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7"/>
  </p:notesMasterIdLst>
  <p:handoutMasterIdLst>
    <p:handoutMasterId r:id="rId38"/>
  </p:handoutMasterIdLst>
  <p:sldIdLst>
    <p:sldId id="446" r:id="rId3"/>
    <p:sldId id="530" r:id="rId4"/>
    <p:sldId id="1477" r:id="rId5"/>
    <p:sldId id="431" r:id="rId6"/>
    <p:sldId id="1471" r:id="rId7"/>
    <p:sldId id="1472" r:id="rId8"/>
    <p:sldId id="434" r:id="rId9"/>
    <p:sldId id="435" r:id="rId10"/>
    <p:sldId id="436" r:id="rId11"/>
    <p:sldId id="1473" r:id="rId12"/>
    <p:sldId id="1474" r:id="rId13"/>
    <p:sldId id="439" r:id="rId14"/>
    <p:sldId id="1216" r:id="rId15"/>
    <p:sldId id="1478" r:id="rId16"/>
    <p:sldId id="1479" r:id="rId17"/>
    <p:sldId id="1480" r:id="rId18"/>
    <p:sldId id="1481" r:id="rId19"/>
    <p:sldId id="1482" r:id="rId20"/>
    <p:sldId id="1483" r:id="rId21"/>
    <p:sldId id="1484" r:id="rId22"/>
    <p:sldId id="297" r:id="rId23"/>
    <p:sldId id="299" r:id="rId24"/>
    <p:sldId id="1485" r:id="rId25"/>
    <p:sldId id="1486" r:id="rId26"/>
    <p:sldId id="1487" r:id="rId27"/>
    <p:sldId id="1488" r:id="rId28"/>
    <p:sldId id="1489" r:id="rId29"/>
    <p:sldId id="1490" r:id="rId30"/>
    <p:sldId id="1491" r:id="rId31"/>
    <p:sldId id="1492" r:id="rId32"/>
    <p:sldId id="1493" r:id="rId33"/>
    <p:sldId id="1494" r:id="rId34"/>
    <p:sldId id="1495" r:id="rId35"/>
    <p:sldId id="1496" r:id="rId36"/>
  </p:sldIdLst>
  <p:sldSz cx="9144000" cy="6858000" type="screen4x3"/>
  <p:notesSz cx="7045325" cy="9345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F5C53A-D44D-4E7A-A300-CB0E203D8DE9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wrap="square" lIns="93662" tIns="46831" rIns="93662" bIns="4683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1D9885-97DD-4311-A1A6-F9E90E98FF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649C46-B263-458E-82D0-05FC5278BB10}" type="datetimeFigureOut">
              <a:rPr lang="en-GB"/>
              <a:pPr>
                <a:defRPr/>
              </a:pPr>
              <a:t>15/10/2024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701675"/>
            <a:ext cx="4670425" cy="3503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38650"/>
            <a:ext cx="5635625" cy="4205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1CF56F-0621-48DC-9B64-9EB31B16681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BE1F54-0485-40BA-9243-19D4C04268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6CCBCFB7-8773-D29F-50CA-83F89462C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C7C2FE88-BA44-2AAF-7B30-E4FB9431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7A21A3D3-440C-103D-6797-B1F38A13C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2CEBC3-0107-4B64-B97F-58A490A2F31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0C5EC9-0B00-45D7-BE76-6338F8058E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E309C2-87F5-4A8E-A8E3-66A88C4772C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DD261B-B8D5-40EE-BA5B-31C94350D07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9CF261-A0E3-44F0-9B87-48975ACC599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96C897-B79B-4264-99E8-C4D1E280EEC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31524F-B133-4A74-8F1E-93448CA589B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FC525B-5B8B-4E0D-9409-E19DD48D1E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A41A0A-DA38-47BB-A506-D22C9C7F4E9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40335F-96A9-430D-9929-A4261B1A6A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7FBC4-274C-4716-A0CA-2282556519F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284BEC-2CBD-4548-BBD6-55868366D1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334CFE-0125-4F56-A794-EECBA981D68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AB894-80BF-4150-BB8D-3F7832A8781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0A09E9-BB98-4FED-A5DE-DCB9BB20363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50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50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350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C9FDC7-B5BA-4936-9955-99EA1166223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50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8760B-D073-4BDF-AAA0-DE46B9C55D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73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C860F-6226-4711-87B0-A757B20F4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07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0CB13-7D8C-4CA4-AD6E-0857B1FB4B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82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2AE9E-08C7-4695-A19B-3F05673DAC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29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377B5-C176-4032-BD51-C09DFD87D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439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66564-FB7F-4ED8-8C5C-25C273330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34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38485-FD3F-4D8D-BFFB-E8F8A1026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92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C26C-3B32-4C38-BDA3-0405CD788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76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32387-67F0-44CB-B2F4-173718CF9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47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C3DF5-661A-4FD0-9F44-13E77D727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573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EB305-A87F-4920-9B51-4F4EC0861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89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1975C-2290-43BF-9896-48FCE7525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74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7F754-43DF-4F91-9A0A-842C19AF6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650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002B4-AE55-46AE-8171-1F9D4BEB1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631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2D9B-1DE6-4276-BEF7-456C45EE6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150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54F41-BFC1-4D82-960D-B3DE25C450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24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CD77B-43C8-4A19-BF2B-4C0D209D8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065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4194A-2C9D-40F7-AF81-C869FF09A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966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ABBF-A664-47AA-B3A4-67B5FF1B8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55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CBC86B-A1B8-444C-A729-182F6C6F4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41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6092F-919C-412F-9B86-ADC96C8CD8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00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78D17-AB98-4F6C-8FDD-AE5A174C6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9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D638E-2FE8-485F-B8D5-72CAF5471B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07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1FBCA-4960-4DE7-A013-3E0A6B86D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75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91024-CBFD-480D-B486-4F545BE01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58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7595F-E4C6-4439-8121-C76C0851FC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1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CC7732-4607-490E-83C3-050C8D7A48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29538B0-0A59-47BC-A1C0-817D5EF707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4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601" y="643467"/>
            <a:ext cx="3465438" cy="4567137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</a:pPr>
            <a:br>
              <a:rPr lang="en-US" altLang="en-US" sz="3500" b="1" dirty="0"/>
            </a:br>
            <a:r>
              <a:rPr lang="en-US" altLang="en-US" sz="3500" b="1" dirty="0"/>
              <a:t>Chapter</a:t>
            </a:r>
            <a:r>
              <a:rPr lang="en-US" altLang="en-US" sz="3500" dirty="0"/>
              <a:t> 1</a:t>
            </a:r>
            <a:br>
              <a:rPr lang="en-US" altLang="en-US" sz="3500" dirty="0"/>
            </a:br>
            <a:br>
              <a:rPr lang="en-US" altLang="en-US" sz="3500" dirty="0"/>
            </a:br>
            <a:r>
              <a:rPr lang="en-US" altLang="en-US" sz="3500" dirty="0"/>
              <a:t>Problem Solving Techniques based on Computer</a:t>
            </a:r>
          </a:p>
        </p:txBody>
      </p:sp>
      <p:pic>
        <p:nvPicPr>
          <p:cNvPr id="2052" name="Picture 2051" descr="Computer script on a screen">
            <a:extLst>
              <a:ext uri="{FF2B5EF4-FFF2-40B4-BE49-F238E27FC236}">
                <a16:creationId xmlns:a16="http://schemas.microsoft.com/office/drawing/2014/main" id="{00156A14-49FE-CDD9-3F8B-BCD39CD95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3" r="48579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30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2FA28219-9DCE-97B6-1F27-6192A037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A099639-C060-4C7F-BEF5-330DA515237C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D94C5B4-BC4E-C682-D9E1-557D5CAE8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Testing</a:t>
            </a:r>
            <a:r>
              <a:rPr lang="en-US" altLang="en-US" b="1">
                <a:latin typeface="Courier" pitchFamily="2" charset="0"/>
              </a:rPr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5777E73-4017-8DAB-A90B-BD04B330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D7AF9F1A-7D48-D5FC-C04F-C21435200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8458200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D7AF9F1A-7D48-D5FC-C04F-C21435200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458200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3" name="Text Box 5">
            <a:extLst>
              <a:ext uri="{FF2B5EF4-FFF2-40B4-BE49-F238E27FC236}">
                <a16:creationId xmlns:a16="http://schemas.microsoft.com/office/drawing/2014/main" id="{403E8D15-ADCC-B793-C0E4-17DB7271D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71600"/>
            <a:ext cx="449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Ensures that the code meets the requirements specification and weeds out bugs. 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8294" name="Text Box 6">
            <a:extLst>
              <a:ext uri="{FF2B5EF4-FFF2-40B4-BE49-F238E27FC236}">
                <a16:creationId xmlns:a16="http://schemas.microsoft.com/office/drawing/2014/main" id="{8EBADA64-C3A6-012F-2E8E-DAF6E315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464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An independent team of software engineers not involved in the design and implementation of the project usually conducts such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utoUpdateAnimBg="0"/>
      <p:bldP spid="2682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955200BA-3A98-8BD0-5850-BF037680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E5DB90A-A08D-4B00-9089-B0F3C8532AFA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9E84E7A-0B23-3C21-CB4F-47FB191B1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Deployment</a:t>
            </a:r>
            <a:r>
              <a:rPr lang="en-US" altLang="en-US" b="1">
                <a:latin typeface="Courier" pitchFamily="2" charset="0"/>
              </a:rPr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966525-BC2F-6790-4CEE-3994E69C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93A56E28-60FE-8455-F3EE-9991FBD5A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8458200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93A56E28-60FE-8455-F3EE-9991FBD5A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458200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Text Box 5">
            <a:extLst>
              <a:ext uri="{FF2B5EF4-FFF2-40B4-BE49-F238E27FC236}">
                <a16:creationId xmlns:a16="http://schemas.microsoft.com/office/drawing/2014/main" id="{B16E676B-8E4F-3475-4C32-5B00C122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71600"/>
            <a:ext cx="449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Deployment makes the project available for use. </a:t>
            </a:r>
          </a:p>
        </p:txBody>
      </p:sp>
      <p:sp>
        <p:nvSpPr>
          <p:cNvPr id="269318" name="Text Box 6">
            <a:extLst>
              <a:ext uri="{FF2B5EF4-FFF2-40B4-BE49-F238E27FC236}">
                <a16:creationId xmlns:a16="http://schemas.microsoft.com/office/drawing/2014/main" id="{4AAC8F25-2423-35BA-C03E-6131FC7DA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35513"/>
            <a:ext cx="464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For a Java program, this means installing it on a desktop or on the Web.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utoUpdateAnimBg="0"/>
      <p:bldP spid="2693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A0FBDB49-EC24-5BAA-AD35-7A14EED0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6AF1284-9210-41B8-A5BC-96E4FEFDB35E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9B9D7D9-940B-C92B-886F-FC16AC5EB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Maintenance</a:t>
            </a:r>
            <a:r>
              <a:rPr lang="en-US" altLang="en-US" b="1">
                <a:latin typeface="Courier" pitchFamily="2" charset="0"/>
              </a:rPr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EF2065-B401-4EBC-2715-62F1CB37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7E7896E3-C087-4BB9-3185-0CCDE7502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8458200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7E7896E3-C087-4BB9-3185-0CCDE7502A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458200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1" name="Text Box 5">
            <a:extLst>
              <a:ext uri="{FF2B5EF4-FFF2-40B4-BE49-F238E27FC236}">
                <a16:creationId xmlns:a16="http://schemas.microsoft.com/office/drawing/2014/main" id="{D4D6D99F-D60D-1FCC-8725-FCDBD690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71600"/>
            <a:ext cx="449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Maintenance is concerned with changing and improving the product. </a:t>
            </a:r>
          </a:p>
        </p:txBody>
      </p:sp>
      <p:sp>
        <p:nvSpPr>
          <p:cNvPr id="270342" name="Text Box 6">
            <a:extLst>
              <a:ext uri="{FF2B5EF4-FFF2-40B4-BE49-F238E27FC236}">
                <a16:creationId xmlns:a16="http://schemas.microsoft.com/office/drawing/2014/main" id="{CC5E111F-6D37-543F-F999-727175554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5638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A software product must continue to perform and improve in a changing environment. This requires periodic upgrades of the product to fix newly discovered bugs and incorporate changes.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1" grpId="0" autoUpdateAnimBg="0"/>
      <p:bldP spid="2703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D7B20E-2D36-6941-7256-0AFE73B8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 solving concept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1F5E0C-2DC7-D3C9-979F-6371E6021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F00F5-D95B-D7DE-9E9C-D7DADE8C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377B5-C176-4032-BD51-C09DFD87D72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96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2700">
                <a:solidFill>
                  <a:srgbClr val="FFFFFF"/>
                </a:solidFill>
              </a:rPr>
              <a:t>Concept and organization of problem solving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85641" y="1412489"/>
            <a:ext cx="2570462" cy="436384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700"/>
              <a:t>What problem can be solved by computer</a:t>
            </a:r>
          </a:p>
          <a:p>
            <a:pPr eaLnBrk="1" hangingPunct="1"/>
            <a:r>
              <a:rPr lang="en-US" altLang="en-US" sz="1700"/>
              <a:t>When the solution can be produced by a set of step-by-step procedures or actions.</a:t>
            </a:r>
          </a:p>
          <a:p>
            <a:pPr eaLnBrk="1" hangingPunct="1"/>
            <a:r>
              <a:rPr lang="en-US" altLang="en-US" sz="1700"/>
              <a:t>This step-by-step action is called an </a:t>
            </a:r>
            <a:r>
              <a:rPr lang="en-US" altLang="en-US" sz="1700" i="1"/>
              <a:t>algorithm</a:t>
            </a:r>
            <a:r>
              <a:rPr lang="en-US" altLang="en-US" sz="1700"/>
              <a:t>.</a:t>
            </a:r>
          </a:p>
          <a:p>
            <a:pPr eaLnBrk="1" hangingPunct="1"/>
            <a:r>
              <a:rPr lang="en-US" altLang="en-US" sz="1700"/>
              <a:t>The algorithm will process some inputs and produced output.</a:t>
            </a:r>
          </a:p>
          <a:p>
            <a:pPr eaLnBrk="1" hangingPunct="1"/>
            <a:endParaRPr lang="en-US" altLang="en-US" sz="1700"/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3B3627-9A54-BAE6-1E7C-6AFFFF358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703" y="1412489"/>
            <a:ext cx="2398275" cy="436384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1700"/>
              <a:t>Solving problem by computer undergo two phases:</a:t>
            </a:r>
          </a:p>
          <a:p>
            <a:pPr eaLnBrk="1" hangingPunct="1"/>
            <a:r>
              <a:rPr lang="en-US" altLang="en-US" sz="1700"/>
              <a:t>Phase 1: </a:t>
            </a:r>
          </a:p>
          <a:p>
            <a:pPr lvl="1" eaLnBrk="1" hangingPunct="1"/>
            <a:r>
              <a:rPr lang="en-US" altLang="en-US" sz="1700"/>
              <a:t>Organizing the problem or pre-programming phase.</a:t>
            </a:r>
          </a:p>
          <a:p>
            <a:pPr eaLnBrk="1" hangingPunct="1"/>
            <a:r>
              <a:rPr lang="en-US" altLang="en-US" sz="1700"/>
              <a:t>Phase 2: </a:t>
            </a:r>
          </a:p>
          <a:p>
            <a:pPr lvl="1" eaLnBrk="1" hangingPunct="1"/>
            <a:r>
              <a:rPr lang="en-US" altLang="en-US" sz="1700"/>
              <a:t>Programming phase.</a:t>
            </a:r>
          </a:p>
          <a:p>
            <a:endParaRPr lang="en-MY" sz="170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1774" y="6356350"/>
            <a:ext cx="1613576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B9D85BB-3A7C-46E5-B931-CD346CC545DD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59" name="Freeform: Shape 1025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61" name="Rectangle 1026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2700">
                <a:solidFill>
                  <a:srgbClr val="FFFFFF"/>
                </a:solidFill>
              </a:rPr>
              <a:t>Pre-Programming Phase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700"/>
              <a:t>This phase involves: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altLang="en-US" sz="1700"/>
              <a:t>Analyzing the problem – Problem Analysis Chart (PAC)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altLang="en-US" sz="1700"/>
              <a:t>Developing the Input-Process-Output (IPO) Chart.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altLang="en-US" sz="1700"/>
              <a:t>Writing the algorithms.</a:t>
            </a:r>
          </a:p>
          <a:p>
            <a:pPr marL="1371600" lvl="2" indent="-347663" eaLnBrk="1" hangingPunct="1"/>
            <a:r>
              <a:rPr lang="en-US" altLang="en-US" sz="1700"/>
              <a:t>Drawing the flowchart, or</a:t>
            </a:r>
          </a:p>
          <a:p>
            <a:pPr marL="1371600" lvl="2" indent="-347663" eaLnBrk="1" hangingPunct="1"/>
            <a:r>
              <a:rPr lang="en-US" altLang="en-US" sz="1700"/>
              <a:t>Pseudocode</a:t>
            </a:r>
          </a:p>
          <a:p>
            <a:pPr marL="971550" lvl="1" indent="-514350" eaLnBrk="1" hangingPunct="1">
              <a:buFontTx/>
              <a:buAutoNum type="arabicPeriod"/>
            </a:pPr>
            <a:endParaRPr lang="en-US" altLang="en-US" sz="170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D4A0114-E5FE-48EA-9716-1DB340BB0767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CB73F21-E571-1356-F078-0164D1E6E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Pre-Programming Phase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7407810D-EAE5-D603-E5F2-EC1E029F17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" panose="02020603050405020304" pitchFamily="18" charset="0"/>
              <a:buNone/>
            </a:pPr>
            <a:r>
              <a:rPr lang="en-US" altLang="en-US"/>
              <a:t>(1) Analyzing the Problem</a:t>
            </a:r>
          </a:p>
          <a:p>
            <a:pPr marL="400050" lvl="1" indent="0">
              <a:buFontTx/>
              <a:buNone/>
            </a:pPr>
            <a:endParaRPr lang="en-US" altLang="en-US"/>
          </a:p>
          <a:p>
            <a:pPr marL="400050" lvl="1" indent="0">
              <a:buFontTx/>
              <a:buNone/>
            </a:pPr>
            <a:r>
              <a:rPr lang="en-US" altLang="en-US"/>
              <a:t>Understand requirements:</a:t>
            </a:r>
          </a:p>
          <a:p>
            <a:pPr marL="1371600" lvl="2" indent="-571500">
              <a:buFontTx/>
              <a:buAutoNum type="alphaLcPeriod"/>
            </a:pPr>
            <a:r>
              <a:rPr lang="en-US" altLang="en-US" sz="2800"/>
              <a:t>The given data</a:t>
            </a:r>
          </a:p>
          <a:p>
            <a:pPr marL="1371600" lvl="2" indent="-571500">
              <a:buFontTx/>
              <a:buAutoNum type="alphaLcPeriod"/>
            </a:pPr>
            <a:r>
              <a:rPr lang="en-US" altLang="en-US" sz="2800"/>
              <a:t>The required results</a:t>
            </a:r>
          </a:p>
          <a:p>
            <a:pPr marL="1371600" lvl="2" indent="-571500">
              <a:buFontTx/>
              <a:buAutoNum type="alphaLcPeriod"/>
            </a:pPr>
            <a:r>
              <a:rPr lang="en-US" altLang="en-US" sz="2800"/>
              <a:t>The processing that is required in the problem</a:t>
            </a:r>
          </a:p>
          <a:p>
            <a:pPr marL="1371600" lvl="2" indent="-571500">
              <a:buFontTx/>
              <a:buAutoNum type="alphaLcPeriod"/>
            </a:pPr>
            <a:r>
              <a:rPr lang="en-US" altLang="en-US" sz="2800"/>
              <a:t>A list of solution alternatives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3584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841" name="Title 1">
            <a:extLst>
              <a:ext uri="{FF2B5EF4-FFF2-40B4-BE49-F238E27FC236}">
                <a16:creationId xmlns:a16="http://schemas.microsoft.com/office/drawing/2014/main" id="{65229347-3293-4C5B-0D55-F14B6EA45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altLang="en-US" sz="2800">
                <a:solidFill>
                  <a:schemeClr val="bg1"/>
                </a:solidFill>
              </a:rPr>
              <a:t>Problem Analysis Chart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F370E998-F2F3-07F8-D9EE-31745CF3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236567"/>
            <a:ext cx="8178799" cy="327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865" name="Title 1">
            <a:extLst>
              <a:ext uri="{FF2B5EF4-FFF2-40B4-BE49-F238E27FC236}">
                <a16:creationId xmlns:a16="http://schemas.microsoft.com/office/drawing/2014/main" id="{DBCD1E2D-B0A9-A180-3E1A-C30605956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>
                <a:solidFill>
                  <a:schemeClr val="bg1"/>
                </a:solidFill>
              </a:rPr>
              <a:t>Example:</a:t>
            </a:r>
            <a:br>
              <a:rPr lang="en-US" altLang="en-US" sz="2200">
                <a:solidFill>
                  <a:schemeClr val="bg1"/>
                </a:solidFill>
              </a:rPr>
            </a:br>
            <a:r>
              <a:rPr lang="en-US" altLang="en-US" sz="2200">
                <a:solidFill>
                  <a:schemeClr val="bg1"/>
                </a:solidFill>
              </a:rPr>
              <a:t>Problem Analysis Chart for the Payroll Problem</a:t>
            </a:r>
          </a:p>
        </p:txBody>
      </p:sp>
      <p:pic>
        <p:nvPicPr>
          <p:cNvPr id="36866" name="Picture 2" descr="A white sheet with blue lines&#10;&#10;Description automatically generated">
            <a:extLst>
              <a:ext uri="{FF2B5EF4-FFF2-40B4-BE49-F238E27FC236}">
                <a16:creationId xmlns:a16="http://schemas.microsoft.com/office/drawing/2014/main" id="{8CB222D6-0111-C227-3CB1-855C8D7B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481932"/>
            <a:ext cx="8178799" cy="278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Pre-Programming Phase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All these requirements can be presented in a Problem Analysis Chart (PAC)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7199" name="Group 31"/>
          <p:cNvGraphicFramePr>
            <a:graphicFrameLocks noGrp="1"/>
          </p:cNvGraphicFramePr>
          <p:nvPr>
            <p:ph sz="quarter" idx="3"/>
          </p:nvPr>
        </p:nvGraphicFramePr>
        <p:xfrm>
          <a:off x="609600" y="3200400"/>
          <a:ext cx="7772400" cy="19812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Given in the problem or provided by the user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List of processing required or procedures.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Output requirement.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79FE8C-F7B0-461D-B82A-0ABADEBBE47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59A4C-75DD-74D2-1347-CAF3D536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3733800" cy="914400"/>
          </a:xfrm>
          <a:solidFill>
            <a:srgbClr val="66FFFF"/>
          </a:solidFill>
        </p:spPr>
        <p:txBody>
          <a:bodyPr/>
          <a:lstStyle/>
          <a:p>
            <a:pPr algn="ctr"/>
            <a:r>
              <a:rPr lang="en-MY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C9E8-D271-174F-192B-0A550B739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52601"/>
            <a:ext cx="3733800" cy="2590799"/>
          </a:xfrm>
          <a:solidFill>
            <a:srgbClr val="CCFFFF"/>
          </a:solidFill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Software development methods</a:t>
            </a:r>
          </a:p>
          <a:p>
            <a:pPr lvl="0"/>
            <a:r>
              <a:rPr lang="en-MY" sz="2000" dirty="0"/>
              <a:t>Requirement specification and problem analysis</a:t>
            </a:r>
            <a:endParaRPr lang="en-US" sz="2000" dirty="0"/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A94CC7-646E-832D-5506-4AF44F69A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1" y="838200"/>
            <a:ext cx="4191000" cy="914400"/>
          </a:xfrm>
          <a:solidFill>
            <a:srgbClr val="66FFCC"/>
          </a:solidFill>
        </p:spPr>
        <p:txBody>
          <a:bodyPr/>
          <a:lstStyle/>
          <a:p>
            <a:pPr algn="ctr"/>
            <a:r>
              <a:rPr lang="en-US" altLang="en-US" sz="3200" dirty="0"/>
              <a:t>Learning Outcomes</a:t>
            </a:r>
            <a:endParaRPr lang="en-MY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86090-B9A3-F357-A5BB-23BBE8CC5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1" y="1752600"/>
            <a:ext cx="4191000" cy="4373563"/>
          </a:xfrm>
          <a:solidFill>
            <a:srgbClr val="CCFFCC"/>
          </a:solidFill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At the end of this chapter, student should be able to:</a:t>
            </a:r>
          </a:p>
          <a:p>
            <a:pPr marL="363538" indent="-319088" eaLnBrk="1" hangingPunct="1">
              <a:spcBef>
                <a:spcPts val="600"/>
              </a:spcBef>
            </a:pPr>
            <a:r>
              <a:rPr lang="en-US" altLang="en-US" sz="2000" dirty="0" err="1"/>
              <a:t>Analyse</a:t>
            </a:r>
            <a:r>
              <a:rPr lang="en-US" altLang="en-US" sz="2000" dirty="0"/>
              <a:t> problem and identify the problem requirement (C4)</a:t>
            </a:r>
          </a:p>
          <a:p>
            <a:pPr marL="363538" indent="-319088" eaLnBrk="1" hangingPunct="1">
              <a:spcBef>
                <a:spcPts val="600"/>
              </a:spcBef>
            </a:pPr>
            <a:r>
              <a:rPr lang="en-US" altLang="en-US" sz="2000" dirty="0"/>
              <a:t>Use a problem analysis chart to consolidate data for a problem. (C3, CTPS)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0C24-DFA9-9F2B-5B0E-BD47F15D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113C-B284-4652-9E0A-0B5010A5FCC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92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Pre-Programming Phase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Example 1: </a:t>
            </a:r>
            <a:r>
              <a:rPr lang="en-US" altLang="en-US" b="1" dirty="0"/>
              <a:t>Payroll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Calculate the salary of an employee who works by hourly basis.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formula to be used 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		</a:t>
            </a:r>
            <a:r>
              <a:rPr lang="en-US" altLang="en-US" sz="2800" dirty="0"/>
              <a:t>Salary  = Hours worked * Pay rate</a:t>
            </a:r>
            <a:endParaRPr lang="en-US" altLang="en-US" dirty="0"/>
          </a:p>
        </p:txBody>
      </p:sp>
      <p:graphicFrame>
        <p:nvGraphicFramePr>
          <p:cNvPr id="9246" name="Group 30"/>
          <p:cNvGraphicFramePr>
            <a:graphicFrameLocks noGrp="1"/>
          </p:cNvGraphicFramePr>
          <p:nvPr>
            <p:ph sz="half" idx="2"/>
          </p:nvPr>
        </p:nvGraphicFramePr>
        <p:xfrm>
          <a:off x="762000" y="4343400"/>
          <a:ext cx="7772400" cy="187452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 worked,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 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Salary </a:t>
                      </a:r>
                      <a:r>
                        <a:rPr lang="en-US" altLang="en-US" sz="2400" dirty="0"/>
                        <a:t>= Hours worked * Pay rate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CF47E3-126D-40BB-8F3D-2217C5C819B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1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800" dirty="0"/>
              <a:t>Write a Problem Analysis Chart (PAC) to convert the distance in miles to kilometers where 1.609 kilometers per mile.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800" dirty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51222" name="Group 1046"/>
          <p:cNvGraphicFramePr>
            <a:graphicFrameLocks noGrp="1"/>
          </p:cNvGraphicFramePr>
          <p:nvPr>
            <p:ph sz="half" idx="2"/>
          </p:nvPr>
        </p:nvGraphicFramePr>
        <p:xfrm>
          <a:off x="990600" y="3505200"/>
          <a:ext cx="7391400" cy="178028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in miles</a:t>
                      </a:r>
                    </a:p>
                  </a:txBody>
                  <a:tcPr marT="45739" marB="457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kilometers: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kilometers = 1.609 x miles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in kilometers</a:t>
                      </a:r>
                    </a:p>
                  </a:txBody>
                  <a:tcPr marT="45739" marB="457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72D08-8B6C-4FC8-A35C-3928E07AEB2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Write a Problem Analysis Chart (PAC) to find an area of a circle where </a:t>
            </a:r>
          </a:p>
          <a:p>
            <a:pPr algn="ctr" eaLnBrk="1" hangingPunct="1">
              <a:buFontTx/>
              <a:buNone/>
            </a:pPr>
            <a:r>
              <a:rPr lang="en-US" altLang="en-US" sz="2800" dirty="0"/>
              <a:t>area = pi * radius * radius</a:t>
            </a:r>
          </a:p>
        </p:txBody>
      </p:sp>
      <p:graphicFrame>
        <p:nvGraphicFramePr>
          <p:cNvPr id="55323" name="Group 27"/>
          <p:cNvGraphicFramePr>
            <a:graphicFrameLocks noGrp="1"/>
          </p:cNvGraphicFramePr>
          <p:nvPr>
            <p:ph sz="half" idx="2"/>
          </p:nvPr>
        </p:nvGraphicFramePr>
        <p:xfrm>
          <a:off x="762000" y="3657600"/>
          <a:ext cx="7696200" cy="146367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radius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area: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800" dirty="0"/>
                        <a:t>area = pi * radius * radius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5F412A-94D3-4E9E-B4A5-B82F90B2515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3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Write a Problem Analysis Chart (PAC) to compute and display the temperature inside the earth in Celsius and Fahrenheit. The relevant formulas are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Celsius = 10 x (depth) + 20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Fahrenheit = 1.8 x (Celsius) + 32</a:t>
            </a:r>
          </a:p>
        </p:txBody>
      </p:sp>
      <p:graphicFrame>
        <p:nvGraphicFramePr>
          <p:cNvPr id="82972" name="Group 28"/>
          <p:cNvGraphicFramePr>
            <a:graphicFrameLocks noGrp="1"/>
          </p:cNvGraphicFramePr>
          <p:nvPr>
            <p:ph sz="half" idx="2"/>
          </p:nvPr>
        </p:nvGraphicFramePr>
        <p:xfrm>
          <a:off x="685800" y="3962400"/>
          <a:ext cx="7696200" cy="208477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en-US" sz="2000" dirty="0" err="1"/>
                        <a:t>celsius</a:t>
                      </a:r>
                      <a:r>
                        <a:rPr lang="en-US" altLang="en-US" sz="2000" dirty="0"/>
                        <a:t> = 10 x depth + 20</a:t>
                      </a:r>
                    </a:p>
                    <a:p>
                      <a:pPr eaLnBrk="1" hangingPunct="1">
                        <a:buFontTx/>
                        <a:buNone/>
                      </a:pPr>
                      <a:endParaRPr lang="en-US" alt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en-US" sz="2000" dirty="0" err="1"/>
                        <a:t>fahrenheit</a:t>
                      </a:r>
                      <a:r>
                        <a:rPr lang="en-US" altLang="en-US" sz="2000" dirty="0"/>
                        <a:t> = 1.8 x </a:t>
                      </a:r>
                      <a:r>
                        <a:rPr lang="en-US" altLang="en-US" sz="2000" dirty="0" err="1"/>
                        <a:t>celsius</a:t>
                      </a:r>
                      <a:r>
                        <a:rPr lang="en-US" altLang="en-US" sz="2000" dirty="0"/>
                        <a:t>)+ 32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 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 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F4B766-A597-4AA6-8970-C173A56EC0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4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Write a problem analysis chart (PAC) that gets from a user the distance of a trip in miles, the miles per gallon estimate for the user’s car, and the average cost of a gallon of fuel. Calculate and display the number of gallons of fuel needed and the estimated cost of the trip.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457200" y="3657600"/>
          <a:ext cx="8229600" cy="237966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miles per gallon,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 per gallon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total fuel = distance / miles per gallon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estimated cost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 per gallon x total fuel 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fuel,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cost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5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2A30C9-32C5-480D-94EC-E50B2BABC9C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3" name="Rectangle 2663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 useBgFill="1">
        <p:nvSpPr>
          <p:cNvPr id="26635" name="Rectangle 266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637" name="Rectangle 2663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639" name="Rectangle 266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641" name="Rectangle 266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643" name="Freeform: Shape 266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645" name="Rectangle 266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2700">
                <a:solidFill>
                  <a:srgbClr val="FFFFFF"/>
                </a:solidFill>
              </a:rPr>
              <a:t>Pre-Programming Phase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631825" indent="-631825" eaLnBrk="1" hangingPunct="1">
              <a:buFontTx/>
              <a:buNone/>
            </a:pPr>
            <a:r>
              <a:rPr lang="en-US" altLang="en-US" sz="1700"/>
              <a:t>(2)  Developing the Input Process Output (IPO) Chart</a:t>
            </a:r>
          </a:p>
          <a:p>
            <a:pPr lvl="1" eaLnBrk="1" hangingPunct="1"/>
            <a:r>
              <a:rPr lang="en-US" altLang="en-US" sz="1700"/>
              <a:t>Extends and organizes the information in the Problem Analysis Chart. </a:t>
            </a:r>
          </a:p>
          <a:p>
            <a:pPr lvl="1" eaLnBrk="1" hangingPunct="1"/>
            <a:r>
              <a:rPr lang="en-US" altLang="en-US" sz="1700"/>
              <a:t>It shows in more detail what data items are input, what are the processing or modules on that data, and what will be the result or output.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A684618-BC33-4CEE-ACDB-26E69FDC281C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088" name="Rectangle 4608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090" name="Rectangle 4608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092" name="Rectangle 4609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094" name="Rectangle 4609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096" name="Rectangle 4609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098" name="Oval 4609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081" name="Title 1">
            <a:extLst>
              <a:ext uri="{FF2B5EF4-FFF2-40B4-BE49-F238E27FC236}">
                <a16:creationId xmlns:a16="http://schemas.microsoft.com/office/drawing/2014/main" id="{86F9789E-EA57-966A-F823-309D3C70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3500">
                <a:solidFill>
                  <a:srgbClr val="FFFFFF"/>
                </a:solidFill>
              </a:rPr>
              <a:t>Developing IPO Chart</a:t>
            </a:r>
            <a:endParaRPr lang="en-GB" altLang="en-US" sz="3500">
              <a:solidFill>
                <a:srgbClr val="FFFFFF"/>
              </a:solidFill>
            </a:endParaRP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FBB3E01C-726A-139F-F2A5-FE7B9B896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altLang="en-US" sz="1700"/>
              <a:t>Has four sections:</a:t>
            </a:r>
          </a:p>
          <a:p>
            <a:pPr lvl="1"/>
            <a:r>
              <a:rPr lang="en-US" altLang="en-US" sz="1700"/>
              <a:t>Input</a:t>
            </a:r>
          </a:p>
          <a:p>
            <a:pPr lvl="2"/>
            <a:r>
              <a:rPr lang="en-US" altLang="en-US" sz="1700"/>
              <a:t>Contains all input data from the problem analysis chart</a:t>
            </a:r>
          </a:p>
          <a:p>
            <a:pPr lvl="1"/>
            <a:r>
              <a:rPr lang="en-US" altLang="en-US" sz="1700"/>
              <a:t>Processing</a:t>
            </a:r>
          </a:p>
          <a:p>
            <a:pPr lvl="2"/>
            <a:r>
              <a:rPr lang="en-US" altLang="en-US" sz="1700"/>
              <a:t>Contains all processing, evident and implied, from problem analysis chart</a:t>
            </a:r>
          </a:p>
          <a:p>
            <a:pPr lvl="1"/>
            <a:r>
              <a:rPr lang="en-US" altLang="en-US" sz="1700"/>
              <a:t>Module/method Reference</a:t>
            </a:r>
          </a:p>
          <a:p>
            <a:pPr lvl="2"/>
            <a:r>
              <a:rPr lang="en-US" altLang="en-US" sz="1700"/>
              <a:t>Contains number for method reference</a:t>
            </a:r>
          </a:p>
          <a:p>
            <a:pPr lvl="1"/>
            <a:r>
              <a:rPr lang="en-US" altLang="en-US" sz="1700"/>
              <a:t>Output</a:t>
            </a:r>
          </a:p>
          <a:p>
            <a:pPr lvl="2"/>
            <a:r>
              <a:rPr lang="en-US" altLang="en-US" sz="1700"/>
              <a:t>All required output as designated by the problem and/or the user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95B3A2CC-E07A-ACCF-3880-7AB32B97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824F9D0-C3F6-4997-9704-EADA6C39A334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481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129" name="Title 1">
            <a:extLst>
              <a:ext uri="{FF2B5EF4-FFF2-40B4-BE49-F238E27FC236}">
                <a16:creationId xmlns:a16="http://schemas.microsoft.com/office/drawing/2014/main" id="{012A1F9A-B347-19CE-77C0-2FDCE4E5F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altLang="en-US" sz="2800">
                <a:solidFill>
                  <a:schemeClr val="bg1"/>
                </a:solidFill>
              </a:rPr>
              <a:t>The IPO Chart for the Payroll Problem</a:t>
            </a:r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46C3E753-5A91-A3BE-3B2D-D3ACC46D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839753"/>
            <a:ext cx="8178799" cy="20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0" name="Slide Number Placeholder 2">
            <a:extLst>
              <a:ext uri="{FF2B5EF4-FFF2-40B4-BE49-F238E27FC236}">
                <a16:creationId xmlns:a16="http://schemas.microsoft.com/office/drawing/2014/main" id="{78C5134D-763C-8019-71A9-A90079B18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pitchFamily="1" charset="-128"/>
                <a:cs typeface="+mn-cs"/>
              </a:rPr>
              <a:t>0-</a:t>
            </a:r>
            <a:fld id="{E260C38C-138E-4A4D-A417-3311BDC6CB43}" type="slidenum"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8132" name="TextBox 1">
            <a:extLst>
              <a:ext uri="{FF2B5EF4-FFF2-40B4-BE49-F238E27FC236}">
                <a16:creationId xmlns:a16="http://schemas.microsoft.com/office/drawing/2014/main" id="{FCCAB38A-40AA-EDC4-42F7-FFB131E21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16764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Pre-Programming Phase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altLang="en-US" sz="2400"/>
              <a:t>Example 1: </a:t>
            </a:r>
            <a:r>
              <a:rPr lang="en-US" altLang="en-US" sz="2400" b="1"/>
              <a:t>Payroll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PAC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IPO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/>
          </a:p>
        </p:txBody>
      </p:sp>
      <p:graphicFrame>
        <p:nvGraphicFramePr>
          <p:cNvPr id="9246" name="Group 30"/>
          <p:cNvGraphicFramePr>
            <a:graphicFrameLocks noGrp="1"/>
          </p:cNvGraphicFramePr>
          <p:nvPr>
            <p:ph sz="half" idx="2"/>
          </p:nvPr>
        </p:nvGraphicFramePr>
        <p:xfrm>
          <a:off x="381000" y="1905000"/>
          <a:ext cx="8229600" cy="1219200"/>
        </p:xfrm>
        <a:graphic>
          <a:graphicData uri="http://schemas.openxmlformats.org/drawingml/2006/table">
            <a:tbl>
              <a:tblPr/>
              <a:tblGrid>
                <a:gridCol w="189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Hours worked,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 rate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Salary = hours worked x pay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1A5FD0-AED0-4A1A-8320-8A2D4636764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Group 43"/>
          <p:cNvGraphicFramePr>
            <a:graphicFrameLocks/>
          </p:cNvGraphicFramePr>
          <p:nvPr/>
        </p:nvGraphicFramePr>
        <p:xfrm>
          <a:off x="381000" y="3581400"/>
          <a:ext cx="8229600" cy="3048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Input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Processing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Output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 Hours Worked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 Pay Rate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 Enter Hours Worked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 Enter Pay Rate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Salary = Hours worked * pay rate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 Print Salary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 End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Salary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Write a Input Process Output (IPO) to convert the distance in miles to kilometers where 1.609 kilometers per mile.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PAC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IPO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graphicFrame>
        <p:nvGraphicFramePr>
          <p:cNvPr id="69683" name="Group 51"/>
          <p:cNvGraphicFramePr>
            <a:graphicFrameLocks noGrp="1"/>
          </p:cNvGraphicFramePr>
          <p:nvPr>
            <p:ph type="tbl" idx="1"/>
          </p:nvPr>
        </p:nvGraphicFramePr>
        <p:xfrm>
          <a:off x="533400" y="4648200"/>
          <a:ext cx="8153400" cy="2011463"/>
        </p:xfrm>
        <a:graphic>
          <a:graphicData uri="http://schemas.openxmlformats.org/drawingml/2006/table">
            <a:tbl>
              <a:tblPr/>
              <a:tblGrid>
                <a:gridCol w="173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0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in miles</a:t>
                      </a:r>
                    </a:p>
                  </a:txBody>
                  <a:tcPr marT="45665" marB="456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 Enter distance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Kilometers = 1.609 x distance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 Print kilometers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 End</a:t>
                      </a: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in kilometers</a:t>
                      </a:r>
                    </a:p>
                  </a:txBody>
                  <a:tcPr marT="45665" marB="456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B2201-B5B6-49CC-8D60-9EAEC16FE7D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Group 1046"/>
          <p:cNvGraphicFramePr>
            <a:graphicFrameLocks/>
          </p:cNvGraphicFramePr>
          <p:nvPr/>
        </p:nvGraphicFramePr>
        <p:xfrm>
          <a:off x="533400" y="2971800"/>
          <a:ext cx="8229600" cy="109699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in miles</a:t>
                      </a:r>
                    </a:p>
                  </a:txBody>
                  <a:tcPr marT="45649" marB="456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kilometers = </a:t>
                      </a:r>
                      <a:r>
                        <a:rPr lang="en-US" sz="2000" dirty="0"/>
                        <a:t>1.609 x miles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in kilometers</a:t>
                      </a:r>
                    </a:p>
                  </a:txBody>
                  <a:tcPr marT="45649" marB="456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4D94A1-84BA-8D18-96CE-07831335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4" y="1146412"/>
            <a:ext cx="6760761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Development Process</a:t>
            </a:r>
            <a:r>
              <a:rPr lang="en-US" alt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B02E32-EBEF-B287-3EA5-A200B330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323" y="4892722"/>
            <a:ext cx="4790367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1DAD-7934-5E2F-5951-A53455A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46837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CAC26C-3B32-4C38-BDA3-0405CD788FEF}" type="slidenum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840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/>
              <a:t>Write a Input Process Output (IPO) to find an area of a circle where </a:t>
            </a:r>
          </a:p>
          <a:p>
            <a:pPr algn="ctr" eaLnBrk="1" hangingPunct="1">
              <a:buFontTx/>
              <a:buNone/>
              <a:defRPr/>
            </a:pPr>
            <a:r>
              <a:rPr lang="en-US" sz="2000" dirty="0"/>
              <a:t>area = pi * radius * radius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/>
              <a:t>PAC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marL="0" indent="0" eaLnBrk="1" hangingPunct="1">
              <a:buFontTx/>
              <a:buNone/>
              <a:defRPr/>
            </a:pPr>
            <a:r>
              <a:rPr lang="en-US" sz="2000" dirty="0"/>
              <a:t>IPO</a:t>
            </a:r>
          </a:p>
        </p:txBody>
      </p:sp>
      <p:graphicFrame>
        <p:nvGraphicFramePr>
          <p:cNvPr id="70695" name="Group 39"/>
          <p:cNvGraphicFramePr>
            <a:graphicFrameLocks noGrp="1"/>
          </p:cNvGraphicFramePr>
          <p:nvPr>
            <p:ph type="tbl" idx="1"/>
          </p:nvPr>
        </p:nvGraphicFramePr>
        <p:xfrm>
          <a:off x="609600" y="3962400"/>
          <a:ext cx="7848600" cy="2170113"/>
        </p:xfrm>
        <a:graphic>
          <a:graphicData uri="http://schemas.openxmlformats.org/drawingml/2006/table">
            <a:tbl>
              <a:tblPr/>
              <a:tblGrid>
                <a:gridCol w="138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2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radius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- Enter radius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area = 3.14 x radius x radius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Print area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End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09F4D0-4962-4D24-BD13-A10FBE6BE8B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Group 27"/>
          <p:cNvGraphicFramePr>
            <a:graphicFrameLocks/>
          </p:cNvGraphicFramePr>
          <p:nvPr/>
        </p:nvGraphicFramePr>
        <p:xfrm>
          <a:off x="762000" y="2514600"/>
          <a:ext cx="7696200" cy="8763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radius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area </a:t>
                      </a:r>
                      <a:r>
                        <a:rPr lang="en-US" sz="2000" dirty="0"/>
                        <a:t>= pi * radius * radius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area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3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Write an Input Process Output (IPO) to compute and display the temperature inside the earth in Celsius and Fahrenheit. The relevant formulas are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	Celsius = 10 x (depth) + 20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		Fahrenheit = 1.8 x (Celsius) + 32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7E30D6-794F-43B1-952D-920D267B4EA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8"/>
          <p:cNvGraphicFramePr>
            <a:graphicFrameLocks noGrp="1"/>
          </p:cNvGraphicFramePr>
          <p:nvPr>
            <p:ph type="dgm" idx="1"/>
          </p:nvPr>
        </p:nvGraphicFramePr>
        <p:xfrm>
          <a:off x="762000" y="3505200"/>
          <a:ext cx="7696200" cy="2743200"/>
        </p:xfrm>
        <a:graphic>
          <a:graphicData uri="http://schemas.openxmlformats.org/drawingml/2006/table">
            <a:tbl>
              <a:tblPr/>
              <a:tblGrid>
                <a:gridCol w="9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Enter depth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10 x (depth) + 20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1.8 x (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 + 32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Display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Display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fahrenheit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End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 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 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2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67540C-C8D2-4144-80B7-B9D4F65A400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Group 28"/>
          <p:cNvGraphicFramePr>
            <a:graphicFrameLocks/>
          </p:cNvGraphicFramePr>
          <p:nvPr/>
        </p:nvGraphicFramePr>
        <p:xfrm>
          <a:off x="762000" y="990600"/>
          <a:ext cx="7696200" cy="201185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depth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en-US" sz="2000" dirty="0" err="1"/>
                        <a:t>celsius</a:t>
                      </a:r>
                      <a:r>
                        <a:rPr lang="en-US" altLang="en-US" sz="2000" dirty="0"/>
                        <a:t> = 10 x depth + 20</a:t>
                      </a:r>
                    </a:p>
                    <a:p>
                      <a:pPr eaLnBrk="1" hangingPunct="1">
                        <a:buFontTx/>
                        <a:buNone/>
                      </a:pPr>
                      <a:endParaRPr lang="en-US" alt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en-US" sz="2000" dirty="0" err="1"/>
                        <a:t>fahrenheit</a:t>
                      </a:r>
                      <a:r>
                        <a:rPr lang="en-US" altLang="en-US" sz="2000" dirty="0"/>
                        <a:t> = 1.8 x </a:t>
                      </a:r>
                      <a:r>
                        <a:rPr lang="en-US" altLang="en-US" sz="2000" dirty="0" err="1"/>
                        <a:t>celsius</a:t>
                      </a:r>
                      <a:r>
                        <a:rPr lang="en-US" altLang="en-US" sz="2000" dirty="0"/>
                        <a:t>)+ 32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 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celsius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  in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43" name="TextBox 5"/>
          <p:cNvSpPr txBox="1">
            <a:spLocks noChangeArrowheads="1"/>
          </p:cNvSpPr>
          <p:nvPr/>
        </p:nvSpPr>
        <p:spPr bwMode="auto">
          <a:xfrm>
            <a:off x="762000" y="5334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PAC</a:t>
            </a:r>
          </a:p>
        </p:txBody>
      </p:sp>
      <p:sp>
        <p:nvSpPr>
          <p:cNvPr id="38944" name="TextBox 6"/>
          <p:cNvSpPr txBox="1">
            <a:spLocks noChangeArrowheads="1"/>
          </p:cNvSpPr>
          <p:nvPr/>
        </p:nvSpPr>
        <p:spPr bwMode="auto">
          <a:xfrm>
            <a:off x="762000" y="31242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4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000"/>
              <a:t>Write an Input Process Output (IPO) that asks a user to enter the distance of a trip in miles, the miles per gallon estimate for the user’s car, and the average cost of a gallon of fuel. Calculate and display the number of gallons of fuel needed and the estimated cost of the trip.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D3C140-C2D9-4768-B907-4C553768A12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Group 24"/>
          <p:cNvGraphicFramePr>
            <a:graphicFrameLocks/>
          </p:cNvGraphicFramePr>
          <p:nvPr/>
        </p:nvGraphicFramePr>
        <p:xfrm>
          <a:off x="457200" y="3886200"/>
          <a:ext cx="8229600" cy="2257425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miles per gallon,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 per gallon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total fuel = distance / miles per gallon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Calculate estimated cost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 per gallon x total fuel 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fuel,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estimated cost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9" name="TextBox 5"/>
          <p:cNvSpPr txBox="1">
            <a:spLocks noChangeArrowheads="1"/>
          </p:cNvSpPr>
          <p:nvPr/>
        </p:nvSpPr>
        <p:spPr bwMode="auto">
          <a:xfrm>
            <a:off x="609600" y="34290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62" name="Group 58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145178"/>
        </p:xfrm>
        <a:graphic>
          <a:graphicData uri="http://schemas.openxmlformats.org/drawingml/2006/table">
            <a:tbl>
              <a:tblPr/>
              <a:tblGrid>
                <a:gridCol w="2389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5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Distance in miles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Miles per gallon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Cost fuel per gallon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Enter distance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Enter miles per gallon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total fuel = distance / miles per gallon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Enter cost fuel per gallon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estimated cost = cost per gallon x total fuel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Display total fuel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Display estimated cost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End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Total fuel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Estimated cost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607BB7-ED2E-40CF-AD7F-810CB9EE92D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26" name="TextBox 4"/>
          <p:cNvSpPr txBox="1">
            <a:spLocks noChangeArrowheads="1"/>
          </p:cNvSpPr>
          <p:nvPr/>
        </p:nvSpPr>
        <p:spPr bwMode="auto">
          <a:xfrm>
            <a:off x="609600" y="114300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IPO</a:t>
            </a: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00A6F3DF-1CB2-97DC-F4BD-9BCA3372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19A448D-B946-44EB-B583-071A30FEB7DE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E68A225-EDA5-D734-0660-1AD266D96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 dirty="0"/>
              <a:t>Software Development Process</a:t>
            </a:r>
            <a:r>
              <a:rPr lang="en-US" altLang="en-US" b="1" dirty="0">
                <a:latin typeface="Courier" pitchFamily="2" charset="0"/>
              </a:rPr>
              <a:t>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B24D6AC-48DF-6E01-0A68-8E7CFD7E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B602B26B-7A49-4E22-85DC-8AB4EB1A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316038"/>
            <a:ext cx="81597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03DE5E64-8400-7F2B-55D6-4377E6F1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19279A2-49C9-4533-9765-DE746E6159D2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36BB361-7E28-D0B0-7186-1AC1FEFA4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Requirement Specification</a:t>
            </a:r>
            <a:r>
              <a:rPr lang="en-US" altLang="en-US" b="1">
                <a:latin typeface="Courier" pitchFamily="2" charset="0"/>
              </a:rPr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7FC5226-F673-3864-30B4-0EA2CB85A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B8235D5C-A0CC-F49A-A886-57EEBEFEC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066800"/>
          <a:ext cx="8458200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B8235D5C-A0CC-F49A-A886-57EEBEFEC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8458200" cy="531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3" name="Text Box 5">
            <a:extLst>
              <a:ext uri="{FF2B5EF4-FFF2-40B4-BE49-F238E27FC236}">
                <a16:creationId xmlns:a16="http://schemas.microsoft.com/office/drawing/2014/main" id="{EEE8FB5D-4454-C16C-85F1-1AC66933C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143000"/>
            <a:ext cx="449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A formal process that seeks to understand the problem and document in detail what the software system needs to do. This phase involves close interaction between users and designers.</a:t>
            </a: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3174" name="Rectangle 6">
            <a:extLst>
              <a:ext uri="{FF2B5EF4-FFF2-40B4-BE49-F238E27FC236}">
                <a16:creationId xmlns:a16="http://schemas.microsoft.com/office/drawing/2014/main" id="{39223920-C0BE-6D57-7FDB-0F69058D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4876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Most of the examples in this book are simple, and their requirements are clearly stated. In the real world, however, problems are not well defined. You need to study a problem carefully to identify its requirements.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utoUpdateAnimBg="0"/>
      <p:bldP spid="26317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9DC9C940-20CC-EE77-BD2D-CD7E3B7B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C31EDF5-4E65-404D-ACB3-E7CBBF82146C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E03D402-71C6-13F0-D82C-247E9CAD6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System Analysis</a:t>
            </a:r>
            <a:endParaRPr lang="en-US" altLang="en-US" b="1">
              <a:latin typeface="Courier" pitchFamily="2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3869BD8-F828-DDFC-71D6-939D5A1F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6DAB0FFC-B8E2-3851-C2D7-BF950403B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990600"/>
          <a:ext cx="8686800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6DAB0FFC-B8E2-3851-C2D7-BF950403B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8686800" cy="545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7" name="Text Box 5">
            <a:extLst>
              <a:ext uri="{FF2B5EF4-FFF2-40B4-BE49-F238E27FC236}">
                <a16:creationId xmlns:a16="http://schemas.microsoft.com/office/drawing/2014/main" id="{7F5B7D4D-FAF9-7ED2-2395-C6462115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71600"/>
            <a:ext cx="4495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Seeks to analyze the business process in terms of data flow, and to identify the system’s input and output. 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7CC62F9D-8287-643A-58F1-2E1D4CB0C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4648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Part of the analysis entails modeling the system’s behavior. The model is intended to capture the essential elements of the system and to define services to the system.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utoUpdateAnimBg="0"/>
      <p:bldP spid="26419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8B108AC6-7CD6-E4C5-B86D-660EEEFF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B1CABD9-3C78-4657-94C7-99798284F77A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AF3439F-ACDC-3418-DAF1-7C9C3C776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System Design</a:t>
            </a:r>
            <a:r>
              <a:rPr lang="en-US" altLang="en-US" b="1">
                <a:latin typeface="Courier" pitchFamily="2" charset="0"/>
              </a:rPr>
              <a:t>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8508D4C-DAE1-6755-FBAB-E2A5972C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6336933E-8BC9-FA68-32EE-3507E092D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066800"/>
          <a:ext cx="853440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6336933E-8BC9-FA68-32EE-3507E092D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8534400" cy="535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1" name="Text Box 5">
            <a:extLst>
              <a:ext uri="{FF2B5EF4-FFF2-40B4-BE49-F238E27FC236}">
                <a16:creationId xmlns:a16="http://schemas.microsoft.com/office/drawing/2014/main" id="{186380F5-7240-4862-9671-B8D65BED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371600"/>
            <a:ext cx="449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The process of designing the system’s components. </a:t>
            </a:r>
          </a:p>
        </p:txBody>
      </p:sp>
      <p:sp>
        <p:nvSpPr>
          <p:cNvPr id="265222" name="Text Box 6">
            <a:extLst>
              <a:ext uri="{FF2B5EF4-FFF2-40B4-BE49-F238E27FC236}">
                <a16:creationId xmlns:a16="http://schemas.microsoft.com/office/drawing/2014/main" id="{DE466974-0CCA-4C0B-1061-79C6F39F5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4800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Courier New" panose="02070309020205020404" pitchFamily="49" charset="0"/>
              </a:rPr>
              <a:t>This phase involves the use of many levels of abstraction to decompose the problem into manageable components, identify classes and interfaces, and establish relationships among the classes and interfaces.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autoUpdateAnimBg="0"/>
      <p:bldP spid="2652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>
            <a:extLst>
              <a:ext uri="{FF2B5EF4-FFF2-40B4-BE49-F238E27FC236}">
                <a16:creationId xmlns:a16="http://schemas.microsoft.com/office/drawing/2014/main" id="{DF667E07-7EAB-DA5E-745C-39AADA9C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4315AA4-28F3-4460-AFA6-A2F0B6A92800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1D655F92-6199-2677-D850-9A8FEA980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IPO</a:t>
            </a:r>
            <a:r>
              <a:rPr lang="en-US" altLang="en-US" b="1">
                <a:latin typeface="Courier" pitchFamily="2" charset="0"/>
              </a:rPr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FF4065B-BF6A-F708-0045-BD9A23F0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0B53A10A-59D9-EE8E-D310-C6425202E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150680"/>
              </p:ext>
            </p:extLst>
          </p:nvPr>
        </p:nvGraphicFramePr>
        <p:xfrm>
          <a:off x="346710" y="1123950"/>
          <a:ext cx="853440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0B53A10A-59D9-EE8E-D310-C6425202E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" y="1123950"/>
                        <a:ext cx="8534400" cy="535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>
            <a:extLst>
              <a:ext uri="{FF2B5EF4-FFF2-40B4-BE49-F238E27FC236}">
                <a16:creationId xmlns:a16="http://schemas.microsoft.com/office/drawing/2014/main" id="{B32B9631-7DEF-3C2B-7694-9A44F0F4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480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The essence of system analysis and design is input, process, and output. This is called </a:t>
            </a:r>
            <a:r>
              <a:rPr lang="en-US" altLang="en-US" sz="1600" i="1">
                <a:latin typeface="Times New Roman" panose="02020603050405020304" pitchFamily="18" charset="0"/>
                <a:cs typeface="Arial" panose="020B0604020202020204" pitchFamily="34" charset="0"/>
              </a:rPr>
              <a:t>IPO</a:t>
            </a:r>
            <a:r>
              <a:rPr lang="en-US" altLang="en-US" sz="1600"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0152D6A2-4634-846D-F8E9-1F5AA47F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32ED852-9397-4DE1-AF3C-351839B8E9B5}" type="slidenum">
              <a:rPr lang="en-US" altLang="en-US" sz="1400" smtClean="0"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31F7F71-EA35-8C94-4AF9-F0FCF39FF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r>
              <a:rPr lang="en-US" altLang="en-US"/>
              <a:t>Implementation</a:t>
            </a:r>
            <a:r>
              <a:rPr lang="en-US" altLang="en-US" b="1">
                <a:latin typeface="Courier" pitchFamily="2" charset="0"/>
              </a:rPr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1967929-FC5B-1A46-5DDB-B31555F45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1885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9CA0EF00-9EBB-2567-7E01-9E48CE6B3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8610600" cy="54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0" imgH="0" progId="Word.Picture.8">
                  <p:embed/>
                </p:oleObj>
              </mc:Choice>
              <mc:Fallback>
                <p:oleObj name="Picture" r:id="rId2" imgW="0" imgH="0" progId="Word.Picture.8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9CA0EF00-9EBB-2567-7E01-9E48CE6B36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8610600" cy="540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9" name="Text Box 5">
            <a:extLst>
              <a:ext uri="{FF2B5EF4-FFF2-40B4-BE49-F238E27FC236}">
                <a16:creationId xmlns:a16="http://schemas.microsoft.com/office/drawing/2014/main" id="{84DFA0B5-568A-CDC5-C9FD-7E14E908B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219200"/>
            <a:ext cx="449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7150" algn="l"/>
                <a:tab pos="4000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7150" algn="l"/>
                <a:tab pos="4000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The process of translating the system design into programs. Separate programs are written for each component and put to work together. </a:t>
            </a:r>
          </a:p>
        </p:txBody>
      </p:sp>
      <p:sp>
        <p:nvSpPr>
          <p:cNvPr id="267270" name="Text Box 6">
            <a:extLst>
              <a:ext uri="{FF2B5EF4-FFF2-40B4-BE49-F238E27FC236}">
                <a16:creationId xmlns:a16="http://schemas.microsoft.com/office/drawing/2014/main" id="{C04A5C14-2005-CA08-D4BE-AD2D20B72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464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This phase requires the use of a programming language like Java. The implementation involves coding, testing, and debugging.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autoUpdateAnimBg="0"/>
      <p:bldP spid="267270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1539</Words>
  <Application>Microsoft Macintosh PowerPoint</Application>
  <PresentationFormat>On-screen Show (4:3)</PresentationFormat>
  <Paragraphs>329</Paragraphs>
  <Slides>34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Times</vt:lpstr>
      <vt:lpstr>Times New Roman</vt:lpstr>
      <vt:lpstr>Verdana</vt:lpstr>
      <vt:lpstr>Default Design</vt:lpstr>
      <vt:lpstr>1_Default Design</vt:lpstr>
      <vt:lpstr>Picture</vt:lpstr>
      <vt:lpstr> Chapter 1  Problem Solving Techniques based on Computer</vt:lpstr>
      <vt:lpstr>PowerPoint Presentation</vt:lpstr>
      <vt:lpstr>Software Development Process </vt:lpstr>
      <vt:lpstr>Software Development Process </vt:lpstr>
      <vt:lpstr>Requirement Specification </vt:lpstr>
      <vt:lpstr>System Analysis</vt:lpstr>
      <vt:lpstr>System Design </vt:lpstr>
      <vt:lpstr>IPO </vt:lpstr>
      <vt:lpstr>Implementation </vt:lpstr>
      <vt:lpstr>Testing </vt:lpstr>
      <vt:lpstr>Deployment </vt:lpstr>
      <vt:lpstr>Maintenance </vt:lpstr>
      <vt:lpstr>Problem solving concept</vt:lpstr>
      <vt:lpstr>Concept and organization of problem solving</vt:lpstr>
      <vt:lpstr>Pre-Programming Phase</vt:lpstr>
      <vt:lpstr>Pre-Programming Phase</vt:lpstr>
      <vt:lpstr>Problem Analysis Chart</vt:lpstr>
      <vt:lpstr>Example: Problem Analysis Chart for the Payroll Problem</vt:lpstr>
      <vt:lpstr>Pre-Programming Phase</vt:lpstr>
      <vt:lpstr>Pre-Programming Phase</vt:lpstr>
      <vt:lpstr>Problem 1</vt:lpstr>
      <vt:lpstr>Problem 2</vt:lpstr>
      <vt:lpstr>Problem 3</vt:lpstr>
      <vt:lpstr>Problem 4</vt:lpstr>
      <vt:lpstr>Pre-Programming Phase</vt:lpstr>
      <vt:lpstr>Developing IPO Chart</vt:lpstr>
      <vt:lpstr>The IPO Chart for the Payroll Problem</vt:lpstr>
      <vt:lpstr>Pre-Programming Phase</vt:lpstr>
      <vt:lpstr>Problem 1</vt:lpstr>
      <vt:lpstr>Problem 2</vt:lpstr>
      <vt:lpstr>Problem 3</vt:lpstr>
      <vt:lpstr>PowerPoint Presentation</vt:lpstr>
      <vt:lpstr>Problem 4</vt:lpstr>
      <vt:lpstr>PowerPoint Presentation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TO COMPUTER SYSTEM</dc:title>
  <dc:creator>Dr Nur Izura Udzir</dc:creator>
  <cp:lastModifiedBy>RAZALI BIN YAAKOB</cp:lastModifiedBy>
  <cp:revision>166</cp:revision>
  <dcterms:created xsi:type="dcterms:W3CDTF">2007-01-07T03:44:41Z</dcterms:created>
  <dcterms:modified xsi:type="dcterms:W3CDTF">2024-10-15T01:19:36Z</dcterms:modified>
</cp:coreProperties>
</file>