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9" r:id="rId1"/>
  </p:sldMasterIdLst>
  <p:notesMasterIdLst>
    <p:notesMasterId r:id="rId46"/>
  </p:notesMasterIdLst>
  <p:handoutMasterIdLst>
    <p:handoutMasterId r:id="rId47"/>
  </p:handoutMasterIdLst>
  <p:sldIdLst>
    <p:sldId id="648" r:id="rId2"/>
    <p:sldId id="1493" r:id="rId3"/>
    <p:sldId id="1218" r:id="rId4"/>
    <p:sldId id="1219" r:id="rId5"/>
    <p:sldId id="1210" r:id="rId6"/>
    <p:sldId id="1211" r:id="rId7"/>
    <p:sldId id="1212" r:id="rId8"/>
    <p:sldId id="1213" r:id="rId9"/>
    <p:sldId id="1477" r:id="rId10"/>
    <p:sldId id="1478" r:id="rId11"/>
    <p:sldId id="374" r:id="rId12"/>
    <p:sldId id="1479" r:id="rId13"/>
    <p:sldId id="385" r:id="rId14"/>
    <p:sldId id="386" r:id="rId15"/>
    <p:sldId id="388" r:id="rId16"/>
    <p:sldId id="275" r:id="rId17"/>
    <p:sldId id="276" r:id="rId18"/>
    <p:sldId id="281" r:id="rId19"/>
    <p:sldId id="282" r:id="rId20"/>
    <p:sldId id="389" r:id="rId21"/>
    <p:sldId id="390" r:id="rId22"/>
    <p:sldId id="391" r:id="rId23"/>
    <p:sldId id="1480" r:id="rId24"/>
    <p:sldId id="433" r:id="rId25"/>
    <p:sldId id="384" r:id="rId26"/>
    <p:sldId id="1488" r:id="rId27"/>
    <p:sldId id="425" r:id="rId28"/>
    <p:sldId id="426" r:id="rId29"/>
    <p:sldId id="1489" r:id="rId30"/>
    <p:sldId id="1490" r:id="rId31"/>
    <p:sldId id="1491" r:id="rId32"/>
    <p:sldId id="1492" r:id="rId33"/>
    <p:sldId id="432" r:id="rId34"/>
    <p:sldId id="283" r:id="rId35"/>
    <p:sldId id="1314" r:id="rId36"/>
    <p:sldId id="286" r:id="rId37"/>
    <p:sldId id="1467" r:id="rId38"/>
    <p:sldId id="387" r:id="rId39"/>
    <p:sldId id="1468" r:id="rId40"/>
    <p:sldId id="1469" r:id="rId41"/>
    <p:sldId id="455" r:id="rId42"/>
    <p:sldId id="456" r:id="rId43"/>
    <p:sldId id="457" r:id="rId44"/>
    <p:sldId id="458" r:id="rId45"/>
  </p:sldIdLst>
  <p:sldSz cx="9144000" cy="6858000" type="screen4x3"/>
  <p:notesSz cx="6834188" cy="9979025"/>
  <p:custShowLst>
    <p:custShow name="Custom Show 1" id="0">
      <p:sldLst/>
    </p:custShow>
  </p:custShowLst>
  <p:defaultTex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3144">
          <p15:clr>
            <a:srgbClr val="A4A3A4"/>
          </p15:clr>
        </p15:guide>
        <p15:guide id="2" pos="21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66FFCC"/>
    <a:srgbClr val="CCFFFF"/>
    <a:srgbClr val="66FFFF"/>
    <a:srgbClr val="006600"/>
    <a:srgbClr val="FF6600"/>
    <a:srgbClr val="FFFFCC"/>
    <a:srgbClr val="FFCCCC"/>
    <a:srgbClr val="FF0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94789" autoAdjust="0"/>
  </p:normalViewPr>
  <p:slideViewPr>
    <p:cSldViewPr>
      <p:cViewPr varScale="1">
        <p:scale>
          <a:sx n="112" d="100"/>
          <a:sy n="112" d="100"/>
        </p:scale>
        <p:origin x="1392" y="19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0" d="100"/>
          <a:sy n="40" d="100"/>
        </p:scale>
        <p:origin x="-1488" y="-96"/>
      </p:cViewPr>
      <p:guideLst>
        <p:guide orient="horz" pos="3144"/>
        <p:guide pos="215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DC374-1911-4BE5-8710-E03BFB7A3C2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B2C8979A-0EB8-481E-AA60-E8E58325C829}">
      <dgm:prSet/>
      <dgm:spPr/>
      <dgm:t>
        <a:bodyPr/>
        <a:lstStyle/>
        <a:p>
          <a:r>
            <a:rPr lang="en-MY"/>
            <a:t>An </a:t>
          </a:r>
          <a:r>
            <a:rPr lang="en-MY" b="1"/>
            <a:t>algorithm trace</a:t>
          </a:r>
          <a:r>
            <a:rPr lang="en-MY"/>
            <a:t> is a method for hand simulating the execution of your code in order to manually verify that it works correctly before you compile it. It is also known as a "desk check”.</a:t>
          </a:r>
          <a:endParaRPr lang="en-US"/>
        </a:p>
      </dgm:t>
    </dgm:pt>
    <dgm:pt modelId="{9163F757-2ADF-43DB-B476-6D98123544D4}" type="parTrans" cxnId="{DAE5B378-55B5-4A6F-95B8-BA55379928E8}">
      <dgm:prSet/>
      <dgm:spPr/>
      <dgm:t>
        <a:bodyPr/>
        <a:lstStyle/>
        <a:p>
          <a:endParaRPr lang="en-US"/>
        </a:p>
      </dgm:t>
    </dgm:pt>
    <dgm:pt modelId="{966BA3CD-1D0D-4A58-95EA-12C1A1CABA10}" type="sibTrans" cxnId="{DAE5B378-55B5-4A6F-95B8-BA55379928E8}">
      <dgm:prSet/>
      <dgm:spPr/>
      <dgm:t>
        <a:bodyPr/>
        <a:lstStyle/>
        <a:p>
          <a:endParaRPr lang="en-US"/>
        </a:p>
      </dgm:t>
    </dgm:pt>
    <dgm:pt modelId="{F78EABEF-E8F2-4A29-9144-855EC394F714}">
      <dgm:prSet/>
      <dgm:spPr/>
      <dgm:t>
        <a:bodyPr/>
        <a:lstStyle/>
        <a:p>
          <a:r>
            <a:rPr lang="en-MY" b="1"/>
            <a:t>Step 1</a:t>
          </a:r>
          <a:r>
            <a:rPr lang="en-MY"/>
            <a:t>: Number each executable statement in your pseudocode or source code.</a:t>
          </a:r>
          <a:endParaRPr lang="en-US"/>
        </a:p>
      </dgm:t>
    </dgm:pt>
    <dgm:pt modelId="{23C97D18-F3F1-495B-9432-DE2214C8D25C}" type="parTrans" cxnId="{00C5E995-6438-4814-8EBD-AE49BF0858B9}">
      <dgm:prSet/>
      <dgm:spPr/>
      <dgm:t>
        <a:bodyPr/>
        <a:lstStyle/>
        <a:p>
          <a:endParaRPr lang="en-US"/>
        </a:p>
      </dgm:t>
    </dgm:pt>
    <dgm:pt modelId="{D3524D7D-8409-46A5-BC11-B0EA62999F56}" type="sibTrans" cxnId="{00C5E995-6438-4814-8EBD-AE49BF0858B9}">
      <dgm:prSet/>
      <dgm:spPr/>
      <dgm:t>
        <a:bodyPr/>
        <a:lstStyle/>
        <a:p>
          <a:endParaRPr lang="en-US"/>
        </a:p>
      </dgm:t>
    </dgm:pt>
    <dgm:pt modelId="{9D9CEB52-2A60-4EBB-B1AA-41753E37DE8A}">
      <dgm:prSet/>
      <dgm:spPr/>
      <dgm:t>
        <a:bodyPr/>
        <a:lstStyle/>
        <a:p>
          <a:r>
            <a:rPr lang="en-MY" b="1"/>
            <a:t>Step 2:</a:t>
          </a:r>
          <a:r>
            <a:rPr lang="en-MY"/>
            <a:t> Draw a table with each variable in the program shown at the top of a column. Draw a column for Statement number on the left and a column for Output (if appropriate) on the right.</a:t>
          </a:r>
          <a:endParaRPr lang="en-US"/>
        </a:p>
      </dgm:t>
    </dgm:pt>
    <dgm:pt modelId="{7AAF1B35-7CF2-4FE0-B5FC-FC88C8F5899B}" type="parTrans" cxnId="{42F89F0D-BF1F-40A8-BE7A-04202E954408}">
      <dgm:prSet/>
      <dgm:spPr/>
      <dgm:t>
        <a:bodyPr/>
        <a:lstStyle/>
        <a:p>
          <a:endParaRPr lang="en-US"/>
        </a:p>
      </dgm:t>
    </dgm:pt>
    <dgm:pt modelId="{B349C0E0-5C65-47A1-9E39-C97F732EE96E}" type="sibTrans" cxnId="{42F89F0D-BF1F-40A8-BE7A-04202E954408}">
      <dgm:prSet/>
      <dgm:spPr/>
      <dgm:t>
        <a:bodyPr/>
        <a:lstStyle/>
        <a:p>
          <a:endParaRPr lang="en-US"/>
        </a:p>
      </dgm:t>
    </dgm:pt>
    <dgm:pt modelId="{71314383-6577-405E-8B9F-6ACF08EE4390}">
      <dgm:prSet/>
      <dgm:spPr/>
      <dgm:t>
        <a:bodyPr/>
        <a:lstStyle/>
        <a:p>
          <a:r>
            <a:rPr lang="en-MY" b="1"/>
            <a:t>Step 3: </a:t>
          </a:r>
          <a:r>
            <a:rPr lang="en-MY"/>
            <a:t>Starting with statement 1, simulate the action the computer will take when it executes each statement. Draw one statement per row. In the appropriate column, write the value that is assigned to the variable (or boolean expression).</a:t>
          </a:r>
          <a:endParaRPr lang="en-US"/>
        </a:p>
      </dgm:t>
    </dgm:pt>
    <dgm:pt modelId="{CAE784F8-03F8-4E7D-8828-6E3948141935}" type="parTrans" cxnId="{9D01FE64-A18A-4101-905A-4B51162E90FD}">
      <dgm:prSet/>
      <dgm:spPr/>
      <dgm:t>
        <a:bodyPr/>
        <a:lstStyle/>
        <a:p>
          <a:endParaRPr lang="en-US"/>
        </a:p>
      </dgm:t>
    </dgm:pt>
    <dgm:pt modelId="{470D096B-EAD3-4196-901E-823FA565808B}" type="sibTrans" cxnId="{9D01FE64-A18A-4101-905A-4B51162E90FD}">
      <dgm:prSet/>
      <dgm:spPr/>
      <dgm:t>
        <a:bodyPr/>
        <a:lstStyle/>
        <a:p>
          <a:endParaRPr lang="en-US"/>
        </a:p>
      </dgm:t>
    </dgm:pt>
    <dgm:pt modelId="{5F3BA59F-7F3C-6143-966B-D75BC5E48809}" type="pres">
      <dgm:prSet presAssocID="{D5ADC374-1911-4BE5-8710-E03BFB7A3C2C}" presName="linear" presStyleCnt="0">
        <dgm:presLayoutVars>
          <dgm:animLvl val="lvl"/>
          <dgm:resizeHandles val="exact"/>
        </dgm:presLayoutVars>
      </dgm:prSet>
      <dgm:spPr/>
    </dgm:pt>
    <dgm:pt modelId="{BD41E050-0AAB-464F-95A6-541209FE4AE9}" type="pres">
      <dgm:prSet presAssocID="{B2C8979A-0EB8-481E-AA60-E8E58325C829}" presName="parentText" presStyleLbl="node1" presStyleIdx="0" presStyleCnt="4">
        <dgm:presLayoutVars>
          <dgm:chMax val="0"/>
          <dgm:bulletEnabled val="1"/>
        </dgm:presLayoutVars>
      </dgm:prSet>
      <dgm:spPr/>
    </dgm:pt>
    <dgm:pt modelId="{B11BEEE7-EFBB-C94A-86C0-47D7A28C2C78}" type="pres">
      <dgm:prSet presAssocID="{966BA3CD-1D0D-4A58-95EA-12C1A1CABA10}" presName="spacer" presStyleCnt="0"/>
      <dgm:spPr/>
    </dgm:pt>
    <dgm:pt modelId="{ACAA9BA8-61A0-704A-8A88-E0243B4ACFE4}" type="pres">
      <dgm:prSet presAssocID="{F78EABEF-E8F2-4A29-9144-855EC394F714}" presName="parentText" presStyleLbl="node1" presStyleIdx="1" presStyleCnt="4">
        <dgm:presLayoutVars>
          <dgm:chMax val="0"/>
          <dgm:bulletEnabled val="1"/>
        </dgm:presLayoutVars>
      </dgm:prSet>
      <dgm:spPr/>
    </dgm:pt>
    <dgm:pt modelId="{392A048C-22BF-AF43-A500-4C6CDF7CC75B}" type="pres">
      <dgm:prSet presAssocID="{D3524D7D-8409-46A5-BC11-B0EA62999F56}" presName="spacer" presStyleCnt="0"/>
      <dgm:spPr/>
    </dgm:pt>
    <dgm:pt modelId="{5B4C7185-906F-8F47-B5F3-287A460B81CF}" type="pres">
      <dgm:prSet presAssocID="{9D9CEB52-2A60-4EBB-B1AA-41753E37DE8A}" presName="parentText" presStyleLbl="node1" presStyleIdx="2" presStyleCnt="4">
        <dgm:presLayoutVars>
          <dgm:chMax val="0"/>
          <dgm:bulletEnabled val="1"/>
        </dgm:presLayoutVars>
      </dgm:prSet>
      <dgm:spPr/>
    </dgm:pt>
    <dgm:pt modelId="{E1FA785C-A88B-2540-9E86-1B4269C761BB}" type="pres">
      <dgm:prSet presAssocID="{B349C0E0-5C65-47A1-9E39-C97F732EE96E}" presName="spacer" presStyleCnt="0"/>
      <dgm:spPr/>
    </dgm:pt>
    <dgm:pt modelId="{4B1944D7-E48D-A247-9407-52299E37DA9C}" type="pres">
      <dgm:prSet presAssocID="{71314383-6577-405E-8B9F-6ACF08EE4390}" presName="parentText" presStyleLbl="node1" presStyleIdx="3" presStyleCnt="4">
        <dgm:presLayoutVars>
          <dgm:chMax val="0"/>
          <dgm:bulletEnabled val="1"/>
        </dgm:presLayoutVars>
      </dgm:prSet>
      <dgm:spPr/>
    </dgm:pt>
  </dgm:ptLst>
  <dgm:cxnLst>
    <dgm:cxn modelId="{42F89F0D-BF1F-40A8-BE7A-04202E954408}" srcId="{D5ADC374-1911-4BE5-8710-E03BFB7A3C2C}" destId="{9D9CEB52-2A60-4EBB-B1AA-41753E37DE8A}" srcOrd="2" destOrd="0" parTransId="{7AAF1B35-7CF2-4FE0-B5FC-FC88C8F5899B}" sibTransId="{B349C0E0-5C65-47A1-9E39-C97F732EE96E}"/>
    <dgm:cxn modelId="{3C1E7A2C-2B08-434C-A9F6-BC130AC11563}" type="presOf" srcId="{F78EABEF-E8F2-4A29-9144-855EC394F714}" destId="{ACAA9BA8-61A0-704A-8A88-E0243B4ACFE4}" srcOrd="0" destOrd="0" presId="urn:microsoft.com/office/officeart/2005/8/layout/vList2"/>
    <dgm:cxn modelId="{9D01FE64-A18A-4101-905A-4B51162E90FD}" srcId="{D5ADC374-1911-4BE5-8710-E03BFB7A3C2C}" destId="{71314383-6577-405E-8B9F-6ACF08EE4390}" srcOrd="3" destOrd="0" parTransId="{CAE784F8-03F8-4E7D-8828-6E3948141935}" sibTransId="{470D096B-EAD3-4196-901E-823FA565808B}"/>
    <dgm:cxn modelId="{DAE5B378-55B5-4A6F-95B8-BA55379928E8}" srcId="{D5ADC374-1911-4BE5-8710-E03BFB7A3C2C}" destId="{B2C8979A-0EB8-481E-AA60-E8E58325C829}" srcOrd="0" destOrd="0" parTransId="{9163F757-2ADF-43DB-B476-6D98123544D4}" sibTransId="{966BA3CD-1D0D-4A58-95EA-12C1A1CABA10}"/>
    <dgm:cxn modelId="{00C5E995-6438-4814-8EBD-AE49BF0858B9}" srcId="{D5ADC374-1911-4BE5-8710-E03BFB7A3C2C}" destId="{F78EABEF-E8F2-4A29-9144-855EC394F714}" srcOrd="1" destOrd="0" parTransId="{23C97D18-F3F1-495B-9432-DE2214C8D25C}" sibTransId="{D3524D7D-8409-46A5-BC11-B0EA62999F56}"/>
    <dgm:cxn modelId="{BB5F4A9A-E4D4-0944-AFDF-FA254684B577}" type="presOf" srcId="{9D9CEB52-2A60-4EBB-B1AA-41753E37DE8A}" destId="{5B4C7185-906F-8F47-B5F3-287A460B81CF}" srcOrd="0" destOrd="0" presId="urn:microsoft.com/office/officeart/2005/8/layout/vList2"/>
    <dgm:cxn modelId="{15888DA8-7910-6042-A252-2FD47996FB10}" type="presOf" srcId="{D5ADC374-1911-4BE5-8710-E03BFB7A3C2C}" destId="{5F3BA59F-7F3C-6143-966B-D75BC5E48809}" srcOrd="0" destOrd="0" presId="urn:microsoft.com/office/officeart/2005/8/layout/vList2"/>
    <dgm:cxn modelId="{04F503C4-4354-B148-895E-6A8CB3E2AE87}" type="presOf" srcId="{71314383-6577-405E-8B9F-6ACF08EE4390}" destId="{4B1944D7-E48D-A247-9407-52299E37DA9C}" srcOrd="0" destOrd="0" presId="urn:microsoft.com/office/officeart/2005/8/layout/vList2"/>
    <dgm:cxn modelId="{599227FA-9F9D-C046-8A51-6C55C74B71F5}" type="presOf" srcId="{B2C8979A-0EB8-481E-AA60-E8E58325C829}" destId="{BD41E050-0AAB-464F-95A6-541209FE4AE9}" srcOrd="0" destOrd="0" presId="urn:microsoft.com/office/officeart/2005/8/layout/vList2"/>
    <dgm:cxn modelId="{360B0849-C076-874C-9230-71E7233A3132}" type="presParOf" srcId="{5F3BA59F-7F3C-6143-966B-D75BC5E48809}" destId="{BD41E050-0AAB-464F-95A6-541209FE4AE9}" srcOrd="0" destOrd="0" presId="urn:microsoft.com/office/officeart/2005/8/layout/vList2"/>
    <dgm:cxn modelId="{7CB660E4-F671-1540-80F0-854629339CA4}" type="presParOf" srcId="{5F3BA59F-7F3C-6143-966B-D75BC5E48809}" destId="{B11BEEE7-EFBB-C94A-86C0-47D7A28C2C78}" srcOrd="1" destOrd="0" presId="urn:microsoft.com/office/officeart/2005/8/layout/vList2"/>
    <dgm:cxn modelId="{E5156129-4A88-6748-8D3B-50C3CD495392}" type="presParOf" srcId="{5F3BA59F-7F3C-6143-966B-D75BC5E48809}" destId="{ACAA9BA8-61A0-704A-8A88-E0243B4ACFE4}" srcOrd="2" destOrd="0" presId="urn:microsoft.com/office/officeart/2005/8/layout/vList2"/>
    <dgm:cxn modelId="{7A6A18C7-645B-6A44-AEFF-EB37BD73DFBD}" type="presParOf" srcId="{5F3BA59F-7F3C-6143-966B-D75BC5E48809}" destId="{392A048C-22BF-AF43-A500-4C6CDF7CC75B}" srcOrd="3" destOrd="0" presId="urn:microsoft.com/office/officeart/2005/8/layout/vList2"/>
    <dgm:cxn modelId="{063A605A-5F3E-D943-B327-A2600D8C9E3E}" type="presParOf" srcId="{5F3BA59F-7F3C-6143-966B-D75BC5E48809}" destId="{5B4C7185-906F-8F47-B5F3-287A460B81CF}" srcOrd="4" destOrd="0" presId="urn:microsoft.com/office/officeart/2005/8/layout/vList2"/>
    <dgm:cxn modelId="{1336E0C1-ABC0-094E-A6A7-AF2C03D8C408}" type="presParOf" srcId="{5F3BA59F-7F3C-6143-966B-D75BC5E48809}" destId="{E1FA785C-A88B-2540-9E86-1B4269C761BB}" srcOrd="5" destOrd="0" presId="urn:microsoft.com/office/officeart/2005/8/layout/vList2"/>
    <dgm:cxn modelId="{1DB526A7-082F-1946-B791-22009F00DBF2}" type="presParOf" srcId="{5F3BA59F-7F3C-6143-966B-D75BC5E48809}" destId="{4B1944D7-E48D-A247-9407-52299E37DA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1E050-0AAB-464F-95A6-541209FE4AE9}">
      <dsp:nvSpPr>
        <dsp:cNvPr id="0" name=""/>
        <dsp:cNvSpPr/>
      </dsp:nvSpPr>
      <dsp:spPr>
        <a:xfrm>
          <a:off x="0" y="82313"/>
          <a:ext cx="4697730" cy="130045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MY" sz="1600" kern="1200"/>
            <a:t>An </a:t>
          </a:r>
          <a:r>
            <a:rPr lang="en-MY" sz="1600" b="1" kern="1200"/>
            <a:t>algorithm trace</a:t>
          </a:r>
          <a:r>
            <a:rPr lang="en-MY" sz="1600" kern="1200"/>
            <a:t> is a method for hand simulating the execution of your code in order to manually verify that it works correctly before you compile it. It is also known as a "desk check”.</a:t>
          </a:r>
          <a:endParaRPr lang="en-US" sz="1600" kern="1200"/>
        </a:p>
      </dsp:txBody>
      <dsp:txXfrm>
        <a:off x="63483" y="145796"/>
        <a:ext cx="4570764" cy="1173489"/>
      </dsp:txXfrm>
    </dsp:sp>
    <dsp:sp modelId="{ACAA9BA8-61A0-704A-8A88-E0243B4ACFE4}">
      <dsp:nvSpPr>
        <dsp:cNvPr id="0" name=""/>
        <dsp:cNvSpPr/>
      </dsp:nvSpPr>
      <dsp:spPr>
        <a:xfrm>
          <a:off x="0" y="1428848"/>
          <a:ext cx="4697730" cy="130045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MY" sz="1600" b="1" kern="1200"/>
            <a:t>Step 1</a:t>
          </a:r>
          <a:r>
            <a:rPr lang="en-MY" sz="1600" kern="1200"/>
            <a:t>: Number each executable statement in your pseudocode or source code.</a:t>
          </a:r>
          <a:endParaRPr lang="en-US" sz="1600" kern="1200"/>
        </a:p>
      </dsp:txBody>
      <dsp:txXfrm>
        <a:off x="63483" y="1492331"/>
        <a:ext cx="4570764" cy="1173489"/>
      </dsp:txXfrm>
    </dsp:sp>
    <dsp:sp modelId="{5B4C7185-906F-8F47-B5F3-287A460B81CF}">
      <dsp:nvSpPr>
        <dsp:cNvPr id="0" name=""/>
        <dsp:cNvSpPr/>
      </dsp:nvSpPr>
      <dsp:spPr>
        <a:xfrm>
          <a:off x="0" y="2775383"/>
          <a:ext cx="4697730" cy="130045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MY" sz="1600" b="1" kern="1200"/>
            <a:t>Step 2:</a:t>
          </a:r>
          <a:r>
            <a:rPr lang="en-MY" sz="1600" kern="1200"/>
            <a:t> Draw a table with each variable in the program shown at the top of a column. Draw a column for Statement number on the left and a column for Output (if appropriate) on the right.</a:t>
          </a:r>
          <a:endParaRPr lang="en-US" sz="1600" kern="1200"/>
        </a:p>
      </dsp:txBody>
      <dsp:txXfrm>
        <a:off x="63483" y="2838866"/>
        <a:ext cx="4570764" cy="1173489"/>
      </dsp:txXfrm>
    </dsp:sp>
    <dsp:sp modelId="{4B1944D7-E48D-A247-9407-52299E37DA9C}">
      <dsp:nvSpPr>
        <dsp:cNvPr id="0" name=""/>
        <dsp:cNvSpPr/>
      </dsp:nvSpPr>
      <dsp:spPr>
        <a:xfrm>
          <a:off x="0" y="4121919"/>
          <a:ext cx="4697730" cy="130045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MY" sz="1600" b="1" kern="1200"/>
            <a:t>Step 3: </a:t>
          </a:r>
          <a:r>
            <a:rPr lang="en-MY" sz="1600" kern="1200"/>
            <a:t>Starting with statement 1, simulate the action the computer will take when it executes each statement. Draw one statement per row. In the appropriate column, write the value that is assigned to the variable (or boolean expression).</a:t>
          </a:r>
          <a:endParaRPr lang="en-US" sz="1600" kern="1200"/>
        </a:p>
      </dsp:txBody>
      <dsp:txXfrm>
        <a:off x="63483" y="4185402"/>
        <a:ext cx="4570764" cy="11734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3662" tIns="46831" rIns="93662" bIns="46831" numCol="1" anchor="t" anchorCtr="0" compatLnSpc="1">
            <a:prstTxWarp prst="textNoShape">
              <a:avLst/>
            </a:prstTxWarp>
          </a:bodyPr>
          <a:lstStyle>
            <a:lvl1pPr eaLnBrk="0" hangingPunct="0">
              <a:defRPr sz="1200"/>
            </a:lvl1pPr>
          </a:lstStyle>
          <a:p>
            <a:pPr>
              <a:defRPr/>
            </a:pPr>
            <a:endParaRPr lang="en-US"/>
          </a:p>
        </p:txBody>
      </p:sp>
      <p:sp>
        <p:nvSpPr>
          <p:cNvPr id="294915"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3662" tIns="46831" rIns="93662" bIns="46831" numCol="1" anchor="t" anchorCtr="0" compatLnSpc="1">
            <a:prstTxWarp prst="textNoShape">
              <a:avLst/>
            </a:prstTxWarp>
          </a:bodyPr>
          <a:lstStyle>
            <a:lvl1pPr algn="r" eaLnBrk="0" hangingPunct="0">
              <a:defRPr sz="1200"/>
            </a:lvl1pPr>
          </a:lstStyle>
          <a:p>
            <a:pPr>
              <a:defRPr/>
            </a:pPr>
            <a:endParaRPr lang="en-US"/>
          </a:p>
        </p:txBody>
      </p:sp>
      <p:sp>
        <p:nvSpPr>
          <p:cNvPr id="294916" name="Rectangle 4"/>
          <p:cNvSpPr>
            <a:spLocks noGrp="1" noChangeArrowheads="1"/>
          </p:cNvSpPr>
          <p:nvPr>
            <p:ph type="ftr" sz="quarter" idx="2"/>
          </p:nvPr>
        </p:nvSpPr>
        <p:spPr bwMode="auto">
          <a:xfrm>
            <a:off x="0" y="9478963"/>
            <a:ext cx="2960688" cy="498475"/>
          </a:xfrm>
          <a:prstGeom prst="rect">
            <a:avLst/>
          </a:prstGeom>
          <a:noFill/>
          <a:ln w="9525">
            <a:noFill/>
            <a:miter lim="800000"/>
            <a:headEnd/>
            <a:tailEnd/>
          </a:ln>
          <a:effectLst/>
        </p:spPr>
        <p:txBody>
          <a:bodyPr vert="horz" wrap="square" lIns="93662" tIns="46831" rIns="93662" bIns="46831" numCol="1" anchor="b" anchorCtr="0" compatLnSpc="1">
            <a:prstTxWarp prst="textNoShape">
              <a:avLst/>
            </a:prstTxWarp>
          </a:bodyPr>
          <a:lstStyle>
            <a:lvl1pPr eaLnBrk="0" hangingPunct="0">
              <a:defRPr sz="1200"/>
            </a:lvl1pPr>
          </a:lstStyle>
          <a:p>
            <a:pPr>
              <a:defRPr/>
            </a:pPr>
            <a:endParaRPr lang="en-US"/>
          </a:p>
        </p:txBody>
      </p:sp>
      <p:sp>
        <p:nvSpPr>
          <p:cNvPr id="294917"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3662" tIns="46831" rIns="93662" bIns="46831" numCol="1" anchor="b" anchorCtr="0" compatLnSpc="1">
            <a:prstTxWarp prst="textNoShape">
              <a:avLst/>
            </a:prstTxWarp>
          </a:bodyPr>
          <a:lstStyle>
            <a:lvl1pPr algn="r" eaLnBrk="0" hangingPunct="0">
              <a:defRPr sz="1200"/>
            </a:lvl1pPr>
          </a:lstStyle>
          <a:p>
            <a:fld id="{860D68B9-73DB-4EA7-A967-6A95F1325F8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3CF13-910E-48E8-B885-98F3B711184C}" type="slidenum">
              <a:rPr lang="en-US" altLang="en-US" smtClean="0"/>
              <a:pPr>
                <a:spcBef>
                  <a:spcPct val="0"/>
                </a:spcBef>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0C9ED6-FE4A-4232-9DA5-F70495217B74}" type="slidenum">
              <a:rPr lang="en-US" altLang="en-US" smtClean="0"/>
              <a:pPr>
                <a:spcBef>
                  <a:spcPct val="0"/>
                </a:spcBef>
              </a:pPr>
              <a:t>18</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939800" y="4438650"/>
            <a:ext cx="5165725" cy="420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ms-MY"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939800" y="4438650"/>
            <a:ext cx="5165725" cy="420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62" tIns="46831" rIns="93662" bIns="46831" numCol="1" anchor="t" anchorCtr="0" compatLnSpc="1">
            <a:prstTxWarp prst="textNoShape">
              <a:avLst/>
            </a:prstTxWarp>
          </a:bodyPr>
          <a:lstStyle/>
          <a:p>
            <a:pPr eaLnBrk="1" hangingPunct="1"/>
            <a:endParaRPr lang="ms-MY"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52E43F-F894-473D-9F92-9C511D2B564C}" type="slidenum">
              <a:rPr lang="en-US" altLang="en-US" smtClean="0"/>
              <a:pPr>
                <a:spcBef>
                  <a:spcPct val="0"/>
                </a:spcBef>
              </a:pPr>
              <a:t>34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a:xfrm>
            <a:off x="922338" y="749300"/>
            <a:ext cx="4989512" cy="3741738"/>
          </a:xfrm>
          <a:ln/>
        </p:spPr>
      </p:sp>
      <p:sp>
        <p:nvSpPr>
          <p:cNvPr id="222211" name="Notes Placeholder 2"/>
          <p:cNvSpPr>
            <a:spLocks noGrp="1"/>
          </p:cNvSpPr>
          <p:nvPr>
            <p:ph type="body" idx="1"/>
          </p:nvPr>
        </p:nvSpPr>
        <p:spPr>
          <a:noFill/>
          <a:ln/>
        </p:spPr>
        <p:txBody>
          <a:bodyPr/>
          <a:lstStyle/>
          <a:p>
            <a:endParaRPr lang="en-GB"/>
          </a:p>
        </p:txBody>
      </p:sp>
      <p:sp>
        <p:nvSpPr>
          <p:cNvPr id="222212" name="Slide Number Placeholder 3"/>
          <p:cNvSpPr>
            <a:spLocks noGrp="1"/>
          </p:cNvSpPr>
          <p:nvPr>
            <p:ph type="sldNum" sz="quarter" idx="5"/>
          </p:nvPr>
        </p:nvSpPr>
        <p:spPr>
          <a:noFill/>
        </p:spPr>
        <p:txBody>
          <a:bodyPr/>
          <a:lstStyle/>
          <a:p>
            <a:pPr defTabSz="935038"/>
            <a:fld id="{B73D480C-3514-40F2-A1FA-2F4DEB680306}" type="slidenum">
              <a:rPr lang="en-US" smtClean="0"/>
              <a:pPr defTabSz="935038"/>
              <a:t>35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69D162-E619-40C2-8E0D-0ABD72A35C0A}" type="slidenum">
              <a:rPr lang="en-US" altLang="en-US" smtClean="0"/>
              <a:pPr>
                <a:spcBef>
                  <a:spcPct val="0"/>
                </a:spcBef>
              </a:pPr>
              <a:t>36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5C93FB-9CD5-4BD2-9C3D-F32ED85C1D11}" type="slidenum">
              <a:rPr lang="en-US" altLang="en-US" smtClean="0"/>
              <a:pPr>
                <a:spcBef>
                  <a:spcPct val="0"/>
                </a:spcBef>
              </a:pPr>
              <a:t>37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038170-A6B9-4C6A-8E3E-9A566E29CE5F}" type="slidenum">
              <a:rPr lang="en-US" altLang="en-US" smtClean="0"/>
              <a:pPr>
                <a:spcBef>
                  <a:spcPct val="0"/>
                </a:spcBef>
              </a:pPr>
              <a:t>38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45B545-0152-45BF-9AEA-2FE67B2D9EA7}" type="slidenum">
              <a:rPr lang="en-US" altLang="en-US" smtClean="0"/>
              <a:pPr>
                <a:spcBef>
                  <a:spcPct val="0"/>
                </a:spcBef>
              </a:pPr>
              <a:t>39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22BC4B-7122-4923-97FA-7EF2D07A6D9F}" type="slidenum">
              <a:rPr lang="en-US" altLang="en-US" smtClean="0"/>
              <a:pPr>
                <a:spcBef>
                  <a:spcPct val="0"/>
                </a:spcBef>
              </a:pPr>
              <a:t>40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A5EA7E-B7BC-42C0-963A-E7E6E484FD61}" type="slidenum">
              <a:rPr lang="en-US" altLang="en-US" smtClean="0"/>
              <a:pPr>
                <a:spcBef>
                  <a:spcPct val="0"/>
                </a:spcBef>
              </a:pPr>
              <a:t>4</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923925" y="749300"/>
            <a:ext cx="4986338" cy="374173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911225" y="4740275"/>
            <a:ext cx="5011738" cy="4489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4710E4-9B38-4AA5-978C-D625171F1A8F}" type="slidenum">
              <a:rPr lang="en-US" altLang="en-US" smtClean="0"/>
              <a:pPr>
                <a:spcBef>
                  <a:spcPct val="0"/>
                </a:spcBef>
              </a:pPr>
              <a:t>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4E3FCA-2DD8-4FB6-B8FD-CA911976A1BC}" type="slidenum">
              <a:rPr lang="en-US" altLang="en-US" smtClean="0"/>
              <a:pPr>
                <a:spcBef>
                  <a:spcPct val="0"/>
                </a:spcBef>
              </a:pPr>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F13F75-5C41-43A2-AC11-64F36FA1DCE8}" type="slidenum">
              <a:rPr lang="en-US" altLang="en-US" smtClean="0"/>
              <a:pPr>
                <a:spcBef>
                  <a:spcPct val="0"/>
                </a:spcBef>
              </a:pPr>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8BD97A-A672-4C73-BD2A-F6E364CC0CF6}" type="slidenum">
              <a:rPr lang="en-US" altLang="en-US" smtClean="0"/>
              <a:pPr>
                <a:spcBef>
                  <a:spcPct val="0"/>
                </a:spcBef>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A9B841-6C98-4977-AD5C-74D5662602B9}" type="slidenum">
              <a:rPr lang="en-US" altLang="en-US" smtClean="0"/>
              <a:pPr>
                <a:spcBef>
                  <a:spcPct val="0"/>
                </a:spcBef>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8EBCB4-694D-4503-BBEC-BE99B100855A}" type="slidenum">
              <a:rPr lang="en-US" altLang="en-US" smtClean="0"/>
              <a:pPr>
                <a:spcBef>
                  <a:spcPct val="0"/>
                </a:spcBef>
              </a:pPr>
              <a:t>14</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spcBef>
                <a:spcPct val="30000"/>
              </a:spcBef>
              <a:defRPr sz="1200">
                <a:solidFill>
                  <a:schemeClr val="tx1"/>
                </a:solidFill>
                <a:latin typeface="Arial" panose="020B0604020202020204" pitchFamily="34" charset="0"/>
              </a:defRPr>
            </a:lvl1pPr>
            <a:lvl2pPr marL="742950" indent="-285750" defTabSz="935038">
              <a:spcBef>
                <a:spcPct val="30000"/>
              </a:spcBef>
              <a:defRPr sz="1200">
                <a:solidFill>
                  <a:schemeClr val="tx1"/>
                </a:solidFill>
                <a:latin typeface="Arial" panose="020B0604020202020204" pitchFamily="34" charset="0"/>
              </a:defRPr>
            </a:lvl2pPr>
            <a:lvl3pPr marL="1143000" indent="-228600" defTabSz="935038">
              <a:spcBef>
                <a:spcPct val="30000"/>
              </a:spcBef>
              <a:defRPr sz="1200">
                <a:solidFill>
                  <a:schemeClr val="tx1"/>
                </a:solidFill>
                <a:latin typeface="Arial" panose="020B0604020202020204" pitchFamily="34" charset="0"/>
              </a:defRPr>
            </a:lvl3pPr>
            <a:lvl4pPr marL="1600200" indent="-228600" defTabSz="935038">
              <a:spcBef>
                <a:spcPct val="30000"/>
              </a:spcBef>
              <a:defRPr sz="1200">
                <a:solidFill>
                  <a:schemeClr val="tx1"/>
                </a:solidFill>
                <a:latin typeface="Arial" panose="020B0604020202020204" pitchFamily="34" charset="0"/>
              </a:defRPr>
            </a:lvl4pPr>
            <a:lvl5pPr marL="2057400" indent="-228600" defTabSz="935038">
              <a:spcBef>
                <a:spcPct val="30000"/>
              </a:spcBef>
              <a:defRPr sz="1200">
                <a:solidFill>
                  <a:schemeClr val="tx1"/>
                </a:solidFill>
                <a:latin typeface="Arial" panose="020B0604020202020204" pitchFamily="34" charset="0"/>
              </a:defRPr>
            </a:lvl5pPr>
            <a:lvl6pPr marL="2514600" indent="-228600" defTabSz="9350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50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50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50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5B94C1-039B-44B7-8366-98FC1CD150A8}" type="slidenum">
              <a:rPr lang="en-US" altLang="en-US" smtClean="0"/>
              <a:pPr>
                <a:spcBef>
                  <a:spcPct val="0"/>
                </a:spcBef>
              </a:pPr>
              <a:t>16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2681F999-85D6-4BD4-81B8-A67F40B501D0}"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19D37B3-DE54-4124-AAB0-4CA700A1B16A}" type="slidenum">
              <a:rPr lang="en-US" altLang="en-US"/>
              <a:pPr/>
              <a:t>‹#›</a:t>
            </a:fld>
            <a:endParaRPr lang="en-US" altLang="en-US"/>
          </a:p>
        </p:txBody>
      </p:sp>
    </p:spTree>
    <p:extLst>
      <p:ext uri="{BB962C8B-B14F-4D97-AF65-F5344CB8AC3E}">
        <p14:creationId xmlns:p14="http://schemas.microsoft.com/office/powerpoint/2010/main" val="215454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84B009D-23CA-4DD4-B33F-D7AF3DAF582D}"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A35C41-49B8-4DC3-A0B5-25FF808B5DEF}" type="slidenum">
              <a:rPr lang="en-US" altLang="en-US"/>
              <a:pPr/>
              <a:t>‹#›</a:t>
            </a:fld>
            <a:endParaRPr lang="en-US" altLang="en-US"/>
          </a:p>
        </p:txBody>
      </p:sp>
    </p:spTree>
    <p:extLst>
      <p:ext uri="{BB962C8B-B14F-4D97-AF65-F5344CB8AC3E}">
        <p14:creationId xmlns:p14="http://schemas.microsoft.com/office/powerpoint/2010/main" val="299950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D1F0A90-4AA4-418A-B443-B7AB7BC6850D}"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4F0222-9ECB-4BF7-BAB1-844562D722F5}" type="slidenum">
              <a:rPr lang="en-US" altLang="en-US"/>
              <a:pPr/>
              <a:t>‹#›</a:t>
            </a:fld>
            <a:endParaRPr lang="en-US" altLang="en-US"/>
          </a:p>
        </p:txBody>
      </p:sp>
    </p:spTree>
    <p:extLst>
      <p:ext uri="{BB962C8B-B14F-4D97-AF65-F5344CB8AC3E}">
        <p14:creationId xmlns:p14="http://schemas.microsoft.com/office/powerpoint/2010/main" val="89410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E4194A-2C9D-40F7-AF81-C869FF09A27F}" type="slidenum">
              <a:rPr lang="en-US" altLang="en-US"/>
              <a:pPr>
                <a:defRPr/>
              </a:pPr>
              <a:t>‹#›</a:t>
            </a:fld>
            <a:endParaRPr lang="en-US" altLang="en-US"/>
          </a:p>
        </p:txBody>
      </p:sp>
    </p:spTree>
    <p:extLst>
      <p:ext uri="{BB962C8B-B14F-4D97-AF65-F5344CB8AC3E}">
        <p14:creationId xmlns:p14="http://schemas.microsoft.com/office/powerpoint/2010/main" val="374825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83ABBF-A664-47AA-B3A4-67B5FF1B86EB}" type="slidenum">
              <a:rPr lang="en-US" altLang="en-US"/>
              <a:pPr>
                <a:defRPr/>
              </a:pPr>
              <a:t>‹#›</a:t>
            </a:fld>
            <a:endParaRPr lang="en-US" altLang="en-US"/>
          </a:p>
        </p:txBody>
      </p:sp>
    </p:spTree>
    <p:extLst>
      <p:ext uri="{BB962C8B-B14F-4D97-AF65-F5344CB8AC3E}">
        <p14:creationId xmlns:p14="http://schemas.microsoft.com/office/powerpoint/2010/main" val="224294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F06576D-0FB1-413E-87EB-0BD191414F82}"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7E113C-B284-4652-9E0A-0B5010A5FCC6}" type="slidenum">
              <a:rPr lang="en-US" altLang="en-US"/>
              <a:pPr/>
              <a:t>‹#›</a:t>
            </a:fld>
            <a:endParaRPr lang="en-US" altLang="en-US"/>
          </a:p>
        </p:txBody>
      </p:sp>
    </p:spTree>
    <p:extLst>
      <p:ext uri="{BB962C8B-B14F-4D97-AF65-F5344CB8AC3E}">
        <p14:creationId xmlns:p14="http://schemas.microsoft.com/office/powerpoint/2010/main" val="271224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BFBF1B8-A232-41C4-88D5-9FD1770F5D9E}" type="datetime1">
              <a:rPr lang="en-US"/>
              <a:pPr>
                <a:defRPr/>
              </a:pPr>
              <a:t>10/29/24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29A90AE-0C17-4982-8641-B9195F7C0D78}" type="slidenum">
              <a:rPr lang="en-US" altLang="en-US"/>
              <a:pPr/>
              <a:t>‹#›</a:t>
            </a:fld>
            <a:endParaRPr lang="en-US" altLang="en-US"/>
          </a:p>
        </p:txBody>
      </p:sp>
    </p:spTree>
    <p:extLst>
      <p:ext uri="{BB962C8B-B14F-4D97-AF65-F5344CB8AC3E}">
        <p14:creationId xmlns:p14="http://schemas.microsoft.com/office/powerpoint/2010/main" val="190498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E058CCB-A9C7-458F-8AE5-F307A620C67F}" type="datetime1">
              <a:rPr lang="en-US"/>
              <a:pPr>
                <a:defRPr/>
              </a:pPr>
              <a:t>10/29/24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49988E-A665-4481-87C9-35A5DC0FC719}" type="slidenum">
              <a:rPr lang="en-US" altLang="en-US"/>
              <a:pPr/>
              <a:t>‹#›</a:t>
            </a:fld>
            <a:endParaRPr lang="en-US" altLang="en-US"/>
          </a:p>
        </p:txBody>
      </p:sp>
    </p:spTree>
    <p:extLst>
      <p:ext uri="{BB962C8B-B14F-4D97-AF65-F5344CB8AC3E}">
        <p14:creationId xmlns:p14="http://schemas.microsoft.com/office/powerpoint/2010/main" val="7021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9B28D90-7AFD-4A9E-BE27-E6A836034E6F}" type="datetime1">
              <a:rPr lang="en-US"/>
              <a:pPr>
                <a:defRPr/>
              </a:pPr>
              <a:t>10/29/24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64F04AB-75CD-44C4-90ED-DC13ED41800D}" type="slidenum">
              <a:rPr lang="en-US" altLang="en-US"/>
              <a:pPr/>
              <a:t>‹#›</a:t>
            </a:fld>
            <a:endParaRPr lang="en-US" altLang="en-US"/>
          </a:p>
        </p:txBody>
      </p:sp>
    </p:spTree>
    <p:extLst>
      <p:ext uri="{BB962C8B-B14F-4D97-AF65-F5344CB8AC3E}">
        <p14:creationId xmlns:p14="http://schemas.microsoft.com/office/powerpoint/2010/main" val="344889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7907777C-B867-46F9-A352-A7AAD97AEE2F}" type="datetime1">
              <a:rPr lang="en-US"/>
              <a:pPr>
                <a:defRPr/>
              </a:pPr>
              <a:t>10/29/24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DC6E568-61E1-4FBE-A27F-2423EB42082F}" type="slidenum">
              <a:rPr lang="en-US" altLang="en-US"/>
              <a:pPr/>
              <a:t>‹#›</a:t>
            </a:fld>
            <a:endParaRPr lang="en-US" altLang="en-US"/>
          </a:p>
        </p:txBody>
      </p:sp>
    </p:spTree>
    <p:extLst>
      <p:ext uri="{BB962C8B-B14F-4D97-AF65-F5344CB8AC3E}">
        <p14:creationId xmlns:p14="http://schemas.microsoft.com/office/powerpoint/2010/main" val="180414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DB52947-FE63-4AEC-BF25-6F8445E118D8}" type="datetime1">
              <a:rPr lang="en-US"/>
              <a:pPr>
                <a:defRPr/>
              </a:pPr>
              <a:t>10/29/24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1F23EC7-E6AF-4722-AE5E-257C026FDFFD}" type="slidenum">
              <a:rPr lang="en-US" altLang="en-US"/>
              <a:pPr/>
              <a:t>‹#›</a:t>
            </a:fld>
            <a:endParaRPr lang="en-US" altLang="en-US"/>
          </a:p>
        </p:txBody>
      </p:sp>
    </p:spTree>
    <p:extLst>
      <p:ext uri="{BB962C8B-B14F-4D97-AF65-F5344CB8AC3E}">
        <p14:creationId xmlns:p14="http://schemas.microsoft.com/office/powerpoint/2010/main" val="33264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399FD60-DB3E-415A-9684-2C6246C43CAA}" type="datetime1">
              <a:rPr lang="en-US"/>
              <a:pPr>
                <a:defRPr/>
              </a:pPr>
              <a:t>10/29/24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3986DE-7ED7-4BF8-A2BA-23B2F9DFB8EA}" type="slidenum">
              <a:rPr lang="en-US" altLang="en-US"/>
              <a:pPr/>
              <a:t>‹#›</a:t>
            </a:fld>
            <a:endParaRPr lang="en-US" altLang="en-US"/>
          </a:p>
        </p:txBody>
      </p:sp>
    </p:spTree>
    <p:extLst>
      <p:ext uri="{BB962C8B-B14F-4D97-AF65-F5344CB8AC3E}">
        <p14:creationId xmlns:p14="http://schemas.microsoft.com/office/powerpoint/2010/main" val="350973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43FBE75-D75C-428C-A040-DBA57395D513}" type="datetime1">
              <a:rPr lang="en-US"/>
              <a:pPr>
                <a:defRPr/>
              </a:pPr>
              <a:t>10/29/24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79CDB81-D668-48AC-86CF-FF63AED61AD9}" type="slidenum">
              <a:rPr lang="en-US" altLang="en-US"/>
              <a:pPr/>
              <a:t>‹#›</a:t>
            </a:fld>
            <a:endParaRPr lang="en-US" altLang="en-US"/>
          </a:p>
        </p:txBody>
      </p:sp>
    </p:spTree>
    <p:extLst>
      <p:ext uri="{BB962C8B-B14F-4D97-AF65-F5344CB8AC3E}">
        <p14:creationId xmlns:p14="http://schemas.microsoft.com/office/powerpoint/2010/main" val="222598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91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fld id="{7942C5E2-75C8-4379-A8B2-720E36DDDBE3}" type="datetime1">
              <a:rPr lang="en-US"/>
              <a:pPr>
                <a:defRPr/>
              </a:pPr>
              <a:t>10/29/24</a:t>
            </a:fld>
            <a:endParaRPr lang="en-US"/>
          </a:p>
        </p:txBody>
      </p:sp>
      <p:sp>
        <p:nvSpPr>
          <p:cNvPr id="2191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2191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C1A17EA6-9CC0-4AC5-8637-CEA88C961DC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ctrTitle"/>
          </p:nvPr>
        </p:nvSpPr>
        <p:spPr>
          <a:xfrm>
            <a:off x="3973321" y="640080"/>
            <a:ext cx="4688333" cy="3566160"/>
          </a:xfrm>
        </p:spPr>
        <p:txBody>
          <a:bodyPr anchor="b">
            <a:normAutofit/>
          </a:bodyPr>
          <a:lstStyle/>
          <a:p>
            <a:pPr algn="l" eaLnBrk="1" hangingPunct="1"/>
            <a:br>
              <a:rPr lang="en-US" altLang="en-US" sz="4300" b="1" dirty="0"/>
            </a:br>
            <a:br>
              <a:rPr lang="en-US" altLang="en-US" sz="4300" b="1" dirty="0"/>
            </a:br>
            <a:r>
              <a:rPr lang="en-US" altLang="en-US" sz="4300" dirty="0"/>
              <a:t>Chapter 2</a:t>
            </a:r>
            <a:br>
              <a:rPr lang="en-US" altLang="en-US" sz="4300" dirty="0"/>
            </a:br>
            <a:br>
              <a:rPr lang="en-US" altLang="en-US" sz="4300" dirty="0"/>
            </a:br>
            <a:r>
              <a:rPr lang="en-US" altLang="en-US" sz="4300" dirty="0"/>
              <a:t>Algorithm Design</a:t>
            </a:r>
          </a:p>
        </p:txBody>
      </p:sp>
      <p:pic>
        <p:nvPicPr>
          <p:cNvPr id="2067" name="Picture 2066" descr="Computer script on a screen">
            <a:extLst>
              <a:ext uri="{FF2B5EF4-FFF2-40B4-BE49-F238E27FC236}">
                <a16:creationId xmlns:a16="http://schemas.microsoft.com/office/drawing/2014/main" id="{D8799738-BCBE-5A18-C3CB-C912667E2D68}"/>
              </a:ext>
            </a:extLst>
          </p:cNvPr>
          <p:cNvPicPr>
            <a:picLocks noChangeAspect="1"/>
          </p:cNvPicPr>
          <p:nvPr/>
        </p:nvPicPr>
        <p:blipFill rotWithShape="1">
          <a:blip r:embed="rId2"/>
          <a:srcRect l="13115" r="52887"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30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050"/>
                                        </p:tgtEl>
                                        <p:attrNameLst>
                                          <p:attrName>style.visibility</p:attrName>
                                        </p:attrNameLst>
                                      </p:cBhvr>
                                      <p:to>
                                        <p:strVal val="visible"/>
                                      </p:to>
                                    </p:set>
                                    <p:animEffect transition="in" filter="fade">
                                      <p:cBhvr>
                                        <p:cTn id="7" dur="4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a:t>Problem 2</a:t>
            </a:r>
          </a:p>
        </p:txBody>
      </p:sp>
      <p:sp>
        <p:nvSpPr>
          <p:cNvPr id="30723" name="Rectangle 3"/>
          <p:cNvSpPr>
            <a:spLocks noGrp="1" noChangeArrowheads="1"/>
          </p:cNvSpPr>
          <p:nvPr>
            <p:ph type="body" idx="4294967295"/>
          </p:nvPr>
        </p:nvSpPr>
        <p:spPr>
          <a:xfrm>
            <a:off x="457200" y="1371600"/>
            <a:ext cx="8229600" cy="4754563"/>
          </a:xfrm>
        </p:spPr>
        <p:txBody>
          <a:bodyPr/>
          <a:lstStyle/>
          <a:p>
            <a:pPr eaLnBrk="1" hangingPunct="1">
              <a:buFontTx/>
              <a:buNone/>
              <a:defRPr/>
            </a:pPr>
            <a:r>
              <a:rPr lang="en-US" sz="2000" dirty="0"/>
              <a:t>Draw a flowchart to find an area of a circle where </a:t>
            </a:r>
          </a:p>
          <a:p>
            <a:pPr eaLnBrk="1" hangingPunct="1">
              <a:buFontTx/>
              <a:buNone/>
              <a:defRPr/>
            </a:pPr>
            <a:r>
              <a:rPr lang="en-US" sz="2000" dirty="0"/>
              <a:t>			area = pi * radius * radius</a:t>
            </a:r>
          </a:p>
          <a:p>
            <a:pPr marL="0" indent="0" eaLnBrk="1" hangingPunct="1">
              <a:buFontTx/>
              <a:buNone/>
              <a:defRPr/>
            </a:pPr>
            <a:r>
              <a:rPr lang="en-US" sz="1800" dirty="0"/>
              <a:t>PAC</a:t>
            </a:r>
          </a:p>
          <a:p>
            <a:pPr eaLnBrk="1" hangingPunct="1">
              <a:defRPr/>
            </a:pPr>
            <a:endParaRPr lang="en-US" sz="1800" dirty="0"/>
          </a:p>
          <a:p>
            <a:pPr eaLnBrk="1" hangingPunct="1">
              <a:defRPr/>
            </a:pPr>
            <a:endParaRPr lang="en-US" sz="1800" dirty="0"/>
          </a:p>
          <a:p>
            <a:pPr eaLnBrk="1" hangingPunct="1">
              <a:defRPr/>
            </a:pPr>
            <a:endParaRPr lang="en-US" sz="1800" dirty="0"/>
          </a:p>
          <a:p>
            <a:pPr marL="0" indent="0" eaLnBrk="1" hangingPunct="1">
              <a:buFontTx/>
              <a:buNone/>
              <a:defRPr/>
            </a:pPr>
            <a:endParaRPr lang="en-US" sz="1800" dirty="0"/>
          </a:p>
          <a:p>
            <a:pPr marL="0" indent="0" eaLnBrk="1" hangingPunct="1">
              <a:buFontTx/>
              <a:buNone/>
              <a:defRPr/>
            </a:pPr>
            <a:r>
              <a:rPr lang="en-US" sz="1800" dirty="0"/>
              <a:t>IPO</a:t>
            </a:r>
          </a:p>
        </p:txBody>
      </p:sp>
      <p:graphicFrame>
        <p:nvGraphicFramePr>
          <p:cNvPr id="70695" name="Group 39"/>
          <p:cNvGraphicFramePr>
            <a:graphicFrameLocks noGrp="1"/>
          </p:cNvGraphicFramePr>
          <p:nvPr>
            <p:ph type="tbl" idx="1"/>
          </p:nvPr>
        </p:nvGraphicFramePr>
        <p:xfrm>
          <a:off x="528638" y="4457700"/>
          <a:ext cx="5334000" cy="1935163"/>
        </p:xfrm>
        <a:graphic>
          <a:graphicData uri="http://schemas.openxmlformats.org/drawingml/2006/table">
            <a:tbl>
              <a:tblPr/>
              <a:tblGrid>
                <a:gridCol w="961437">
                  <a:extLst>
                    <a:ext uri="{9D8B030D-6E8A-4147-A177-3AD203B41FA5}">
                      <a16:colId xmlns:a16="http://schemas.microsoft.com/office/drawing/2014/main" val="20000"/>
                    </a:ext>
                  </a:extLst>
                </a:gridCol>
                <a:gridCol w="3305762">
                  <a:extLst>
                    <a:ext uri="{9D8B030D-6E8A-4147-A177-3AD203B41FA5}">
                      <a16:colId xmlns:a16="http://schemas.microsoft.com/office/drawing/2014/main" val="20001"/>
                    </a:ext>
                  </a:extLst>
                </a:gridCol>
                <a:gridCol w="1066801">
                  <a:extLst>
                    <a:ext uri="{9D8B030D-6E8A-4147-A177-3AD203B41FA5}">
                      <a16:colId xmlns:a16="http://schemas.microsoft.com/office/drawing/2014/main" val="20003"/>
                    </a:ext>
                  </a:extLst>
                </a:gridCol>
              </a:tblGrid>
              <a:tr h="4193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158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Enter radius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 area = 3.14 x radius x radius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a:ln>
                            <a:noFill/>
                          </a:ln>
                          <a:solidFill>
                            <a:schemeClr val="tx1"/>
                          </a:solidFill>
                          <a:effectLst/>
                          <a:latin typeface="Arial" charset="0"/>
                        </a:rPr>
                        <a:t> Display area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a:ln>
                            <a:noFill/>
                          </a:ln>
                          <a:solidFill>
                            <a:schemeClr val="tx1"/>
                          </a:solidFill>
                          <a:effectLst/>
                          <a:latin typeface="Arial" charset="0"/>
                        </a:rPr>
                        <a:t> 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Area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53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87CF8A-F4EB-4DEA-8470-1BD39E164703}" type="slidenum">
              <a:rPr lang="en-US" altLang="en-US" sz="1400" smtClean="0"/>
              <a:pPr>
                <a:spcBef>
                  <a:spcPct val="0"/>
                </a:spcBef>
                <a:buFontTx/>
                <a:buNone/>
              </a:pPr>
              <a:t>10</a:t>
            </a:fld>
            <a:endParaRPr lang="en-US" altLang="en-US" sz="1400"/>
          </a:p>
        </p:txBody>
      </p:sp>
      <p:graphicFrame>
        <p:nvGraphicFramePr>
          <p:cNvPr id="6" name="Group 27"/>
          <p:cNvGraphicFramePr>
            <a:graphicFrameLocks/>
          </p:cNvGraphicFramePr>
          <p:nvPr/>
        </p:nvGraphicFramePr>
        <p:xfrm>
          <a:off x="533400" y="2481263"/>
          <a:ext cx="5638800" cy="876300"/>
        </p:xfrm>
        <a:graphic>
          <a:graphicData uri="http://schemas.openxmlformats.org/drawingml/2006/table">
            <a:tbl>
              <a:tblPr/>
              <a:tblGrid>
                <a:gridCol w="1004935">
                  <a:extLst>
                    <a:ext uri="{9D8B030D-6E8A-4147-A177-3AD203B41FA5}">
                      <a16:colId xmlns:a16="http://schemas.microsoft.com/office/drawing/2014/main" val="20000"/>
                    </a:ext>
                  </a:extLst>
                </a:gridCol>
                <a:gridCol w="3628930">
                  <a:extLst>
                    <a:ext uri="{9D8B030D-6E8A-4147-A177-3AD203B41FA5}">
                      <a16:colId xmlns:a16="http://schemas.microsoft.com/office/drawing/2014/main" val="20001"/>
                    </a:ext>
                  </a:extLst>
                </a:gridCol>
                <a:gridCol w="1004935">
                  <a:extLst>
                    <a:ext uri="{9D8B030D-6E8A-4147-A177-3AD203B41FA5}">
                      <a16:colId xmlns:a16="http://schemas.microsoft.com/office/drawing/2014/main" val="20002"/>
                    </a:ext>
                  </a:extLst>
                </a:gridCol>
              </a:tblGrid>
              <a:tr h="3959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Data</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Processing</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Output</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03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radius</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Calculate area</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area</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7" name="Group 12"/>
          <p:cNvGrpSpPr>
            <a:grpSpLocks/>
          </p:cNvGrpSpPr>
          <p:nvPr/>
        </p:nvGrpSpPr>
        <p:grpSpPr bwMode="auto">
          <a:xfrm>
            <a:off x="5748338" y="1219200"/>
            <a:ext cx="3200400" cy="4876800"/>
            <a:chOff x="1584" y="480"/>
            <a:chExt cx="2016" cy="3072"/>
          </a:xfrm>
        </p:grpSpPr>
        <p:sp>
          <p:nvSpPr>
            <p:cNvPr id="55330" name="AutoShape 3"/>
            <p:cNvSpPr>
              <a:spLocks noChangeArrowheads="1"/>
            </p:cNvSpPr>
            <p:nvPr/>
          </p:nvSpPr>
          <p:spPr bwMode="auto">
            <a:xfrm>
              <a:off x="2160" y="480"/>
              <a:ext cx="1152" cy="336"/>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start</a:t>
              </a:r>
            </a:p>
          </p:txBody>
        </p:sp>
        <p:sp>
          <p:nvSpPr>
            <p:cNvPr id="55331" name="AutoShape 4"/>
            <p:cNvSpPr>
              <a:spLocks noChangeArrowheads="1"/>
            </p:cNvSpPr>
            <p:nvPr/>
          </p:nvSpPr>
          <p:spPr bwMode="auto">
            <a:xfrm>
              <a:off x="1968" y="1248"/>
              <a:ext cx="1632" cy="336"/>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read radius</a:t>
              </a:r>
            </a:p>
          </p:txBody>
        </p:sp>
        <p:sp>
          <p:nvSpPr>
            <p:cNvPr id="55332" name="AutoShape 5"/>
            <p:cNvSpPr>
              <a:spLocks noChangeArrowheads="1"/>
            </p:cNvSpPr>
            <p:nvPr/>
          </p:nvSpPr>
          <p:spPr bwMode="auto">
            <a:xfrm>
              <a:off x="1584" y="1872"/>
              <a:ext cx="2016" cy="384"/>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area = 3.14 x radius x radius</a:t>
              </a:r>
            </a:p>
          </p:txBody>
        </p:sp>
        <p:sp>
          <p:nvSpPr>
            <p:cNvPr id="55333" name="AutoShape 6"/>
            <p:cNvSpPr>
              <a:spLocks noChangeArrowheads="1"/>
            </p:cNvSpPr>
            <p:nvPr/>
          </p:nvSpPr>
          <p:spPr bwMode="auto">
            <a:xfrm>
              <a:off x="1968" y="2592"/>
              <a:ext cx="1632" cy="288"/>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print area</a:t>
              </a:r>
            </a:p>
          </p:txBody>
        </p:sp>
        <p:sp>
          <p:nvSpPr>
            <p:cNvPr id="55334" name="AutoShape 7"/>
            <p:cNvSpPr>
              <a:spLocks noChangeArrowheads="1"/>
            </p:cNvSpPr>
            <p:nvPr/>
          </p:nvSpPr>
          <p:spPr bwMode="auto">
            <a:xfrm>
              <a:off x="2112" y="3264"/>
              <a:ext cx="1152" cy="288"/>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end</a:t>
              </a:r>
            </a:p>
          </p:txBody>
        </p:sp>
        <p:sp>
          <p:nvSpPr>
            <p:cNvPr id="55335" name="Line 8"/>
            <p:cNvSpPr>
              <a:spLocks noChangeShapeType="1"/>
            </p:cNvSpPr>
            <p:nvPr/>
          </p:nvSpPr>
          <p:spPr bwMode="auto">
            <a:xfrm>
              <a:off x="2736" y="816"/>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36" name="Line 9"/>
            <p:cNvSpPr>
              <a:spLocks noChangeShapeType="1"/>
            </p:cNvSpPr>
            <p:nvPr/>
          </p:nvSpPr>
          <p:spPr bwMode="auto">
            <a:xfrm>
              <a:off x="2736" y="158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37" name="Line 10"/>
            <p:cNvSpPr>
              <a:spLocks noChangeShapeType="1"/>
            </p:cNvSpPr>
            <p:nvPr/>
          </p:nvSpPr>
          <p:spPr bwMode="auto">
            <a:xfrm>
              <a:off x="2736" y="225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38" name="Line 11"/>
            <p:cNvSpPr>
              <a:spLocks noChangeShapeType="1"/>
            </p:cNvSpPr>
            <p:nvPr/>
          </p:nvSpPr>
          <p:spPr bwMode="auto">
            <a:xfrm>
              <a:off x="2736" y="288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Problem 3</a:t>
            </a:r>
          </a:p>
        </p:txBody>
      </p:sp>
      <p:sp>
        <p:nvSpPr>
          <p:cNvPr id="28675" name="Rectangle 3"/>
          <p:cNvSpPr>
            <a:spLocks noGrp="1" noChangeArrowheads="1"/>
          </p:cNvSpPr>
          <p:nvPr>
            <p:ph type="body" idx="1"/>
          </p:nvPr>
        </p:nvSpPr>
        <p:spPr/>
        <p:txBody>
          <a:bodyPr/>
          <a:lstStyle/>
          <a:p>
            <a:pPr marL="0" indent="0" eaLnBrk="1" hangingPunct="1">
              <a:buFontTx/>
              <a:buNone/>
              <a:defRPr/>
            </a:pPr>
            <a:r>
              <a:rPr lang="en-US" sz="2400" dirty="0"/>
              <a:t>Draw a flowchart to compute and display the temperature inside the earth in Celsius and Fahrenheit. The relevant formulas are</a:t>
            </a:r>
          </a:p>
          <a:p>
            <a:pPr eaLnBrk="1" hangingPunct="1">
              <a:buFontTx/>
              <a:buNone/>
              <a:defRPr/>
            </a:pPr>
            <a:r>
              <a:rPr lang="en-US" sz="2400" dirty="0"/>
              <a:t>		Celsius = 10 x (depth) + 20</a:t>
            </a:r>
          </a:p>
          <a:p>
            <a:pPr eaLnBrk="1" hangingPunct="1">
              <a:buFontTx/>
              <a:buNone/>
              <a:defRPr/>
            </a:pPr>
            <a:r>
              <a:rPr lang="en-US" sz="2400" dirty="0"/>
              <a:t>		Fahrenheit = 1.8 x (Celsius) + 32</a:t>
            </a:r>
          </a:p>
          <a:p>
            <a:pPr marL="0" indent="0" eaLnBrk="1" hangingPunct="1">
              <a:buFontTx/>
              <a:buNone/>
              <a:defRPr/>
            </a:pPr>
            <a:endParaRPr lang="en-US" sz="2400" dirty="0"/>
          </a:p>
        </p:txBody>
      </p:sp>
      <p:sp>
        <p:nvSpPr>
          <p:cNvPr id="573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D117A97-5943-42F3-87CC-1203A5D218FF}" type="slidenum">
              <a:rPr lang="en-US" altLang="en-US" sz="1400" smtClean="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Group 28"/>
          <p:cNvGraphicFramePr>
            <a:graphicFrameLocks noGrp="1"/>
          </p:cNvGraphicFramePr>
          <p:nvPr>
            <p:ph type="dgm" idx="1"/>
          </p:nvPr>
        </p:nvGraphicFramePr>
        <p:xfrm>
          <a:off x="762000" y="3505200"/>
          <a:ext cx="7696200" cy="2648850"/>
        </p:xfrm>
        <a:graphic>
          <a:graphicData uri="http://schemas.openxmlformats.org/drawingml/2006/table">
            <a:tbl>
              <a:tblPr/>
              <a:tblGrid>
                <a:gridCol w="973083">
                  <a:extLst>
                    <a:ext uri="{9D8B030D-6E8A-4147-A177-3AD203B41FA5}">
                      <a16:colId xmlns:a16="http://schemas.microsoft.com/office/drawing/2014/main" val="20000"/>
                    </a:ext>
                  </a:extLst>
                </a:gridCol>
                <a:gridCol w="4600027">
                  <a:extLst>
                    <a:ext uri="{9D8B030D-6E8A-4147-A177-3AD203B41FA5}">
                      <a16:colId xmlns:a16="http://schemas.microsoft.com/office/drawing/2014/main" val="20001"/>
                    </a:ext>
                  </a:extLst>
                </a:gridCol>
                <a:gridCol w="2123090">
                  <a:extLst>
                    <a:ext uri="{9D8B030D-6E8A-4147-A177-3AD203B41FA5}">
                      <a16:colId xmlns:a16="http://schemas.microsoft.com/office/drawing/2014/main" val="20003"/>
                    </a:ext>
                  </a:extLst>
                </a:gridCol>
              </a:tblGrid>
              <a:tr h="4238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90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Enter depth</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a:t>
                      </a:r>
                      <a:r>
                        <a:rPr kumimoji="0" lang="en-US" sz="2000" b="0" i="0" u="none" strike="noStrike" cap="none" normalizeH="0" baseline="0" dirty="0" err="1">
                          <a:ln>
                            <a:noFill/>
                          </a:ln>
                          <a:solidFill>
                            <a:schemeClr val="tx1"/>
                          </a:solidFill>
                          <a:effectLst/>
                          <a:latin typeface="Arial" charset="0"/>
                        </a:rPr>
                        <a:t>celsius</a:t>
                      </a:r>
                      <a:r>
                        <a:rPr kumimoji="0" lang="en-US" sz="2000" b="0" i="0" u="none" strike="noStrike" cap="none" normalizeH="0" baseline="0" dirty="0">
                          <a:ln>
                            <a:noFill/>
                          </a:ln>
                          <a:solidFill>
                            <a:schemeClr val="tx1"/>
                          </a:solidFill>
                          <a:effectLst/>
                          <a:latin typeface="Arial" charset="0"/>
                        </a:rPr>
                        <a:t> = 10 x (depth) + 20</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a:t>
                      </a:r>
                      <a:r>
                        <a:rPr kumimoji="0" lang="en-US" sz="2000" b="0" i="0" u="none" strike="noStrike" cap="none" normalizeH="0" baseline="0" dirty="0" err="1">
                          <a:ln>
                            <a:noFill/>
                          </a:ln>
                          <a:solidFill>
                            <a:schemeClr val="tx1"/>
                          </a:solidFill>
                          <a:effectLst/>
                          <a:latin typeface="Arial" charset="0"/>
                        </a:rPr>
                        <a:t>fahrenheit</a:t>
                      </a:r>
                      <a:r>
                        <a:rPr kumimoji="0" lang="en-US" sz="2000" b="0" i="0" u="none" strike="noStrike" cap="none" normalizeH="0" baseline="0" dirty="0">
                          <a:ln>
                            <a:noFill/>
                          </a:ln>
                          <a:solidFill>
                            <a:schemeClr val="tx1"/>
                          </a:solidFill>
                          <a:effectLst/>
                          <a:latin typeface="Arial" charset="0"/>
                        </a:rPr>
                        <a:t> = 1.8 x (</a:t>
                      </a:r>
                      <a:r>
                        <a:rPr kumimoji="0" lang="en-US" sz="2000" b="0" i="0" u="none" strike="noStrike" cap="none" normalizeH="0" baseline="0" dirty="0" err="1">
                          <a:ln>
                            <a:noFill/>
                          </a:ln>
                          <a:solidFill>
                            <a:schemeClr val="tx1"/>
                          </a:solidFill>
                          <a:effectLst/>
                          <a:latin typeface="Arial" charset="0"/>
                        </a:rPr>
                        <a:t>celsius</a:t>
                      </a:r>
                      <a:r>
                        <a:rPr kumimoji="0" lang="en-US" sz="2000" b="0" i="0" u="none" strike="noStrike" cap="none" normalizeH="0" baseline="0" dirty="0">
                          <a:ln>
                            <a:noFill/>
                          </a:ln>
                          <a:solidFill>
                            <a:schemeClr val="tx1"/>
                          </a:solidFill>
                          <a:effectLst/>
                          <a:latin typeface="Arial" charset="0"/>
                        </a:rPr>
                        <a:t>) + 32</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Display </a:t>
                      </a:r>
                      <a:r>
                        <a:rPr kumimoji="0" lang="en-US" sz="2000" b="0" i="0" u="none" strike="noStrike" cap="none" normalizeH="0" baseline="0" dirty="0" err="1">
                          <a:ln>
                            <a:noFill/>
                          </a:ln>
                          <a:solidFill>
                            <a:schemeClr val="tx1"/>
                          </a:solidFill>
                          <a:effectLst/>
                          <a:latin typeface="Arial" charset="0"/>
                        </a:rPr>
                        <a:t>celsius</a:t>
                      </a:r>
                      <a:endParaRPr kumimoji="0" lang="en-US" sz="20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Display Fahrenheit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End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Temperature  in </a:t>
                      </a:r>
                      <a:r>
                        <a:rPr kumimoji="0" lang="en-US" sz="2000" b="0" i="0" u="none" strike="noStrike" cap="none" normalizeH="0" baseline="0" dirty="0" err="1">
                          <a:ln>
                            <a:noFill/>
                          </a:ln>
                          <a:solidFill>
                            <a:schemeClr val="tx1"/>
                          </a:solidFill>
                          <a:effectLst/>
                          <a:latin typeface="Arial" charset="0"/>
                        </a:rPr>
                        <a:t>celsius</a:t>
                      </a:r>
                      <a:r>
                        <a:rPr kumimoji="0" lang="en-US" sz="2000" b="0" i="0" u="none" strike="noStrike" cap="none" normalizeH="0" baseline="0" dirty="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Temperature  in </a:t>
                      </a:r>
                      <a:r>
                        <a:rPr kumimoji="0" lang="en-US" sz="2000" b="0" i="0" u="none" strike="noStrike" cap="none" normalizeH="0" baseline="0" dirty="0" err="1">
                          <a:ln>
                            <a:noFill/>
                          </a:ln>
                          <a:solidFill>
                            <a:schemeClr val="tx1"/>
                          </a:solidFill>
                          <a:effectLst/>
                          <a:latin typeface="Arial" charset="0"/>
                        </a:rPr>
                        <a:t>fahrenheit</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940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083ACF-3612-4548-ABA0-5E110A12D245}" type="slidenum">
              <a:rPr lang="en-US" altLang="en-US" sz="1400" smtClean="0"/>
              <a:pPr>
                <a:spcBef>
                  <a:spcPct val="0"/>
                </a:spcBef>
                <a:buFontTx/>
                <a:buNone/>
              </a:pPr>
              <a:t>12</a:t>
            </a:fld>
            <a:endParaRPr lang="en-US" altLang="en-US" sz="1400"/>
          </a:p>
        </p:txBody>
      </p:sp>
      <p:graphicFrame>
        <p:nvGraphicFramePr>
          <p:cNvPr id="5" name="Group 28"/>
          <p:cNvGraphicFramePr>
            <a:graphicFrameLocks/>
          </p:cNvGraphicFramePr>
          <p:nvPr/>
        </p:nvGraphicFramePr>
        <p:xfrm>
          <a:off x="762000" y="990600"/>
          <a:ext cx="7696200" cy="1768475"/>
        </p:xfrm>
        <a:graphic>
          <a:graphicData uri="http://schemas.openxmlformats.org/drawingml/2006/table">
            <a:tbl>
              <a:tblPr/>
              <a:tblGrid>
                <a:gridCol w="9906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Data</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Output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20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depth</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Calculate </a:t>
                      </a:r>
                      <a:r>
                        <a:rPr kumimoji="0" lang="en-US" sz="2000" b="0" i="0" u="none" strike="noStrike" cap="none" normalizeH="0" baseline="0" dirty="0" err="1">
                          <a:ln>
                            <a:noFill/>
                          </a:ln>
                          <a:solidFill>
                            <a:schemeClr val="tx1"/>
                          </a:solidFill>
                          <a:effectLst/>
                          <a:latin typeface="Arial" charset="0"/>
                        </a:rPr>
                        <a:t>celsius</a:t>
                      </a:r>
                      <a:endParaRPr kumimoji="0" lang="en-US" sz="20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Calculate </a:t>
                      </a:r>
                      <a:r>
                        <a:rPr kumimoji="0" lang="en-US" sz="2000" b="0" i="0" u="none" strike="noStrike" cap="none" normalizeH="0" baseline="0" dirty="0" err="1">
                          <a:ln>
                            <a:noFill/>
                          </a:ln>
                          <a:solidFill>
                            <a:schemeClr val="tx1"/>
                          </a:solidFill>
                          <a:effectLst/>
                          <a:latin typeface="Arial" charset="0"/>
                        </a:rPr>
                        <a:t>fahrenheit</a:t>
                      </a:r>
                      <a:endParaRPr kumimoji="0" lang="en-US" sz="2000" b="0" i="0" u="none" strike="noStrike" cap="none" normalizeH="0" baseline="0" dirty="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Temperature  in </a:t>
                      </a:r>
                      <a:r>
                        <a:rPr kumimoji="0" lang="en-US" sz="2000" b="0" i="0" u="none" strike="noStrike" cap="none" normalizeH="0" baseline="0" dirty="0" err="1">
                          <a:ln>
                            <a:noFill/>
                          </a:ln>
                          <a:solidFill>
                            <a:schemeClr val="tx1"/>
                          </a:solidFill>
                          <a:effectLst/>
                          <a:latin typeface="Arial" charset="0"/>
                        </a:rPr>
                        <a:t>celsius</a:t>
                      </a:r>
                      <a:r>
                        <a:rPr kumimoji="0" lang="en-US" sz="2000" b="0" i="0" u="none" strike="noStrike" cap="none" normalizeH="0" baseline="0" dirty="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Temperature  in </a:t>
                      </a:r>
                      <a:r>
                        <a:rPr kumimoji="0" lang="en-US" sz="2000" b="0" i="0" u="none" strike="noStrike" cap="none" normalizeH="0" baseline="0" dirty="0" err="1">
                          <a:ln>
                            <a:noFill/>
                          </a:ln>
                          <a:solidFill>
                            <a:schemeClr val="tx1"/>
                          </a:solidFill>
                          <a:effectLst/>
                          <a:latin typeface="Arial" charset="0"/>
                        </a:rPr>
                        <a:t>fahrenheit</a:t>
                      </a:r>
                      <a:endParaRPr kumimoji="0" lang="en-US" sz="2000" b="0" i="0" u="none" strike="noStrike" cap="none" normalizeH="0" baseline="0" dirty="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9423" name="TextBox 5"/>
          <p:cNvSpPr txBox="1">
            <a:spLocks noChangeArrowheads="1"/>
          </p:cNvSpPr>
          <p:nvPr/>
        </p:nvSpPr>
        <p:spPr bwMode="auto">
          <a:xfrm>
            <a:off x="762000" y="533400"/>
            <a:ext cx="641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PAC</a:t>
            </a:r>
          </a:p>
        </p:txBody>
      </p:sp>
      <p:sp>
        <p:nvSpPr>
          <p:cNvPr id="59424" name="TextBox 6"/>
          <p:cNvSpPr txBox="1">
            <a:spLocks noChangeArrowheads="1"/>
          </p:cNvSpPr>
          <p:nvPr/>
        </p:nvSpPr>
        <p:spPr bwMode="auto">
          <a:xfrm>
            <a:off x="762000" y="3124200"/>
            <a:ext cx="582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IPO</a:t>
            </a:r>
          </a:p>
        </p:txBody>
      </p:sp>
      <p:sp>
        <p:nvSpPr>
          <p:cNvPr id="59425" name="TextBox 5"/>
          <p:cNvSpPr txBox="1">
            <a:spLocks noChangeArrowheads="1"/>
          </p:cNvSpPr>
          <p:nvPr/>
        </p:nvSpPr>
        <p:spPr bwMode="auto">
          <a:xfrm>
            <a:off x="687388" y="6226175"/>
            <a:ext cx="131445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Flowchart?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792162"/>
          </a:xfrm>
        </p:spPr>
        <p:txBody>
          <a:bodyPr/>
          <a:lstStyle/>
          <a:p>
            <a:pPr eaLnBrk="1" hangingPunct="1"/>
            <a:r>
              <a:rPr lang="en-US" altLang="en-US"/>
              <a:t>Problem 4</a:t>
            </a:r>
          </a:p>
        </p:txBody>
      </p:sp>
      <p:sp>
        <p:nvSpPr>
          <p:cNvPr id="61443" name="Rectangle 3"/>
          <p:cNvSpPr>
            <a:spLocks noGrp="1" noChangeArrowheads="1"/>
          </p:cNvSpPr>
          <p:nvPr>
            <p:ph type="body" idx="1"/>
          </p:nvPr>
        </p:nvSpPr>
        <p:spPr>
          <a:xfrm>
            <a:off x="457200" y="1143000"/>
            <a:ext cx="8229600" cy="4983163"/>
          </a:xfrm>
        </p:spPr>
        <p:txBody>
          <a:bodyPr/>
          <a:lstStyle/>
          <a:p>
            <a:pPr marL="0" indent="0" eaLnBrk="1" hangingPunct="1">
              <a:buFontTx/>
              <a:buNone/>
            </a:pPr>
            <a:r>
              <a:rPr lang="en-US" altLang="en-US" sz="2000"/>
              <a:t>Draw a flowchart that asks a user to enter the distance of a trip in miles, the miles per gallon estimate for the user’s car, and the average cost of a gallon of fuel. Calculate and display the number of gallons of fuel needed and the estimated cost of the trip.</a:t>
            </a:r>
          </a:p>
        </p:txBody>
      </p:sp>
      <p:sp>
        <p:nvSpPr>
          <p:cNvPr id="614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817DF7-F88A-412B-8466-DBAAF07228A0}" type="slidenum">
              <a:rPr lang="en-US" altLang="en-US" sz="1400" smtClean="0"/>
              <a:pPr>
                <a:spcBef>
                  <a:spcPct val="0"/>
                </a:spcBef>
                <a:buFontTx/>
                <a:buNone/>
              </a:pPr>
              <a:t>13</a:t>
            </a:fld>
            <a:endParaRPr lang="en-US" altLang="en-US" sz="1400"/>
          </a:p>
        </p:txBody>
      </p:sp>
      <p:graphicFrame>
        <p:nvGraphicFramePr>
          <p:cNvPr id="5" name="Group 24"/>
          <p:cNvGraphicFramePr>
            <a:graphicFrameLocks/>
          </p:cNvGraphicFramePr>
          <p:nvPr/>
        </p:nvGraphicFramePr>
        <p:xfrm>
          <a:off x="457200" y="3124200"/>
          <a:ext cx="8229600" cy="1903413"/>
        </p:xfrm>
        <a:graphic>
          <a:graphicData uri="http://schemas.openxmlformats.org/drawingml/2006/table">
            <a:tbl>
              <a:tblPr/>
              <a:tblGrid>
                <a:gridCol w="2286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962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Data</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Output</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7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miles per gallon,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cost per gallon</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Arial" charset="0"/>
                        </a:rPr>
                        <a:t>Calculate total fuel </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Arial" charset="0"/>
                        </a:rPr>
                        <a:t>Calculate estimated cost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total fuel,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estimated cost</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1459" name="TextBox 5"/>
          <p:cNvSpPr txBox="1">
            <a:spLocks noChangeArrowheads="1"/>
          </p:cNvSpPr>
          <p:nvPr/>
        </p:nvSpPr>
        <p:spPr bwMode="auto">
          <a:xfrm>
            <a:off x="609600" y="2667000"/>
            <a:ext cx="641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PAC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Grp="1" noChangeArrowheads="1"/>
          </p:cNvSpPr>
          <p:nvPr>
            <p:ph type="title"/>
          </p:nvPr>
        </p:nvSpPr>
        <p:spPr/>
        <p:txBody>
          <a:bodyPr/>
          <a:lstStyle/>
          <a:p>
            <a:pPr eaLnBrk="1" hangingPunct="1"/>
            <a:endParaRPr lang="en-GB" altLang="en-US"/>
          </a:p>
        </p:txBody>
      </p:sp>
      <p:graphicFrame>
        <p:nvGraphicFramePr>
          <p:cNvPr id="72762" name="Group 58"/>
          <p:cNvGraphicFramePr>
            <a:graphicFrameLocks noGrp="1"/>
          </p:cNvGraphicFramePr>
          <p:nvPr>
            <p:ph type="tbl" idx="1"/>
          </p:nvPr>
        </p:nvGraphicFramePr>
        <p:xfrm>
          <a:off x="457200" y="1600200"/>
          <a:ext cx="8229600" cy="3962503"/>
        </p:xfrm>
        <a:graphic>
          <a:graphicData uri="http://schemas.openxmlformats.org/drawingml/2006/table">
            <a:tbl>
              <a:tblPr/>
              <a:tblGrid>
                <a:gridCol w="2389239">
                  <a:extLst>
                    <a:ext uri="{9D8B030D-6E8A-4147-A177-3AD203B41FA5}">
                      <a16:colId xmlns:a16="http://schemas.microsoft.com/office/drawing/2014/main" val="20000"/>
                    </a:ext>
                  </a:extLst>
                </a:gridCol>
                <a:gridCol w="3805084">
                  <a:extLst>
                    <a:ext uri="{9D8B030D-6E8A-4147-A177-3AD203B41FA5}">
                      <a16:colId xmlns:a16="http://schemas.microsoft.com/office/drawing/2014/main" val="20001"/>
                    </a:ext>
                  </a:extLst>
                </a:gridCol>
                <a:gridCol w="2035277">
                  <a:extLst>
                    <a:ext uri="{9D8B030D-6E8A-4147-A177-3AD203B41FA5}">
                      <a16:colId xmlns:a16="http://schemas.microsoft.com/office/drawing/2014/main" val="20003"/>
                    </a:ext>
                  </a:extLst>
                </a:gridCol>
              </a:tblGrid>
              <a:tr h="396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Input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Processing</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Output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66075">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Distance in miles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Cost fuel per gallon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Enter distance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Enter miles per gallon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 Total fuel = distance /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Enter cost fuel per gallon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Arial" charset="0"/>
                        </a:rPr>
                        <a:t>- estimated cost = cost per gallon x total fuel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Display total fuel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Display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End</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Total fuel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charset="0"/>
                        </a:rPr>
                        <a:t> Estimated cost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350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A509B26-C7CC-44BD-9BC0-C3FACB51F752}" type="slidenum">
              <a:rPr lang="en-US" altLang="en-US" sz="1400" smtClean="0"/>
              <a:pPr>
                <a:spcBef>
                  <a:spcPct val="0"/>
                </a:spcBef>
                <a:buFontTx/>
                <a:buNone/>
              </a:pPr>
              <a:t>14</a:t>
            </a:fld>
            <a:endParaRPr lang="en-US" altLang="en-US" sz="1400"/>
          </a:p>
        </p:txBody>
      </p:sp>
      <p:sp>
        <p:nvSpPr>
          <p:cNvPr id="63506" name="TextBox 4"/>
          <p:cNvSpPr txBox="1">
            <a:spLocks noChangeArrowheads="1"/>
          </p:cNvSpPr>
          <p:nvPr/>
        </p:nvSpPr>
        <p:spPr bwMode="auto">
          <a:xfrm>
            <a:off x="609600" y="1143000"/>
            <a:ext cx="625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IPO</a:t>
            </a: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30"/>
          <p:cNvGrpSpPr>
            <a:grpSpLocks/>
          </p:cNvGrpSpPr>
          <p:nvPr/>
        </p:nvGrpSpPr>
        <p:grpSpPr bwMode="auto">
          <a:xfrm>
            <a:off x="533400" y="838200"/>
            <a:ext cx="3276600" cy="4800600"/>
            <a:chOff x="1584" y="240"/>
            <a:chExt cx="2064" cy="3024"/>
          </a:xfrm>
        </p:grpSpPr>
        <p:sp>
          <p:nvSpPr>
            <p:cNvPr id="65550" name="AutoShape 19"/>
            <p:cNvSpPr>
              <a:spLocks noChangeArrowheads="1"/>
            </p:cNvSpPr>
            <p:nvPr/>
          </p:nvSpPr>
          <p:spPr bwMode="auto">
            <a:xfrm>
              <a:off x="2160" y="240"/>
              <a:ext cx="1152" cy="336"/>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start</a:t>
              </a:r>
            </a:p>
          </p:txBody>
        </p:sp>
        <p:sp>
          <p:nvSpPr>
            <p:cNvPr id="65551" name="AutoShape 20"/>
            <p:cNvSpPr>
              <a:spLocks noChangeArrowheads="1"/>
            </p:cNvSpPr>
            <p:nvPr/>
          </p:nvSpPr>
          <p:spPr bwMode="auto">
            <a:xfrm>
              <a:off x="1728" y="864"/>
              <a:ext cx="1920" cy="336"/>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read distance</a:t>
              </a:r>
            </a:p>
          </p:txBody>
        </p:sp>
        <p:sp>
          <p:nvSpPr>
            <p:cNvPr id="65552" name="AutoShape 21"/>
            <p:cNvSpPr>
              <a:spLocks noChangeArrowheads="1"/>
            </p:cNvSpPr>
            <p:nvPr/>
          </p:nvSpPr>
          <p:spPr bwMode="auto">
            <a:xfrm>
              <a:off x="1680" y="2112"/>
              <a:ext cx="1824" cy="384"/>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total_fuel = </a:t>
              </a:r>
            </a:p>
            <a:p>
              <a:pPr algn="ctr" eaLnBrk="1" hangingPunct="1">
                <a:spcBef>
                  <a:spcPct val="0"/>
                </a:spcBef>
                <a:buFontTx/>
                <a:buNone/>
              </a:pPr>
              <a:r>
                <a:rPr lang="en-GB" altLang="en-US" sz="1800"/>
                <a:t>distance / miles_gallon</a:t>
              </a:r>
            </a:p>
          </p:txBody>
        </p:sp>
        <p:sp>
          <p:nvSpPr>
            <p:cNvPr id="65553" name="AutoShape 22"/>
            <p:cNvSpPr>
              <a:spLocks noChangeArrowheads="1"/>
            </p:cNvSpPr>
            <p:nvPr/>
          </p:nvSpPr>
          <p:spPr bwMode="auto">
            <a:xfrm>
              <a:off x="1584" y="1488"/>
              <a:ext cx="2016" cy="288"/>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read miles_gallon</a:t>
              </a:r>
            </a:p>
          </p:txBody>
        </p:sp>
        <p:sp>
          <p:nvSpPr>
            <p:cNvPr id="65554" name="Line 24"/>
            <p:cNvSpPr>
              <a:spLocks noChangeShapeType="1"/>
            </p:cNvSpPr>
            <p:nvPr/>
          </p:nvSpPr>
          <p:spPr bwMode="auto">
            <a:xfrm>
              <a:off x="2736" y="57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5" name="Line 25"/>
            <p:cNvSpPr>
              <a:spLocks noChangeShapeType="1"/>
            </p:cNvSpPr>
            <p:nvPr/>
          </p:nvSpPr>
          <p:spPr bwMode="auto">
            <a:xfrm>
              <a:off x="2736" y="12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6" name="Line 26"/>
            <p:cNvSpPr>
              <a:spLocks noChangeShapeType="1"/>
            </p:cNvSpPr>
            <p:nvPr/>
          </p:nvSpPr>
          <p:spPr bwMode="auto">
            <a:xfrm>
              <a:off x="2736" y="177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7" name="Line 27"/>
            <p:cNvSpPr>
              <a:spLocks noChangeShapeType="1"/>
            </p:cNvSpPr>
            <p:nvPr/>
          </p:nvSpPr>
          <p:spPr bwMode="auto">
            <a:xfrm>
              <a:off x="2736" y="24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8" name="AutoShape 28"/>
            <p:cNvSpPr>
              <a:spLocks noChangeArrowheads="1"/>
            </p:cNvSpPr>
            <p:nvPr/>
          </p:nvSpPr>
          <p:spPr bwMode="auto">
            <a:xfrm>
              <a:off x="2544" y="2832"/>
              <a:ext cx="432" cy="432"/>
            </a:xfrm>
            <a:prstGeom prst="flowChartConnector">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A</a:t>
              </a:r>
            </a:p>
          </p:txBody>
        </p:sp>
      </p:grpSp>
      <p:grpSp>
        <p:nvGrpSpPr>
          <p:cNvPr id="65539" name="Group 42"/>
          <p:cNvGrpSpPr>
            <a:grpSpLocks/>
          </p:cNvGrpSpPr>
          <p:nvPr/>
        </p:nvGrpSpPr>
        <p:grpSpPr bwMode="auto">
          <a:xfrm>
            <a:off x="5257800" y="838200"/>
            <a:ext cx="3048000" cy="4800600"/>
            <a:chOff x="3312" y="144"/>
            <a:chExt cx="1920" cy="3024"/>
          </a:xfrm>
        </p:grpSpPr>
        <p:sp>
          <p:nvSpPr>
            <p:cNvPr id="65541" name="AutoShape 23"/>
            <p:cNvSpPr>
              <a:spLocks noChangeArrowheads="1"/>
            </p:cNvSpPr>
            <p:nvPr/>
          </p:nvSpPr>
          <p:spPr bwMode="auto">
            <a:xfrm>
              <a:off x="3744" y="2880"/>
              <a:ext cx="1152" cy="288"/>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end</a:t>
              </a:r>
            </a:p>
          </p:txBody>
        </p:sp>
        <p:sp>
          <p:nvSpPr>
            <p:cNvPr id="65542" name="AutoShape 33"/>
            <p:cNvSpPr>
              <a:spLocks noChangeArrowheads="1"/>
            </p:cNvSpPr>
            <p:nvPr/>
          </p:nvSpPr>
          <p:spPr bwMode="auto">
            <a:xfrm>
              <a:off x="3312" y="864"/>
              <a:ext cx="1920" cy="336"/>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Read cost_gallon</a:t>
              </a:r>
            </a:p>
          </p:txBody>
        </p:sp>
        <p:sp>
          <p:nvSpPr>
            <p:cNvPr id="65543" name="AutoShape 34"/>
            <p:cNvSpPr>
              <a:spLocks noChangeArrowheads="1"/>
            </p:cNvSpPr>
            <p:nvPr/>
          </p:nvSpPr>
          <p:spPr bwMode="auto">
            <a:xfrm>
              <a:off x="3312" y="1488"/>
              <a:ext cx="1824" cy="384"/>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total_cost = </a:t>
              </a:r>
            </a:p>
            <a:p>
              <a:pPr algn="ctr" eaLnBrk="1" hangingPunct="1">
                <a:spcBef>
                  <a:spcPct val="0"/>
                </a:spcBef>
                <a:buFontTx/>
                <a:buNone/>
              </a:pPr>
              <a:r>
                <a:rPr lang="en-GB" altLang="en-US" sz="1800"/>
                <a:t>total_fuel x cost_gallon</a:t>
              </a:r>
            </a:p>
          </p:txBody>
        </p:sp>
        <p:sp>
          <p:nvSpPr>
            <p:cNvPr id="65544" name="Line 36"/>
            <p:cNvSpPr>
              <a:spLocks noChangeShapeType="1"/>
            </p:cNvSpPr>
            <p:nvPr/>
          </p:nvSpPr>
          <p:spPr bwMode="auto">
            <a:xfrm>
              <a:off x="4320" y="57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5" name="Line 37"/>
            <p:cNvSpPr>
              <a:spLocks noChangeShapeType="1"/>
            </p:cNvSpPr>
            <p:nvPr/>
          </p:nvSpPr>
          <p:spPr bwMode="auto">
            <a:xfrm>
              <a:off x="4320" y="12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6" name="Line 38"/>
            <p:cNvSpPr>
              <a:spLocks noChangeShapeType="1"/>
            </p:cNvSpPr>
            <p:nvPr/>
          </p:nvSpPr>
          <p:spPr bwMode="auto">
            <a:xfrm>
              <a:off x="4272" y="187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7" name="Line 39"/>
            <p:cNvSpPr>
              <a:spLocks noChangeShapeType="1"/>
            </p:cNvSpPr>
            <p:nvPr/>
          </p:nvSpPr>
          <p:spPr bwMode="auto">
            <a:xfrm>
              <a:off x="4272" y="254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8" name="AutoShape 40"/>
            <p:cNvSpPr>
              <a:spLocks noChangeArrowheads="1"/>
            </p:cNvSpPr>
            <p:nvPr/>
          </p:nvSpPr>
          <p:spPr bwMode="auto">
            <a:xfrm>
              <a:off x="4128" y="144"/>
              <a:ext cx="432" cy="432"/>
            </a:xfrm>
            <a:prstGeom prst="flowChartConnector">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A</a:t>
              </a:r>
            </a:p>
          </p:txBody>
        </p:sp>
        <p:sp>
          <p:nvSpPr>
            <p:cNvPr id="65549" name="AutoShape 41"/>
            <p:cNvSpPr>
              <a:spLocks noChangeArrowheads="1"/>
            </p:cNvSpPr>
            <p:nvPr/>
          </p:nvSpPr>
          <p:spPr bwMode="auto">
            <a:xfrm>
              <a:off x="3312" y="2208"/>
              <a:ext cx="1920" cy="336"/>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Print total_fuel,</a:t>
              </a:r>
            </a:p>
            <a:p>
              <a:pPr algn="ctr" eaLnBrk="1" hangingPunct="1">
                <a:spcBef>
                  <a:spcPct val="0"/>
                </a:spcBef>
                <a:buFontTx/>
                <a:buNone/>
              </a:pPr>
              <a:r>
                <a:rPr lang="en-GB" altLang="en-US" sz="1800"/>
                <a:t>total_cost</a:t>
              </a:r>
            </a:p>
          </p:txBody>
        </p:sp>
      </p:grpSp>
      <p:sp>
        <p:nvSpPr>
          <p:cNvPr id="6554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4F6591-E217-4198-B370-4501ECAD8FDC}" type="slidenum">
              <a:rPr lang="en-US" altLang="en-US" sz="1400" smtClean="0"/>
              <a:pPr>
                <a:spcBef>
                  <a:spcPct val="0"/>
                </a:spcBef>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Flowchart</a:t>
            </a:r>
          </a:p>
        </p:txBody>
      </p:sp>
      <p:sp>
        <p:nvSpPr>
          <p:cNvPr id="66563" name="Rectangle 3"/>
          <p:cNvSpPr>
            <a:spLocks noGrp="1" noChangeArrowheads="1"/>
          </p:cNvSpPr>
          <p:nvPr>
            <p:ph type="body" idx="1"/>
          </p:nvPr>
        </p:nvSpPr>
        <p:spPr>
          <a:xfrm>
            <a:off x="457200" y="1600200"/>
            <a:ext cx="8229600" cy="4876800"/>
          </a:xfrm>
        </p:spPr>
        <p:txBody>
          <a:bodyPr/>
          <a:lstStyle/>
          <a:p>
            <a:pPr eaLnBrk="1" hangingPunct="1">
              <a:lnSpc>
                <a:spcPct val="90000"/>
              </a:lnSpc>
            </a:pPr>
            <a:r>
              <a:rPr lang="en-US" altLang="en-US" sz="2800" b="1" dirty="0"/>
              <a:t>Example: Sale Problem</a:t>
            </a:r>
          </a:p>
          <a:p>
            <a:pPr lvl="1" eaLnBrk="1" hangingPunct="1">
              <a:lnSpc>
                <a:spcPct val="90000"/>
              </a:lnSpc>
            </a:pPr>
            <a:r>
              <a:rPr lang="en-US" altLang="en-US" sz="2400" dirty="0"/>
              <a:t>Write a PAC, IPO and draw a flowchart for a problem to read two numbers. The first number represents the unit price of a product and the second number represents the quantity of the product sold. Calculate and print the total sale.</a:t>
            </a:r>
          </a:p>
          <a:p>
            <a:pPr lvl="1" eaLnBrk="1" hangingPunct="1">
              <a:lnSpc>
                <a:spcPct val="90000"/>
              </a:lnSpc>
            </a:pPr>
            <a:r>
              <a:rPr lang="en-US" altLang="en-US" sz="2400" dirty="0"/>
              <a:t>Solution: Stepwise Analysis of the Sale Problem</a:t>
            </a:r>
          </a:p>
          <a:p>
            <a:pPr lvl="2" eaLnBrk="1" hangingPunct="1">
              <a:lnSpc>
                <a:spcPct val="90000"/>
              </a:lnSpc>
            </a:pPr>
            <a:r>
              <a:rPr lang="en-US" altLang="en-US" sz="2000" dirty="0"/>
              <a:t>Start of processing</a:t>
            </a:r>
          </a:p>
          <a:p>
            <a:pPr lvl="2" eaLnBrk="1" hangingPunct="1">
              <a:lnSpc>
                <a:spcPct val="90000"/>
              </a:lnSpc>
            </a:pPr>
            <a:r>
              <a:rPr lang="en-US" altLang="en-US" sz="2000" dirty="0"/>
              <a:t>Read the unit price</a:t>
            </a:r>
          </a:p>
          <a:p>
            <a:pPr lvl="2" eaLnBrk="1" hangingPunct="1">
              <a:lnSpc>
                <a:spcPct val="90000"/>
              </a:lnSpc>
            </a:pPr>
            <a:r>
              <a:rPr lang="en-US" altLang="en-US" sz="2000" dirty="0"/>
              <a:t>Read the quantity</a:t>
            </a:r>
          </a:p>
          <a:p>
            <a:pPr lvl="2" eaLnBrk="1" hangingPunct="1">
              <a:lnSpc>
                <a:spcPct val="90000"/>
              </a:lnSpc>
            </a:pPr>
            <a:r>
              <a:rPr lang="en-US" altLang="en-US" sz="2000" dirty="0"/>
              <a:t>Calculate total sale</a:t>
            </a:r>
          </a:p>
          <a:p>
            <a:pPr lvl="2" eaLnBrk="1" hangingPunct="1">
              <a:lnSpc>
                <a:spcPct val="90000"/>
              </a:lnSpc>
            </a:pPr>
            <a:r>
              <a:rPr lang="en-US" altLang="en-US" sz="2000" dirty="0"/>
              <a:t>Print total sale</a:t>
            </a:r>
          </a:p>
          <a:p>
            <a:pPr lvl="2" eaLnBrk="1" hangingPunct="1">
              <a:lnSpc>
                <a:spcPct val="90000"/>
              </a:lnSpc>
            </a:pPr>
            <a:r>
              <a:rPr lang="en-US" altLang="en-US" sz="2000" dirty="0"/>
              <a:t>Stop the processing </a:t>
            </a:r>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D23E0A-A968-453E-B7DC-F418FCBCBFC6}" type="slidenum">
              <a:rPr lang="en-US" altLang="en-US" sz="1400" smtClean="0"/>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304800"/>
            <a:ext cx="8229600" cy="1143000"/>
          </a:xfrm>
        </p:spPr>
        <p:txBody>
          <a:bodyPr/>
          <a:lstStyle/>
          <a:p>
            <a:pPr eaLnBrk="1" hangingPunct="1"/>
            <a:r>
              <a:rPr lang="en-US" altLang="en-US"/>
              <a:t>Flowchart</a:t>
            </a:r>
          </a:p>
        </p:txBody>
      </p:sp>
      <p:sp>
        <p:nvSpPr>
          <p:cNvPr id="68611" name="Slide Number Placeholder 3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369BF8D-3F37-436E-9F00-3B4706573421}" type="slidenum">
              <a:rPr lang="en-US" altLang="en-US" sz="1400" smtClean="0"/>
              <a:pPr>
                <a:spcBef>
                  <a:spcPct val="0"/>
                </a:spcBef>
                <a:buFontTx/>
                <a:buNone/>
              </a:pPr>
              <a:t>17</a:t>
            </a:fld>
            <a:endParaRPr lang="en-US" altLang="en-US" sz="1400"/>
          </a:p>
        </p:txBody>
      </p:sp>
      <p:grpSp>
        <p:nvGrpSpPr>
          <p:cNvPr id="68612" name="Group 4"/>
          <p:cNvGrpSpPr>
            <a:grpSpLocks/>
          </p:cNvGrpSpPr>
          <p:nvPr/>
        </p:nvGrpSpPr>
        <p:grpSpPr bwMode="auto">
          <a:xfrm>
            <a:off x="1649413" y="1847850"/>
            <a:ext cx="5818187" cy="3448050"/>
            <a:chOff x="1649186" y="1847649"/>
            <a:chExt cx="5818414" cy="3448106"/>
          </a:xfrm>
        </p:grpSpPr>
        <p:sp>
          <p:nvSpPr>
            <p:cNvPr id="34" name="Oval 33"/>
            <p:cNvSpPr/>
            <p:nvPr/>
          </p:nvSpPr>
          <p:spPr>
            <a:xfrm>
              <a:off x="2231821" y="1911150"/>
              <a:ext cx="1219248" cy="5064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Start</a:t>
              </a:r>
              <a:endParaRPr lang="en-MY" dirty="0">
                <a:solidFill>
                  <a:schemeClr val="tx1"/>
                </a:solidFill>
              </a:endParaRPr>
            </a:p>
          </p:txBody>
        </p:sp>
        <p:sp>
          <p:nvSpPr>
            <p:cNvPr id="35" name="Oval 34"/>
            <p:cNvSpPr/>
            <p:nvPr/>
          </p:nvSpPr>
          <p:spPr>
            <a:xfrm>
              <a:off x="5600627" y="4789335"/>
              <a:ext cx="1219248" cy="50642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Stop</a:t>
              </a:r>
              <a:endParaRPr lang="en-MY" dirty="0">
                <a:solidFill>
                  <a:schemeClr val="tx1"/>
                </a:solidFill>
              </a:endParaRPr>
            </a:p>
          </p:txBody>
        </p:sp>
        <p:sp>
          <p:nvSpPr>
            <p:cNvPr id="36" name="Parallelogram 35"/>
            <p:cNvSpPr/>
            <p:nvPr/>
          </p:nvSpPr>
          <p:spPr>
            <a:xfrm>
              <a:off x="1850806" y="2889066"/>
              <a:ext cx="1981277" cy="457207"/>
            </a:xfrm>
            <a:prstGeom prst="parallelogram">
              <a:avLst>
                <a:gd name="adj" fmla="val 5595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Read price</a:t>
              </a:r>
              <a:endParaRPr lang="en-MY" dirty="0">
                <a:solidFill>
                  <a:schemeClr val="tx1"/>
                </a:solidFill>
              </a:endParaRPr>
            </a:p>
          </p:txBody>
        </p:sp>
        <p:sp>
          <p:nvSpPr>
            <p:cNvPr id="37" name="Parallelogram 36"/>
            <p:cNvSpPr/>
            <p:nvPr/>
          </p:nvSpPr>
          <p:spPr>
            <a:xfrm>
              <a:off x="1649186" y="3768555"/>
              <a:ext cx="2384518" cy="457207"/>
            </a:xfrm>
            <a:prstGeom prst="parallelogram">
              <a:avLst>
                <a:gd name="adj" fmla="val 58333"/>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Read quantity</a:t>
              </a:r>
              <a:endParaRPr lang="en-MY" dirty="0">
                <a:solidFill>
                  <a:schemeClr val="tx1"/>
                </a:solidFill>
              </a:endParaRPr>
            </a:p>
          </p:txBody>
        </p:sp>
        <p:sp>
          <p:nvSpPr>
            <p:cNvPr id="38" name="Parallelogram 37"/>
            <p:cNvSpPr/>
            <p:nvPr/>
          </p:nvSpPr>
          <p:spPr>
            <a:xfrm>
              <a:off x="5219612" y="3841581"/>
              <a:ext cx="1981277" cy="457207"/>
            </a:xfrm>
            <a:prstGeom prst="parallelogram">
              <a:avLst>
                <a:gd name="adj" fmla="val 51191"/>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Print sale</a:t>
              </a:r>
              <a:endParaRPr lang="en-MY" dirty="0">
                <a:solidFill>
                  <a:schemeClr val="tx1"/>
                </a:solidFill>
              </a:endParaRPr>
            </a:p>
          </p:txBody>
        </p:sp>
        <p:sp>
          <p:nvSpPr>
            <p:cNvPr id="39" name="Rectangle 38"/>
            <p:cNvSpPr/>
            <p:nvPr/>
          </p:nvSpPr>
          <p:spPr>
            <a:xfrm>
              <a:off x="4952902" y="2889066"/>
              <a:ext cx="2514698" cy="5588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Sale = price x quantity</a:t>
              </a:r>
              <a:endParaRPr lang="en-MY" dirty="0">
                <a:solidFill>
                  <a:schemeClr val="tx1"/>
                </a:solidFill>
              </a:endParaRPr>
            </a:p>
          </p:txBody>
        </p:sp>
        <p:cxnSp>
          <p:nvCxnSpPr>
            <p:cNvPr id="40" name="Straight Arrow Connector 39"/>
            <p:cNvCxnSpPr/>
            <p:nvPr/>
          </p:nvCxnSpPr>
          <p:spPr>
            <a:xfrm>
              <a:off x="2841445" y="2417571"/>
              <a:ext cx="0" cy="471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841445" y="3346273"/>
              <a:ext cx="0" cy="4222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841445" y="4225763"/>
              <a:ext cx="0" cy="5048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210251" y="3447875"/>
              <a:ext cx="0" cy="3937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210251" y="4298789"/>
              <a:ext cx="0" cy="4905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536633" y="4730596"/>
              <a:ext cx="609624" cy="56515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A</a:t>
              </a:r>
              <a:endParaRPr lang="en-MY" dirty="0">
                <a:solidFill>
                  <a:schemeClr val="tx1"/>
                </a:solidFill>
              </a:endParaRPr>
            </a:p>
          </p:txBody>
        </p:sp>
        <p:sp>
          <p:nvSpPr>
            <p:cNvPr id="46" name="Oval 45"/>
            <p:cNvSpPr/>
            <p:nvPr/>
          </p:nvSpPr>
          <p:spPr>
            <a:xfrm>
              <a:off x="5905439" y="1847649"/>
              <a:ext cx="609624" cy="56515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A</a:t>
              </a:r>
              <a:endParaRPr lang="en-MY" dirty="0">
                <a:solidFill>
                  <a:schemeClr val="tx1"/>
                </a:solidFill>
              </a:endParaRPr>
            </a:p>
          </p:txBody>
        </p:sp>
        <p:cxnSp>
          <p:nvCxnSpPr>
            <p:cNvPr id="4" name="Straight Arrow Connector 3"/>
            <p:cNvCxnSpPr>
              <a:stCxn id="46" idx="4"/>
              <a:endCxn id="39" idx="0"/>
            </p:cNvCxnSpPr>
            <p:nvPr/>
          </p:nvCxnSpPr>
          <p:spPr>
            <a:xfrm>
              <a:off x="6210251" y="2412808"/>
              <a:ext cx="0" cy="4762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a:t>Pre-Programming Phase</a:t>
            </a:r>
          </a:p>
        </p:txBody>
      </p:sp>
      <p:sp>
        <p:nvSpPr>
          <p:cNvPr id="69635" name="Rectangle 3"/>
          <p:cNvSpPr>
            <a:spLocks noGrp="1" noChangeArrowheads="1"/>
          </p:cNvSpPr>
          <p:nvPr>
            <p:ph type="body" idx="1"/>
          </p:nvPr>
        </p:nvSpPr>
        <p:spPr/>
        <p:txBody>
          <a:bodyPr/>
          <a:lstStyle/>
          <a:p>
            <a:pPr marL="0" indent="0" eaLnBrk="1" hangingPunct="1">
              <a:spcBef>
                <a:spcPts val="600"/>
              </a:spcBef>
              <a:spcAft>
                <a:spcPts val="1200"/>
              </a:spcAft>
              <a:buFontTx/>
              <a:buNone/>
            </a:pPr>
            <a:r>
              <a:rPr lang="en-US" altLang="en-US" sz="2800"/>
              <a:t>(3)  Writing the Algorithm using Pseudocode</a:t>
            </a:r>
          </a:p>
          <a:p>
            <a:pPr lvl="1" eaLnBrk="1" hangingPunct="1"/>
            <a:r>
              <a:rPr lang="en-US" altLang="en-US" sz="2400"/>
              <a:t>Pseudocode means an imitation computer code.</a:t>
            </a:r>
          </a:p>
          <a:p>
            <a:pPr lvl="1" eaLnBrk="1" hangingPunct="1"/>
            <a:r>
              <a:rPr lang="en-US" altLang="en-US" sz="2400"/>
              <a:t>It is used in place of symbols or a flowchart to describe the logic of a program. Thus, it is a set of instructions (descriptive form) to describe the logic of a program.</a:t>
            </a:r>
          </a:p>
          <a:p>
            <a:pPr lvl="1" eaLnBrk="1" hangingPunct="1"/>
            <a:r>
              <a:rPr lang="en-US" altLang="en-US" sz="2400"/>
              <a:t>Pseudocode is close to the actual programming language.</a:t>
            </a:r>
          </a:p>
          <a:p>
            <a:pPr lvl="1" eaLnBrk="1" hangingPunct="1"/>
            <a:r>
              <a:rPr lang="en-US" altLang="en-US" sz="2400"/>
              <a:t>Using the Pseudocode, the programmer can start to write the actual code. </a:t>
            </a:r>
          </a:p>
        </p:txBody>
      </p:sp>
      <p:sp>
        <p:nvSpPr>
          <p:cNvPr id="696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BFC62B7-353C-4E11-83AB-E235086C3093}" type="slidenum">
              <a:rPr lang="en-US" altLang="en-US" sz="1400" smtClean="0"/>
              <a:pPr>
                <a:spcBef>
                  <a:spcPct val="0"/>
                </a:spcBef>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7"/>
          <p:cNvSpPr txBox="1">
            <a:spLocks noChangeArrowheads="1"/>
          </p:cNvSpPr>
          <p:nvPr/>
        </p:nvSpPr>
        <p:spPr bwMode="auto">
          <a:xfrm>
            <a:off x="5334000" y="3178175"/>
            <a:ext cx="3048000" cy="1476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eaLnBrk="1" hangingPunct="1">
              <a:defRPr/>
            </a:pPr>
            <a:r>
              <a:rPr lang="en-US" i="1" dirty="0"/>
              <a:t>Start </a:t>
            </a:r>
          </a:p>
          <a:p>
            <a:pPr marL="271463" lvl="1" indent="0" eaLnBrk="1" hangingPunct="1">
              <a:defRPr/>
            </a:pPr>
            <a:r>
              <a:rPr lang="en-US" i="1" dirty="0"/>
              <a:t>Read price, quantity </a:t>
            </a:r>
          </a:p>
          <a:p>
            <a:pPr marL="271463" lvl="1" indent="0" eaLnBrk="1" hangingPunct="1">
              <a:defRPr/>
            </a:pPr>
            <a:r>
              <a:rPr lang="en-US" i="1" dirty="0"/>
              <a:t>Sale = price x quantity</a:t>
            </a:r>
          </a:p>
          <a:p>
            <a:pPr marL="271463" lvl="1" indent="0" eaLnBrk="1" hangingPunct="1">
              <a:defRPr/>
            </a:pPr>
            <a:r>
              <a:rPr lang="en-US" i="1" dirty="0"/>
              <a:t>Print Sale </a:t>
            </a:r>
          </a:p>
          <a:p>
            <a:pPr marL="0" lvl="1" indent="0" eaLnBrk="1" hangingPunct="1">
              <a:defRPr/>
            </a:pPr>
            <a:r>
              <a:rPr lang="en-US" i="1" dirty="0"/>
              <a:t>End </a:t>
            </a:r>
          </a:p>
        </p:txBody>
      </p:sp>
      <p:sp>
        <p:nvSpPr>
          <p:cNvPr id="71683" name="Title 1"/>
          <p:cNvSpPr>
            <a:spLocks noGrp="1"/>
          </p:cNvSpPr>
          <p:nvPr>
            <p:ph type="title"/>
          </p:nvPr>
        </p:nvSpPr>
        <p:spPr/>
        <p:txBody>
          <a:bodyPr/>
          <a:lstStyle/>
          <a:p>
            <a:r>
              <a:rPr lang="en-US" altLang="en-US"/>
              <a:t>Algorithm</a:t>
            </a:r>
            <a:endParaRPr lang="en-MY" altLang="en-US"/>
          </a:p>
        </p:txBody>
      </p:sp>
      <p:sp>
        <p:nvSpPr>
          <p:cNvPr id="71684" name="Slide Number Placeholder 2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559DE9-DEEB-4166-B601-CCBA00796E2D}" type="slidenum">
              <a:rPr lang="en-US" altLang="en-US" sz="1400" smtClean="0"/>
              <a:pPr>
                <a:spcBef>
                  <a:spcPct val="0"/>
                </a:spcBef>
                <a:buFontTx/>
                <a:buNone/>
              </a:pPr>
              <a:t>19</a:t>
            </a:fld>
            <a:endParaRPr lang="en-US" altLang="en-US" sz="1400"/>
          </a:p>
        </p:txBody>
      </p:sp>
      <p:grpSp>
        <p:nvGrpSpPr>
          <p:cNvPr id="71685" name="Group 17"/>
          <p:cNvGrpSpPr>
            <a:grpSpLocks/>
          </p:cNvGrpSpPr>
          <p:nvPr/>
        </p:nvGrpSpPr>
        <p:grpSpPr bwMode="auto">
          <a:xfrm>
            <a:off x="860425" y="1109663"/>
            <a:ext cx="2514600" cy="5226050"/>
            <a:chOff x="5791200" y="584503"/>
            <a:chExt cx="2514600" cy="5226497"/>
          </a:xfrm>
        </p:grpSpPr>
        <p:sp>
          <p:nvSpPr>
            <p:cNvPr id="5" name="Oval 4"/>
            <p:cNvSpPr/>
            <p:nvPr/>
          </p:nvSpPr>
          <p:spPr>
            <a:xfrm>
              <a:off x="6438900" y="584503"/>
              <a:ext cx="1219200" cy="50645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Start</a:t>
              </a:r>
              <a:endParaRPr lang="en-MY" dirty="0">
                <a:solidFill>
                  <a:schemeClr val="tx1"/>
                </a:solidFill>
              </a:endParaRPr>
            </a:p>
          </p:txBody>
        </p:sp>
        <p:sp>
          <p:nvSpPr>
            <p:cNvPr id="30" name="Oval 29"/>
            <p:cNvSpPr/>
            <p:nvPr/>
          </p:nvSpPr>
          <p:spPr>
            <a:xfrm>
              <a:off x="6438900" y="5304544"/>
              <a:ext cx="1219200" cy="50645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Stop</a:t>
              </a:r>
              <a:endParaRPr lang="en-MY" dirty="0">
                <a:solidFill>
                  <a:schemeClr val="tx1"/>
                </a:solidFill>
              </a:endParaRPr>
            </a:p>
          </p:txBody>
        </p:sp>
        <p:sp>
          <p:nvSpPr>
            <p:cNvPr id="6" name="Parallelogram 5"/>
            <p:cNvSpPr/>
            <p:nvPr/>
          </p:nvSpPr>
          <p:spPr>
            <a:xfrm>
              <a:off x="6057900" y="1562487"/>
              <a:ext cx="1981200" cy="457239"/>
            </a:xfrm>
            <a:prstGeom prst="parallelogram">
              <a:avLst>
                <a:gd name="adj" fmla="val 4880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Read price</a:t>
              </a:r>
              <a:endParaRPr lang="en-MY" dirty="0">
                <a:solidFill>
                  <a:schemeClr val="tx1"/>
                </a:solidFill>
              </a:endParaRPr>
            </a:p>
          </p:txBody>
        </p:sp>
        <p:sp>
          <p:nvSpPr>
            <p:cNvPr id="32" name="Parallelogram 31"/>
            <p:cNvSpPr/>
            <p:nvPr/>
          </p:nvSpPr>
          <p:spPr>
            <a:xfrm>
              <a:off x="5856288" y="2442037"/>
              <a:ext cx="2384425" cy="457239"/>
            </a:xfrm>
            <a:prstGeom prst="parallelogram">
              <a:avLst>
                <a:gd name="adj" fmla="val 46428"/>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Read quantity</a:t>
              </a:r>
              <a:endParaRPr lang="en-MY" dirty="0">
                <a:solidFill>
                  <a:schemeClr val="tx1"/>
                </a:solidFill>
              </a:endParaRPr>
            </a:p>
          </p:txBody>
        </p:sp>
        <p:sp>
          <p:nvSpPr>
            <p:cNvPr id="33" name="Parallelogram 32"/>
            <p:cNvSpPr/>
            <p:nvPr/>
          </p:nvSpPr>
          <p:spPr>
            <a:xfrm>
              <a:off x="6057900" y="4356726"/>
              <a:ext cx="1981200" cy="457239"/>
            </a:xfrm>
            <a:prstGeom prst="parallelogram">
              <a:avLst>
                <a:gd name="adj" fmla="val 51191"/>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Print sale</a:t>
              </a:r>
              <a:endParaRPr lang="en-MY" dirty="0">
                <a:solidFill>
                  <a:schemeClr val="tx1"/>
                </a:solidFill>
              </a:endParaRPr>
            </a:p>
          </p:txBody>
        </p:sp>
        <p:sp>
          <p:nvSpPr>
            <p:cNvPr id="7" name="Rectangle 6"/>
            <p:cNvSpPr/>
            <p:nvPr/>
          </p:nvSpPr>
          <p:spPr>
            <a:xfrm>
              <a:off x="5791200" y="3404144"/>
              <a:ext cx="2514600" cy="5588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Sale = price x quantity</a:t>
              </a:r>
              <a:endParaRPr lang="en-MY" dirty="0">
                <a:solidFill>
                  <a:schemeClr val="tx1"/>
                </a:solidFill>
              </a:endParaRPr>
            </a:p>
          </p:txBody>
        </p:sp>
        <p:cxnSp>
          <p:nvCxnSpPr>
            <p:cNvPr id="9" name="Straight Arrow Connector 8"/>
            <p:cNvCxnSpPr/>
            <p:nvPr/>
          </p:nvCxnSpPr>
          <p:spPr>
            <a:xfrm>
              <a:off x="7048500" y="1090958"/>
              <a:ext cx="0" cy="4715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048500" y="2019726"/>
              <a:ext cx="0" cy="422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048500" y="2899276"/>
              <a:ext cx="0" cy="5048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48500" y="3962992"/>
              <a:ext cx="0" cy="3937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048500" y="4813965"/>
              <a:ext cx="0" cy="4905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1686" name="Rectangle 2"/>
          <p:cNvSpPr>
            <a:spLocks noChangeArrowheads="1"/>
          </p:cNvSpPr>
          <p:nvPr/>
        </p:nvSpPr>
        <p:spPr bwMode="auto">
          <a:xfrm>
            <a:off x="5326063" y="2700338"/>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Pseudocode:</a:t>
            </a:r>
          </a:p>
        </p:txBody>
      </p:sp>
      <p:sp>
        <p:nvSpPr>
          <p:cNvPr id="71687" name="Rectangle 3"/>
          <p:cNvSpPr>
            <a:spLocks noChangeArrowheads="1"/>
          </p:cNvSpPr>
          <p:nvPr/>
        </p:nvSpPr>
        <p:spPr bwMode="auto">
          <a:xfrm>
            <a:off x="860425" y="609600"/>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Flowchart:</a:t>
            </a:r>
          </a:p>
        </p:txBody>
      </p:sp>
      <p:sp>
        <p:nvSpPr>
          <p:cNvPr id="71688" name="TextBox 7"/>
          <p:cNvSpPr txBox="1">
            <a:spLocks noChangeArrowheads="1"/>
          </p:cNvSpPr>
          <p:nvPr/>
        </p:nvSpPr>
        <p:spPr bwMode="auto">
          <a:xfrm>
            <a:off x="4114800" y="2546350"/>
            <a:ext cx="72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t>OR</a:t>
            </a:r>
            <a:endParaRPr lang="en-MY"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959A4C-75DD-74D2-1347-CAF3D5365374}"/>
              </a:ext>
            </a:extLst>
          </p:cNvPr>
          <p:cNvSpPr>
            <a:spLocks noGrp="1"/>
          </p:cNvSpPr>
          <p:nvPr>
            <p:ph type="body" idx="1"/>
          </p:nvPr>
        </p:nvSpPr>
        <p:spPr>
          <a:xfrm>
            <a:off x="457200" y="838200"/>
            <a:ext cx="3733800" cy="914400"/>
          </a:xfrm>
          <a:solidFill>
            <a:srgbClr val="66FFFF"/>
          </a:solidFill>
        </p:spPr>
        <p:txBody>
          <a:bodyPr/>
          <a:lstStyle/>
          <a:p>
            <a:pPr algn="ctr"/>
            <a:r>
              <a:rPr lang="en-MY" sz="3200" dirty="0"/>
              <a:t>Outline</a:t>
            </a:r>
          </a:p>
        </p:txBody>
      </p:sp>
      <p:sp>
        <p:nvSpPr>
          <p:cNvPr id="3" name="Content Placeholder 2">
            <a:extLst>
              <a:ext uri="{FF2B5EF4-FFF2-40B4-BE49-F238E27FC236}">
                <a16:creationId xmlns:a16="http://schemas.microsoft.com/office/drawing/2014/main" id="{133DC9E8-D271-174F-192B-0A550B739D36}"/>
              </a:ext>
            </a:extLst>
          </p:cNvPr>
          <p:cNvSpPr>
            <a:spLocks noGrp="1"/>
          </p:cNvSpPr>
          <p:nvPr>
            <p:ph sz="half" idx="2"/>
          </p:nvPr>
        </p:nvSpPr>
        <p:spPr>
          <a:xfrm>
            <a:off x="457200" y="1752601"/>
            <a:ext cx="3733800" cy="1371599"/>
          </a:xfrm>
          <a:solidFill>
            <a:srgbClr val="CCFFFF"/>
          </a:solidFill>
        </p:spPr>
        <p:txBody>
          <a:bodyPr/>
          <a:lstStyle/>
          <a:p>
            <a:endParaRPr lang="en-US" sz="2000" dirty="0"/>
          </a:p>
          <a:p>
            <a:pPr lvl="0"/>
            <a:r>
              <a:rPr lang="en-MY" sz="2000" dirty="0"/>
              <a:t>Pseudocode and flowchart</a:t>
            </a:r>
            <a:endParaRPr lang="en-US" sz="2000" dirty="0"/>
          </a:p>
          <a:p>
            <a:pPr lvl="0"/>
            <a:r>
              <a:rPr lang="en-MY" sz="2000" dirty="0"/>
              <a:t>Validation Testing</a:t>
            </a:r>
            <a:endParaRPr lang="en-US" sz="2000" dirty="0"/>
          </a:p>
          <a:p>
            <a:pPr marL="0" indent="0">
              <a:buNone/>
            </a:pPr>
            <a:endParaRPr lang="en-MY" sz="2000" dirty="0"/>
          </a:p>
        </p:txBody>
      </p:sp>
      <p:sp>
        <p:nvSpPr>
          <p:cNvPr id="6" name="Text Placeholder 5">
            <a:extLst>
              <a:ext uri="{FF2B5EF4-FFF2-40B4-BE49-F238E27FC236}">
                <a16:creationId xmlns:a16="http://schemas.microsoft.com/office/drawing/2014/main" id="{A1A94CC7-646E-832D-5506-4AF44F69A4AA}"/>
              </a:ext>
            </a:extLst>
          </p:cNvPr>
          <p:cNvSpPr>
            <a:spLocks noGrp="1"/>
          </p:cNvSpPr>
          <p:nvPr>
            <p:ph type="body" sz="quarter" idx="3"/>
          </p:nvPr>
        </p:nvSpPr>
        <p:spPr>
          <a:xfrm>
            <a:off x="4495801" y="838200"/>
            <a:ext cx="4191000" cy="914400"/>
          </a:xfrm>
          <a:solidFill>
            <a:srgbClr val="66FFCC"/>
          </a:solidFill>
        </p:spPr>
        <p:txBody>
          <a:bodyPr/>
          <a:lstStyle/>
          <a:p>
            <a:pPr algn="ctr"/>
            <a:r>
              <a:rPr lang="en-US" altLang="en-US" sz="3200" dirty="0"/>
              <a:t>Learning Outcomes</a:t>
            </a:r>
            <a:endParaRPr lang="en-MY" sz="3200" dirty="0"/>
          </a:p>
        </p:txBody>
      </p:sp>
      <p:sp>
        <p:nvSpPr>
          <p:cNvPr id="7" name="Content Placeholder 6">
            <a:extLst>
              <a:ext uri="{FF2B5EF4-FFF2-40B4-BE49-F238E27FC236}">
                <a16:creationId xmlns:a16="http://schemas.microsoft.com/office/drawing/2014/main" id="{29986090-B9A3-F357-A5BB-23BBE8CC54D0}"/>
              </a:ext>
            </a:extLst>
          </p:cNvPr>
          <p:cNvSpPr>
            <a:spLocks noGrp="1"/>
          </p:cNvSpPr>
          <p:nvPr>
            <p:ph sz="quarter" idx="4"/>
          </p:nvPr>
        </p:nvSpPr>
        <p:spPr>
          <a:xfrm>
            <a:off x="4495801" y="1752600"/>
            <a:ext cx="4191000" cy="4373563"/>
          </a:xfrm>
          <a:solidFill>
            <a:srgbClr val="CCFFCC"/>
          </a:solidFill>
        </p:spPr>
        <p:txBody>
          <a:bodyPr/>
          <a:lstStyle/>
          <a:p>
            <a:pPr marL="0" indent="0" eaLnBrk="1" hangingPunct="1">
              <a:spcBef>
                <a:spcPts val="600"/>
              </a:spcBef>
              <a:buNone/>
            </a:pPr>
            <a:endParaRPr lang="en-US" altLang="en-US" sz="2000" dirty="0">
              <a:cs typeface="Courier New" panose="02070309020205020404" pitchFamily="49" charset="0"/>
            </a:endParaRPr>
          </a:p>
          <a:p>
            <a:pPr marL="0" indent="0" eaLnBrk="1" hangingPunct="1">
              <a:spcBef>
                <a:spcPts val="600"/>
              </a:spcBef>
              <a:buNone/>
            </a:pPr>
            <a:r>
              <a:rPr lang="en-US" altLang="en-US" sz="2000" dirty="0">
                <a:cs typeface="Courier New" panose="02070309020205020404" pitchFamily="49" charset="0"/>
              </a:rPr>
              <a:t>At the end of this chapter, student should be able to:</a:t>
            </a:r>
          </a:p>
          <a:p>
            <a:pPr marL="363538" indent="-319088" eaLnBrk="1" hangingPunct="1">
              <a:spcBef>
                <a:spcPts val="600"/>
              </a:spcBef>
            </a:pPr>
            <a:r>
              <a:rPr lang="en-US" altLang="en-US" sz="2000" dirty="0"/>
              <a:t>Using the correct notation in developing flowchart (C3)</a:t>
            </a:r>
          </a:p>
          <a:p>
            <a:pPr marL="363538" indent="-319088" eaLnBrk="1" hangingPunct="1">
              <a:spcBef>
                <a:spcPts val="600"/>
              </a:spcBef>
            </a:pPr>
            <a:r>
              <a:rPr lang="en-US" altLang="en-US" sz="2000" dirty="0"/>
              <a:t>Test the algorithm (C3, CTPS)</a:t>
            </a:r>
          </a:p>
        </p:txBody>
      </p:sp>
      <p:sp>
        <p:nvSpPr>
          <p:cNvPr id="4" name="Slide Number Placeholder 3">
            <a:extLst>
              <a:ext uri="{FF2B5EF4-FFF2-40B4-BE49-F238E27FC236}">
                <a16:creationId xmlns:a16="http://schemas.microsoft.com/office/drawing/2014/main" id="{7BEB0C24-DFA9-9F2B-5B0E-BD47F15D927B}"/>
              </a:ext>
            </a:extLst>
          </p:cNvPr>
          <p:cNvSpPr>
            <a:spLocks noGrp="1"/>
          </p:cNvSpPr>
          <p:nvPr>
            <p:ph type="sldNum" sz="quarter" idx="12"/>
          </p:nvPr>
        </p:nvSpPr>
        <p:spPr/>
        <p:txBody>
          <a:bodyPr/>
          <a:lstStyle/>
          <a:p>
            <a:fld id="{FC7E113C-B284-4652-9E0A-0B5010A5FCC6}" type="slidenum">
              <a:rPr lang="en-US" altLang="en-US" smtClean="0"/>
              <a:pPr/>
              <a:t>2</a:t>
            </a:fld>
            <a:endParaRPr lang="en-US" altLang="en-US"/>
          </a:p>
        </p:txBody>
      </p:sp>
    </p:spTree>
    <p:extLst>
      <p:ext uri="{BB962C8B-B14F-4D97-AF65-F5344CB8AC3E}">
        <p14:creationId xmlns:p14="http://schemas.microsoft.com/office/powerpoint/2010/main" val="3401470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715" name="Rectangle 72714">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06" name="Title 1"/>
          <p:cNvSpPr>
            <a:spLocks noGrp="1"/>
          </p:cNvSpPr>
          <p:nvPr>
            <p:ph type="title"/>
          </p:nvPr>
        </p:nvSpPr>
        <p:spPr>
          <a:xfrm>
            <a:off x="628650" y="557189"/>
            <a:ext cx="2530602" cy="5567891"/>
          </a:xfrm>
        </p:spPr>
        <p:txBody>
          <a:bodyPr>
            <a:normAutofit/>
          </a:bodyPr>
          <a:lstStyle/>
          <a:p>
            <a:r>
              <a:rPr lang="en-US" altLang="en-US" sz="4200"/>
              <a:t>Algorithm Tracing</a:t>
            </a:r>
            <a:endParaRPr lang="en-MY" altLang="en-US" sz="4200"/>
          </a:p>
        </p:txBody>
      </p:sp>
      <p:sp>
        <p:nvSpPr>
          <p:cNvPr id="72708" name="Slide Number Placeholder 3"/>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1B6F2756-01E2-4D2F-BC81-8802B61747C2}" type="slidenum">
              <a:rPr lang="en-US" altLang="en-US" sz="1800"/>
              <a:pPr>
                <a:lnSpc>
                  <a:spcPct val="90000"/>
                </a:lnSpc>
                <a:spcBef>
                  <a:spcPct val="0"/>
                </a:spcBef>
                <a:spcAft>
                  <a:spcPts val="600"/>
                </a:spcAft>
                <a:buFontTx/>
                <a:buNone/>
              </a:pPr>
              <a:t>20</a:t>
            </a:fld>
            <a:endParaRPr lang="en-US" altLang="en-US" sz="1800"/>
          </a:p>
        </p:txBody>
      </p:sp>
      <p:graphicFrame>
        <p:nvGraphicFramePr>
          <p:cNvPr id="72710" name="Content Placeholder 2">
            <a:extLst>
              <a:ext uri="{FF2B5EF4-FFF2-40B4-BE49-F238E27FC236}">
                <a16:creationId xmlns:a16="http://schemas.microsoft.com/office/drawing/2014/main" id="{A366BF54-A8E3-B3A1-E113-D37268E62E9F}"/>
              </a:ext>
            </a:extLst>
          </p:cNvPr>
          <p:cNvGraphicFramePr>
            <a:graphicFrameLocks noGrp="1"/>
          </p:cNvGraphicFramePr>
          <p:nvPr>
            <p:ph idx="1"/>
            <p:extLst>
              <p:ext uri="{D42A27DB-BD31-4B8C-83A1-F6EECF244321}">
                <p14:modId xmlns:p14="http://schemas.microsoft.com/office/powerpoint/2010/main" val="1442481551"/>
              </p:ext>
            </p:extLst>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737" name="Rectangle 737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39" name="Freeform: Shape 737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30" name="Title 1"/>
          <p:cNvSpPr>
            <a:spLocks noGrp="1"/>
          </p:cNvSpPr>
          <p:nvPr>
            <p:ph type="title"/>
          </p:nvPr>
        </p:nvSpPr>
        <p:spPr>
          <a:xfrm>
            <a:off x="515125" y="1153572"/>
            <a:ext cx="2400300" cy="4461163"/>
          </a:xfrm>
        </p:spPr>
        <p:txBody>
          <a:bodyPr>
            <a:normAutofit/>
          </a:bodyPr>
          <a:lstStyle/>
          <a:p>
            <a:r>
              <a:rPr lang="en-US" altLang="en-US" sz="4100">
                <a:solidFill>
                  <a:srgbClr val="FFFFFF"/>
                </a:solidFill>
              </a:rPr>
              <a:t>Algorithm Tracing</a:t>
            </a:r>
            <a:endParaRPr lang="en-MY" altLang="en-US" sz="4100">
              <a:solidFill>
                <a:srgbClr val="FFFFFF"/>
              </a:solidFill>
            </a:endParaRPr>
          </a:p>
        </p:txBody>
      </p:sp>
      <p:sp>
        <p:nvSpPr>
          <p:cNvPr id="73741" name="Arc 737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731" name="Content Placeholder 2"/>
          <p:cNvSpPr>
            <a:spLocks noGrp="1"/>
          </p:cNvSpPr>
          <p:nvPr>
            <p:ph idx="1"/>
          </p:nvPr>
        </p:nvSpPr>
        <p:spPr>
          <a:xfrm>
            <a:off x="3335481" y="591344"/>
            <a:ext cx="5179868" cy="5585619"/>
          </a:xfrm>
        </p:spPr>
        <p:txBody>
          <a:bodyPr anchor="ctr">
            <a:normAutofit/>
          </a:bodyPr>
          <a:lstStyle/>
          <a:p>
            <a:pPr>
              <a:lnSpc>
                <a:spcPct val="90000"/>
              </a:lnSpc>
            </a:pPr>
            <a:r>
              <a:rPr lang="en-MY" altLang="en-US" sz="2700" dirty="0"/>
              <a:t>Step 1: Number each executable statement in your pseudocode or source code.</a:t>
            </a:r>
          </a:p>
          <a:p>
            <a:pPr>
              <a:lnSpc>
                <a:spcPct val="90000"/>
              </a:lnSpc>
            </a:pPr>
            <a:endParaRPr lang="en-US" altLang="en-US" sz="2700" dirty="0"/>
          </a:p>
          <a:p>
            <a:pPr>
              <a:lnSpc>
                <a:spcPct val="90000"/>
              </a:lnSpc>
              <a:buFontTx/>
              <a:buAutoNum type="arabicPeriod"/>
            </a:pPr>
            <a:r>
              <a:rPr lang="en-US" altLang="en-US" sz="2000" b="1" dirty="0"/>
              <a:t>Start</a:t>
            </a:r>
          </a:p>
          <a:p>
            <a:pPr>
              <a:lnSpc>
                <a:spcPct val="90000"/>
              </a:lnSpc>
              <a:buFontTx/>
              <a:buAutoNum type="arabicPeriod"/>
            </a:pPr>
            <a:r>
              <a:rPr lang="en-US" altLang="en-US" sz="2000" b="1" dirty="0"/>
              <a:t>   Read Hour works</a:t>
            </a:r>
          </a:p>
          <a:p>
            <a:pPr>
              <a:lnSpc>
                <a:spcPct val="90000"/>
              </a:lnSpc>
              <a:buFontTx/>
              <a:buAutoNum type="arabicPeriod"/>
            </a:pPr>
            <a:r>
              <a:rPr lang="en-US" altLang="en-US" sz="2000" b="1" dirty="0"/>
              <a:t>   Read Pay rate</a:t>
            </a:r>
          </a:p>
          <a:p>
            <a:pPr>
              <a:lnSpc>
                <a:spcPct val="90000"/>
              </a:lnSpc>
              <a:buFontTx/>
              <a:buAutoNum type="arabicPeriod"/>
            </a:pPr>
            <a:r>
              <a:rPr lang="en-US" altLang="en-US" sz="2000" b="1" dirty="0"/>
              <a:t>   Salary = Hour works * Pay rate</a:t>
            </a:r>
          </a:p>
          <a:p>
            <a:pPr>
              <a:lnSpc>
                <a:spcPct val="90000"/>
              </a:lnSpc>
              <a:buFontTx/>
              <a:buAutoNum type="arabicPeriod"/>
            </a:pPr>
            <a:r>
              <a:rPr lang="en-US" altLang="en-US" sz="2000" b="1" dirty="0"/>
              <a:t>   Print Salary</a:t>
            </a:r>
          </a:p>
          <a:p>
            <a:pPr>
              <a:lnSpc>
                <a:spcPct val="90000"/>
              </a:lnSpc>
              <a:buFontTx/>
              <a:buAutoNum type="arabicPeriod"/>
            </a:pPr>
            <a:r>
              <a:rPr lang="en-US" altLang="en-US" sz="2000" b="1" dirty="0"/>
              <a:t>End</a:t>
            </a:r>
            <a:endParaRPr lang="en-GB" altLang="en-US" sz="2000" b="1" dirty="0"/>
          </a:p>
          <a:p>
            <a:pPr>
              <a:lnSpc>
                <a:spcPct val="90000"/>
              </a:lnSpc>
              <a:buFontTx/>
              <a:buNone/>
            </a:pPr>
            <a:endParaRPr lang="en-MY" altLang="en-US" sz="2700" dirty="0"/>
          </a:p>
        </p:txBody>
      </p:sp>
      <p:sp>
        <p:nvSpPr>
          <p:cNvPr id="73732" name="Slide Number Placeholder 3"/>
          <p:cNvSpPr>
            <a:spLocks noGrp="1"/>
          </p:cNvSpPr>
          <p:nvPr>
            <p:ph type="sldNum" sz="quarter" idx="12"/>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A037A895-1998-4407-9FA2-E8851A46F2C6}" type="slidenum">
              <a:rPr lang="en-US" altLang="en-US" sz="1800"/>
              <a:pPr>
                <a:lnSpc>
                  <a:spcPct val="90000"/>
                </a:lnSpc>
                <a:spcBef>
                  <a:spcPct val="0"/>
                </a:spcBef>
                <a:spcAft>
                  <a:spcPts val="600"/>
                </a:spcAft>
                <a:buFontTx/>
                <a:buNone/>
              </a:pPr>
              <a:t>21</a:t>
            </a:fld>
            <a:endParaRPr lang="en-US"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sz="4000"/>
              <a:t>Algorithm Tracing</a:t>
            </a:r>
            <a:endParaRPr lang="en-MY" altLang="en-US" sz="4000"/>
          </a:p>
        </p:txBody>
      </p:sp>
      <p:sp>
        <p:nvSpPr>
          <p:cNvPr id="3" name="Content Placeholder 2"/>
          <p:cNvSpPr>
            <a:spLocks noGrp="1"/>
          </p:cNvSpPr>
          <p:nvPr>
            <p:ph idx="1"/>
          </p:nvPr>
        </p:nvSpPr>
        <p:spPr>
          <a:xfrm>
            <a:off x="0" y="1417638"/>
            <a:ext cx="8991600" cy="2405757"/>
          </a:xfrm>
        </p:spPr>
        <p:txBody>
          <a:bodyPr>
            <a:normAutofit/>
          </a:bodyPr>
          <a:lstStyle/>
          <a:p>
            <a:pPr algn="just">
              <a:defRPr/>
            </a:pPr>
            <a:r>
              <a:rPr lang="en-MY" sz="2000" b="1" dirty="0"/>
              <a:t>Step 2:</a:t>
            </a:r>
            <a:r>
              <a:rPr lang="en-MY" sz="2000" dirty="0"/>
              <a:t> Draw a table with each variable in the program shown at the top of a column. Draw a column for Statement number on the left and a column for Output (if appropriate) on the right.</a:t>
            </a:r>
          </a:p>
          <a:p>
            <a:pPr marL="0" indent="0">
              <a:buFontTx/>
              <a:buNone/>
              <a:defRPr/>
            </a:pPr>
            <a:endParaRPr lang="en-MY" sz="4000" dirty="0"/>
          </a:p>
        </p:txBody>
      </p:sp>
      <p:graphicFrame>
        <p:nvGraphicFramePr>
          <p:cNvPr id="6" name="Table 5"/>
          <p:cNvGraphicFramePr>
            <a:graphicFrameLocks noGrp="1"/>
          </p:cNvGraphicFramePr>
          <p:nvPr>
            <p:extLst>
              <p:ext uri="{D42A27DB-BD31-4B8C-83A1-F6EECF244321}">
                <p14:modId xmlns:p14="http://schemas.microsoft.com/office/powerpoint/2010/main" val="1708066397"/>
              </p:ext>
            </p:extLst>
          </p:nvPr>
        </p:nvGraphicFramePr>
        <p:xfrm>
          <a:off x="3733800" y="3607536"/>
          <a:ext cx="4038599" cy="2636131"/>
        </p:xfrm>
        <a:graphic>
          <a:graphicData uri="http://schemas.openxmlformats.org/drawingml/2006/table">
            <a:tbl>
              <a:tblPr firstRow="1" bandRow="1">
                <a:tableStyleId>{8A107856-5554-42FB-B03E-39F5DBC370BA}</a:tableStyleId>
              </a:tblPr>
              <a:tblGrid>
                <a:gridCol w="1295400">
                  <a:extLst>
                    <a:ext uri="{9D8B030D-6E8A-4147-A177-3AD203B41FA5}">
                      <a16:colId xmlns:a16="http://schemas.microsoft.com/office/drawing/2014/main" val="3444017115"/>
                    </a:ext>
                  </a:extLst>
                </a:gridCol>
                <a:gridCol w="1143000">
                  <a:extLst>
                    <a:ext uri="{9D8B030D-6E8A-4147-A177-3AD203B41FA5}">
                      <a16:colId xmlns:a16="http://schemas.microsoft.com/office/drawing/2014/main" val="3846425614"/>
                    </a:ext>
                  </a:extLst>
                </a:gridCol>
                <a:gridCol w="838200">
                  <a:extLst>
                    <a:ext uri="{9D8B030D-6E8A-4147-A177-3AD203B41FA5}">
                      <a16:colId xmlns:a16="http://schemas.microsoft.com/office/drawing/2014/main" val="2514416594"/>
                    </a:ext>
                  </a:extLst>
                </a:gridCol>
                <a:gridCol w="761999">
                  <a:extLst>
                    <a:ext uri="{9D8B030D-6E8A-4147-A177-3AD203B41FA5}">
                      <a16:colId xmlns:a16="http://schemas.microsoft.com/office/drawing/2014/main" val="4056425435"/>
                    </a:ext>
                  </a:extLst>
                </a:gridCol>
              </a:tblGrid>
              <a:tr h="362714">
                <a:tc>
                  <a:txBody>
                    <a:bodyPr/>
                    <a:lstStyle/>
                    <a:p>
                      <a:r>
                        <a:rPr lang="en-MY" sz="1400" dirty="0">
                          <a:solidFill>
                            <a:schemeClr val="tx1"/>
                          </a:solidFill>
                          <a:latin typeface="Arial" panose="020B0604020202020204" pitchFamily="34" charset="0"/>
                          <a:cs typeface="Arial" panose="020B0604020202020204" pitchFamily="34" charset="0"/>
                        </a:rPr>
                        <a:t>Statement</a:t>
                      </a:r>
                    </a:p>
                    <a:p>
                      <a:r>
                        <a:rPr lang="en-MY" sz="1400" dirty="0">
                          <a:solidFill>
                            <a:schemeClr val="tx1"/>
                          </a:solidFill>
                          <a:latin typeface="Arial" panose="020B0604020202020204" pitchFamily="34" charset="0"/>
                          <a:cs typeface="Arial" panose="020B0604020202020204" pitchFamily="34" charset="0"/>
                        </a:rPr>
                        <a:t>Number</a:t>
                      </a:r>
                    </a:p>
                  </a:txBody>
                  <a:tcPr marL="61116" marR="61116" marT="30559" marB="30559"/>
                </a:tc>
                <a:tc>
                  <a:txBody>
                    <a:bodyPr/>
                    <a:lstStyle/>
                    <a:p>
                      <a:r>
                        <a:rPr lang="en-MY" sz="1400" dirty="0" err="1">
                          <a:solidFill>
                            <a:schemeClr val="tx1"/>
                          </a:solidFill>
                          <a:latin typeface="Arial" panose="020B0604020202020204" pitchFamily="34" charset="0"/>
                          <a:cs typeface="Arial" panose="020B0604020202020204" pitchFamily="34" charset="0"/>
                        </a:rPr>
                        <a:t>hourswork</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r>
                        <a:rPr lang="en-MY" sz="1400" dirty="0">
                          <a:solidFill>
                            <a:schemeClr val="tx1"/>
                          </a:solidFill>
                          <a:latin typeface="Arial" panose="020B0604020202020204" pitchFamily="34" charset="0"/>
                          <a:cs typeface="Arial" panose="020B0604020202020204" pitchFamily="34" charset="0"/>
                        </a:rPr>
                        <a:t>payrate</a:t>
                      </a:r>
                    </a:p>
                  </a:txBody>
                  <a:tcPr marL="61116" marR="61116" marT="30559" marB="30559"/>
                </a:tc>
                <a:tc>
                  <a:txBody>
                    <a:bodyPr/>
                    <a:lstStyle/>
                    <a:p>
                      <a:r>
                        <a:rPr lang="en-MY" sz="1400" dirty="0">
                          <a:solidFill>
                            <a:schemeClr val="tx1"/>
                          </a:solidFill>
                          <a:latin typeface="Arial" panose="020B0604020202020204" pitchFamily="34" charset="0"/>
                          <a:cs typeface="Arial" panose="020B0604020202020204" pitchFamily="34" charset="0"/>
                        </a:rPr>
                        <a:t>salary</a:t>
                      </a:r>
                    </a:p>
                  </a:txBody>
                  <a:tcPr marL="61116" marR="61116" marT="30559" marB="30559"/>
                </a:tc>
                <a:extLst>
                  <a:ext uri="{0D108BD9-81ED-4DB2-BD59-A6C34878D82A}">
                    <a16:rowId xmlns:a16="http://schemas.microsoft.com/office/drawing/2014/main" val="2054163196"/>
                  </a:ext>
                </a:extLst>
              </a:tr>
              <a:tr h="365923">
                <a:tc>
                  <a:txBody>
                    <a:bodyPr/>
                    <a:lstStyle/>
                    <a:p>
                      <a:pPr algn="ctr"/>
                      <a:r>
                        <a:rPr lang="en-US" sz="1400" dirty="0"/>
                        <a:t>1</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2905008856"/>
                  </a:ext>
                </a:extLst>
              </a:tr>
              <a:tr h="365923">
                <a:tc>
                  <a:txBody>
                    <a:bodyPr/>
                    <a:lstStyle/>
                    <a:p>
                      <a:pPr algn="ctr"/>
                      <a:r>
                        <a:rPr lang="en-US" sz="1400" dirty="0"/>
                        <a:t>2</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1463939467"/>
                  </a:ext>
                </a:extLst>
              </a:tr>
              <a:tr h="365923">
                <a:tc>
                  <a:txBody>
                    <a:bodyPr/>
                    <a:lstStyle/>
                    <a:p>
                      <a:pPr algn="ctr"/>
                      <a:r>
                        <a:rPr lang="en-US" sz="1400" dirty="0"/>
                        <a:t>3</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2119365865"/>
                  </a:ext>
                </a:extLst>
              </a:tr>
              <a:tr h="365923">
                <a:tc>
                  <a:txBody>
                    <a:bodyPr/>
                    <a:lstStyle/>
                    <a:p>
                      <a:pPr algn="ctr"/>
                      <a:r>
                        <a:rPr lang="en-US" sz="1400" dirty="0"/>
                        <a:t>4</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2630349581"/>
                  </a:ext>
                </a:extLst>
              </a:tr>
              <a:tr h="318678">
                <a:tc>
                  <a:txBody>
                    <a:bodyPr/>
                    <a:lstStyle/>
                    <a:p>
                      <a:pPr algn="ctr"/>
                      <a:r>
                        <a:rPr lang="en-US" sz="1400" dirty="0"/>
                        <a:t>5</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pPr marL="0" marR="0" lvl="0" indent="0" algn="l" defTabSz="1296071" rtl="0" eaLnBrk="1" fontAlgn="auto" latinLnBrk="0" hangingPunct="1">
                        <a:lnSpc>
                          <a:spcPct val="100000"/>
                        </a:lnSpc>
                        <a:spcBef>
                          <a:spcPts val="0"/>
                        </a:spcBef>
                        <a:spcAft>
                          <a:spcPts val="0"/>
                        </a:spcAft>
                        <a:buClrTx/>
                        <a:buSzTx/>
                        <a:buFontTx/>
                        <a:buNone/>
                        <a:tabLst/>
                        <a:defRPr/>
                      </a:pP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4098060710"/>
                  </a:ext>
                </a:extLst>
              </a:tr>
              <a:tr h="365923">
                <a:tc>
                  <a:txBody>
                    <a:bodyPr/>
                    <a:lstStyle/>
                    <a:p>
                      <a:pPr algn="ctr"/>
                      <a:r>
                        <a:rPr lang="en-US" sz="1400" dirty="0"/>
                        <a:t>6</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84158670"/>
                  </a:ext>
                </a:extLst>
              </a:tr>
            </a:tbl>
          </a:graphicData>
        </a:graphic>
      </p:graphicFrame>
      <p:sp>
        <p:nvSpPr>
          <p:cNvPr id="748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135F4EA-6FBB-4525-A520-F60A973025A7}" type="slidenum">
              <a:rPr lang="en-US" altLang="en-US" sz="1400" smtClean="0"/>
              <a:pPr>
                <a:spcBef>
                  <a:spcPct val="0"/>
                </a:spcBef>
                <a:buFontTx/>
                <a:buNone/>
              </a:pPr>
              <a:t>22</a:t>
            </a:fld>
            <a:endParaRPr lang="en-US" altLang="en-US" sz="1400" dirty="0"/>
          </a:p>
        </p:txBody>
      </p:sp>
      <p:sp>
        <p:nvSpPr>
          <p:cNvPr id="2" name="Rectangle 1"/>
          <p:cNvSpPr/>
          <p:nvPr/>
        </p:nvSpPr>
        <p:spPr>
          <a:xfrm>
            <a:off x="228601" y="2438400"/>
            <a:ext cx="4495800" cy="1384995"/>
          </a:xfrm>
          <a:prstGeom prst="rect">
            <a:avLst/>
          </a:prstGeom>
        </p:spPr>
        <p:txBody>
          <a:bodyPr wrap="square">
            <a:spAutoFit/>
          </a:bodyPr>
          <a:lstStyle/>
          <a:p>
            <a:pPr marL="225425" indent="-225425">
              <a:buFont typeface="+mj-lt"/>
              <a:buAutoNum type="arabicPeriod"/>
            </a:pPr>
            <a:r>
              <a:rPr lang="en-US" altLang="en-US" sz="1400" b="1" dirty="0"/>
              <a:t> Start</a:t>
            </a:r>
          </a:p>
          <a:p>
            <a:pPr>
              <a:buFontTx/>
              <a:buAutoNum type="arabicPeriod"/>
            </a:pPr>
            <a:r>
              <a:rPr lang="en-US" altLang="en-US" sz="1400" b="1" dirty="0"/>
              <a:t>   Read Hour works</a:t>
            </a:r>
          </a:p>
          <a:p>
            <a:pPr>
              <a:buFontTx/>
              <a:buAutoNum type="arabicPeriod"/>
            </a:pPr>
            <a:r>
              <a:rPr lang="en-US" altLang="en-US" sz="1400" b="1" dirty="0"/>
              <a:t>   Read Pay rate</a:t>
            </a:r>
          </a:p>
          <a:p>
            <a:pPr>
              <a:buFontTx/>
              <a:buAutoNum type="arabicPeriod"/>
            </a:pPr>
            <a:r>
              <a:rPr lang="en-US" altLang="en-US" sz="1400" b="1" dirty="0"/>
              <a:t>   Salary = Hour works * Pay rate</a:t>
            </a:r>
          </a:p>
          <a:p>
            <a:pPr>
              <a:buFontTx/>
              <a:buAutoNum type="arabicPeriod"/>
            </a:pPr>
            <a:r>
              <a:rPr lang="en-US" altLang="en-US" sz="1400" b="1" dirty="0"/>
              <a:t>   Print Salary</a:t>
            </a:r>
          </a:p>
          <a:p>
            <a:pPr>
              <a:buFontTx/>
              <a:buAutoNum type="arabicPeriod"/>
            </a:pPr>
            <a:r>
              <a:rPr lang="en-US" altLang="en-US" sz="1400" b="1" dirty="0"/>
              <a:t> End</a:t>
            </a:r>
            <a:endParaRPr lang="en-GB" altLang="en-US" sz="1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sz="4000"/>
              <a:t>Algorithm Tracing</a:t>
            </a:r>
            <a:endParaRPr lang="en-MY" altLang="en-US" sz="4000"/>
          </a:p>
        </p:txBody>
      </p:sp>
      <p:sp>
        <p:nvSpPr>
          <p:cNvPr id="3" name="Content Placeholder 2"/>
          <p:cNvSpPr>
            <a:spLocks noGrp="1"/>
          </p:cNvSpPr>
          <p:nvPr>
            <p:ph idx="1"/>
          </p:nvPr>
        </p:nvSpPr>
        <p:spPr>
          <a:xfrm>
            <a:off x="457200" y="1417638"/>
            <a:ext cx="8229600" cy="4708525"/>
          </a:xfrm>
        </p:spPr>
        <p:txBody>
          <a:bodyPr>
            <a:normAutofit/>
          </a:bodyPr>
          <a:lstStyle/>
          <a:p>
            <a:pPr>
              <a:defRPr/>
            </a:pPr>
            <a:r>
              <a:rPr lang="en-MY" sz="2000" b="1" dirty="0"/>
              <a:t>Step 3: </a:t>
            </a:r>
            <a:r>
              <a:rPr lang="en-MY" sz="2000" dirty="0"/>
              <a:t>Starting with statement 1, simulate the action the computer will take when it executes each statement. Draw one statement per row. In the appropriate column, write the value that is assigned to the variable (or </a:t>
            </a:r>
            <a:r>
              <a:rPr lang="en-MY" sz="2000" dirty="0" err="1"/>
              <a:t>boolean</a:t>
            </a:r>
            <a:r>
              <a:rPr lang="en-MY" sz="2000" dirty="0"/>
              <a:t> expression).</a:t>
            </a:r>
          </a:p>
          <a:p>
            <a:pPr marL="0" indent="0">
              <a:buFontTx/>
              <a:buNone/>
              <a:defRPr/>
            </a:pPr>
            <a:endParaRPr lang="en-MY" sz="4000" dirty="0"/>
          </a:p>
        </p:txBody>
      </p:sp>
      <p:sp>
        <p:nvSpPr>
          <p:cNvPr id="748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135F4EA-6FBB-4525-A520-F60A973025A7}" type="slidenum">
              <a:rPr lang="en-US" altLang="en-US" sz="1400" smtClean="0"/>
              <a:pPr>
                <a:spcBef>
                  <a:spcPct val="0"/>
                </a:spcBef>
                <a:buFontTx/>
                <a:buNone/>
              </a:pPr>
              <a:t>23</a:t>
            </a:fld>
            <a:endParaRPr lang="en-US" altLang="en-US" sz="1400"/>
          </a:p>
        </p:txBody>
      </p:sp>
      <p:sp>
        <p:nvSpPr>
          <p:cNvPr id="2" name="Rectangle 1"/>
          <p:cNvSpPr/>
          <p:nvPr/>
        </p:nvSpPr>
        <p:spPr>
          <a:xfrm>
            <a:off x="800100" y="2743200"/>
            <a:ext cx="4495800" cy="1384995"/>
          </a:xfrm>
          <a:prstGeom prst="rect">
            <a:avLst/>
          </a:prstGeom>
        </p:spPr>
        <p:txBody>
          <a:bodyPr wrap="square">
            <a:spAutoFit/>
          </a:bodyPr>
          <a:lstStyle/>
          <a:p>
            <a:pPr marL="225425" indent="-225425">
              <a:buFont typeface="+mj-lt"/>
              <a:buAutoNum type="arabicPeriod"/>
            </a:pPr>
            <a:r>
              <a:rPr lang="en-US" altLang="en-US" sz="1400" b="1" dirty="0"/>
              <a:t> Start</a:t>
            </a:r>
          </a:p>
          <a:p>
            <a:pPr>
              <a:buFontTx/>
              <a:buAutoNum type="arabicPeriod"/>
            </a:pPr>
            <a:r>
              <a:rPr lang="en-US" altLang="en-US" sz="1400" b="1" dirty="0"/>
              <a:t>   Read Hour works</a:t>
            </a:r>
          </a:p>
          <a:p>
            <a:pPr>
              <a:buFontTx/>
              <a:buAutoNum type="arabicPeriod"/>
            </a:pPr>
            <a:r>
              <a:rPr lang="en-US" altLang="en-US" sz="1400" b="1" dirty="0"/>
              <a:t>   Read Pay rate</a:t>
            </a:r>
          </a:p>
          <a:p>
            <a:pPr>
              <a:buFontTx/>
              <a:buAutoNum type="arabicPeriod"/>
            </a:pPr>
            <a:r>
              <a:rPr lang="en-US" altLang="en-US" sz="1400" b="1" dirty="0"/>
              <a:t>   Salary = Hour works * Pay rate</a:t>
            </a:r>
          </a:p>
          <a:p>
            <a:pPr>
              <a:buFontTx/>
              <a:buAutoNum type="arabicPeriod"/>
            </a:pPr>
            <a:r>
              <a:rPr lang="en-US" altLang="en-US" sz="1400" b="1" dirty="0"/>
              <a:t>   Print Salary</a:t>
            </a:r>
          </a:p>
          <a:p>
            <a:pPr>
              <a:buFontTx/>
              <a:buAutoNum type="arabicPeriod"/>
            </a:pPr>
            <a:r>
              <a:rPr lang="en-US" altLang="en-US" sz="1400" b="1" dirty="0"/>
              <a:t> End</a:t>
            </a:r>
            <a:endParaRPr lang="en-GB" altLang="en-US" sz="1400" b="1" dirty="0"/>
          </a:p>
        </p:txBody>
      </p:sp>
      <p:graphicFrame>
        <p:nvGraphicFramePr>
          <p:cNvPr id="5" name="Table 4">
            <a:extLst>
              <a:ext uri="{FF2B5EF4-FFF2-40B4-BE49-F238E27FC236}">
                <a16:creationId xmlns:a16="http://schemas.microsoft.com/office/drawing/2014/main" id="{22896911-BDB8-C3BC-5640-AEBF61E8C357}"/>
              </a:ext>
            </a:extLst>
          </p:cNvPr>
          <p:cNvGraphicFramePr>
            <a:graphicFrameLocks noGrp="1"/>
          </p:cNvGraphicFramePr>
          <p:nvPr>
            <p:extLst>
              <p:ext uri="{D42A27DB-BD31-4B8C-83A1-F6EECF244321}">
                <p14:modId xmlns:p14="http://schemas.microsoft.com/office/powerpoint/2010/main" val="2983813485"/>
              </p:ext>
            </p:extLst>
          </p:nvPr>
        </p:nvGraphicFramePr>
        <p:xfrm>
          <a:off x="3810000" y="4128195"/>
          <a:ext cx="4038599" cy="1904285"/>
        </p:xfrm>
        <a:graphic>
          <a:graphicData uri="http://schemas.openxmlformats.org/drawingml/2006/table">
            <a:tbl>
              <a:tblPr firstRow="1" bandRow="1">
                <a:tableStyleId>{8A107856-5554-42FB-B03E-39F5DBC370BA}</a:tableStyleId>
              </a:tblPr>
              <a:tblGrid>
                <a:gridCol w="1295400">
                  <a:extLst>
                    <a:ext uri="{9D8B030D-6E8A-4147-A177-3AD203B41FA5}">
                      <a16:colId xmlns:a16="http://schemas.microsoft.com/office/drawing/2014/main" val="3444017115"/>
                    </a:ext>
                  </a:extLst>
                </a:gridCol>
                <a:gridCol w="1143000">
                  <a:extLst>
                    <a:ext uri="{9D8B030D-6E8A-4147-A177-3AD203B41FA5}">
                      <a16:colId xmlns:a16="http://schemas.microsoft.com/office/drawing/2014/main" val="3846425614"/>
                    </a:ext>
                  </a:extLst>
                </a:gridCol>
                <a:gridCol w="838200">
                  <a:extLst>
                    <a:ext uri="{9D8B030D-6E8A-4147-A177-3AD203B41FA5}">
                      <a16:colId xmlns:a16="http://schemas.microsoft.com/office/drawing/2014/main" val="2514416594"/>
                    </a:ext>
                  </a:extLst>
                </a:gridCol>
                <a:gridCol w="761999">
                  <a:extLst>
                    <a:ext uri="{9D8B030D-6E8A-4147-A177-3AD203B41FA5}">
                      <a16:colId xmlns:a16="http://schemas.microsoft.com/office/drawing/2014/main" val="4056425435"/>
                    </a:ext>
                  </a:extLst>
                </a:gridCol>
              </a:tblGrid>
              <a:tr h="362714">
                <a:tc>
                  <a:txBody>
                    <a:bodyPr/>
                    <a:lstStyle/>
                    <a:p>
                      <a:r>
                        <a:rPr lang="en-MY" sz="1400" dirty="0">
                          <a:solidFill>
                            <a:schemeClr val="tx1"/>
                          </a:solidFill>
                          <a:latin typeface="Arial" panose="020B0604020202020204" pitchFamily="34" charset="0"/>
                          <a:cs typeface="Arial" panose="020B0604020202020204" pitchFamily="34" charset="0"/>
                        </a:rPr>
                        <a:t>Statement</a:t>
                      </a:r>
                    </a:p>
                    <a:p>
                      <a:r>
                        <a:rPr lang="en-MY" sz="1400" dirty="0">
                          <a:solidFill>
                            <a:schemeClr val="tx1"/>
                          </a:solidFill>
                          <a:latin typeface="Arial" panose="020B0604020202020204" pitchFamily="34" charset="0"/>
                          <a:cs typeface="Arial" panose="020B0604020202020204" pitchFamily="34" charset="0"/>
                        </a:rPr>
                        <a:t>Number</a:t>
                      </a:r>
                    </a:p>
                  </a:txBody>
                  <a:tcPr marL="61116" marR="61116" marT="30559" marB="30559"/>
                </a:tc>
                <a:tc>
                  <a:txBody>
                    <a:bodyPr/>
                    <a:lstStyle/>
                    <a:p>
                      <a:r>
                        <a:rPr lang="en-MY" sz="1400" dirty="0" err="1">
                          <a:solidFill>
                            <a:schemeClr val="tx1"/>
                          </a:solidFill>
                          <a:latin typeface="Arial" panose="020B0604020202020204" pitchFamily="34" charset="0"/>
                          <a:cs typeface="Arial" panose="020B0604020202020204" pitchFamily="34" charset="0"/>
                        </a:rPr>
                        <a:t>hourswork</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r>
                        <a:rPr lang="en-MY" sz="1400" dirty="0">
                          <a:solidFill>
                            <a:schemeClr val="tx1"/>
                          </a:solidFill>
                          <a:latin typeface="Arial" panose="020B0604020202020204" pitchFamily="34" charset="0"/>
                          <a:cs typeface="Arial" panose="020B0604020202020204" pitchFamily="34" charset="0"/>
                        </a:rPr>
                        <a:t>payrate</a:t>
                      </a:r>
                    </a:p>
                  </a:txBody>
                  <a:tcPr marL="61116" marR="61116" marT="30559" marB="30559"/>
                </a:tc>
                <a:tc>
                  <a:txBody>
                    <a:bodyPr/>
                    <a:lstStyle/>
                    <a:p>
                      <a:r>
                        <a:rPr lang="en-MY" sz="1400" dirty="0">
                          <a:solidFill>
                            <a:schemeClr val="tx1"/>
                          </a:solidFill>
                          <a:latin typeface="Arial" panose="020B0604020202020204" pitchFamily="34" charset="0"/>
                          <a:cs typeface="Arial" panose="020B0604020202020204" pitchFamily="34" charset="0"/>
                        </a:rPr>
                        <a:t>salary</a:t>
                      </a:r>
                    </a:p>
                  </a:txBody>
                  <a:tcPr marL="61116" marR="61116" marT="30559" marB="30559"/>
                </a:tc>
                <a:extLst>
                  <a:ext uri="{0D108BD9-81ED-4DB2-BD59-A6C34878D82A}">
                    <a16:rowId xmlns:a16="http://schemas.microsoft.com/office/drawing/2014/main" val="2054163196"/>
                  </a:ext>
                </a:extLst>
              </a:tr>
              <a:tr h="365923">
                <a:tc>
                  <a:txBody>
                    <a:bodyPr/>
                    <a:lstStyle/>
                    <a:p>
                      <a:pPr algn="ctr"/>
                      <a:r>
                        <a:rPr lang="en-US" sz="1400" dirty="0"/>
                        <a:t>2</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r>
                        <a:rPr lang="en-MY" sz="1400" dirty="0">
                          <a:solidFill>
                            <a:schemeClr val="tx1"/>
                          </a:solidFill>
                          <a:latin typeface="Arial" panose="020B0604020202020204" pitchFamily="34" charset="0"/>
                          <a:cs typeface="Arial" panose="020B0604020202020204" pitchFamily="34" charset="0"/>
                        </a:rPr>
                        <a:t>100.00</a:t>
                      </a: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1463939467"/>
                  </a:ext>
                </a:extLst>
              </a:tr>
              <a:tr h="365923">
                <a:tc>
                  <a:txBody>
                    <a:bodyPr/>
                    <a:lstStyle/>
                    <a:p>
                      <a:pPr algn="ctr"/>
                      <a:r>
                        <a:rPr lang="en-US" sz="1400" dirty="0"/>
                        <a:t>3</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r>
                        <a:rPr lang="en-MY" sz="1400" dirty="0">
                          <a:solidFill>
                            <a:schemeClr val="tx1"/>
                          </a:solidFill>
                          <a:latin typeface="Arial" panose="020B0604020202020204" pitchFamily="34" charset="0"/>
                          <a:cs typeface="Arial" panose="020B0604020202020204" pitchFamily="34" charset="0"/>
                        </a:rPr>
                        <a:t>50.00</a:t>
                      </a: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2119365865"/>
                  </a:ext>
                </a:extLst>
              </a:tr>
              <a:tr h="365923">
                <a:tc>
                  <a:txBody>
                    <a:bodyPr/>
                    <a:lstStyle/>
                    <a:p>
                      <a:pPr algn="ctr"/>
                      <a:r>
                        <a:rPr lang="en-US" sz="1400" dirty="0"/>
                        <a:t>4</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a:txBody>
                    <a:bodyPr/>
                    <a:lstStyle/>
                    <a:p>
                      <a:r>
                        <a:rPr lang="en-MY" sz="1400" dirty="0">
                          <a:solidFill>
                            <a:schemeClr val="tx1"/>
                          </a:solidFill>
                          <a:latin typeface="Arial" panose="020B0604020202020204" pitchFamily="34" charset="0"/>
                          <a:cs typeface="Arial" panose="020B0604020202020204" pitchFamily="34" charset="0"/>
                        </a:rPr>
                        <a:t>5000.00</a:t>
                      </a:r>
                    </a:p>
                  </a:txBody>
                  <a:tcPr marL="61116" marR="61116" marT="30559" marB="30559"/>
                </a:tc>
                <a:extLst>
                  <a:ext uri="{0D108BD9-81ED-4DB2-BD59-A6C34878D82A}">
                    <a16:rowId xmlns:a16="http://schemas.microsoft.com/office/drawing/2014/main" val="2630349581"/>
                  </a:ext>
                </a:extLst>
              </a:tr>
              <a:tr h="318678">
                <a:tc>
                  <a:txBody>
                    <a:bodyPr/>
                    <a:lstStyle/>
                    <a:p>
                      <a:pPr algn="ctr"/>
                      <a:r>
                        <a:rPr lang="en-US" sz="1400" dirty="0"/>
                        <a:t>5</a:t>
                      </a: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gridSpan="3">
                  <a:txBody>
                    <a:bodyPr/>
                    <a:lstStyle/>
                    <a:p>
                      <a:r>
                        <a:rPr lang="en-MY" sz="1400" dirty="0">
                          <a:solidFill>
                            <a:schemeClr val="tx1"/>
                          </a:solidFill>
                          <a:latin typeface="Arial" panose="020B0604020202020204" pitchFamily="34" charset="0"/>
                          <a:cs typeface="Arial" panose="020B0604020202020204" pitchFamily="34" charset="0"/>
                        </a:rPr>
                        <a:t>Display 5000.00</a:t>
                      </a:r>
                    </a:p>
                  </a:txBody>
                  <a:tcPr marL="61116" marR="61116" marT="30559" marB="30559"/>
                </a:tc>
                <a:tc hMerge="1">
                  <a:txBody>
                    <a:bodyPr/>
                    <a:lstStyle/>
                    <a:p>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tc hMerge="1">
                  <a:txBody>
                    <a:bodyPr/>
                    <a:lstStyle/>
                    <a:p>
                      <a:pPr marL="0" marR="0" lvl="0" indent="0" algn="l" defTabSz="1296071" rtl="0" eaLnBrk="1" fontAlgn="auto" latinLnBrk="0" hangingPunct="1">
                        <a:lnSpc>
                          <a:spcPct val="100000"/>
                        </a:lnSpc>
                        <a:spcBef>
                          <a:spcPts val="0"/>
                        </a:spcBef>
                        <a:spcAft>
                          <a:spcPts val="0"/>
                        </a:spcAft>
                        <a:buClrTx/>
                        <a:buSzTx/>
                        <a:buFontTx/>
                        <a:buNone/>
                        <a:tabLst/>
                        <a:defRPr/>
                      </a:pPr>
                      <a:endParaRPr lang="en-MY" sz="1400" dirty="0">
                        <a:solidFill>
                          <a:schemeClr val="tx1"/>
                        </a:solidFill>
                        <a:latin typeface="Arial" panose="020B0604020202020204" pitchFamily="34" charset="0"/>
                        <a:cs typeface="Arial" panose="020B0604020202020204" pitchFamily="34" charset="0"/>
                      </a:endParaRPr>
                    </a:p>
                  </a:txBody>
                  <a:tcPr marL="61116" marR="61116" marT="30559" marB="30559"/>
                </a:tc>
                <a:extLst>
                  <a:ext uri="{0D108BD9-81ED-4DB2-BD59-A6C34878D82A}">
                    <a16:rowId xmlns:a16="http://schemas.microsoft.com/office/drawing/2014/main" val="4098060710"/>
                  </a:ext>
                </a:extLst>
              </a:tr>
            </a:tbl>
          </a:graphicData>
        </a:graphic>
      </p:graphicFrame>
    </p:spTree>
    <p:extLst>
      <p:ext uri="{BB962C8B-B14F-4D97-AF65-F5344CB8AC3E}">
        <p14:creationId xmlns:p14="http://schemas.microsoft.com/office/powerpoint/2010/main" val="333583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73E11D72-E2C1-4A65-9FF5-AA14D814BF5D}" type="slidenum">
              <a:rPr lang="en-US" altLang="en-US"/>
              <a:pPr algn="ctr" eaLnBrk="1" hangingPunct="1"/>
              <a:t>24</a:t>
            </a:fld>
            <a:endParaRPr lang="en-US" altLang="en-US"/>
          </a:p>
        </p:txBody>
      </p:sp>
      <p:sp>
        <p:nvSpPr>
          <p:cNvPr id="56323" name="Rectangle 2"/>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56324" name="Rectangle 3"/>
          <p:cNvSpPr>
            <a:spLocks noGrp="1" noChangeArrowheads="1"/>
          </p:cNvSpPr>
          <p:nvPr>
            <p:ph type="body" idx="1"/>
          </p:nvPr>
        </p:nvSpPr>
        <p:spPr>
          <a:xfrm>
            <a:off x="1600200" y="1295400"/>
            <a:ext cx="7239000" cy="5029200"/>
          </a:xfrm>
          <a:noFill/>
        </p:spPr>
        <p:txBody>
          <a:bodyPr/>
          <a:lstStyle/>
          <a:p>
            <a:r>
              <a:rPr lang="en-US" altLang="en-US" sz="2800"/>
              <a:t>Comments</a:t>
            </a:r>
          </a:p>
          <a:p>
            <a:r>
              <a:rPr lang="en-US" altLang="en-US" sz="2800"/>
              <a:t>Reserved words</a:t>
            </a:r>
          </a:p>
          <a:p>
            <a:r>
              <a:rPr lang="en-US" altLang="en-US" sz="2800"/>
              <a:t>Class name</a:t>
            </a:r>
          </a:p>
          <a:p>
            <a:r>
              <a:rPr lang="en-US" altLang="en-US" sz="2800"/>
              <a:t>Methods</a:t>
            </a:r>
          </a:p>
          <a:p>
            <a:r>
              <a:rPr lang="en-US" altLang="en-US" sz="2800"/>
              <a:t>Main method</a:t>
            </a:r>
          </a:p>
          <a:p>
            <a:r>
              <a:rPr lang="en-US" altLang="en-US" sz="2800"/>
              <a:t>Statements</a:t>
            </a:r>
          </a:p>
          <a:p>
            <a:r>
              <a:rPr lang="en-US" altLang="en-US" sz="2800"/>
              <a:t>Statement terminator</a:t>
            </a:r>
          </a:p>
          <a:p>
            <a:r>
              <a:rPr lang="en-US" altLang="en-US" sz="2800"/>
              <a:t>Blocks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1000" y="3962400"/>
            <a:ext cx="8305800" cy="2286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57347" name="Rectangle 2"/>
          <p:cNvSpPr>
            <a:spLocks noGrp="1" noChangeArrowheads="1"/>
          </p:cNvSpPr>
          <p:nvPr>
            <p:ph type="title"/>
          </p:nvPr>
        </p:nvSpPr>
        <p:spPr>
          <a:xfrm>
            <a:off x="685800" y="0"/>
            <a:ext cx="7772400" cy="1428750"/>
          </a:xfrm>
          <a:noFill/>
        </p:spPr>
        <p:txBody>
          <a:bodyPr/>
          <a:lstStyle/>
          <a:p>
            <a:r>
              <a:rPr lang="en-US" altLang="en-US"/>
              <a:t>Comments</a:t>
            </a:r>
            <a:endParaRPr lang="en-US" altLang="en-US">
              <a:solidFill>
                <a:schemeClr val="tx1"/>
              </a:solidFill>
            </a:endParaRPr>
          </a:p>
        </p:txBody>
      </p:sp>
      <p:sp>
        <p:nvSpPr>
          <p:cNvPr id="57348" name="Rectangle 3"/>
          <p:cNvSpPr>
            <a:spLocks noGrp="1" noChangeArrowheads="1"/>
          </p:cNvSpPr>
          <p:nvPr>
            <p:ph type="body" idx="1"/>
          </p:nvPr>
        </p:nvSpPr>
        <p:spPr>
          <a:xfrm>
            <a:off x="457200" y="1295400"/>
            <a:ext cx="8305800" cy="4876800"/>
          </a:xfrm>
          <a:noFill/>
        </p:spPr>
        <p:txBody>
          <a:bodyPr/>
          <a:lstStyle/>
          <a:p>
            <a:pPr marL="0" indent="0">
              <a:buFont typeface="Monotype Sorts" pitchFamily="2" charset="2"/>
              <a:buNone/>
            </a:pPr>
            <a:r>
              <a:rPr lang="en-US" altLang="en-US" sz="2400"/>
              <a:t>Comments are ignored by the compiler.</a:t>
            </a:r>
          </a:p>
          <a:p>
            <a:pPr marL="0" indent="0">
              <a:buFont typeface="Monotype Sorts" pitchFamily="2" charset="2"/>
              <a:buNone/>
            </a:pPr>
            <a:r>
              <a:rPr lang="en-US" altLang="en-US" sz="2400"/>
              <a:t>//… 	(one line), or </a:t>
            </a:r>
          </a:p>
          <a:p>
            <a:pPr marL="0" indent="0">
              <a:buFont typeface="Monotype Sorts" pitchFamily="2" charset="2"/>
              <a:buNone/>
            </a:pPr>
            <a:r>
              <a:rPr lang="en-US" altLang="en-US" sz="2400"/>
              <a:t>/* …. */  (for one or multiple lines)</a:t>
            </a:r>
          </a:p>
          <a:p>
            <a:pPr marL="285750" lvl="1">
              <a:spcBef>
                <a:spcPts val="1800"/>
              </a:spcBef>
            </a:pPr>
            <a:r>
              <a:rPr lang="en-US" altLang="en-US" sz="2000">
                <a:cs typeface="Times New Roman" panose="02020603050405020304" pitchFamily="18" charset="0"/>
              </a:rPr>
              <a:t>When the compiler sees //, it ignores all text after // in the same line. </a:t>
            </a:r>
          </a:p>
          <a:p>
            <a:pPr marL="285750" lvl="1">
              <a:spcBef>
                <a:spcPct val="0"/>
              </a:spcBef>
            </a:pPr>
            <a:r>
              <a:rPr lang="en-US" altLang="en-US" sz="2000">
                <a:cs typeface="Times New Roman" panose="02020603050405020304" pitchFamily="18" charset="0"/>
              </a:rPr>
              <a:t>When it sees /*, it scans for the next */ and ignores any text between /* and */. </a:t>
            </a:r>
          </a:p>
          <a:p>
            <a:pPr marL="0" indent="0">
              <a:buFont typeface="Monotype Sorts" pitchFamily="2" charset="2"/>
              <a:buNone/>
            </a:pPr>
            <a:endParaRPr lang="en-US" altLang="en-US" sz="2400"/>
          </a:p>
        </p:txBody>
      </p:sp>
      <p:sp>
        <p:nvSpPr>
          <p:cNvPr id="57349" name="Rectangle 4"/>
          <p:cNvSpPr>
            <a:spLocks noChangeArrowheads="1"/>
          </p:cNvSpPr>
          <p:nvPr/>
        </p:nvSpPr>
        <p:spPr bwMode="auto">
          <a:xfrm>
            <a:off x="381000" y="3962400"/>
            <a:ext cx="7086600" cy="381000"/>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573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502347-131A-4D3F-B844-9CD9CA87AAB0}" type="slidenum">
              <a:rPr lang="en-US" altLang="en-US"/>
              <a:pPr eaLnBrk="1" hangingPunct="1"/>
              <a:t>25</a:t>
            </a:fld>
            <a:endParaRPr lang="en-US"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58371" name="Rectangle 3"/>
          <p:cNvSpPr>
            <a:spLocks noGrp="1" noChangeArrowheads="1"/>
          </p:cNvSpPr>
          <p:nvPr>
            <p:ph type="title"/>
          </p:nvPr>
        </p:nvSpPr>
        <p:spPr>
          <a:xfrm>
            <a:off x="685800" y="228600"/>
            <a:ext cx="7696200" cy="685800"/>
          </a:xfrm>
          <a:noFill/>
        </p:spPr>
        <p:txBody>
          <a:bodyPr/>
          <a:lstStyle/>
          <a:p>
            <a:r>
              <a:rPr lang="en-US" altLang="en-US" sz="4300"/>
              <a:t>Reserved words</a:t>
            </a:r>
          </a:p>
        </p:txBody>
      </p:sp>
      <p:sp>
        <p:nvSpPr>
          <p:cNvPr id="58372" name="Rectangle 4"/>
          <p:cNvSpPr>
            <a:spLocks noChangeArrowheads="1"/>
          </p:cNvSpPr>
          <p:nvPr/>
        </p:nvSpPr>
        <p:spPr bwMode="auto">
          <a:xfrm>
            <a:off x="457200" y="4191000"/>
            <a:ext cx="2209800" cy="304800"/>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58373" name="Rectangle 5"/>
          <p:cNvSpPr>
            <a:spLocks noChangeArrowheads="1"/>
          </p:cNvSpPr>
          <p:nvPr/>
        </p:nvSpPr>
        <p:spPr bwMode="auto">
          <a:xfrm>
            <a:off x="762000" y="4572000"/>
            <a:ext cx="3429000" cy="304800"/>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58374" name="Rectangle 6"/>
          <p:cNvSpPr>
            <a:spLocks noGrp="1" noChangeArrowheads="1"/>
          </p:cNvSpPr>
          <p:nvPr>
            <p:ph type="body" idx="1"/>
          </p:nvPr>
        </p:nvSpPr>
        <p:spPr>
          <a:xfrm>
            <a:off x="304800" y="1295400"/>
            <a:ext cx="8458200" cy="2057400"/>
          </a:xfrm>
          <a:noFill/>
        </p:spPr>
        <p:txBody>
          <a:bodyPr/>
          <a:lstStyle/>
          <a:p>
            <a:r>
              <a:rPr lang="en-US" altLang="en-US" sz="2000" dirty="0"/>
              <a:t>Reserved words or keywords are words that have a specific meaning to the compiler and cannot be used for other purposes in the program. </a:t>
            </a:r>
          </a:p>
          <a:p>
            <a:r>
              <a:rPr lang="en-US" altLang="en-US" sz="2000" dirty="0"/>
              <a:t>For example, when the compiler sees the word </a:t>
            </a:r>
            <a:r>
              <a:rPr lang="en-US" altLang="en-US" sz="2000" dirty="0">
                <a:latin typeface="Lucida Sans Typewriter" panose="020B0509030504030204" pitchFamily="49" charset="0"/>
              </a:rPr>
              <a:t>class</a:t>
            </a:r>
            <a:r>
              <a:rPr lang="en-US" altLang="en-US" sz="2000" dirty="0"/>
              <a:t>, it understands that the word after class is the name for the class. </a:t>
            </a:r>
          </a:p>
        </p:txBody>
      </p:sp>
      <p:sp>
        <p:nvSpPr>
          <p:cNvPr id="5837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036087-158C-41DE-B87C-8EE4E0EA53BA}" type="slidenum">
              <a:rPr lang="en-US" altLang="en-US"/>
              <a:pPr eaLnBrk="1" hangingPunct="1"/>
              <a:t>26</a:t>
            </a:fld>
            <a:endParaRPr lang="en-US"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59395" name="Rectangle 3"/>
          <p:cNvSpPr>
            <a:spLocks noGrp="1" noChangeArrowheads="1"/>
          </p:cNvSpPr>
          <p:nvPr>
            <p:ph type="title"/>
          </p:nvPr>
        </p:nvSpPr>
        <p:spPr>
          <a:xfrm>
            <a:off x="685800" y="381000"/>
            <a:ext cx="7772400" cy="533400"/>
          </a:xfrm>
          <a:noFill/>
        </p:spPr>
        <p:txBody>
          <a:bodyPr/>
          <a:lstStyle/>
          <a:p>
            <a:r>
              <a:rPr lang="en-US" altLang="en-US"/>
              <a:t>Class Name</a:t>
            </a:r>
          </a:p>
        </p:txBody>
      </p:sp>
      <p:sp>
        <p:nvSpPr>
          <p:cNvPr id="59396" name="Rectangle 4"/>
          <p:cNvSpPr>
            <a:spLocks noChangeArrowheads="1"/>
          </p:cNvSpPr>
          <p:nvPr/>
        </p:nvSpPr>
        <p:spPr bwMode="auto">
          <a:xfrm>
            <a:off x="2819400" y="4114800"/>
            <a:ext cx="1371600" cy="3714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59397" name="Rectangle 5"/>
          <p:cNvSpPr>
            <a:spLocks noGrp="1" noChangeArrowheads="1"/>
          </p:cNvSpPr>
          <p:nvPr>
            <p:ph type="body" idx="1"/>
          </p:nvPr>
        </p:nvSpPr>
        <p:spPr>
          <a:xfrm>
            <a:off x="228600" y="1219200"/>
            <a:ext cx="8763000" cy="2133600"/>
          </a:xfrm>
          <a:noFill/>
        </p:spPr>
        <p:txBody>
          <a:bodyPr/>
          <a:lstStyle/>
          <a:p>
            <a:pPr marL="266700" indent="-266700"/>
            <a:r>
              <a:rPr lang="en-US" altLang="en-US" sz="2400"/>
              <a:t>Every Java program must have at least one class. </a:t>
            </a:r>
          </a:p>
          <a:p>
            <a:pPr marL="266700" indent="-266700"/>
            <a:r>
              <a:rPr lang="en-US" altLang="en-US" sz="2400"/>
              <a:t>Each class has a name. </a:t>
            </a:r>
          </a:p>
          <a:p>
            <a:pPr marL="266700" indent="-266700"/>
            <a:r>
              <a:rPr lang="en-US" altLang="en-US" sz="2400"/>
              <a:t>By convention, class names start with an uppercase letter. </a:t>
            </a:r>
          </a:p>
          <a:p>
            <a:pPr marL="266700" indent="-266700"/>
            <a:r>
              <a:rPr lang="en-US" altLang="en-US" sz="2400"/>
              <a:t>In this example, the class name is Welcome. </a:t>
            </a:r>
          </a:p>
        </p:txBody>
      </p:sp>
      <p:sp>
        <p:nvSpPr>
          <p:cNvPr id="593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4CA1AE-9DCA-4C0B-9F1F-3ACF93D78F50}" type="slidenum">
              <a:rPr lang="en-US" altLang="en-US"/>
              <a:pPr eaLnBrk="1" hangingPunct="1"/>
              <a:t>27</a:t>
            </a:fld>
            <a:endParaRPr lang="en-US"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60419" name="Rectangle 3"/>
          <p:cNvSpPr>
            <a:spLocks noGrp="1" noChangeArrowheads="1"/>
          </p:cNvSpPr>
          <p:nvPr>
            <p:ph type="title"/>
          </p:nvPr>
        </p:nvSpPr>
        <p:spPr>
          <a:xfrm>
            <a:off x="685800" y="381000"/>
            <a:ext cx="7772400" cy="533400"/>
          </a:xfrm>
          <a:noFill/>
        </p:spPr>
        <p:txBody>
          <a:bodyPr/>
          <a:lstStyle/>
          <a:p>
            <a:r>
              <a:rPr lang="en-US" altLang="en-US"/>
              <a:t>Methods</a:t>
            </a:r>
          </a:p>
        </p:txBody>
      </p:sp>
      <p:sp>
        <p:nvSpPr>
          <p:cNvPr id="60420" name="Rectangle 4"/>
          <p:cNvSpPr>
            <a:spLocks noChangeArrowheads="1"/>
          </p:cNvSpPr>
          <p:nvPr/>
        </p:nvSpPr>
        <p:spPr bwMode="auto">
          <a:xfrm>
            <a:off x="1143000" y="4867275"/>
            <a:ext cx="6934200" cy="3714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0421" name="Rectangle 5"/>
          <p:cNvSpPr>
            <a:spLocks noGrp="1" noChangeArrowheads="1"/>
          </p:cNvSpPr>
          <p:nvPr>
            <p:ph type="body" idx="1"/>
          </p:nvPr>
        </p:nvSpPr>
        <p:spPr>
          <a:xfrm>
            <a:off x="381000" y="1219200"/>
            <a:ext cx="8305800" cy="2133600"/>
          </a:xfrm>
          <a:noFill/>
        </p:spPr>
        <p:txBody>
          <a:bodyPr/>
          <a:lstStyle/>
          <a:p>
            <a:pPr>
              <a:spcBef>
                <a:spcPct val="0"/>
              </a:spcBef>
            </a:pPr>
            <a:r>
              <a:rPr lang="en-US" altLang="en-US" sz="2000" dirty="0">
                <a:cs typeface="Times New Roman" panose="02020603050405020304" pitchFamily="18" charset="0"/>
              </a:rPr>
              <a:t>What is </a:t>
            </a:r>
            <a:r>
              <a:rPr lang="en-US" altLang="en-US" sz="2000" dirty="0" err="1">
                <a:highlight>
                  <a:srgbClr val="00FFFF"/>
                </a:highlight>
                <a:latin typeface="Lucida Sans Typewriter" panose="020B0509030504030204" pitchFamily="49" charset="0"/>
                <a:cs typeface="Times New Roman" panose="02020603050405020304" pitchFamily="18" charset="0"/>
              </a:rPr>
              <a:t>System.out.println</a:t>
            </a:r>
            <a:r>
              <a:rPr lang="en-US" altLang="en-US" sz="2000" dirty="0">
                <a:highlight>
                  <a:srgbClr val="00FFFF"/>
                </a:highlight>
                <a:latin typeface="Lucida Sans Typewriter" panose="020B0509030504030204" pitchFamily="49" charset="0"/>
                <a:cs typeface="Times New Roman" panose="02020603050405020304" pitchFamily="18" charset="0"/>
              </a:rPr>
              <a:t>("Welcome to Java!")</a:t>
            </a:r>
            <a:r>
              <a:rPr lang="en-US" altLang="en-US" sz="2000" dirty="0">
                <a:cs typeface="Times New Roman" panose="02020603050405020304" pitchFamily="18" charset="0"/>
              </a:rPr>
              <a:t>? </a:t>
            </a:r>
          </a:p>
          <a:p>
            <a:pPr>
              <a:spcBef>
                <a:spcPct val="0"/>
              </a:spcBef>
            </a:pPr>
            <a:r>
              <a:rPr lang="en-US" altLang="en-US" sz="2000" dirty="0">
                <a:cs typeface="Times New Roman" panose="02020603050405020304" pitchFamily="18" charset="0"/>
              </a:rPr>
              <a:t>It is a method: a collection of statements that performs a sequence of operations to display a message on the console.</a:t>
            </a:r>
          </a:p>
          <a:p>
            <a:pPr>
              <a:spcBef>
                <a:spcPct val="0"/>
              </a:spcBef>
            </a:pPr>
            <a:r>
              <a:rPr lang="en-US" altLang="en-US" sz="2000" dirty="0">
                <a:cs typeface="Times New Roman" panose="02020603050405020304" pitchFamily="18" charset="0"/>
              </a:rPr>
              <a:t>It can be used even without fully understanding the details of how it works. </a:t>
            </a:r>
          </a:p>
        </p:txBody>
      </p:sp>
      <p:sp>
        <p:nvSpPr>
          <p:cNvPr id="6042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AE9C0F-5635-46FD-8AE5-044F17B02C8B}" type="slidenum">
              <a:rPr lang="en-US" altLang="en-US"/>
              <a:pPr eaLnBrk="1" hangingPunct="1"/>
              <a:t>28</a:t>
            </a:fld>
            <a:endParaRPr lang="en-US" altLang="en-US"/>
          </a:p>
        </p:txBody>
      </p:sp>
      <p:sp>
        <p:nvSpPr>
          <p:cNvPr id="2" name="Left Brace 1"/>
          <p:cNvSpPr/>
          <p:nvPr/>
        </p:nvSpPr>
        <p:spPr>
          <a:xfrm rot="16200000">
            <a:off x="6204744" y="3918744"/>
            <a:ext cx="239712" cy="3048000"/>
          </a:xfrm>
          <a:prstGeom prst="lef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MY"/>
          </a:p>
        </p:txBody>
      </p:sp>
      <p:sp>
        <p:nvSpPr>
          <p:cNvPr id="3" name="Rectangle 2"/>
          <p:cNvSpPr/>
          <p:nvPr/>
        </p:nvSpPr>
        <p:spPr>
          <a:xfrm>
            <a:off x="5549900" y="5562600"/>
            <a:ext cx="1787525" cy="369888"/>
          </a:xfrm>
          <a:prstGeom prst="rect">
            <a:avLst/>
          </a:prstGeom>
        </p:spPr>
        <p:txBody>
          <a:bodyPr wrap="none">
            <a:spAutoFit/>
          </a:bodyPr>
          <a:lstStyle/>
          <a:p>
            <a:pPr>
              <a:defRPr/>
            </a:pPr>
            <a:r>
              <a:rPr lang="en-US" i="1" dirty="0">
                <a:solidFill>
                  <a:schemeClr val="accent6"/>
                </a:solidFill>
                <a:latin typeface="Arial" charset="0"/>
                <a:cs typeface="Times New Roman" pitchFamily="18" charset="0"/>
              </a:rPr>
              <a:t>string argument</a:t>
            </a:r>
            <a:endParaRPr lang="en-MY" i="1" dirty="0">
              <a:solidFill>
                <a:schemeClr val="accent6"/>
              </a:solidFill>
              <a:latin typeface="Arial"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61443" name="Rectangle 3"/>
          <p:cNvSpPr>
            <a:spLocks noGrp="1" noChangeArrowheads="1"/>
          </p:cNvSpPr>
          <p:nvPr>
            <p:ph type="title"/>
          </p:nvPr>
        </p:nvSpPr>
        <p:spPr>
          <a:xfrm>
            <a:off x="685800" y="381000"/>
            <a:ext cx="7772400" cy="533400"/>
          </a:xfrm>
          <a:noFill/>
        </p:spPr>
        <p:txBody>
          <a:bodyPr/>
          <a:lstStyle/>
          <a:p>
            <a:r>
              <a:rPr lang="en-US" altLang="en-US"/>
              <a:t>Main Method</a:t>
            </a:r>
          </a:p>
        </p:txBody>
      </p:sp>
      <p:sp>
        <p:nvSpPr>
          <p:cNvPr id="61444" name="Rectangle 4"/>
          <p:cNvSpPr>
            <a:spLocks noChangeArrowheads="1"/>
          </p:cNvSpPr>
          <p:nvPr/>
        </p:nvSpPr>
        <p:spPr bwMode="auto">
          <a:xfrm>
            <a:off x="762000" y="4495800"/>
            <a:ext cx="7086600" cy="3714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1445" name="Rectangle 5"/>
          <p:cNvSpPr>
            <a:spLocks noGrp="1" noChangeArrowheads="1"/>
          </p:cNvSpPr>
          <p:nvPr>
            <p:ph type="body" idx="1"/>
          </p:nvPr>
        </p:nvSpPr>
        <p:spPr>
          <a:xfrm>
            <a:off x="228600" y="1219200"/>
            <a:ext cx="8763000" cy="2133600"/>
          </a:xfrm>
          <a:noFill/>
        </p:spPr>
        <p:txBody>
          <a:bodyPr/>
          <a:lstStyle/>
          <a:p>
            <a:pPr marL="266700" indent="-266700"/>
            <a:r>
              <a:rPr lang="en-US" altLang="en-US" sz="2400"/>
              <a:t>Line 2 defines the main method. In order to run a class, the class must contain a method named </a:t>
            </a:r>
            <a:r>
              <a:rPr lang="en-US" altLang="en-US" sz="2400" u="sng"/>
              <a:t>main</a:t>
            </a:r>
            <a:r>
              <a:rPr lang="en-US" altLang="en-US" sz="2400"/>
              <a:t>. </a:t>
            </a:r>
          </a:p>
          <a:p>
            <a:pPr marL="266700" indent="-266700"/>
            <a:r>
              <a:rPr lang="en-US" altLang="en-US" sz="2400"/>
              <a:t>The program is executed from the </a:t>
            </a:r>
            <a:r>
              <a:rPr lang="en-US" altLang="en-US" sz="2400" u="sng"/>
              <a:t>main</a:t>
            </a:r>
            <a:r>
              <a:rPr lang="en-US" altLang="en-US" sz="2400"/>
              <a:t> method. </a:t>
            </a:r>
          </a:p>
        </p:txBody>
      </p:sp>
      <p:sp>
        <p:nvSpPr>
          <p:cNvPr id="6144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5C98AF-9367-4C4C-8A07-B8719A719097}" type="slidenum">
              <a:rPr lang="en-US" altLang="en-US"/>
              <a:pPr eaLnBrk="1" hangingPunct="1"/>
              <a:t>29</a:t>
            </a:fld>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Pre-Programming Phase</a:t>
            </a:r>
          </a:p>
        </p:txBody>
      </p:sp>
      <p:sp>
        <p:nvSpPr>
          <p:cNvPr id="45059" name="Rectangle 3"/>
          <p:cNvSpPr>
            <a:spLocks noGrp="1" noChangeArrowheads="1"/>
          </p:cNvSpPr>
          <p:nvPr>
            <p:ph type="body" idx="1"/>
          </p:nvPr>
        </p:nvSpPr>
        <p:spPr/>
        <p:txBody>
          <a:bodyPr/>
          <a:lstStyle/>
          <a:p>
            <a:pPr marL="0" indent="0" eaLnBrk="1" hangingPunct="1">
              <a:lnSpc>
                <a:spcPct val="90000"/>
              </a:lnSpc>
              <a:buFontTx/>
              <a:buNone/>
            </a:pPr>
            <a:r>
              <a:rPr lang="en-US" altLang="en-US" sz="2800"/>
              <a:t>(3) Writing the Algorithm using Flowcharts</a:t>
            </a:r>
          </a:p>
          <a:p>
            <a:pPr lvl="1" eaLnBrk="1" hangingPunct="1">
              <a:lnSpc>
                <a:spcPct val="90000"/>
              </a:lnSpc>
            </a:pPr>
            <a:r>
              <a:rPr lang="en-US" altLang="en-US" sz="2400"/>
              <a:t>Flowchart is the graphic representations of the individual steps or actions to implement a particular module.</a:t>
            </a:r>
          </a:p>
          <a:p>
            <a:pPr lvl="1" eaLnBrk="1" hangingPunct="1">
              <a:lnSpc>
                <a:spcPct val="90000"/>
              </a:lnSpc>
            </a:pPr>
            <a:r>
              <a:rPr lang="en-US" altLang="en-US" sz="2400"/>
              <a:t>The flowchart can be likened to the blueprint of a building. An architect draws a blueprint before beginning construction on a building, so the programmer draws a flowchart before writing a program.</a:t>
            </a:r>
          </a:p>
          <a:p>
            <a:pPr lvl="1" eaLnBrk="1" hangingPunct="1">
              <a:lnSpc>
                <a:spcPct val="90000"/>
              </a:lnSpc>
            </a:pPr>
            <a:r>
              <a:rPr lang="en-US" altLang="en-US" sz="2400"/>
              <a:t>Flowchart is independent of any programming language.</a:t>
            </a:r>
          </a:p>
        </p:txBody>
      </p:sp>
      <p:sp>
        <p:nvSpPr>
          <p:cNvPr id="450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0AF396-BFF6-4102-AC58-59A8BDBC963C}" type="slidenum">
              <a:rPr lang="en-US" altLang="en-US" sz="1400" smtClean="0"/>
              <a:pPr>
                <a:spcBef>
                  <a:spcPct val="0"/>
                </a:spcBef>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62467" name="Rectangle 3"/>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62468" name="Rectangle 4"/>
          <p:cNvSpPr>
            <a:spLocks noChangeArrowheads="1"/>
          </p:cNvSpPr>
          <p:nvPr/>
        </p:nvSpPr>
        <p:spPr bwMode="auto">
          <a:xfrm>
            <a:off x="1143000" y="4953000"/>
            <a:ext cx="7239000" cy="304800"/>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2469" name="Rectangle 6"/>
          <p:cNvSpPr>
            <a:spLocks noGrp="1" noChangeArrowheads="1"/>
          </p:cNvSpPr>
          <p:nvPr>
            <p:ph type="body" idx="1"/>
          </p:nvPr>
        </p:nvSpPr>
        <p:spPr>
          <a:xfrm>
            <a:off x="381000" y="1066800"/>
            <a:ext cx="8382000" cy="1828800"/>
          </a:xfrm>
          <a:noFill/>
        </p:spPr>
        <p:txBody>
          <a:bodyPr/>
          <a:lstStyle/>
          <a:p>
            <a:pPr marL="266700" indent="-266700"/>
            <a:r>
              <a:rPr lang="en-US" altLang="en-US" sz="2400" dirty="0"/>
              <a:t>A statement represents an action or a sequence of actions. </a:t>
            </a:r>
          </a:p>
          <a:p>
            <a:pPr marL="266700" indent="-266700"/>
            <a:r>
              <a:rPr lang="en-US" altLang="en-US" sz="2400" dirty="0"/>
              <a:t>The statement </a:t>
            </a:r>
          </a:p>
          <a:p>
            <a:pPr marL="266700" indent="-266700">
              <a:spcBef>
                <a:spcPct val="0"/>
              </a:spcBef>
              <a:buFontTx/>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System.out.println</a:t>
            </a:r>
            <a:r>
              <a:rPr lang="en-US" altLang="en-US" sz="2400" dirty="0">
                <a:latin typeface="Lucida Sans Typewriter" panose="020B0509030504030204" pitchFamily="49" charset="0"/>
              </a:rPr>
              <a:t>("Welcome to Java!")</a:t>
            </a:r>
            <a:r>
              <a:rPr lang="en-US" altLang="en-US" sz="2400" dirty="0"/>
              <a:t> </a:t>
            </a:r>
          </a:p>
          <a:p>
            <a:pPr marL="266700" indent="-266700">
              <a:spcBef>
                <a:spcPct val="0"/>
              </a:spcBef>
              <a:buFontTx/>
              <a:buNone/>
            </a:pPr>
            <a:r>
              <a:rPr lang="en-US" altLang="en-US" sz="2400" dirty="0"/>
              <a:t>	in the program is a statement to display the greeting "Welcome to Java!“.</a:t>
            </a:r>
          </a:p>
        </p:txBody>
      </p:sp>
      <p:sp>
        <p:nvSpPr>
          <p:cNvPr id="6247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B1D82F-0593-4B49-87A8-447037DA0228}" type="slidenum">
              <a:rPr lang="en-US" altLang="en-US"/>
              <a:pPr eaLnBrk="1" hangingPunct="1"/>
              <a:t>30</a:t>
            </a:fld>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63491" name="Rectangle 3"/>
          <p:cNvSpPr>
            <a:spLocks noGrp="1" noChangeArrowheads="1"/>
          </p:cNvSpPr>
          <p:nvPr>
            <p:ph type="title"/>
          </p:nvPr>
        </p:nvSpPr>
        <p:spPr>
          <a:xfrm>
            <a:off x="575310" y="757236"/>
            <a:ext cx="7772400" cy="533400"/>
          </a:xfrm>
          <a:noFill/>
        </p:spPr>
        <p:txBody>
          <a:bodyPr/>
          <a:lstStyle/>
          <a:p>
            <a:r>
              <a:rPr lang="en-US" altLang="en-US" sz="4700" dirty="0"/>
              <a:t>Statement Terminator</a:t>
            </a:r>
          </a:p>
        </p:txBody>
      </p:sp>
      <p:sp>
        <p:nvSpPr>
          <p:cNvPr id="63492" name="Rectangle 4"/>
          <p:cNvSpPr>
            <a:spLocks noChangeArrowheads="1"/>
          </p:cNvSpPr>
          <p:nvPr/>
        </p:nvSpPr>
        <p:spPr bwMode="auto">
          <a:xfrm>
            <a:off x="8153400" y="4876800"/>
            <a:ext cx="228600" cy="381000"/>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3493" name="Rectangle 5"/>
          <p:cNvSpPr>
            <a:spLocks noChangeArrowheads="1"/>
          </p:cNvSpPr>
          <p:nvPr/>
        </p:nvSpPr>
        <p:spPr bwMode="auto">
          <a:xfrm>
            <a:off x="381000" y="186213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t>Every statement in Java ends with a semicolon (;).</a:t>
            </a:r>
          </a:p>
        </p:txBody>
      </p:sp>
      <p:sp>
        <p:nvSpPr>
          <p:cNvPr id="634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F256C9-C438-4C41-842D-D970F04847E4}" type="slidenum">
              <a:rPr lang="en-US" altLang="en-US"/>
              <a:pPr eaLnBrk="1" hangingPunct="1"/>
              <a:t>31</a:t>
            </a:fld>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152400"/>
            <a:ext cx="7772400" cy="990600"/>
          </a:xfrm>
          <a:noFill/>
        </p:spPr>
        <p:txBody>
          <a:bodyPr/>
          <a:lstStyle/>
          <a:p>
            <a:r>
              <a:rPr lang="en-US" altLang="en-US"/>
              <a:t>Blocks</a:t>
            </a:r>
          </a:p>
        </p:txBody>
      </p:sp>
      <p:sp>
        <p:nvSpPr>
          <p:cNvPr id="64515" name="Rectangle 3"/>
          <p:cNvSpPr>
            <a:spLocks noChangeArrowheads="1"/>
          </p:cNvSpPr>
          <p:nvPr/>
        </p:nvSpPr>
        <p:spPr bwMode="auto">
          <a:xfrm>
            <a:off x="2027238" y="1795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16" name="Rectangle 5"/>
          <p:cNvSpPr>
            <a:spLocks noChangeArrowheads="1"/>
          </p:cNvSpPr>
          <p:nvPr/>
        </p:nvSpPr>
        <p:spPr bwMode="auto">
          <a:xfrm>
            <a:off x="1943100" y="188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17" name="Rectangle 6"/>
          <p:cNvSpPr>
            <a:spLocks noChangeArrowheads="1"/>
          </p:cNvSpPr>
          <p:nvPr/>
        </p:nvSpPr>
        <p:spPr bwMode="auto">
          <a:xfrm>
            <a:off x="1943100" y="218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18" name="Rectangle 7"/>
          <p:cNvSpPr>
            <a:spLocks noChangeArrowheads="1"/>
          </p:cNvSpPr>
          <p:nvPr/>
        </p:nvSpPr>
        <p:spPr bwMode="auto">
          <a:xfrm>
            <a:off x="2438400" y="1981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19" name="Rectangle 8"/>
          <p:cNvSpPr>
            <a:spLocks noChangeArrowheads="1"/>
          </p:cNvSpPr>
          <p:nvPr/>
        </p:nvSpPr>
        <p:spPr bwMode="auto">
          <a:xfrm>
            <a:off x="2655888" y="1428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20" name="Rectangle 9"/>
          <p:cNvSpPr>
            <a:spLocks noChangeArrowheads="1"/>
          </p:cNvSpPr>
          <p:nvPr/>
        </p:nvSpPr>
        <p:spPr bwMode="auto">
          <a:xfrm>
            <a:off x="2743200" y="2324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21" name="Rectangle 12"/>
          <p:cNvSpPr>
            <a:spLocks noChangeArrowheads="1"/>
          </p:cNvSpPr>
          <p:nvPr/>
        </p:nvSpPr>
        <p:spPr bwMode="auto">
          <a:xfrm>
            <a:off x="2400300"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22" name="Text Box 14"/>
          <p:cNvSpPr txBox="1">
            <a:spLocks noChangeArrowheads="1"/>
          </p:cNvSpPr>
          <p:nvPr/>
        </p:nvSpPr>
        <p:spPr bwMode="auto">
          <a:xfrm>
            <a:off x="609600" y="1143000"/>
            <a:ext cx="8001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dirty="0"/>
              <a:t>A pair of braces in a program forms a block that groups components of a program.</a:t>
            </a:r>
            <a:r>
              <a:rPr lang="en-US" altLang="en-US" sz="3200" dirty="0">
                <a:solidFill>
                  <a:schemeClr val="tx2"/>
                </a:solidFill>
                <a:latin typeface="Courier" charset="0"/>
                <a:cs typeface="Times New Roman" panose="02020603050405020304" pitchFamily="18" charset="0"/>
              </a:rPr>
              <a:t> </a:t>
            </a:r>
          </a:p>
        </p:txBody>
      </p:sp>
      <p:sp>
        <p:nvSpPr>
          <p:cNvPr id="64523" name="Rectangle 16"/>
          <p:cNvSpPr>
            <a:spLocks noChangeArrowheads="1"/>
          </p:cNvSpPr>
          <p:nvPr/>
        </p:nvSpPr>
        <p:spPr bwMode="auto">
          <a:xfrm>
            <a:off x="24003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graphicFrame>
        <p:nvGraphicFramePr>
          <p:cNvPr id="64524" name="Object 2"/>
          <p:cNvGraphicFramePr>
            <a:graphicFrameLocks noChangeAspect="1"/>
          </p:cNvGraphicFramePr>
          <p:nvPr/>
        </p:nvGraphicFramePr>
        <p:xfrm>
          <a:off x="-533400" y="2057400"/>
          <a:ext cx="9677400" cy="2036763"/>
        </p:xfrm>
        <a:graphic>
          <a:graphicData uri="http://schemas.openxmlformats.org/presentationml/2006/ole">
            <mc:AlternateContent xmlns:mc="http://schemas.openxmlformats.org/markup-compatibility/2006">
              <mc:Choice xmlns:v="urn:schemas-microsoft-com:vml" Requires="v">
                <p:oleObj name="Picture" r:id="rId2" imgW="4343400" imgH="914400" progId="Word.Picture.8">
                  <p:embed/>
                </p:oleObj>
              </mc:Choice>
              <mc:Fallback>
                <p:oleObj name="Picture" r:id="rId2" imgW="4343400" imgH="914400" progId="Word.Picture.8">
                  <p:embed/>
                  <p:pic>
                    <p:nvPicPr>
                      <p:cNvPr id="6452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5" name="Rectangle 2"/>
          <p:cNvSpPr>
            <a:spLocks noChangeArrowheads="1"/>
          </p:cNvSpPr>
          <p:nvPr/>
        </p:nvSpPr>
        <p:spPr bwMode="auto">
          <a:xfrm>
            <a:off x="381000" y="41910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tx2"/>
              </a:buClr>
              <a:buSzPct val="75000"/>
              <a:buFont typeface="Monotype Sorts" pitchFamily="2" charset="2"/>
              <a:buNone/>
            </a:pPr>
            <a:r>
              <a:rPr lang="en-US" altLang="en-US" sz="2400" b="1">
                <a:latin typeface="Courier New" panose="02070309020205020404" pitchFamily="49" charset="0"/>
              </a:rPr>
              <a:t>// This program prints Welcome to Java!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public class Welcome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public static void main(String[] args) {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System.out.println("Welcome to Java!");</a:t>
            </a:r>
          </a:p>
          <a:p>
            <a:pPr eaLnBrk="1" hangingPunct="1">
              <a:buClr>
                <a:schemeClr val="tx2"/>
              </a:buClr>
              <a:buSzPct val="75000"/>
              <a:buFont typeface="Monotype Sorts" pitchFamily="2" charset="2"/>
              <a:buNone/>
            </a:pPr>
            <a:r>
              <a:rPr lang="en-US" altLang="en-US" sz="2400" b="1">
                <a:latin typeface="Courier New" panose="02070309020205020404" pitchFamily="49" charset="0"/>
              </a:rPr>
              <a:t>  }</a:t>
            </a:r>
          </a:p>
          <a:p>
            <a:pPr eaLnBrk="1" hangingPunct="1">
              <a:buClr>
                <a:schemeClr val="tx2"/>
              </a:buClr>
              <a:buSzPct val="75000"/>
              <a:buFont typeface="Monotype Sorts" pitchFamily="2" charset="2"/>
              <a:buNone/>
            </a:pPr>
            <a:r>
              <a:rPr lang="en-US" altLang="en-US" sz="2400" b="1">
                <a:latin typeface="Courier New" panose="02070309020205020404" pitchFamily="49" charset="0"/>
              </a:rPr>
              <a:t>}</a:t>
            </a:r>
            <a:endParaRPr lang="en-US" altLang="en-US" sz="3600" b="1"/>
          </a:p>
        </p:txBody>
      </p:sp>
      <p:sp>
        <p:nvSpPr>
          <p:cNvPr id="64526" name="Rectangle 4"/>
          <p:cNvSpPr>
            <a:spLocks noChangeArrowheads="1"/>
          </p:cNvSpPr>
          <p:nvPr/>
        </p:nvSpPr>
        <p:spPr bwMode="auto">
          <a:xfrm>
            <a:off x="4267200" y="4648200"/>
            <a:ext cx="381000" cy="3714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27" name="Rectangle 9"/>
          <p:cNvSpPr>
            <a:spLocks noChangeArrowheads="1"/>
          </p:cNvSpPr>
          <p:nvPr/>
        </p:nvSpPr>
        <p:spPr bwMode="auto">
          <a:xfrm>
            <a:off x="7848600" y="4953000"/>
            <a:ext cx="381000" cy="3714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28" name="Rectangle 10"/>
          <p:cNvSpPr>
            <a:spLocks noChangeArrowheads="1"/>
          </p:cNvSpPr>
          <p:nvPr/>
        </p:nvSpPr>
        <p:spPr bwMode="auto">
          <a:xfrm>
            <a:off x="762000" y="5715000"/>
            <a:ext cx="381000" cy="3714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29" name="Rectangle 11"/>
          <p:cNvSpPr>
            <a:spLocks noChangeArrowheads="1"/>
          </p:cNvSpPr>
          <p:nvPr/>
        </p:nvSpPr>
        <p:spPr bwMode="auto">
          <a:xfrm>
            <a:off x="381000" y="6096000"/>
            <a:ext cx="381000" cy="3714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ms-MY" altLang="en-US"/>
          </a:p>
        </p:txBody>
      </p:sp>
      <p:sp>
        <p:nvSpPr>
          <p:cNvPr id="645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0E52CD-4AF4-4D14-995B-9040583C0360}" type="slidenum">
              <a:rPr lang="en-US" altLang="en-US"/>
              <a:pPr eaLnBrk="1" hangingPunct="1"/>
              <a:t>32</a:t>
            </a:fld>
            <a:endParaRPr lang="en-US"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t>Special Symbols</a:t>
            </a:r>
          </a:p>
        </p:txBody>
      </p:sp>
      <p:sp>
        <p:nvSpPr>
          <p:cNvPr id="65539" name="Content Placeholder 2"/>
          <p:cNvSpPr>
            <a:spLocks noGrp="1"/>
          </p:cNvSpPr>
          <p:nvPr>
            <p:ph idx="1"/>
          </p:nvPr>
        </p:nvSpPr>
        <p:spPr/>
        <p:txBody>
          <a:bodyPr/>
          <a:lstStyle/>
          <a:p>
            <a:pPr>
              <a:buFontTx/>
              <a:buNone/>
            </a:pPr>
            <a:r>
              <a:rPr lang="en-US" altLang="en-US"/>
              <a:t>		</a:t>
            </a:r>
          </a:p>
          <a:p>
            <a:pPr>
              <a:buFontTx/>
              <a:buNone/>
            </a:pPr>
            <a:r>
              <a:rPr lang="en-US" altLang="en-US"/>
              <a:t>		</a:t>
            </a:r>
          </a:p>
          <a:p>
            <a:pPr>
              <a:buFontTx/>
              <a:buNone/>
            </a:pPr>
            <a:r>
              <a:rPr lang="en-US" altLang="en-US"/>
              <a:t>		</a:t>
            </a:r>
          </a:p>
        </p:txBody>
      </p:sp>
      <p:graphicFrame>
        <p:nvGraphicFramePr>
          <p:cNvPr id="5" name="Table 4"/>
          <p:cNvGraphicFramePr>
            <a:graphicFrameLocks noGrp="1"/>
          </p:cNvGraphicFramePr>
          <p:nvPr/>
        </p:nvGraphicFramePr>
        <p:xfrm>
          <a:off x="533400" y="1524000"/>
          <a:ext cx="8077200" cy="3921126"/>
        </p:xfrm>
        <a:graphic>
          <a:graphicData uri="http://schemas.openxmlformats.org/drawingml/2006/table">
            <a:tbl>
              <a:tblPr firstRow="1" bandRow="1">
                <a:tableStyleId>{5C22544A-7EE6-4342-B048-85BDC9FD1C3A}</a:tableStyleId>
              </a:tblPr>
              <a:tblGrid>
                <a:gridCol w="605790">
                  <a:extLst>
                    <a:ext uri="{9D8B030D-6E8A-4147-A177-3AD203B41FA5}">
                      <a16:colId xmlns:a16="http://schemas.microsoft.com/office/drawing/2014/main" val="20000"/>
                    </a:ext>
                  </a:extLst>
                </a:gridCol>
                <a:gridCol w="2120265">
                  <a:extLst>
                    <a:ext uri="{9D8B030D-6E8A-4147-A177-3AD203B41FA5}">
                      <a16:colId xmlns:a16="http://schemas.microsoft.com/office/drawing/2014/main" val="20001"/>
                    </a:ext>
                  </a:extLst>
                </a:gridCol>
                <a:gridCol w="5351145">
                  <a:extLst>
                    <a:ext uri="{9D8B030D-6E8A-4147-A177-3AD203B41FA5}">
                      <a16:colId xmlns:a16="http://schemas.microsoft.com/office/drawing/2014/main" val="20002"/>
                    </a:ext>
                  </a:extLst>
                </a:gridCol>
              </a:tblGrid>
              <a:tr h="541016">
                <a:tc>
                  <a:txBody>
                    <a:bodyPr/>
                    <a:lstStyle/>
                    <a:p>
                      <a:endParaRPr lang="en-US" sz="2000" dirty="0">
                        <a:solidFill>
                          <a:schemeClr val="tx1"/>
                        </a:solidFill>
                      </a:endParaRPr>
                    </a:p>
                  </a:txBody>
                  <a:tcPr marT="45727" marB="45727"/>
                </a:tc>
                <a:tc>
                  <a:txBody>
                    <a:bodyPr/>
                    <a:lstStyle/>
                    <a:p>
                      <a:r>
                        <a:rPr lang="en-US" sz="2000" dirty="0">
                          <a:solidFill>
                            <a:schemeClr val="tx1"/>
                          </a:solidFill>
                        </a:rPr>
                        <a:t>Name</a:t>
                      </a:r>
                    </a:p>
                  </a:txBody>
                  <a:tcPr marT="45727" marB="45727"/>
                </a:tc>
                <a:tc>
                  <a:txBody>
                    <a:bodyPr/>
                    <a:lstStyle/>
                    <a:p>
                      <a:r>
                        <a:rPr lang="en-US" sz="2000" dirty="0">
                          <a:solidFill>
                            <a:schemeClr val="tx1"/>
                          </a:solidFill>
                        </a:rPr>
                        <a:t>Description</a:t>
                      </a:r>
                    </a:p>
                  </a:txBody>
                  <a:tcPr marT="45727" marB="45727"/>
                </a:tc>
                <a:extLst>
                  <a:ext uri="{0D108BD9-81ED-4DB2-BD59-A6C34878D82A}">
                    <a16:rowId xmlns:a16="http://schemas.microsoft.com/office/drawing/2014/main" val="10000"/>
                  </a:ext>
                </a:extLst>
              </a:tr>
              <a:tr h="541016">
                <a:tc>
                  <a:txBody>
                    <a:bodyPr/>
                    <a:lstStyle/>
                    <a:p>
                      <a:r>
                        <a:rPr lang="en-US" sz="2000" dirty="0"/>
                        <a:t>{ }</a:t>
                      </a:r>
                    </a:p>
                  </a:txBody>
                  <a:tcPr marT="45727" marB="45727"/>
                </a:tc>
                <a:tc>
                  <a:txBody>
                    <a:bodyPr/>
                    <a:lstStyle/>
                    <a:p>
                      <a:r>
                        <a:rPr lang="en-US" sz="2000" dirty="0"/>
                        <a:t>Braces</a:t>
                      </a:r>
                    </a:p>
                  </a:txBody>
                  <a:tcPr marT="45727" marB="45727"/>
                </a:tc>
                <a:tc>
                  <a:txBody>
                    <a:bodyPr/>
                    <a:lstStyle/>
                    <a:p>
                      <a:r>
                        <a:rPr lang="en-US" sz="2000" dirty="0"/>
                        <a:t>Block to enclose statements</a:t>
                      </a:r>
                    </a:p>
                  </a:txBody>
                  <a:tcPr marT="45727" marB="45727"/>
                </a:tc>
                <a:extLst>
                  <a:ext uri="{0D108BD9-81ED-4DB2-BD59-A6C34878D82A}">
                    <a16:rowId xmlns:a16="http://schemas.microsoft.com/office/drawing/2014/main" val="10001"/>
                  </a:ext>
                </a:extLst>
              </a:tr>
              <a:tr h="541016">
                <a:tc>
                  <a:txBody>
                    <a:bodyPr/>
                    <a:lstStyle/>
                    <a:p>
                      <a:r>
                        <a:rPr lang="en-US" sz="2000" dirty="0"/>
                        <a:t>( )</a:t>
                      </a:r>
                    </a:p>
                  </a:txBody>
                  <a:tcPr marT="45727" marB="45727"/>
                </a:tc>
                <a:tc>
                  <a:txBody>
                    <a:bodyPr/>
                    <a:lstStyle/>
                    <a:p>
                      <a:r>
                        <a:rPr lang="en-US" sz="2000" dirty="0"/>
                        <a:t>Parentheses</a:t>
                      </a:r>
                    </a:p>
                  </a:txBody>
                  <a:tcPr marT="45727" marB="45727"/>
                </a:tc>
                <a:tc>
                  <a:txBody>
                    <a:bodyPr/>
                    <a:lstStyle/>
                    <a:p>
                      <a:r>
                        <a:rPr lang="en-US" sz="2000" dirty="0"/>
                        <a:t>Used with methods</a:t>
                      </a:r>
                    </a:p>
                  </a:txBody>
                  <a:tcPr marT="45727" marB="45727"/>
                </a:tc>
                <a:extLst>
                  <a:ext uri="{0D108BD9-81ED-4DB2-BD59-A6C34878D82A}">
                    <a16:rowId xmlns:a16="http://schemas.microsoft.com/office/drawing/2014/main" val="10002"/>
                  </a:ext>
                </a:extLst>
              </a:tr>
              <a:tr h="541016">
                <a:tc>
                  <a:txBody>
                    <a:bodyPr/>
                    <a:lstStyle/>
                    <a:p>
                      <a:r>
                        <a:rPr lang="en-US" sz="2000" dirty="0"/>
                        <a:t>[ ] </a:t>
                      </a:r>
                    </a:p>
                  </a:txBody>
                  <a:tcPr marT="45727" marB="45727"/>
                </a:tc>
                <a:tc>
                  <a:txBody>
                    <a:bodyPr/>
                    <a:lstStyle/>
                    <a:p>
                      <a:r>
                        <a:rPr lang="en-US" sz="2000" dirty="0"/>
                        <a:t>Brackets</a:t>
                      </a:r>
                    </a:p>
                  </a:txBody>
                  <a:tcPr marT="45727" marB="45727"/>
                </a:tc>
                <a:tc>
                  <a:txBody>
                    <a:bodyPr/>
                    <a:lstStyle/>
                    <a:p>
                      <a:r>
                        <a:rPr lang="en-US" sz="2000" dirty="0"/>
                        <a:t>Array</a:t>
                      </a:r>
                    </a:p>
                  </a:txBody>
                  <a:tcPr marT="45727" marB="45727"/>
                </a:tc>
                <a:extLst>
                  <a:ext uri="{0D108BD9-81ED-4DB2-BD59-A6C34878D82A}">
                    <a16:rowId xmlns:a16="http://schemas.microsoft.com/office/drawing/2014/main" val="10003"/>
                  </a:ext>
                </a:extLst>
              </a:tr>
              <a:tr h="579552">
                <a:tc>
                  <a:txBody>
                    <a:bodyPr/>
                    <a:lstStyle/>
                    <a:p>
                      <a:r>
                        <a:rPr lang="en-US" sz="2000" dirty="0"/>
                        <a:t>//</a:t>
                      </a:r>
                    </a:p>
                  </a:txBody>
                  <a:tcPr marT="45727" marB="45727"/>
                </a:tc>
                <a:tc>
                  <a:txBody>
                    <a:bodyPr/>
                    <a:lstStyle/>
                    <a:p>
                      <a:r>
                        <a:rPr lang="en-US" sz="2000" dirty="0"/>
                        <a:t>Double slashes</a:t>
                      </a:r>
                    </a:p>
                  </a:txBody>
                  <a:tcPr marT="45727" marB="45727"/>
                </a:tc>
                <a:tc>
                  <a:txBody>
                    <a:bodyPr/>
                    <a:lstStyle/>
                    <a:p>
                      <a:r>
                        <a:rPr lang="en-US" sz="2000" dirty="0"/>
                        <a:t>Precedes a comment line</a:t>
                      </a:r>
                    </a:p>
                  </a:txBody>
                  <a:tcPr marT="45727" marB="45727"/>
                </a:tc>
                <a:extLst>
                  <a:ext uri="{0D108BD9-81ED-4DB2-BD59-A6C34878D82A}">
                    <a16:rowId xmlns:a16="http://schemas.microsoft.com/office/drawing/2014/main" val="10004"/>
                  </a:ext>
                </a:extLst>
              </a:tr>
              <a:tr h="636494">
                <a:tc>
                  <a:txBody>
                    <a:bodyPr/>
                    <a:lstStyle/>
                    <a:p>
                      <a:r>
                        <a:rPr lang="en-US" sz="2000" dirty="0"/>
                        <a:t>“ ”</a:t>
                      </a:r>
                    </a:p>
                  </a:txBody>
                  <a:tcPr marT="45727" marB="45727"/>
                </a:tc>
                <a:tc>
                  <a:txBody>
                    <a:bodyPr/>
                    <a:lstStyle/>
                    <a:p>
                      <a:r>
                        <a:rPr lang="en-US" sz="2000" dirty="0"/>
                        <a:t>Quotation marks</a:t>
                      </a:r>
                    </a:p>
                  </a:txBody>
                  <a:tcPr marT="45727" marB="45727"/>
                </a:tc>
                <a:tc>
                  <a:txBody>
                    <a:bodyPr/>
                    <a:lstStyle/>
                    <a:p>
                      <a:r>
                        <a:rPr lang="en-US" sz="2000" dirty="0"/>
                        <a:t>Enclosing</a:t>
                      </a:r>
                      <a:r>
                        <a:rPr lang="en-US" sz="2000" baseline="0" dirty="0"/>
                        <a:t> a string (sequence of characters)</a:t>
                      </a:r>
                      <a:endParaRPr lang="en-US" sz="2000" dirty="0"/>
                    </a:p>
                  </a:txBody>
                  <a:tcPr marT="45727" marB="45727"/>
                </a:tc>
                <a:extLst>
                  <a:ext uri="{0D108BD9-81ED-4DB2-BD59-A6C34878D82A}">
                    <a16:rowId xmlns:a16="http://schemas.microsoft.com/office/drawing/2014/main" val="10005"/>
                  </a:ext>
                </a:extLst>
              </a:tr>
              <a:tr h="541016">
                <a:tc>
                  <a:txBody>
                    <a:bodyPr/>
                    <a:lstStyle/>
                    <a:p>
                      <a:r>
                        <a:rPr lang="en-US" sz="2000" dirty="0"/>
                        <a:t>;</a:t>
                      </a:r>
                    </a:p>
                  </a:txBody>
                  <a:tcPr marT="45727" marB="45727"/>
                </a:tc>
                <a:tc>
                  <a:txBody>
                    <a:bodyPr/>
                    <a:lstStyle/>
                    <a:p>
                      <a:r>
                        <a:rPr lang="en-US" sz="2000" dirty="0"/>
                        <a:t>Semicolon</a:t>
                      </a:r>
                    </a:p>
                  </a:txBody>
                  <a:tcPr marT="45727" marB="45727"/>
                </a:tc>
                <a:tc>
                  <a:txBody>
                    <a:bodyPr/>
                    <a:lstStyle/>
                    <a:p>
                      <a:r>
                        <a:rPr lang="en-US" sz="2000" dirty="0"/>
                        <a:t>Marks the end of a statement</a:t>
                      </a:r>
                    </a:p>
                  </a:txBody>
                  <a:tcPr marT="45727" marB="45727"/>
                </a:tc>
                <a:extLst>
                  <a:ext uri="{0D108BD9-81ED-4DB2-BD59-A6C34878D82A}">
                    <a16:rowId xmlns:a16="http://schemas.microsoft.com/office/drawing/2014/main" val="10006"/>
                  </a:ext>
                </a:extLst>
              </a:tr>
            </a:tbl>
          </a:graphicData>
        </a:graphic>
      </p:graphicFrame>
      <p:sp>
        <p:nvSpPr>
          <p:cNvPr id="655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52A532-D7B3-4FE5-ABC8-CEAA109C5F53}" type="slidenum">
              <a:rPr lang="en-US" altLang="en-US"/>
              <a:pPr eaLnBrk="1" hangingPunct="1"/>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z="3600" dirty="0"/>
              <a:t>Programming / Implementation Phase </a:t>
            </a:r>
          </a:p>
        </p:txBody>
      </p:sp>
      <p:sp>
        <p:nvSpPr>
          <p:cNvPr id="76803" name="Rectangle 3"/>
          <p:cNvSpPr>
            <a:spLocks noGrp="1" noChangeArrowheads="1"/>
          </p:cNvSpPr>
          <p:nvPr>
            <p:ph type="body" idx="1"/>
          </p:nvPr>
        </p:nvSpPr>
        <p:spPr>
          <a:xfrm>
            <a:off x="457200" y="1600200"/>
            <a:ext cx="8229600" cy="4645025"/>
          </a:xfrm>
        </p:spPr>
        <p:txBody>
          <a:bodyPr/>
          <a:lstStyle/>
          <a:p>
            <a:pPr eaLnBrk="1" hangingPunct="1"/>
            <a:r>
              <a:rPr lang="en-US" altLang="en-US" sz="2000" dirty="0"/>
              <a:t>Transcribing the logical flow of solution steps in flowchart or algorithm to program code and run the program code on a computer using a programming language.</a:t>
            </a:r>
          </a:p>
          <a:p>
            <a:pPr eaLnBrk="1" hangingPunct="1"/>
            <a:r>
              <a:rPr lang="en-US" altLang="en-US" sz="2000" dirty="0"/>
              <a:t>Programming phase takes 5 stages:</a:t>
            </a:r>
          </a:p>
          <a:p>
            <a:pPr lvl="2" eaLnBrk="1" hangingPunct="1"/>
            <a:r>
              <a:rPr lang="en-US" altLang="en-US" sz="2000" dirty="0"/>
              <a:t>Coding</a:t>
            </a:r>
          </a:p>
          <a:p>
            <a:pPr lvl="2" eaLnBrk="1" hangingPunct="1"/>
            <a:r>
              <a:rPr lang="en-US" altLang="en-US" sz="2000" dirty="0"/>
              <a:t>Compiling</a:t>
            </a:r>
          </a:p>
          <a:p>
            <a:pPr lvl="2" eaLnBrk="1" hangingPunct="1"/>
            <a:r>
              <a:rPr lang="en-US" altLang="en-US" sz="2000" dirty="0"/>
              <a:t>Debugging</a:t>
            </a:r>
          </a:p>
          <a:p>
            <a:pPr lvl="2" eaLnBrk="1" hangingPunct="1"/>
            <a:r>
              <a:rPr lang="en-US" altLang="en-US" sz="2000" dirty="0"/>
              <a:t>Run or Testing</a:t>
            </a:r>
          </a:p>
          <a:p>
            <a:pPr lvl="2" eaLnBrk="1" hangingPunct="1"/>
            <a:r>
              <a:rPr lang="en-US" altLang="en-US" sz="2000" dirty="0"/>
              <a:t>Documentation and maintenance</a:t>
            </a:r>
            <a:endParaRPr lang="en-US" altLang="en-US" dirty="0"/>
          </a:p>
          <a:p>
            <a:pPr eaLnBrk="1" hangingPunct="1"/>
            <a:r>
              <a:rPr lang="en-US" altLang="en-US" sz="2000" dirty="0"/>
              <a:t>Once the program is coded using one of the programming language, it will be compiled to ensure there is no syntax error. </a:t>
            </a:r>
          </a:p>
          <a:p>
            <a:pPr eaLnBrk="1" hangingPunct="1"/>
            <a:r>
              <a:rPr lang="en-US" altLang="en-US" sz="2000" dirty="0"/>
              <a:t>Syntax-free program will then be executed to produce output and subsequently maintained and documented for later reference.</a:t>
            </a:r>
          </a:p>
        </p:txBody>
      </p:sp>
      <p:sp>
        <p:nvSpPr>
          <p:cNvPr id="768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3558553-16B6-40B0-86E6-2D53A1F6BC9C}" type="slidenum">
              <a:rPr lang="en-US" altLang="en-US" sz="1400" smtClean="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38200" y="655671"/>
            <a:ext cx="6748264" cy="5546657"/>
            <a:chOff x="1760309" y="876129"/>
            <a:chExt cx="9293889" cy="7143002"/>
          </a:xfrm>
        </p:grpSpPr>
        <p:sp>
          <p:nvSpPr>
            <p:cNvPr id="3" name="Text Box 5"/>
            <p:cNvSpPr txBox="1">
              <a:spLocks noChangeArrowheads="1"/>
            </p:cNvSpPr>
            <p:nvPr/>
          </p:nvSpPr>
          <p:spPr bwMode="auto">
            <a:xfrm>
              <a:off x="1944234" y="7087007"/>
              <a:ext cx="3774160" cy="932124"/>
            </a:xfrm>
            <a:prstGeom prst="rect">
              <a:avLst/>
            </a:prstGeom>
            <a:solidFill>
              <a:srgbClr val="FFFFFF"/>
            </a:solidFill>
            <a:ln w="9360">
              <a:solidFill>
                <a:srgbClr val="000000"/>
              </a:solidFill>
              <a:miter lim="800000"/>
              <a:headEnd/>
              <a:tailEnd/>
            </a:ln>
          </p:spPr>
          <p:txBody>
            <a:bodyPr lIns="12993" rIns="12993"/>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37"/>
                <a:t>DOCUMENTATION OR MAINTENANCE</a:t>
              </a:r>
            </a:p>
            <a:p>
              <a:pPr eaLnBrk="1" hangingPunct="1"/>
              <a:endParaRPr lang="en-US" sz="1337"/>
            </a:p>
          </p:txBody>
        </p:sp>
        <p:sp>
          <p:nvSpPr>
            <p:cNvPr id="4" name="Text Box 6"/>
            <p:cNvSpPr txBox="1">
              <a:spLocks noChangeArrowheads="1"/>
            </p:cNvSpPr>
            <p:nvPr/>
          </p:nvSpPr>
          <p:spPr bwMode="auto">
            <a:xfrm>
              <a:off x="1929039" y="4452128"/>
              <a:ext cx="3774160" cy="397580"/>
            </a:xfrm>
            <a:prstGeom prst="rect">
              <a:avLst/>
            </a:prstGeom>
            <a:solidFill>
              <a:srgbClr val="FFFFFF"/>
            </a:solidFill>
            <a:ln w="9360">
              <a:solidFill>
                <a:srgbClr val="000000"/>
              </a:solidFill>
              <a:miter lim="800000"/>
              <a:headEnd/>
              <a:tailEnd/>
            </a:ln>
          </p:spPr>
          <p:txBody>
            <a:bodyPr lIns="12993" rIns="12993"/>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37" dirty="0"/>
                <a:t>EXECUTE OR RUN</a:t>
              </a:r>
            </a:p>
            <a:p>
              <a:pPr eaLnBrk="1" hangingPunct="1"/>
              <a:endParaRPr lang="en-US" sz="1337" dirty="0"/>
            </a:p>
          </p:txBody>
        </p:sp>
        <p:sp>
          <p:nvSpPr>
            <p:cNvPr id="5" name="Text Box 7"/>
            <p:cNvSpPr txBox="1">
              <a:spLocks noChangeArrowheads="1"/>
            </p:cNvSpPr>
            <p:nvPr/>
          </p:nvSpPr>
          <p:spPr bwMode="auto">
            <a:xfrm>
              <a:off x="7280038" y="2334242"/>
              <a:ext cx="3774160" cy="412501"/>
            </a:xfrm>
            <a:prstGeom prst="rect">
              <a:avLst/>
            </a:prstGeom>
            <a:solidFill>
              <a:srgbClr val="FFFFFF"/>
            </a:solidFill>
            <a:ln w="9360">
              <a:solidFill>
                <a:srgbClr val="000000"/>
              </a:solidFill>
              <a:miter lim="800000"/>
              <a:headEnd/>
              <a:tailEnd/>
            </a:ln>
          </p:spPr>
          <p:txBody>
            <a:bodyPr lIns="12993" rIns="12993"/>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37" dirty="0"/>
                <a:t>MAKE CORRECTION</a:t>
              </a:r>
            </a:p>
            <a:p>
              <a:pPr eaLnBrk="1" hangingPunct="1"/>
              <a:endParaRPr lang="en-US" sz="1337" dirty="0"/>
            </a:p>
          </p:txBody>
        </p:sp>
        <p:sp>
          <p:nvSpPr>
            <p:cNvPr id="6" name="Text Box 8"/>
            <p:cNvSpPr txBox="1">
              <a:spLocks noChangeArrowheads="1"/>
            </p:cNvSpPr>
            <p:nvPr/>
          </p:nvSpPr>
          <p:spPr bwMode="auto">
            <a:xfrm>
              <a:off x="1760309" y="1706810"/>
              <a:ext cx="4531633" cy="447620"/>
            </a:xfrm>
            <a:prstGeom prst="rect">
              <a:avLst/>
            </a:prstGeom>
            <a:solidFill>
              <a:srgbClr val="FFFFFF"/>
            </a:solidFill>
            <a:ln w="9360">
              <a:solidFill>
                <a:srgbClr val="000000"/>
              </a:solidFill>
              <a:miter lim="800000"/>
              <a:headEnd/>
              <a:tailEnd/>
            </a:ln>
          </p:spPr>
          <p:txBody>
            <a:bodyPr lIns="12993" rIns="12993"/>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37" dirty="0"/>
                <a:t>COMPILE THE PROGRAM</a:t>
              </a:r>
            </a:p>
            <a:p>
              <a:pPr eaLnBrk="1" hangingPunct="1"/>
              <a:endParaRPr lang="en-US" sz="1604" dirty="0"/>
            </a:p>
          </p:txBody>
        </p:sp>
        <p:sp>
          <p:nvSpPr>
            <p:cNvPr id="7" name="Text Box 9"/>
            <p:cNvSpPr txBox="1">
              <a:spLocks noChangeArrowheads="1"/>
            </p:cNvSpPr>
            <p:nvPr/>
          </p:nvSpPr>
          <p:spPr bwMode="auto">
            <a:xfrm>
              <a:off x="2456996" y="876129"/>
              <a:ext cx="2887890" cy="457100"/>
            </a:xfrm>
            <a:prstGeom prst="rect">
              <a:avLst/>
            </a:prstGeom>
            <a:solidFill>
              <a:srgbClr val="FFFFFF"/>
            </a:solidFill>
            <a:ln w="9360">
              <a:solidFill>
                <a:srgbClr val="000000"/>
              </a:solidFill>
              <a:miter lim="800000"/>
              <a:headEnd/>
              <a:tailEnd/>
            </a:ln>
          </p:spPr>
          <p:txBody>
            <a:bodyPr lIns="12993" rIns="12993"/>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37" dirty="0"/>
                <a:t>CODING</a:t>
              </a:r>
            </a:p>
          </p:txBody>
        </p:sp>
        <p:sp>
          <p:nvSpPr>
            <p:cNvPr id="8" name="Freeform 11"/>
            <p:cNvSpPr>
              <a:spLocks noChangeArrowheads="1"/>
            </p:cNvSpPr>
            <p:nvPr/>
          </p:nvSpPr>
          <p:spPr bwMode="auto">
            <a:xfrm>
              <a:off x="2193017" y="2584426"/>
              <a:ext cx="3248468" cy="1493190"/>
            </a:xfrm>
            <a:custGeom>
              <a:avLst/>
              <a:gdLst>
                <a:gd name="T0" fmla="*/ 0 w 3089"/>
                <a:gd name="T1" fmla="*/ 2147483647 h 1376"/>
                <a:gd name="T2" fmla="*/ 2147483647 w 3089"/>
                <a:gd name="T3" fmla="*/ 0 h 1376"/>
                <a:gd name="T4" fmla="*/ 2147483647 w 3089"/>
                <a:gd name="T5" fmla="*/ 2147483647 h 1376"/>
                <a:gd name="T6" fmla="*/ 2147483647 w 3089"/>
                <a:gd name="T7" fmla="*/ 2147483647 h 1376"/>
                <a:gd name="T8" fmla="*/ 0 w 3089"/>
                <a:gd name="T9" fmla="*/ 2147483647 h 1376"/>
                <a:gd name="T10" fmla="*/ 0 60000 65536"/>
                <a:gd name="T11" fmla="*/ 0 60000 65536"/>
                <a:gd name="T12" fmla="*/ 0 60000 65536"/>
                <a:gd name="T13" fmla="*/ 0 60000 65536"/>
                <a:gd name="T14" fmla="*/ 0 60000 65536"/>
                <a:gd name="T15" fmla="*/ 0 w 3089"/>
                <a:gd name="T16" fmla="*/ 0 h 1376"/>
                <a:gd name="T17" fmla="*/ 3089 w 3089"/>
                <a:gd name="T18" fmla="*/ 1376 h 1376"/>
              </a:gdLst>
              <a:ahLst/>
              <a:cxnLst>
                <a:cxn ang="T10">
                  <a:pos x="T0" y="T1"/>
                </a:cxn>
                <a:cxn ang="T11">
                  <a:pos x="T2" y="T3"/>
                </a:cxn>
                <a:cxn ang="T12">
                  <a:pos x="T4" y="T5"/>
                </a:cxn>
                <a:cxn ang="T13">
                  <a:pos x="T6" y="T7"/>
                </a:cxn>
                <a:cxn ang="T14">
                  <a:pos x="T8" y="T9"/>
                </a:cxn>
              </a:cxnLst>
              <a:rect l="T15" t="T16" r="T17" b="T18"/>
              <a:pathLst>
                <a:path w="3089" h="1376">
                  <a:moveTo>
                    <a:pt x="0" y="687"/>
                  </a:moveTo>
                  <a:lnTo>
                    <a:pt x="1544" y="0"/>
                  </a:lnTo>
                  <a:lnTo>
                    <a:pt x="3088" y="687"/>
                  </a:lnTo>
                  <a:lnTo>
                    <a:pt x="1544" y="1375"/>
                  </a:lnTo>
                  <a:lnTo>
                    <a:pt x="0" y="687"/>
                  </a:lnTo>
                </a:path>
              </a:pathLst>
            </a:custGeom>
            <a:solidFill>
              <a:srgbClr val="FFFFFF"/>
            </a:solidFill>
            <a:ln w="9360">
              <a:solidFill>
                <a:srgbClr val="000000"/>
              </a:solidFill>
              <a:round/>
              <a:headEnd/>
              <a:tailEnd/>
            </a:ln>
          </p:spPr>
          <p:txBody>
            <a:bodyPr anchor="ctr"/>
            <a:lstStyle/>
            <a:p>
              <a:endParaRPr lang="en-US"/>
            </a:p>
          </p:txBody>
        </p:sp>
        <p:sp>
          <p:nvSpPr>
            <p:cNvPr id="9" name="Text Box 12"/>
            <p:cNvSpPr txBox="1">
              <a:spLocks noChangeArrowheads="1"/>
            </p:cNvSpPr>
            <p:nvPr/>
          </p:nvSpPr>
          <p:spPr bwMode="auto">
            <a:xfrm>
              <a:off x="2699658" y="2969824"/>
              <a:ext cx="2087717" cy="67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93" rIns="12993"/>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37" dirty="0"/>
                <a:t>NO SYNTAX</a:t>
              </a:r>
            </a:p>
            <a:p>
              <a:pPr algn="ctr" eaLnBrk="1" hangingPunct="1"/>
              <a:r>
                <a:rPr lang="en-US" sz="1337" dirty="0"/>
                <a:t>ERROR</a:t>
              </a:r>
            </a:p>
          </p:txBody>
        </p:sp>
        <p:sp>
          <p:nvSpPr>
            <p:cNvPr id="10" name="Line 13"/>
            <p:cNvSpPr>
              <a:spLocks noChangeShapeType="1"/>
            </p:cNvSpPr>
            <p:nvPr/>
          </p:nvSpPr>
          <p:spPr bwMode="auto">
            <a:xfrm>
              <a:off x="3831315" y="1331436"/>
              <a:ext cx="1133" cy="38898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4"/>
            <p:cNvSpPr>
              <a:spLocks noChangeShapeType="1"/>
            </p:cNvSpPr>
            <p:nvPr/>
          </p:nvSpPr>
          <p:spPr bwMode="auto">
            <a:xfrm>
              <a:off x="3817251" y="2154430"/>
              <a:ext cx="0" cy="45530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5"/>
            <p:cNvSpPr>
              <a:spLocks noChangeShapeType="1"/>
            </p:cNvSpPr>
            <p:nvPr/>
          </p:nvSpPr>
          <p:spPr bwMode="auto">
            <a:xfrm flipH="1">
              <a:off x="3816119" y="4101700"/>
              <a:ext cx="1132" cy="38719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6"/>
            <p:cNvSpPr>
              <a:spLocks noChangeShapeType="1"/>
            </p:cNvSpPr>
            <p:nvPr/>
          </p:nvSpPr>
          <p:spPr bwMode="auto">
            <a:xfrm>
              <a:off x="3792301" y="6741583"/>
              <a:ext cx="1132" cy="36081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7"/>
            <p:cNvSpPr>
              <a:spLocks noChangeShapeType="1"/>
            </p:cNvSpPr>
            <p:nvPr/>
          </p:nvSpPr>
          <p:spPr bwMode="auto">
            <a:xfrm>
              <a:off x="5441485" y="3331021"/>
              <a:ext cx="372563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8"/>
            <p:cNvSpPr>
              <a:spLocks noChangeShapeType="1"/>
            </p:cNvSpPr>
            <p:nvPr/>
          </p:nvSpPr>
          <p:spPr bwMode="auto">
            <a:xfrm flipV="1">
              <a:off x="9155791" y="2725256"/>
              <a:ext cx="11327" cy="60576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9"/>
            <p:cNvSpPr>
              <a:spLocks noChangeShapeType="1"/>
            </p:cNvSpPr>
            <p:nvPr/>
          </p:nvSpPr>
          <p:spPr bwMode="auto">
            <a:xfrm flipH="1">
              <a:off x="5344886" y="1111190"/>
              <a:ext cx="382223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20"/>
            <p:cNvSpPr>
              <a:spLocks noChangeShapeType="1"/>
            </p:cNvSpPr>
            <p:nvPr/>
          </p:nvSpPr>
          <p:spPr bwMode="auto">
            <a:xfrm>
              <a:off x="9155792" y="1111190"/>
              <a:ext cx="0" cy="12230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Freeform 11"/>
            <p:cNvSpPr>
              <a:spLocks noChangeArrowheads="1"/>
            </p:cNvSpPr>
            <p:nvPr/>
          </p:nvSpPr>
          <p:spPr bwMode="auto">
            <a:xfrm>
              <a:off x="2168067" y="5214677"/>
              <a:ext cx="3248468" cy="1493190"/>
            </a:xfrm>
            <a:custGeom>
              <a:avLst/>
              <a:gdLst>
                <a:gd name="T0" fmla="*/ 0 w 3089"/>
                <a:gd name="T1" fmla="*/ 2147483647 h 1376"/>
                <a:gd name="T2" fmla="*/ 2147483647 w 3089"/>
                <a:gd name="T3" fmla="*/ 0 h 1376"/>
                <a:gd name="T4" fmla="*/ 2147483647 w 3089"/>
                <a:gd name="T5" fmla="*/ 2147483647 h 1376"/>
                <a:gd name="T6" fmla="*/ 2147483647 w 3089"/>
                <a:gd name="T7" fmla="*/ 2147483647 h 1376"/>
                <a:gd name="T8" fmla="*/ 0 w 3089"/>
                <a:gd name="T9" fmla="*/ 2147483647 h 1376"/>
                <a:gd name="T10" fmla="*/ 0 60000 65536"/>
                <a:gd name="T11" fmla="*/ 0 60000 65536"/>
                <a:gd name="T12" fmla="*/ 0 60000 65536"/>
                <a:gd name="T13" fmla="*/ 0 60000 65536"/>
                <a:gd name="T14" fmla="*/ 0 60000 65536"/>
                <a:gd name="T15" fmla="*/ 0 w 3089"/>
                <a:gd name="T16" fmla="*/ 0 h 1376"/>
                <a:gd name="T17" fmla="*/ 3089 w 3089"/>
                <a:gd name="T18" fmla="*/ 1376 h 1376"/>
              </a:gdLst>
              <a:ahLst/>
              <a:cxnLst>
                <a:cxn ang="T10">
                  <a:pos x="T0" y="T1"/>
                </a:cxn>
                <a:cxn ang="T11">
                  <a:pos x="T2" y="T3"/>
                </a:cxn>
                <a:cxn ang="T12">
                  <a:pos x="T4" y="T5"/>
                </a:cxn>
                <a:cxn ang="T13">
                  <a:pos x="T6" y="T7"/>
                </a:cxn>
                <a:cxn ang="T14">
                  <a:pos x="T8" y="T9"/>
                </a:cxn>
              </a:cxnLst>
              <a:rect l="T15" t="T16" r="T17" b="T18"/>
              <a:pathLst>
                <a:path w="3089" h="1376">
                  <a:moveTo>
                    <a:pt x="0" y="687"/>
                  </a:moveTo>
                  <a:lnTo>
                    <a:pt x="1544" y="0"/>
                  </a:lnTo>
                  <a:lnTo>
                    <a:pt x="3088" y="687"/>
                  </a:lnTo>
                  <a:lnTo>
                    <a:pt x="1544" y="1375"/>
                  </a:lnTo>
                  <a:lnTo>
                    <a:pt x="0" y="687"/>
                  </a:lnTo>
                </a:path>
              </a:pathLst>
            </a:custGeom>
            <a:solidFill>
              <a:srgbClr val="FFFFFF"/>
            </a:solidFill>
            <a:ln w="9360">
              <a:solidFill>
                <a:srgbClr val="000000"/>
              </a:solidFill>
              <a:round/>
              <a:headEnd/>
              <a:tailEnd/>
            </a:ln>
          </p:spPr>
          <p:txBody>
            <a:bodyPr anchor="ctr"/>
            <a:lstStyle/>
            <a:p>
              <a:endParaRPr lang="en-US"/>
            </a:p>
          </p:txBody>
        </p:sp>
        <p:sp>
          <p:nvSpPr>
            <p:cNvPr id="20" name="Text Box 12"/>
            <p:cNvSpPr txBox="1">
              <a:spLocks noChangeArrowheads="1"/>
            </p:cNvSpPr>
            <p:nvPr/>
          </p:nvSpPr>
          <p:spPr bwMode="auto">
            <a:xfrm>
              <a:off x="2787456" y="5625055"/>
              <a:ext cx="2087717" cy="67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93" rIns="12993"/>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37" dirty="0"/>
                <a:t>NO LOGIC</a:t>
              </a:r>
            </a:p>
            <a:p>
              <a:pPr algn="ctr" eaLnBrk="1" hangingPunct="1"/>
              <a:r>
                <a:rPr lang="en-US" sz="1337" dirty="0"/>
                <a:t>ERROR</a:t>
              </a:r>
            </a:p>
          </p:txBody>
        </p:sp>
        <p:sp>
          <p:nvSpPr>
            <p:cNvPr id="21" name="Line 15"/>
            <p:cNvSpPr>
              <a:spLocks noChangeShapeType="1"/>
            </p:cNvSpPr>
            <p:nvPr/>
          </p:nvSpPr>
          <p:spPr bwMode="auto">
            <a:xfrm flipH="1">
              <a:off x="3814987" y="4849708"/>
              <a:ext cx="1132" cy="38719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7"/>
            <p:cNvSpPr>
              <a:spLocks noChangeShapeType="1"/>
            </p:cNvSpPr>
            <p:nvPr/>
          </p:nvSpPr>
          <p:spPr bwMode="auto">
            <a:xfrm>
              <a:off x="5416535" y="5976250"/>
              <a:ext cx="3725633" cy="0"/>
            </a:xfrm>
            <a:prstGeom prst="line">
              <a:avLst/>
            </a:prstGeom>
            <a:noFill/>
            <a:ln w="38100">
              <a:solidFill>
                <a:srgbClr val="000000"/>
              </a:solidFill>
              <a:round/>
              <a:headEnd/>
              <a:tailEnd type="triangle"/>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flipH="1">
              <a:off x="9142168" y="3331020"/>
              <a:ext cx="13623" cy="2645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 name="Slide Number Placeholder 17">
            <a:extLst>
              <a:ext uri="{FF2B5EF4-FFF2-40B4-BE49-F238E27FC236}">
                <a16:creationId xmlns:a16="http://schemas.microsoft.com/office/drawing/2014/main" id="{0741D5D8-0054-104F-B627-A39240246C3D}"/>
              </a:ext>
            </a:extLst>
          </p:cNvPr>
          <p:cNvSpPr>
            <a:spLocks noGrp="1"/>
          </p:cNvSpPr>
          <p:nvPr>
            <p:ph type="sldNum" sz="quarter" idx="12"/>
          </p:nvPr>
        </p:nvSpPr>
        <p:spPr/>
        <p:txBody>
          <a:bodyPr/>
          <a:lstStyle/>
          <a:p>
            <a:fld id="{5021975C-2290-43BF-9896-48FCE75256CE}" type="slidenum">
              <a:rPr lang="en-US" altLang="en-US" smtClean="0"/>
              <a:pPr/>
              <a:t>35</a:t>
            </a:fld>
            <a:endParaRPr lang="en-US" altLang="en-US"/>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z="4000"/>
              <a:t>Programming / Implementation Phase</a:t>
            </a:r>
          </a:p>
        </p:txBody>
      </p:sp>
      <p:sp>
        <p:nvSpPr>
          <p:cNvPr id="82947" name="Rectangle 3"/>
          <p:cNvSpPr>
            <a:spLocks noGrp="1" noChangeArrowheads="1"/>
          </p:cNvSpPr>
          <p:nvPr>
            <p:ph type="body" idx="1"/>
          </p:nvPr>
        </p:nvSpPr>
        <p:spPr/>
        <p:txBody>
          <a:bodyPr/>
          <a:lstStyle/>
          <a:p>
            <a:pPr eaLnBrk="1" hangingPunct="1">
              <a:lnSpc>
                <a:spcPct val="90000"/>
              </a:lnSpc>
            </a:pPr>
            <a:r>
              <a:rPr lang="en-US" altLang="en-US" sz="2800"/>
              <a:t>Coding</a:t>
            </a:r>
          </a:p>
          <a:p>
            <a:pPr lvl="1" eaLnBrk="1" hangingPunct="1">
              <a:lnSpc>
                <a:spcPct val="90000"/>
              </a:lnSpc>
            </a:pPr>
            <a:r>
              <a:rPr lang="en-US" altLang="en-US" sz="2000"/>
              <a:t>Translation or conversion of each operation in the flowchart or algorithm (pseudocode) into a computer-understandable language.</a:t>
            </a:r>
          </a:p>
          <a:p>
            <a:pPr lvl="1" eaLnBrk="1" hangingPunct="1">
              <a:lnSpc>
                <a:spcPct val="90000"/>
              </a:lnSpc>
            </a:pPr>
            <a:r>
              <a:rPr lang="en-US" altLang="en-US" sz="2000"/>
              <a:t>Coding should follow the format of the chosen programming language.</a:t>
            </a:r>
          </a:p>
          <a:p>
            <a:pPr lvl="1" eaLnBrk="1" hangingPunct="1">
              <a:lnSpc>
                <a:spcPct val="90000"/>
              </a:lnSpc>
            </a:pPr>
            <a:r>
              <a:rPr lang="en-US" altLang="en-US" sz="2000"/>
              <a:t>Many types or levels of computer programming language such as:</a:t>
            </a:r>
          </a:p>
          <a:p>
            <a:pPr lvl="3" eaLnBrk="1" hangingPunct="1">
              <a:lnSpc>
                <a:spcPct val="90000"/>
              </a:lnSpc>
            </a:pPr>
            <a:r>
              <a:rPr lang="en-US" altLang="en-US" sz="1800"/>
              <a:t>Machine language</a:t>
            </a:r>
          </a:p>
          <a:p>
            <a:pPr lvl="3" eaLnBrk="1" hangingPunct="1">
              <a:lnSpc>
                <a:spcPct val="90000"/>
              </a:lnSpc>
            </a:pPr>
            <a:r>
              <a:rPr lang="en-US" altLang="en-US" sz="1800"/>
              <a:t>Symbolic language or assembly language</a:t>
            </a:r>
          </a:p>
          <a:p>
            <a:pPr lvl="3" eaLnBrk="1" hangingPunct="1">
              <a:lnSpc>
                <a:spcPct val="90000"/>
              </a:lnSpc>
            </a:pPr>
            <a:r>
              <a:rPr lang="en-US" altLang="en-US" sz="1800"/>
              <a:t>Procedure-oriented language</a:t>
            </a:r>
          </a:p>
          <a:p>
            <a:pPr lvl="1" eaLnBrk="1" hangingPunct="1">
              <a:lnSpc>
                <a:spcPct val="90000"/>
              </a:lnSpc>
            </a:pPr>
            <a:r>
              <a:rPr lang="en-US" altLang="en-US" sz="2000"/>
              <a:t>The first two languages are also called </a:t>
            </a:r>
            <a:r>
              <a:rPr lang="en-US" altLang="en-US" sz="2000" i="1"/>
              <a:t>low-level programming language</a:t>
            </a:r>
            <a:r>
              <a:rPr lang="en-US" altLang="en-US" sz="2000"/>
              <a:t>. While the last one is called </a:t>
            </a:r>
            <a:r>
              <a:rPr lang="en-US" altLang="en-US" sz="2000" i="1"/>
              <a:t>high-level programming language</a:t>
            </a:r>
            <a:r>
              <a:rPr lang="en-US" altLang="en-US" sz="2000"/>
              <a:t>.</a:t>
            </a:r>
          </a:p>
        </p:txBody>
      </p:sp>
      <p:sp>
        <p:nvSpPr>
          <p:cNvPr id="829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CC7F2C-897A-4D55-AABC-4538A419FD52}" type="slidenum">
              <a:rPr lang="en-US" altLang="en-US" sz="1400" smtClean="0"/>
              <a:pPr>
                <a:spcBef>
                  <a:spcPct val="0"/>
                </a:spcBef>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z="4000"/>
              <a:t>Programming / Implementation Phase</a:t>
            </a:r>
          </a:p>
        </p:txBody>
      </p:sp>
      <p:sp>
        <p:nvSpPr>
          <p:cNvPr id="84995" name="Rectangle 3"/>
          <p:cNvSpPr>
            <a:spLocks noGrp="1" noChangeArrowheads="1"/>
          </p:cNvSpPr>
          <p:nvPr>
            <p:ph type="body" idx="1"/>
          </p:nvPr>
        </p:nvSpPr>
        <p:spPr/>
        <p:txBody>
          <a:bodyPr/>
          <a:lstStyle/>
          <a:p>
            <a:pPr eaLnBrk="1" hangingPunct="1"/>
            <a:r>
              <a:rPr lang="en-US" altLang="en-US" dirty="0"/>
              <a:t>Compiling</a:t>
            </a:r>
          </a:p>
          <a:p>
            <a:pPr lvl="1" eaLnBrk="1" hangingPunct="1"/>
            <a:r>
              <a:rPr lang="en-US" altLang="en-US" sz="2400" dirty="0"/>
              <a:t>Compiling is a process of a compiler translates a program written in a particular high–level programming language into a form that the computer can execute.</a:t>
            </a:r>
          </a:p>
          <a:p>
            <a:pPr lvl="1" eaLnBrk="1" hangingPunct="1"/>
            <a:r>
              <a:rPr lang="en-US" altLang="en-US" sz="2400" dirty="0"/>
              <a:t>The compiler will check the program code also known as source code so that any part of the source code that does not follow the format or any other language requirements will be flagged as syntax error.</a:t>
            </a:r>
          </a:p>
          <a:p>
            <a:pPr lvl="1" eaLnBrk="1" hangingPunct="1"/>
            <a:r>
              <a:rPr lang="en-US" altLang="en-US" sz="2400" dirty="0"/>
              <a:t>All syntax errors must be corrected before you execute and test your program.</a:t>
            </a:r>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196FFFC-0169-4D60-BEA2-A2271224F2DE}" type="slidenum">
              <a:rPr lang="en-US" altLang="en-US" sz="1400" smtClean="0"/>
              <a:pPr>
                <a:spcBef>
                  <a:spcPct val="0"/>
                </a:spcBef>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sz="4000"/>
              <a:t>Programming / Implementation Phase</a:t>
            </a:r>
          </a:p>
        </p:txBody>
      </p:sp>
      <p:sp>
        <p:nvSpPr>
          <p:cNvPr id="87043" name="Rectangle 3"/>
          <p:cNvSpPr>
            <a:spLocks noGrp="1" noChangeArrowheads="1"/>
          </p:cNvSpPr>
          <p:nvPr>
            <p:ph type="body" idx="1"/>
          </p:nvPr>
        </p:nvSpPr>
        <p:spPr/>
        <p:txBody>
          <a:bodyPr/>
          <a:lstStyle/>
          <a:p>
            <a:pPr eaLnBrk="1" hangingPunct="1"/>
            <a:r>
              <a:rPr lang="en-US" altLang="en-US" dirty="0"/>
              <a:t>Debugging</a:t>
            </a:r>
          </a:p>
          <a:p>
            <a:pPr lvl="1" eaLnBrk="1" hangingPunct="1"/>
            <a:r>
              <a:rPr lang="en-US" altLang="en-US" sz="2400" dirty="0"/>
              <a:t>Debugging is a process of correcting any error during compiling or running.</a:t>
            </a:r>
          </a:p>
          <a:p>
            <a:pPr lvl="1" eaLnBrk="1" hangingPunct="1"/>
            <a:r>
              <a:rPr lang="en-US" altLang="en-US" sz="2400" dirty="0"/>
              <a:t>An error is called a bug.</a:t>
            </a:r>
          </a:p>
          <a:p>
            <a:pPr lvl="1" eaLnBrk="1" hangingPunct="1"/>
            <a:r>
              <a:rPr lang="en-US" altLang="en-US" sz="2400" dirty="0"/>
              <a:t>You will find and correct syntax errors when you enter your program into the computer.</a:t>
            </a:r>
          </a:p>
          <a:p>
            <a:pPr lvl="1" eaLnBrk="1" hangingPunct="1"/>
            <a:r>
              <a:rPr lang="en-US" altLang="en-US" sz="2400" dirty="0"/>
              <a:t>You can find and correct most logic errors during the problem-solving process.</a:t>
            </a:r>
          </a:p>
          <a:p>
            <a:pPr lvl="1" eaLnBrk="1" hangingPunct="1"/>
            <a:r>
              <a:rPr lang="en-US" altLang="en-US" sz="2400" dirty="0"/>
              <a:t>The debugging process is continued until there is no more error in the program.</a:t>
            </a:r>
          </a:p>
        </p:txBody>
      </p:sp>
      <p:sp>
        <p:nvSpPr>
          <p:cNvPr id="870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4550F15-3171-4A8E-9246-4AB2B127AA83}" type="slidenum">
              <a:rPr lang="en-US" altLang="en-US" sz="1400" smtClean="0"/>
              <a:pPr>
                <a:spcBef>
                  <a:spcPct val="0"/>
                </a:spcBef>
                <a:buFontTx/>
                <a:buNone/>
              </a:pPr>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sz="4000"/>
              <a:t>Programming / Implementation Phase</a:t>
            </a:r>
          </a:p>
        </p:txBody>
      </p:sp>
      <p:sp>
        <p:nvSpPr>
          <p:cNvPr id="89091" name="Rectangle 3"/>
          <p:cNvSpPr>
            <a:spLocks noGrp="1" noChangeArrowheads="1"/>
          </p:cNvSpPr>
          <p:nvPr>
            <p:ph type="body" idx="1"/>
          </p:nvPr>
        </p:nvSpPr>
        <p:spPr/>
        <p:txBody>
          <a:bodyPr/>
          <a:lstStyle/>
          <a:p>
            <a:pPr eaLnBrk="1" hangingPunct="1"/>
            <a:r>
              <a:rPr lang="en-US" altLang="en-US" dirty="0"/>
              <a:t>Run or Testing</a:t>
            </a:r>
          </a:p>
          <a:p>
            <a:pPr lvl="1" eaLnBrk="1" hangingPunct="1"/>
            <a:r>
              <a:rPr lang="en-US" altLang="en-US" sz="2400" dirty="0"/>
              <a:t>The program code that contains no more error is called executable program. It is ready to be tested.</a:t>
            </a:r>
          </a:p>
          <a:p>
            <a:pPr lvl="1" eaLnBrk="1" hangingPunct="1"/>
            <a:r>
              <a:rPr lang="en-US" altLang="en-US" sz="2400" dirty="0"/>
              <a:t>When it is tested, the data is given and the result is verified so that it should produced output as intended.</a:t>
            </a:r>
          </a:p>
          <a:p>
            <a:pPr lvl="1" eaLnBrk="1" hangingPunct="1"/>
            <a:r>
              <a:rPr lang="en-US" altLang="en-US" sz="2400" dirty="0"/>
              <a:t>Though the program is error free, sometimes it does not produced the correct result. In this case the program faces logic error.</a:t>
            </a:r>
          </a:p>
          <a:p>
            <a:pPr lvl="1" eaLnBrk="1" hangingPunct="1"/>
            <a:r>
              <a:rPr lang="en-US" altLang="en-US" sz="2400" dirty="0"/>
              <a:t>Incorrect sequence of instruction is an example that causes </a:t>
            </a:r>
            <a:r>
              <a:rPr lang="en-US" altLang="en-US" sz="2400" b="1" dirty="0"/>
              <a:t>logic error</a:t>
            </a:r>
            <a:r>
              <a:rPr lang="en-US" altLang="en-US" sz="2400" dirty="0"/>
              <a:t>. </a:t>
            </a:r>
          </a:p>
        </p:txBody>
      </p:sp>
      <p:sp>
        <p:nvSpPr>
          <p:cNvPr id="890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21BBA5-241D-4143-B3E9-EBAF6884A5DA}" type="slidenum">
              <a:rPr lang="en-US" altLang="en-US" sz="1400" smtClean="0"/>
              <a:pPr>
                <a:spcBef>
                  <a:spcPct val="0"/>
                </a:spcBef>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t>Pre-Programming Phase</a:t>
            </a:r>
          </a:p>
        </p:txBody>
      </p:sp>
      <p:sp>
        <p:nvSpPr>
          <p:cNvPr id="47107" name="Rectangle 3"/>
          <p:cNvSpPr>
            <a:spLocks noGrp="1" noChangeArrowheads="1"/>
          </p:cNvSpPr>
          <p:nvPr>
            <p:ph type="body" idx="1"/>
          </p:nvPr>
        </p:nvSpPr>
        <p:spPr/>
        <p:txBody>
          <a:bodyPr/>
          <a:lstStyle/>
          <a:p>
            <a:pPr lvl="1" eaLnBrk="1" hangingPunct="1">
              <a:lnSpc>
                <a:spcPct val="90000"/>
              </a:lnSpc>
            </a:pPr>
            <a:r>
              <a:rPr lang="en-US" altLang="en-US" sz="2400" dirty="0"/>
              <a:t>Flowchart is the logical design of a program.</a:t>
            </a:r>
          </a:p>
          <a:p>
            <a:pPr lvl="1" eaLnBrk="1" hangingPunct="1">
              <a:lnSpc>
                <a:spcPct val="90000"/>
              </a:lnSpc>
            </a:pPr>
            <a:r>
              <a:rPr lang="en-US" altLang="en-US" sz="2400" dirty="0"/>
              <a:t>It is the basis from which the actual program code is developed.</a:t>
            </a:r>
          </a:p>
          <a:p>
            <a:pPr lvl="1" eaLnBrk="1" hangingPunct="1">
              <a:lnSpc>
                <a:spcPct val="90000"/>
              </a:lnSpc>
            </a:pPr>
            <a:r>
              <a:rPr lang="en-US" altLang="en-US" sz="2400" dirty="0"/>
              <a:t>Flowchart serves as documentation for computer program.</a:t>
            </a:r>
          </a:p>
          <a:p>
            <a:pPr lvl="1" eaLnBrk="1" hangingPunct="1">
              <a:lnSpc>
                <a:spcPct val="90000"/>
              </a:lnSpc>
            </a:pPr>
            <a:r>
              <a:rPr lang="en-US" altLang="en-US" sz="2400" dirty="0"/>
              <a:t>The flowchart must be drawn according to definite rules and utilizes standard symbols adopted internationally.</a:t>
            </a:r>
          </a:p>
          <a:p>
            <a:pPr lvl="1" eaLnBrk="1" hangingPunct="1">
              <a:lnSpc>
                <a:spcPct val="90000"/>
              </a:lnSpc>
            </a:pPr>
            <a:r>
              <a:rPr lang="en-US" altLang="en-US" sz="2400" dirty="0"/>
              <a:t>The International Organization for Standardization (ISO) was the symbols shown below (You can draw the symbols using ready-made flowcharting template): </a:t>
            </a: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018E308-0C08-466B-856F-A75759567706}" type="slidenum">
              <a:rPr lang="en-US" altLang="en-US" sz="1400" smtClean="0"/>
              <a:pPr>
                <a:spcBef>
                  <a:spcPct val="0"/>
                </a:spcBef>
                <a:buFontTx/>
                <a:buNone/>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z="4000"/>
              <a:t>Programming / Implementation Phase</a:t>
            </a:r>
          </a:p>
        </p:txBody>
      </p:sp>
      <p:sp>
        <p:nvSpPr>
          <p:cNvPr id="91139" name="Rectangle 3"/>
          <p:cNvSpPr>
            <a:spLocks noGrp="1" noChangeArrowheads="1"/>
          </p:cNvSpPr>
          <p:nvPr>
            <p:ph type="body" idx="1"/>
          </p:nvPr>
        </p:nvSpPr>
        <p:spPr>
          <a:xfrm>
            <a:off x="457200" y="1600200"/>
            <a:ext cx="8229600" cy="4876800"/>
          </a:xfrm>
        </p:spPr>
        <p:txBody>
          <a:bodyPr/>
          <a:lstStyle/>
          <a:p>
            <a:pPr eaLnBrk="1" hangingPunct="1"/>
            <a:r>
              <a:rPr lang="en-US" altLang="en-US" sz="2800" dirty="0"/>
              <a:t>Documentation and Maintenance</a:t>
            </a:r>
          </a:p>
          <a:p>
            <a:pPr lvl="1" eaLnBrk="1" hangingPunct="1"/>
            <a:r>
              <a:rPr lang="en-US" altLang="en-US" sz="2000" dirty="0"/>
              <a:t>When the program is thoroughly tested for a substantial period of time and it is consistently producing the right output, it can be documented.</a:t>
            </a:r>
          </a:p>
          <a:p>
            <a:pPr lvl="1" eaLnBrk="1" hangingPunct="1"/>
            <a:r>
              <a:rPr lang="en-US" altLang="en-US" sz="2000" dirty="0"/>
              <a:t>Documentation is important for future reference. Other programmer may take over the operation of the program and the best way to understand a program is by studying the documentation.</a:t>
            </a:r>
          </a:p>
          <a:p>
            <a:pPr lvl="1" eaLnBrk="1" hangingPunct="1"/>
            <a:r>
              <a:rPr lang="en-US" altLang="en-US" sz="2000" dirty="0"/>
              <a:t>Trying to understand the logic of the program by looking at the source code is not a good approach.</a:t>
            </a:r>
          </a:p>
          <a:p>
            <a:pPr lvl="1" eaLnBrk="1" hangingPunct="1"/>
            <a:r>
              <a:rPr lang="en-US" altLang="en-US" sz="2000" dirty="0"/>
              <a:t>Studying the documentation is necessary when the program is subjected to enhancement or modification. </a:t>
            </a:r>
          </a:p>
          <a:p>
            <a:pPr lvl="1" eaLnBrk="1" hangingPunct="1"/>
            <a:r>
              <a:rPr lang="en-US" altLang="en-US" sz="2000" dirty="0"/>
              <a:t>Documentation is also necessary for management use as well as audit purposes.</a:t>
            </a:r>
          </a:p>
        </p:txBody>
      </p:sp>
      <p:sp>
        <p:nvSpPr>
          <p:cNvPr id="911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D91DF1C-61DE-4A87-95EA-E7731096CB53}" type="slidenum">
              <a:rPr lang="en-US" altLang="en-US" sz="1400" smtClean="0"/>
              <a:pPr>
                <a:spcBef>
                  <a:spcPct val="0"/>
                </a:spcBef>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2075" tIns="46038" rIns="92075" bIns="46038"/>
          <a:lstStyle/>
          <a:p>
            <a:pPr eaLnBrk="1" hangingPunct="1"/>
            <a:r>
              <a:rPr lang="en-US" altLang="en-US"/>
              <a:t>Programming Errors</a:t>
            </a:r>
          </a:p>
        </p:txBody>
      </p:sp>
      <p:sp>
        <p:nvSpPr>
          <p:cNvPr id="29699" name="Rectangle 3"/>
          <p:cNvSpPr>
            <a:spLocks noGrp="1" noChangeArrowheads="1"/>
          </p:cNvSpPr>
          <p:nvPr>
            <p:ph type="body" idx="1"/>
          </p:nvPr>
        </p:nvSpPr>
        <p:spPr/>
        <p:txBody>
          <a:bodyPr lIns="92075" tIns="46038" rIns="92075" bIns="46038"/>
          <a:lstStyle/>
          <a:p>
            <a:pPr algn="just" eaLnBrk="1" hangingPunct="1">
              <a:lnSpc>
                <a:spcPct val="90000"/>
              </a:lnSpc>
            </a:pPr>
            <a:r>
              <a:rPr lang="en-US" altLang="en-US" sz="2400"/>
              <a:t>Syntax Errors</a:t>
            </a:r>
          </a:p>
          <a:p>
            <a:pPr lvl="1" algn="just" eaLnBrk="1" hangingPunct="1">
              <a:lnSpc>
                <a:spcPct val="90000"/>
              </a:lnSpc>
            </a:pPr>
            <a:r>
              <a:rPr lang="en-US" altLang="en-US" sz="2000"/>
              <a:t>Detected by the compiler</a:t>
            </a:r>
          </a:p>
          <a:p>
            <a:pPr lvl="1" algn="just" eaLnBrk="1" hangingPunct="1">
              <a:lnSpc>
                <a:spcPct val="90000"/>
              </a:lnSpc>
            </a:pPr>
            <a:r>
              <a:rPr lang="en-US" altLang="en-US" sz="2000"/>
              <a:t>Result from errors in code construction, such as mistyping a keyword.</a:t>
            </a:r>
          </a:p>
          <a:p>
            <a:pPr algn="just" eaLnBrk="1" hangingPunct="1">
              <a:lnSpc>
                <a:spcPct val="90000"/>
              </a:lnSpc>
              <a:spcBef>
                <a:spcPts val="1800"/>
              </a:spcBef>
            </a:pPr>
            <a:r>
              <a:rPr lang="en-US" altLang="en-US" sz="2400"/>
              <a:t>Runtime Errors</a:t>
            </a:r>
          </a:p>
          <a:p>
            <a:pPr lvl="1" algn="just" eaLnBrk="1" hangingPunct="1">
              <a:lnSpc>
                <a:spcPct val="90000"/>
              </a:lnSpc>
            </a:pPr>
            <a:r>
              <a:rPr lang="en-US" altLang="en-US" sz="2000"/>
              <a:t>Causes the program to abort</a:t>
            </a:r>
          </a:p>
          <a:p>
            <a:pPr lvl="1" algn="just" eaLnBrk="1" hangingPunct="1">
              <a:lnSpc>
                <a:spcPct val="90000"/>
              </a:lnSpc>
            </a:pPr>
            <a:r>
              <a:rPr lang="en-US" altLang="en-US" sz="2000"/>
              <a:t>Occur while an application is running  such as input error (unexpected value that the program cannot handle) or division by zero.</a:t>
            </a:r>
          </a:p>
          <a:p>
            <a:pPr algn="just" eaLnBrk="1" hangingPunct="1">
              <a:lnSpc>
                <a:spcPct val="90000"/>
              </a:lnSpc>
              <a:spcBef>
                <a:spcPts val="1800"/>
              </a:spcBef>
            </a:pPr>
            <a:r>
              <a:rPr lang="en-US" altLang="en-US" sz="2400"/>
              <a:t>Logic Errors</a:t>
            </a:r>
          </a:p>
          <a:p>
            <a:pPr lvl="1" algn="just" eaLnBrk="1" hangingPunct="1">
              <a:lnSpc>
                <a:spcPct val="90000"/>
              </a:lnSpc>
            </a:pPr>
            <a:r>
              <a:rPr lang="en-US" altLang="en-US" sz="2000"/>
              <a:t>Produces incorrect result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1DF0606B-F9BE-4F91-9ACA-E93729C49DE2}" type="slidenum">
              <a:rPr lang="en-US" altLang="en-US" sz="1400">
                <a:latin typeface="Arial" panose="020B0604020202020204" pitchFamily="34" charset="0"/>
              </a:rPr>
              <a:pPr eaLnBrk="1" hangingPunct="1"/>
              <a:t>41</a:t>
            </a:fld>
            <a:endParaRPr lang="en-US" altLang="en-US" sz="140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2075" tIns="46038" rIns="92075" bIns="46038"/>
          <a:lstStyle/>
          <a:p>
            <a:pPr eaLnBrk="1" hangingPunct="1"/>
            <a:r>
              <a:rPr lang="en-US" altLang="en-US"/>
              <a:t>Syntax Errors</a:t>
            </a:r>
          </a:p>
        </p:txBody>
      </p:sp>
      <p:sp>
        <p:nvSpPr>
          <p:cNvPr id="30723" name="Rectangle 3"/>
          <p:cNvSpPr>
            <a:spLocks noGrp="1" noChangeArrowheads="1"/>
          </p:cNvSpPr>
          <p:nvPr>
            <p:ph type="body" idx="1"/>
          </p:nvPr>
        </p:nvSpPr>
        <p:spPr/>
        <p:txBody>
          <a:bodyPr lIns="92075" tIns="46038" rIns="92075" bIns="46038"/>
          <a:lstStyle/>
          <a:p>
            <a:pPr algn="just" eaLnBrk="1" hangingPunct="1">
              <a:buFontTx/>
              <a:buNone/>
            </a:pPr>
            <a:r>
              <a:rPr lang="en-US" altLang="en-US" sz="2400" b="1">
                <a:latin typeface="Courier New" panose="02070309020205020404" pitchFamily="49" charset="0"/>
                <a:cs typeface="Times New Roman" panose="02020603050405020304" pitchFamily="18" charset="0"/>
              </a:rPr>
              <a:t>public class ShowSyntaxErrors {</a:t>
            </a:r>
          </a:p>
          <a:p>
            <a:pPr algn="just" eaLnBrk="1" hangingPunct="1">
              <a:buFontTx/>
              <a:buNone/>
            </a:pPr>
            <a:r>
              <a:rPr lang="en-US" altLang="en-US" sz="2400" b="1">
                <a:latin typeface="Courier New" panose="02070309020205020404" pitchFamily="49" charset="0"/>
                <a:cs typeface="Times New Roman" panose="02020603050405020304" pitchFamily="18" charset="0"/>
              </a:rPr>
              <a:t>  public static void main(String[] args) {</a:t>
            </a:r>
          </a:p>
          <a:p>
            <a:pPr algn="just" eaLnBrk="1" hangingPunct="1">
              <a:buFontTx/>
              <a:buNone/>
            </a:pPr>
            <a:r>
              <a:rPr lang="en-US" altLang="en-US" sz="2400" b="1">
                <a:latin typeface="Courier New" panose="02070309020205020404" pitchFamily="49" charset="0"/>
                <a:cs typeface="Times New Roman" panose="02020603050405020304" pitchFamily="18" charset="0"/>
              </a:rPr>
              <a:t>    i = 30;</a:t>
            </a:r>
          </a:p>
          <a:p>
            <a:pPr algn="just" eaLnBrk="1" hangingPunct="1">
              <a:buFontTx/>
              <a:buNone/>
            </a:pPr>
            <a:r>
              <a:rPr lang="en-US" altLang="en-US" sz="2400" b="1">
                <a:latin typeface="Courier New" panose="02070309020205020404" pitchFamily="49" charset="0"/>
                <a:cs typeface="Times New Roman" panose="02020603050405020304" pitchFamily="18" charset="0"/>
              </a:rPr>
              <a:t>    System.out.println(i + 4);</a:t>
            </a:r>
          </a:p>
          <a:p>
            <a:pPr algn="just" eaLnBrk="1" hangingPunct="1">
              <a:buFontTx/>
              <a:buNone/>
            </a:pPr>
            <a:r>
              <a:rPr lang="en-US" altLang="en-US" sz="2400" b="1">
                <a:latin typeface="Courier New" panose="02070309020205020404" pitchFamily="49" charset="0"/>
                <a:cs typeface="Times New Roman" panose="02020603050405020304" pitchFamily="18" charset="0"/>
              </a:rPr>
              <a:t>  }</a:t>
            </a:r>
          </a:p>
          <a:p>
            <a:pPr algn="just" eaLnBrk="1" hangingPunct="1">
              <a:buFontTx/>
              <a:buNone/>
            </a:pPr>
            <a:r>
              <a:rPr lang="en-US" altLang="en-US" sz="2400" b="1">
                <a:latin typeface="Courier New" panose="02070309020205020404" pitchFamily="49"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78AF7665-5ED0-4D94-935F-7028546A097D}" type="slidenum">
              <a:rPr lang="en-US" altLang="en-US" sz="1400">
                <a:latin typeface="Arial" panose="020B0604020202020204" pitchFamily="34" charset="0"/>
              </a:rPr>
              <a:pPr eaLnBrk="1" hangingPunct="1"/>
              <a:t>42</a:t>
            </a:fld>
            <a:endParaRPr lang="en-US" altLang="en-US" sz="14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2075" tIns="46038" rIns="92075" bIns="46038"/>
          <a:lstStyle/>
          <a:p>
            <a:pPr eaLnBrk="1" hangingPunct="1"/>
            <a:r>
              <a:rPr lang="en-US" altLang="en-US"/>
              <a:t>Runtime Errors</a:t>
            </a:r>
          </a:p>
        </p:txBody>
      </p:sp>
      <p:sp>
        <p:nvSpPr>
          <p:cNvPr id="31747" name="Rectangle 3"/>
          <p:cNvSpPr>
            <a:spLocks noGrp="1" noChangeArrowheads="1"/>
          </p:cNvSpPr>
          <p:nvPr>
            <p:ph type="body" idx="1"/>
          </p:nvPr>
        </p:nvSpPr>
        <p:spPr/>
        <p:txBody>
          <a:bodyPr lIns="92075" tIns="46038" rIns="92075" bIns="46038"/>
          <a:lstStyle/>
          <a:p>
            <a:pPr algn="just" eaLnBrk="1" hangingPunct="1">
              <a:buFontTx/>
              <a:buNone/>
            </a:pPr>
            <a:r>
              <a:rPr lang="en-US" altLang="en-US" sz="2400" b="1">
                <a:latin typeface="Courier New" panose="02070309020205020404" pitchFamily="49" charset="0"/>
                <a:cs typeface="Times New Roman" panose="02020603050405020304" pitchFamily="18" charset="0"/>
              </a:rPr>
              <a:t>public class ShowRuntimeErrors {</a:t>
            </a:r>
          </a:p>
          <a:p>
            <a:pPr algn="just" eaLnBrk="1" hangingPunct="1">
              <a:buFontTx/>
              <a:buNone/>
            </a:pPr>
            <a:r>
              <a:rPr lang="en-US" altLang="en-US" sz="2400" b="1">
                <a:latin typeface="Courier New" panose="02070309020205020404" pitchFamily="49" charset="0"/>
                <a:cs typeface="Times New Roman" panose="02020603050405020304" pitchFamily="18" charset="0"/>
              </a:rPr>
              <a:t>  public static void main(String[] args) {</a:t>
            </a:r>
          </a:p>
          <a:p>
            <a:pPr algn="just" eaLnBrk="1" hangingPunct="1">
              <a:buFontTx/>
              <a:buNone/>
            </a:pPr>
            <a:r>
              <a:rPr lang="en-US" altLang="en-US" sz="2400" b="1">
                <a:latin typeface="Courier New" panose="02070309020205020404" pitchFamily="49" charset="0"/>
                <a:cs typeface="Times New Roman" panose="02020603050405020304" pitchFamily="18" charset="0"/>
              </a:rPr>
              <a:t>    int i = 1 / 0;</a:t>
            </a:r>
          </a:p>
          <a:p>
            <a:pPr algn="just" eaLnBrk="1" hangingPunct="1">
              <a:buFontTx/>
              <a:buNone/>
            </a:pPr>
            <a:r>
              <a:rPr lang="en-US" altLang="en-US" sz="2400" b="1">
                <a:latin typeface="Courier New" panose="02070309020205020404" pitchFamily="49" charset="0"/>
                <a:cs typeface="Times New Roman" panose="02020603050405020304" pitchFamily="18" charset="0"/>
              </a:rPr>
              <a:t>  }</a:t>
            </a:r>
          </a:p>
          <a:p>
            <a:pPr algn="just" eaLnBrk="1" hangingPunct="1">
              <a:buFontTx/>
              <a:buNone/>
            </a:pPr>
            <a:r>
              <a:rPr lang="en-US" altLang="en-US" sz="2400" b="1">
                <a:latin typeface="Courier New" panose="02070309020205020404" pitchFamily="49"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AF23EC66-E4F9-4099-8B6B-A0AD927F188E}" type="slidenum">
              <a:rPr lang="en-US" altLang="en-US" sz="1400">
                <a:latin typeface="Arial" panose="020B0604020202020204" pitchFamily="34" charset="0"/>
              </a:rPr>
              <a:pPr eaLnBrk="1" hangingPunct="1"/>
              <a:t>43</a:t>
            </a:fld>
            <a:endParaRPr lang="en-US" altLang="en-US" sz="140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2075" tIns="46038" rIns="92075" bIns="46038"/>
          <a:lstStyle/>
          <a:p>
            <a:pPr eaLnBrk="1" hangingPunct="1"/>
            <a:r>
              <a:rPr lang="en-US" altLang="en-US"/>
              <a:t>Logic Errors</a:t>
            </a:r>
          </a:p>
        </p:txBody>
      </p:sp>
      <p:sp>
        <p:nvSpPr>
          <p:cNvPr id="90115" name="Rectangle 3"/>
          <p:cNvSpPr>
            <a:spLocks noGrp="1" noChangeArrowheads="1"/>
          </p:cNvSpPr>
          <p:nvPr>
            <p:ph type="body" idx="1"/>
          </p:nvPr>
        </p:nvSpPr>
        <p:spPr>
          <a:xfrm>
            <a:off x="457200" y="1600200"/>
            <a:ext cx="8458200" cy="4525963"/>
          </a:xfrm>
        </p:spPr>
        <p:txBody>
          <a:bodyPr lIns="92075" tIns="46038" rIns="92075" bIns="46038"/>
          <a:lstStyle/>
          <a:p>
            <a:pPr algn="just" eaLnBrk="1" hangingPunct="1">
              <a:lnSpc>
                <a:spcPct val="90000"/>
              </a:lnSpc>
              <a:buFontTx/>
              <a:buNone/>
              <a:defRPr/>
            </a:pPr>
            <a:r>
              <a:rPr lang="en-US" sz="1800" b="1" dirty="0">
                <a:latin typeface="Courier New" pitchFamily="49" charset="0"/>
                <a:cs typeface="Times New Roman" pitchFamily="18" charset="0"/>
              </a:rPr>
              <a:t>// Program to compute the sum of two integer numbers</a:t>
            </a:r>
          </a:p>
          <a:p>
            <a:pPr algn="just" eaLnBrk="1" hangingPunct="1">
              <a:lnSpc>
                <a:spcPct val="90000"/>
              </a:lnSpc>
              <a:buFontTx/>
              <a:buNone/>
              <a:defRPr/>
            </a:pPr>
            <a:r>
              <a:rPr lang="en-US" sz="1800" b="1" dirty="0">
                <a:latin typeface="Courier New" pitchFamily="49" charset="0"/>
                <a:cs typeface="Times New Roman" pitchFamily="18" charset="0"/>
              </a:rPr>
              <a:t>public class Sum {</a:t>
            </a:r>
          </a:p>
          <a:p>
            <a:pPr algn="just" eaLnBrk="1" hangingPunct="1">
              <a:lnSpc>
                <a:spcPct val="90000"/>
              </a:lnSpc>
              <a:buFontTx/>
              <a:buNone/>
              <a:defRPr/>
            </a:pPr>
            <a:r>
              <a:rPr lang="en-US" sz="1800" b="1" dirty="0">
                <a:latin typeface="Courier New" pitchFamily="49" charset="0"/>
                <a:cs typeface="Times New Roman" pitchFamily="18" charset="0"/>
              </a:rPr>
              <a:t>  public static void main(String[] </a:t>
            </a:r>
            <a:r>
              <a:rPr lang="en-US" sz="1800" b="1" dirty="0" err="1">
                <a:latin typeface="Courier New" pitchFamily="49" charset="0"/>
                <a:cs typeface="Times New Roman" pitchFamily="18" charset="0"/>
              </a:rPr>
              <a:t>args</a:t>
            </a:r>
            <a:r>
              <a:rPr lang="en-US" sz="1800" b="1" dirty="0">
                <a:latin typeface="Courier New" pitchFamily="49" charset="0"/>
                <a:cs typeface="Times New Roman" pitchFamily="18" charset="0"/>
              </a:rPr>
              <a:t>) {</a:t>
            </a:r>
          </a:p>
          <a:p>
            <a:pPr marL="620713" indent="15875" algn="just" eaLnBrk="1" hangingPunct="1">
              <a:lnSpc>
                <a:spcPct val="90000"/>
              </a:lnSpc>
              <a:buFontTx/>
              <a:buNone/>
              <a:defRPr/>
            </a:pPr>
            <a:r>
              <a:rPr lang="en-US" sz="1800" b="1" dirty="0" err="1">
                <a:latin typeface="Courier New" pitchFamily="49" charset="0"/>
                <a:cs typeface="Times New Roman" pitchFamily="18" charset="0"/>
              </a:rPr>
              <a:t>int</a:t>
            </a:r>
            <a:r>
              <a:rPr lang="en-US" sz="1800" b="1" dirty="0">
                <a:latin typeface="Courier New" pitchFamily="49" charset="0"/>
                <a:cs typeface="Times New Roman" pitchFamily="18" charset="0"/>
              </a:rPr>
              <a:t> num1 = 3;</a:t>
            </a:r>
          </a:p>
          <a:p>
            <a:pPr marL="620713" indent="15875" algn="just" eaLnBrk="1" hangingPunct="1">
              <a:lnSpc>
                <a:spcPct val="90000"/>
              </a:lnSpc>
              <a:buFontTx/>
              <a:buNone/>
              <a:defRPr/>
            </a:pPr>
            <a:r>
              <a:rPr lang="en-US" sz="1800" b="1" dirty="0" err="1">
                <a:latin typeface="Courier New" pitchFamily="49" charset="0"/>
                <a:cs typeface="Times New Roman" pitchFamily="18" charset="0"/>
              </a:rPr>
              <a:t>int</a:t>
            </a:r>
            <a:r>
              <a:rPr lang="en-US" sz="1800" b="1" dirty="0">
                <a:latin typeface="Courier New" pitchFamily="49" charset="0"/>
                <a:cs typeface="Times New Roman" pitchFamily="18" charset="0"/>
              </a:rPr>
              <a:t> num2 = 2;</a:t>
            </a:r>
          </a:p>
          <a:p>
            <a:pPr marL="620713" indent="15875" algn="just" eaLnBrk="1" hangingPunct="1">
              <a:lnSpc>
                <a:spcPct val="90000"/>
              </a:lnSpc>
              <a:buFontTx/>
              <a:buNone/>
              <a:defRPr/>
            </a:pPr>
            <a:r>
              <a:rPr lang="en-US" sz="1800" b="1" dirty="0" err="1">
                <a:latin typeface="Courier New" pitchFamily="49" charset="0"/>
                <a:cs typeface="Times New Roman" pitchFamily="18" charset="0"/>
              </a:rPr>
              <a:t>int</a:t>
            </a:r>
            <a:r>
              <a:rPr lang="en-US" sz="1800" b="1" dirty="0">
                <a:latin typeface="Courier New" pitchFamily="49" charset="0"/>
                <a:cs typeface="Times New Roman" pitchFamily="18" charset="0"/>
              </a:rPr>
              <a:t> sum = num1 + num2;</a:t>
            </a:r>
          </a:p>
          <a:p>
            <a:pPr marL="620713" indent="15875" algn="just" eaLnBrk="1" hangingPunct="1">
              <a:lnSpc>
                <a:spcPct val="90000"/>
              </a:lnSpc>
              <a:buFontTx/>
              <a:buNone/>
              <a:defRPr/>
            </a:pPr>
            <a:r>
              <a:rPr lang="en-US" sz="1800" b="1" dirty="0">
                <a:latin typeface="Courier New" pitchFamily="49" charset="0"/>
                <a:cs typeface="Times New Roman" pitchFamily="18" charset="0"/>
              </a:rPr>
              <a:t>sum = 0;</a:t>
            </a:r>
          </a:p>
          <a:p>
            <a:pPr algn="just" eaLnBrk="1" hangingPunct="1">
              <a:lnSpc>
                <a:spcPct val="90000"/>
              </a:lnSpc>
              <a:buFontTx/>
              <a:buNone/>
              <a:defRPr/>
            </a:pPr>
            <a:r>
              <a:rPr lang="en-US" sz="1800" b="1" dirty="0">
                <a:latin typeface="Courier New" pitchFamily="49" charset="0"/>
                <a:cs typeface="Times New Roman" pitchFamily="18" charset="0"/>
              </a:rPr>
              <a:t>	  </a:t>
            </a:r>
            <a:r>
              <a:rPr lang="en-US" sz="1800" b="1" dirty="0" err="1">
                <a:latin typeface="Courier New" pitchFamily="49" charset="0"/>
                <a:cs typeface="Times New Roman" pitchFamily="18" charset="0"/>
              </a:rPr>
              <a:t>System.out.println</a:t>
            </a:r>
            <a:r>
              <a:rPr lang="en-US" sz="1800" b="1" dirty="0">
                <a:latin typeface="Courier New" pitchFamily="49" charset="0"/>
                <a:cs typeface="Times New Roman" pitchFamily="18" charset="0"/>
              </a:rPr>
              <a:t>(“Total is " + sum);</a:t>
            </a:r>
          </a:p>
          <a:p>
            <a:pPr algn="just" eaLnBrk="1" hangingPunct="1">
              <a:lnSpc>
                <a:spcPct val="90000"/>
              </a:lnSpc>
              <a:buFontTx/>
              <a:buNone/>
              <a:defRPr/>
            </a:pPr>
            <a:r>
              <a:rPr lang="en-US" sz="1800" b="1" dirty="0">
                <a:latin typeface="Courier New" pitchFamily="49" charset="0"/>
                <a:cs typeface="Times New Roman" pitchFamily="18" charset="0"/>
              </a:rPr>
              <a:t>  }</a:t>
            </a:r>
          </a:p>
          <a:p>
            <a:pPr algn="just" eaLnBrk="1" hangingPunct="1">
              <a:lnSpc>
                <a:spcPct val="90000"/>
              </a:lnSpc>
              <a:buFontTx/>
              <a:buNone/>
              <a:defRPr/>
            </a:pPr>
            <a:r>
              <a:rPr lang="en-US" sz="1800" b="1" dirty="0">
                <a:latin typeface="Courier New" pitchFamily="49" charset="0"/>
                <a:cs typeface="Times New Roman" pitchFamily="18" charset="0"/>
              </a:rPr>
              <a:t>}</a:t>
            </a:r>
          </a:p>
          <a:p>
            <a:pPr algn="just" eaLnBrk="1" hangingPunct="1">
              <a:lnSpc>
                <a:spcPct val="90000"/>
              </a:lnSpc>
              <a:buFontTx/>
              <a:buNone/>
              <a:defRPr/>
            </a:pPr>
            <a:endParaRPr lang="en-US" sz="1800" b="1" dirty="0">
              <a:latin typeface="Courier New" pitchFamily="49" charset="0"/>
              <a:cs typeface="Times New Roman" pitchFamily="18" charset="0"/>
            </a:endParaRPr>
          </a:p>
          <a:p>
            <a:pPr algn="just" eaLnBrk="1" hangingPunct="1">
              <a:lnSpc>
                <a:spcPct val="90000"/>
              </a:lnSpc>
              <a:buFontTx/>
              <a:buNone/>
              <a:defRPr/>
            </a:pPr>
            <a:r>
              <a:rPr lang="en-US" sz="1800" dirty="0">
                <a:cs typeface="Times New Roman" pitchFamily="18" charset="0"/>
              </a:rPr>
              <a:t>Which displays:</a:t>
            </a:r>
          </a:p>
          <a:p>
            <a:pPr algn="just" eaLnBrk="1" hangingPunct="1">
              <a:lnSpc>
                <a:spcPct val="90000"/>
              </a:lnSpc>
              <a:buFontTx/>
              <a:buNone/>
              <a:defRPr/>
            </a:pPr>
            <a:endParaRPr lang="en-US" sz="1800" b="1" dirty="0">
              <a:latin typeface="Courier New" pitchFamily="49" charset="0"/>
              <a:cs typeface="Times New Roman" pitchFamily="18" charset="0"/>
            </a:endParaRPr>
          </a:p>
          <a:p>
            <a:pPr algn="just" eaLnBrk="1" hangingPunct="1">
              <a:lnSpc>
                <a:spcPct val="90000"/>
              </a:lnSpc>
              <a:buFontTx/>
              <a:buNone/>
              <a:defRPr/>
            </a:pPr>
            <a:endParaRPr lang="en-US" sz="1800" b="1" dirty="0">
              <a:latin typeface="Courier New" pitchFamily="49" charset="0"/>
              <a:cs typeface="Times New Roman" pitchFamily="18" charset="0"/>
            </a:endParaRPr>
          </a:p>
          <a:p>
            <a:pPr algn="just" eaLnBrk="1" hangingPunct="1">
              <a:lnSpc>
                <a:spcPct val="90000"/>
              </a:lnSpc>
              <a:buFontTx/>
              <a:buNone/>
              <a:defRPr/>
            </a:pPr>
            <a:r>
              <a:rPr lang="en-US" sz="1800" dirty="0">
                <a:cs typeface="Times New Roman" pitchFamily="18" charset="0"/>
              </a:rPr>
              <a:t>But the result that we want is 5.</a:t>
            </a: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98E4BCF-A97E-4B1E-BFBC-94C78BDB6FE4}" type="slidenum">
              <a:rPr lang="en-US" altLang="en-US" sz="1400">
                <a:latin typeface="Arial" panose="020B0604020202020204" pitchFamily="34" charset="0"/>
              </a:rPr>
              <a:pPr eaLnBrk="1" hangingPunct="1"/>
              <a:t>44</a:t>
            </a:fld>
            <a:endParaRPr lang="en-US" altLang="en-US" sz="1400">
              <a:latin typeface="Arial" panose="020B0604020202020204" pitchFamily="34" charset="0"/>
            </a:endParaRPr>
          </a:p>
        </p:txBody>
      </p:sp>
      <p:sp>
        <p:nvSpPr>
          <p:cNvPr id="5" name="Rectangle 4"/>
          <p:cNvSpPr/>
          <p:nvPr/>
        </p:nvSpPr>
        <p:spPr>
          <a:xfrm>
            <a:off x="566738" y="5335588"/>
            <a:ext cx="7696200" cy="400050"/>
          </a:xfrm>
          <a:prstGeom prst="rect">
            <a:avLst/>
          </a:prstGeom>
          <a:solidFill>
            <a:schemeClr val="accent5"/>
          </a:solidFill>
          <a:ln>
            <a:solidFill>
              <a:schemeClr val="tx1"/>
            </a:solidFill>
          </a:ln>
        </p:spPr>
        <p:txBody>
          <a:bodyPr>
            <a:spAutoFit/>
          </a:bodyPr>
          <a:lstStyle/>
          <a:p>
            <a:pPr>
              <a:defRPr/>
            </a:pPr>
            <a:r>
              <a:rPr lang="en-US" b="1" dirty="0">
                <a:latin typeface="Courier New" pitchFamily="49" charset="0"/>
                <a:cs typeface="Times New Roman" pitchFamily="18" charset="0"/>
              </a:rPr>
              <a:t>Total is 0</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96E9C4A6-81AD-C109-80A1-104F738C3F27}"/>
              </a:ext>
            </a:extLst>
          </p:cNvPr>
          <p:cNvSpPr>
            <a:spLocks noGrp="1" noChangeArrowheads="1"/>
          </p:cNvSpPr>
          <p:nvPr>
            <p:ph type="title"/>
          </p:nvPr>
        </p:nvSpPr>
        <p:spPr/>
        <p:txBody>
          <a:bodyPr/>
          <a:lstStyle/>
          <a:p>
            <a:r>
              <a:rPr lang="en-US" altLang="en-US"/>
              <a:t>Flowchart Symbols</a:t>
            </a:r>
          </a:p>
        </p:txBody>
      </p:sp>
      <p:sp>
        <p:nvSpPr>
          <p:cNvPr id="55298" name="Slide Number Placeholder 2">
            <a:extLst>
              <a:ext uri="{FF2B5EF4-FFF2-40B4-BE49-F238E27FC236}">
                <a16:creationId xmlns:a16="http://schemas.microsoft.com/office/drawing/2014/main" id="{D0005E68-2BD6-5817-1D9A-0B0626847022}"/>
              </a:ext>
            </a:extLst>
          </p:cNvPr>
          <p:cNvSpPr>
            <a:spLocks noGrp="1" noChangeArrowheads="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FontTx/>
              <a:buNone/>
            </a:pPr>
            <a:r>
              <a:rPr lang="en-US" altLang="en-US" sz="1000">
                <a:ea typeface="ヒラギノ角ゴ Pro W3" pitchFamily="1" charset="-128"/>
              </a:rPr>
              <a:t>0-</a:t>
            </a:r>
            <a:fld id="{FA06CCB8-557A-4460-BCE7-339919F8B4FF}" type="slidenum">
              <a:rPr lang="en-US" altLang="en-US" sz="1000" smtClean="0">
                <a:ea typeface="ヒラギノ角ゴ Pro W3" pitchFamily="1" charset="-128"/>
              </a:rPr>
              <a:pPr algn="l">
                <a:spcBef>
                  <a:spcPct val="0"/>
                </a:spcBef>
                <a:buFontTx/>
                <a:buNone/>
              </a:pPr>
              <a:t>5</a:t>
            </a:fld>
            <a:endParaRPr lang="en-US" altLang="en-US" sz="1000">
              <a:ea typeface="ヒラギノ角ゴ Pro W3" pitchFamily="1" charset="-128"/>
            </a:endParaRPr>
          </a:p>
        </p:txBody>
      </p:sp>
      <p:pic>
        <p:nvPicPr>
          <p:cNvPr id="55299" name="Picture 2">
            <a:extLst>
              <a:ext uri="{FF2B5EF4-FFF2-40B4-BE49-F238E27FC236}">
                <a16:creationId xmlns:a16="http://schemas.microsoft.com/office/drawing/2014/main" id="{3B176E15-5CDF-FCA7-42F6-3D9F27159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528763"/>
            <a:ext cx="630555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70DC7912-7444-64B6-E5D7-AC6F597506F9}"/>
              </a:ext>
            </a:extLst>
          </p:cNvPr>
          <p:cNvSpPr>
            <a:spLocks noGrp="1" noChangeArrowheads="1"/>
          </p:cNvSpPr>
          <p:nvPr>
            <p:ph type="title"/>
          </p:nvPr>
        </p:nvSpPr>
        <p:spPr/>
        <p:txBody>
          <a:bodyPr/>
          <a:lstStyle/>
          <a:p>
            <a:r>
              <a:rPr lang="en-US" altLang="en-US"/>
              <a:t>Flowchart Symbols</a:t>
            </a:r>
          </a:p>
        </p:txBody>
      </p:sp>
      <p:sp>
        <p:nvSpPr>
          <p:cNvPr id="56322" name="Slide Number Placeholder 2">
            <a:extLst>
              <a:ext uri="{FF2B5EF4-FFF2-40B4-BE49-F238E27FC236}">
                <a16:creationId xmlns:a16="http://schemas.microsoft.com/office/drawing/2014/main" id="{A5ED59A5-FF66-D9E0-6310-A6AC42246554}"/>
              </a:ext>
            </a:extLst>
          </p:cNvPr>
          <p:cNvSpPr>
            <a:spLocks noGrp="1" noChangeArrowheads="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FontTx/>
              <a:buNone/>
            </a:pPr>
            <a:r>
              <a:rPr lang="en-US" altLang="en-US" sz="1000">
                <a:ea typeface="ヒラギノ角ゴ Pro W3" pitchFamily="1" charset="-128"/>
              </a:rPr>
              <a:t>0-</a:t>
            </a:r>
            <a:fld id="{5B00F863-B4F8-4E0A-BC4A-FB8D1908CE4C}" type="slidenum">
              <a:rPr lang="en-US" altLang="en-US" sz="1000" smtClean="0">
                <a:ea typeface="ヒラギノ角ゴ Pro W3" pitchFamily="1" charset="-128"/>
              </a:rPr>
              <a:pPr algn="l">
                <a:spcBef>
                  <a:spcPct val="0"/>
                </a:spcBef>
                <a:buFontTx/>
                <a:buNone/>
              </a:pPr>
              <a:t>6</a:t>
            </a:fld>
            <a:endParaRPr lang="en-US" altLang="en-US" sz="1000">
              <a:ea typeface="ヒラギノ角ゴ Pro W3" pitchFamily="1" charset="-128"/>
            </a:endParaRPr>
          </a:p>
        </p:txBody>
      </p:sp>
      <p:pic>
        <p:nvPicPr>
          <p:cNvPr id="56323" name="Picture 2">
            <a:extLst>
              <a:ext uri="{FF2B5EF4-FFF2-40B4-BE49-F238E27FC236}">
                <a16:creationId xmlns:a16="http://schemas.microsoft.com/office/drawing/2014/main" id="{777E156F-AB99-575A-7CE4-289A53B78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428750"/>
            <a:ext cx="62388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9F4D219E-DE46-6783-57FB-E097F7FB10A6}"/>
              </a:ext>
            </a:extLst>
          </p:cNvPr>
          <p:cNvSpPr>
            <a:spLocks noGrp="1" noChangeArrowheads="1"/>
          </p:cNvSpPr>
          <p:nvPr>
            <p:ph type="title"/>
          </p:nvPr>
        </p:nvSpPr>
        <p:spPr/>
        <p:txBody>
          <a:bodyPr/>
          <a:lstStyle/>
          <a:p>
            <a:r>
              <a:rPr lang="en-US" altLang="en-US"/>
              <a:t>Flowchart Symbols</a:t>
            </a:r>
          </a:p>
        </p:txBody>
      </p:sp>
      <p:sp>
        <p:nvSpPr>
          <p:cNvPr id="57346" name="Slide Number Placeholder 2">
            <a:extLst>
              <a:ext uri="{FF2B5EF4-FFF2-40B4-BE49-F238E27FC236}">
                <a16:creationId xmlns:a16="http://schemas.microsoft.com/office/drawing/2014/main" id="{1A17E809-119C-5920-750B-3702C72AE678}"/>
              </a:ext>
            </a:extLst>
          </p:cNvPr>
          <p:cNvSpPr>
            <a:spLocks noGrp="1" noChangeArrowheads="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FontTx/>
              <a:buNone/>
            </a:pPr>
            <a:r>
              <a:rPr lang="en-US" altLang="en-US" sz="1000">
                <a:ea typeface="ヒラギノ角ゴ Pro W3" pitchFamily="1" charset="-128"/>
              </a:rPr>
              <a:t>0-</a:t>
            </a:r>
            <a:fld id="{83D09654-F22E-42E6-B374-5013B405217B}" type="slidenum">
              <a:rPr lang="en-US" altLang="en-US" sz="1000" smtClean="0">
                <a:ea typeface="ヒラギノ角ゴ Pro W3" pitchFamily="1" charset="-128"/>
              </a:rPr>
              <a:pPr algn="l">
                <a:spcBef>
                  <a:spcPct val="0"/>
                </a:spcBef>
                <a:buFontTx/>
                <a:buNone/>
              </a:pPr>
              <a:t>7</a:t>
            </a:fld>
            <a:endParaRPr lang="en-US" altLang="en-US" sz="1000">
              <a:ea typeface="ヒラギノ角ゴ Pro W3" pitchFamily="1" charset="-128"/>
            </a:endParaRPr>
          </a:p>
        </p:txBody>
      </p:sp>
      <p:pic>
        <p:nvPicPr>
          <p:cNvPr id="57347" name="Picture 2">
            <a:extLst>
              <a:ext uri="{FF2B5EF4-FFF2-40B4-BE49-F238E27FC236}">
                <a16:creationId xmlns:a16="http://schemas.microsoft.com/office/drawing/2014/main" id="{F0B320D8-C9F4-6554-F878-A70714B52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1862138"/>
            <a:ext cx="62960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CDAC369F-9520-A47E-1320-953F07860C71}"/>
              </a:ext>
            </a:extLst>
          </p:cNvPr>
          <p:cNvSpPr>
            <a:spLocks noGrp="1" noChangeArrowheads="1"/>
          </p:cNvSpPr>
          <p:nvPr>
            <p:ph type="title"/>
          </p:nvPr>
        </p:nvSpPr>
        <p:spPr/>
        <p:txBody>
          <a:bodyPr/>
          <a:lstStyle/>
          <a:p>
            <a:r>
              <a:rPr lang="en-US" altLang="en-US"/>
              <a:t>Flowchart Symbols</a:t>
            </a:r>
          </a:p>
        </p:txBody>
      </p:sp>
      <p:sp>
        <p:nvSpPr>
          <p:cNvPr id="58370" name="Slide Number Placeholder 2">
            <a:extLst>
              <a:ext uri="{FF2B5EF4-FFF2-40B4-BE49-F238E27FC236}">
                <a16:creationId xmlns:a16="http://schemas.microsoft.com/office/drawing/2014/main" id="{197A1963-D551-6A8A-CF3E-44785C6B9FA8}"/>
              </a:ext>
            </a:extLst>
          </p:cNvPr>
          <p:cNvSpPr>
            <a:spLocks noGrp="1" noChangeArrowheads="1"/>
          </p:cNvSpPr>
          <p:nvPr>
            <p:ph type="sldNum" sz="quarter" idx="12"/>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FontTx/>
              <a:buNone/>
            </a:pPr>
            <a:r>
              <a:rPr lang="en-US" altLang="en-US" sz="1000">
                <a:ea typeface="ヒラギノ角ゴ Pro W3" pitchFamily="1" charset="-128"/>
              </a:rPr>
              <a:t>0-</a:t>
            </a:r>
            <a:fld id="{0EE22BF4-81F8-400F-B8AE-218524C9A751}" type="slidenum">
              <a:rPr lang="en-US" altLang="en-US" sz="1000" smtClean="0">
                <a:ea typeface="ヒラギノ角ゴ Pro W3" pitchFamily="1" charset="-128"/>
              </a:rPr>
              <a:pPr algn="l">
                <a:spcBef>
                  <a:spcPct val="0"/>
                </a:spcBef>
                <a:buFontTx/>
                <a:buNone/>
              </a:pPr>
              <a:t>8</a:t>
            </a:fld>
            <a:endParaRPr lang="en-US" altLang="en-US" sz="1000">
              <a:ea typeface="ヒラギノ角ゴ Pro W3" pitchFamily="1" charset="-128"/>
            </a:endParaRPr>
          </a:p>
        </p:txBody>
      </p:sp>
      <p:pic>
        <p:nvPicPr>
          <p:cNvPr id="58371" name="Picture 2">
            <a:extLst>
              <a:ext uri="{FF2B5EF4-FFF2-40B4-BE49-F238E27FC236}">
                <a16:creationId xmlns:a16="http://schemas.microsoft.com/office/drawing/2014/main" id="{4A4FB8B3-AF4F-AB9B-C460-FB8CC3B4A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323975"/>
            <a:ext cx="62674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a:t>Problem 1</a:t>
            </a:r>
          </a:p>
        </p:txBody>
      </p:sp>
      <p:sp>
        <p:nvSpPr>
          <p:cNvPr id="18435" name="Rectangle 3"/>
          <p:cNvSpPr>
            <a:spLocks noGrp="1" noChangeArrowheads="1"/>
          </p:cNvSpPr>
          <p:nvPr>
            <p:ph type="body" idx="4294967295"/>
          </p:nvPr>
        </p:nvSpPr>
        <p:spPr>
          <a:xfrm>
            <a:off x="457200" y="1447800"/>
            <a:ext cx="5943600" cy="4678363"/>
          </a:xfrm>
        </p:spPr>
        <p:txBody>
          <a:bodyPr/>
          <a:lstStyle/>
          <a:p>
            <a:pPr marL="0" indent="0" eaLnBrk="1" hangingPunct="1">
              <a:lnSpc>
                <a:spcPct val="90000"/>
              </a:lnSpc>
              <a:buFontTx/>
              <a:buNone/>
              <a:defRPr/>
            </a:pPr>
            <a:r>
              <a:rPr lang="en-US" sz="2000" dirty="0"/>
              <a:t>Draw a flowchart to convert the distance in miles to kilometers where 1.609 kilometers per mile.</a:t>
            </a:r>
          </a:p>
          <a:p>
            <a:pPr marL="457200" indent="-457200" eaLnBrk="1" hangingPunct="1">
              <a:lnSpc>
                <a:spcPct val="90000"/>
              </a:lnSpc>
              <a:defRPr/>
            </a:pPr>
            <a:endParaRPr lang="en-US" sz="1800" dirty="0"/>
          </a:p>
          <a:p>
            <a:pPr marL="0" indent="0" eaLnBrk="1" hangingPunct="1">
              <a:lnSpc>
                <a:spcPct val="90000"/>
              </a:lnSpc>
              <a:buFontTx/>
              <a:buNone/>
              <a:defRPr/>
            </a:pPr>
            <a:r>
              <a:rPr lang="en-US" sz="1800" dirty="0"/>
              <a:t>PAC</a:t>
            </a:r>
          </a:p>
          <a:p>
            <a:pPr marL="457200" indent="-457200" eaLnBrk="1" hangingPunct="1">
              <a:lnSpc>
                <a:spcPct val="90000"/>
              </a:lnSpc>
              <a:defRPr/>
            </a:pPr>
            <a:endParaRPr lang="en-US" sz="1800" dirty="0"/>
          </a:p>
          <a:p>
            <a:pPr marL="457200" indent="-457200" eaLnBrk="1" hangingPunct="1">
              <a:lnSpc>
                <a:spcPct val="90000"/>
              </a:lnSpc>
              <a:defRPr/>
            </a:pPr>
            <a:endParaRPr lang="en-US" sz="1800" dirty="0"/>
          </a:p>
          <a:p>
            <a:pPr marL="457200" indent="-457200" eaLnBrk="1" hangingPunct="1">
              <a:lnSpc>
                <a:spcPct val="90000"/>
              </a:lnSpc>
              <a:defRPr/>
            </a:pPr>
            <a:endParaRPr lang="en-US" sz="1800" dirty="0"/>
          </a:p>
          <a:p>
            <a:pPr marL="457200" indent="-457200" eaLnBrk="1" hangingPunct="1">
              <a:lnSpc>
                <a:spcPct val="90000"/>
              </a:lnSpc>
              <a:defRPr/>
            </a:pPr>
            <a:endParaRPr lang="en-US" sz="1800" dirty="0"/>
          </a:p>
          <a:p>
            <a:pPr marL="0" indent="0" eaLnBrk="1" hangingPunct="1">
              <a:lnSpc>
                <a:spcPct val="90000"/>
              </a:lnSpc>
              <a:buFontTx/>
              <a:buNone/>
              <a:defRPr/>
            </a:pPr>
            <a:endParaRPr lang="en-US" sz="1800" dirty="0"/>
          </a:p>
          <a:p>
            <a:pPr marL="0" indent="0" eaLnBrk="1" hangingPunct="1">
              <a:lnSpc>
                <a:spcPct val="90000"/>
              </a:lnSpc>
              <a:buFontTx/>
              <a:buNone/>
              <a:defRPr/>
            </a:pPr>
            <a:r>
              <a:rPr lang="en-US" sz="1800" dirty="0"/>
              <a:t>IPO</a:t>
            </a:r>
          </a:p>
          <a:p>
            <a:pPr marL="457200" indent="-457200" eaLnBrk="1" hangingPunct="1">
              <a:lnSpc>
                <a:spcPct val="90000"/>
              </a:lnSpc>
              <a:defRPr/>
            </a:pPr>
            <a:endParaRPr lang="en-US" sz="1800" dirty="0"/>
          </a:p>
          <a:p>
            <a:pPr marL="457200" indent="-457200" eaLnBrk="1" hangingPunct="1">
              <a:lnSpc>
                <a:spcPct val="90000"/>
              </a:lnSpc>
              <a:defRPr/>
            </a:pPr>
            <a:endParaRPr lang="en-US" sz="1800" dirty="0"/>
          </a:p>
        </p:txBody>
      </p:sp>
      <p:graphicFrame>
        <p:nvGraphicFramePr>
          <p:cNvPr id="69683" name="Group 51"/>
          <p:cNvGraphicFramePr>
            <a:graphicFrameLocks noGrp="1"/>
          </p:cNvGraphicFramePr>
          <p:nvPr>
            <p:ph type="tbl" idx="1"/>
          </p:nvPr>
        </p:nvGraphicFramePr>
        <p:xfrm>
          <a:off x="477838" y="4506913"/>
          <a:ext cx="5389562" cy="1875352"/>
        </p:xfrm>
        <a:graphic>
          <a:graphicData uri="http://schemas.openxmlformats.org/drawingml/2006/table">
            <a:tbl>
              <a:tblPr/>
              <a:tblGrid>
                <a:gridCol w="1196404">
                  <a:extLst>
                    <a:ext uri="{9D8B030D-6E8A-4147-A177-3AD203B41FA5}">
                      <a16:colId xmlns:a16="http://schemas.microsoft.com/office/drawing/2014/main" val="20000"/>
                    </a:ext>
                  </a:extLst>
                </a:gridCol>
                <a:gridCol w="2697650">
                  <a:extLst>
                    <a:ext uri="{9D8B030D-6E8A-4147-A177-3AD203B41FA5}">
                      <a16:colId xmlns:a16="http://schemas.microsoft.com/office/drawing/2014/main" val="20001"/>
                    </a:ext>
                  </a:extLst>
                </a:gridCol>
                <a:gridCol w="1495508">
                  <a:extLst>
                    <a:ext uri="{9D8B030D-6E8A-4147-A177-3AD203B41FA5}">
                      <a16:colId xmlns:a16="http://schemas.microsoft.com/office/drawing/2014/main" val="20003"/>
                    </a:ext>
                  </a:extLst>
                </a:gridCol>
              </a:tblGrid>
              <a:tr h="4185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Input</a:t>
                      </a:r>
                    </a:p>
                  </a:txBody>
                  <a:tcPr marT="45660" marB="456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Processing</a:t>
                      </a:r>
                    </a:p>
                  </a:txBody>
                  <a:tcPr marT="45660" marB="456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Output</a:t>
                      </a:r>
                    </a:p>
                  </a:txBody>
                  <a:tcPr marT="45660" marB="456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4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miles</a:t>
                      </a:r>
                    </a:p>
                  </a:txBody>
                  <a:tcPr marT="45660" marB="456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Enter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kilometers = 1.609 x distance</a:t>
                      </a:r>
                    </a:p>
                    <a:p>
                      <a:pPr marL="285750" marR="0" lvl="0" indent="-28575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a:ln>
                            <a:noFill/>
                          </a:ln>
                          <a:solidFill>
                            <a:schemeClr val="tx1"/>
                          </a:solidFill>
                          <a:effectLst/>
                          <a:latin typeface="Arial" charset="0"/>
                        </a:rPr>
                        <a:t>Display kilometers</a:t>
                      </a:r>
                    </a:p>
                    <a:p>
                      <a:pPr marL="285750" marR="0" lvl="0" indent="-28575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a:ln>
                            <a:noFill/>
                          </a:ln>
                          <a:solidFill>
                            <a:schemeClr val="tx1"/>
                          </a:solidFill>
                          <a:effectLst/>
                          <a:latin typeface="Arial" charset="0"/>
                        </a:rPr>
                        <a:t>End</a:t>
                      </a:r>
                    </a:p>
                  </a:txBody>
                  <a:tcPr marT="45660" marB="456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kilometers</a:t>
                      </a:r>
                    </a:p>
                  </a:txBody>
                  <a:tcPr marT="45660" marB="456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326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B07502E-957B-4D42-B015-5890EA59AF54}" type="slidenum">
              <a:rPr lang="en-US" altLang="en-US" sz="1400" smtClean="0"/>
              <a:pPr>
                <a:spcBef>
                  <a:spcPct val="0"/>
                </a:spcBef>
                <a:buFontTx/>
                <a:buNone/>
              </a:pPr>
              <a:t>9</a:t>
            </a:fld>
            <a:endParaRPr lang="en-US" altLang="en-US" sz="1400"/>
          </a:p>
        </p:txBody>
      </p:sp>
      <p:graphicFrame>
        <p:nvGraphicFramePr>
          <p:cNvPr id="6" name="Group 1046"/>
          <p:cNvGraphicFramePr>
            <a:graphicFrameLocks/>
          </p:cNvGraphicFramePr>
          <p:nvPr/>
        </p:nvGraphicFramePr>
        <p:xfrm>
          <a:off x="533400" y="2628900"/>
          <a:ext cx="5334000" cy="1096963"/>
        </p:xfrm>
        <a:graphic>
          <a:graphicData uri="http://schemas.openxmlformats.org/drawingml/2006/table">
            <a:tbl>
              <a:tblPr/>
              <a:tblGrid>
                <a:gridCol w="1531056">
                  <a:extLst>
                    <a:ext uri="{9D8B030D-6E8A-4147-A177-3AD203B41FA5}">
                      <a16:colId xmlns:a16="http://schemas.microsoft.com/office/drawing/2014/main" val="20000"/>
                    </a:ext>
                  </a:extLst>
                </a:gridCol>
                <a:gridCol w="2483192">
                  <a:extLst>
                    <a:ext uri="{9D8B030D-6E8A-4147-A177-3AD203B41FA5}">
                      <a16:colId xmlns:a16="http://schemas.microsoft.com/office/drawing/2014/main" val="20001"/>
                    </a:ext>
                  </a:extLst>
                </a:gridCol>
                <a:gridCol w="1319752">
                  <a:extLst>
                    <a:ext uri="{9D8B030D-6E8A-4147-A177-3AD203B41FA5}">
                      <a16:colId xmlns:a16="http://schemas.microsoft.com/office/drawing/2014/main" val="20002"/>
                    </a:ext>
                  </a:extLst>
                </a:gridCol>
              </a:tblGrid>
              <a:tr h="39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Data</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Processing</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Output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Distance in miles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Calculate Kilometers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Distance in kilometers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7" name="Group 17"/>
          <p:cNvGrpSpPr>
            <a:grpSpLocks/>
          </p:cNvGrpSpPr>
          <p:nvPr/>
        </p:nvGrpSpPr>
        <p:grpSpPr bwMode="auto">
          <a:xfrm>
            <a:off x="6019800" y="1409700"/>
            <a:ext cx="2743200" cy="4876800"/>
            <a:chOff x="1776" y="480"/>
            <a:chExt cx="1728" cy="3072"/>
          </a:xfrm>
        </p:grpSpPr>
        <p:sp>
          <p:nvSpPr>
            <p:cNvPr id="53282" name="AutoShape 2"/>
            <p:cNvSpPr>
              <a:spLocks noChangeArrowheads="1"/>
            </p:cNvSpPr>
            <p:nvPr/>
          </p:nvSpPr>
          <p:spPr bwMode="auto">
            <a:xfrm>
              <a:off x="2160" y="480"/>
              <a:ext cx="1152" cy="336"/>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start</a:t>
              </a:r>
            </a:p>
          </p:txBody>
        </p:sp>
        <p:sp>
          <p:nvSpPr>
            <p:cNvPr id="53283" name="AutoShape 3"/>
            <p:cNvSpPr>
              <a:spLocks noChangeArrowheads="1"/>
            </p:cNvSpPr>
            <p:nvPr/>
          </p:nvSpPr>
          <p:spPr bwMode="auto">
            <a:xfrm>
              <a:off x="2064" y="1248"/>
              <a:ext cx="1296" cy="336"/>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read miles</a:t>
              </a:r>
            </a:p>
          </p:txBody>
        </p:sp>
        <p:sp>
          <p:nvSpPr>
            <p:cNvPr id="53284" name="AutoShape 4"/>
            <p:cNvSpPr>
              <a:spLocks noChangeArrowheads="1"/>
            </p:cNvSpPr>
            <p:nvPr/>
          </p:nvSpPr>
          <p:spPr bwMode="auto">
            <a:xfrm>
              <a:off x="1776" y="1872"/>
              <a:ext cx="1728" cy="384"/>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kilometers = 1.609 x miles</a:t>
              </a:r>
            </a:p>
          </p:txBody>
        </p:sp>
        <p:sp>
          <p:nvSpPr>
            <p:cNvPr id="53285" name="AutoShape 5"/>
            <p:cNvSpPr>
              <a:spLocks noChangeArrowheads="1"/>
            </p:cNvSpPr>
            <p:nvPr/>
          </p:nvSpPr>
          <p:spPr bwMode="auto">
            <a:xfrm>
              <a:off x="2016" y="2592"/>
              <a:ext cx="1392" cy="288"/>
            </a:xfrm>
            <a:prstGeom prst="flowChartInputOutpu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dirty="0"/>
                <a:t>print </a:t>
              </a:r>
              <a:r>
                <a:rPr lang="en-GB" altLang="en-US" sz="1800" dirty="0" err="1"/>
                <a:t>kilometers</a:t>
              </a:r>
              <a:endParaRPr lang="en-GB" altLang="en-US" sz="1800" dirty="0"/>
            </a:p>
          </p:txBody>
        </p:sp>
        <p:sp>
          <p:nvSpPr>
            <p:cNvPr id="53286" name="AutoShape 6"/>
            <p:cNvSpPr>
              <a:spLocks noChangeArrowheads="1"/>
            </p:cNvSpPr>
            <p:nvPr/>
          </p:nvSpPr>
          <p:spPr bwMode="auto">
            <a:xfrm>
              <a:off x="2112" y="3264"/>
              <a:ext cx="1152" cy="288"/>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end</a:t>
              </a:r>
            </a:p>
          </p:txBody>
        </p:sp>
        <p:sp>
          <p:nvSpPr>
            <p:cNvPr id="53287" name="Line 13"/>
            <p:cNvSpPr>
              <a:spLocks noChangeShapeType="1"/>
            </p:cNvSpPr>
            <p:nvPr/>
          </p:nvSpPr>
          <p:spPr bwMode="auto">
            <a:xfrm>
              <a:off x="2736" y="816"/>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88" name="Line 14"/>
            <p:cNvSpPr>
              <a:spLocks noChangeShapeType="1"/>
            </p:cNvSpPr>
            <p:nvPr/>
          </p:nvSpPr>
          <p:spPr bwMode="auto">
            <a:xfrm>
              <a:off x="2736" y="158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89" name="Line 15"/>
            <p:cNvSpPr>
              <a:spLocks noChangeShapeType="1"/>
            </p:cNvSpPr>
            <p:nvPr/>
          </p:nvSpPr>
          <p:spPr bwMode="auto">
            <a:xfrm>
              <a:off x="2736" y="225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90" name="Line 16"/>
            <p:cNvSpPr>
              <a:spLocks noChangeShapeType="1"/>
            </p:cNvSpPr>
            <p:nvPr/>
          </p:nvSpPr>
          <p:spPr bwMode="auto">
            <a:xfrm>
              <a:off x="2736" y="288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42998</TotalTime>
  <Words>2642</Words>
  <Application>Microsoft Macintosh PowerPoint</Application>
  <PresentationFormat>On-screen Show (4:3)</PresentationFormat>
  <Paragraphs>513</Paragraphs>
  <Slides>44</Slides>
  <Notes>23</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ariant>
        <vt:lpstr>Custom Shows</vt:lpstr>
      </vt:variant>
      <vt:variant>
        <vt:i4>1</vt:i4>
      </vt:variant>
    </vt:vector>
  </HeadingPairs>
  <TitlesOfParts>
    <vt:vector size="54" baseType="lpstr">
      <vt:lpstr>Arial</vt:lpstr>
      <vt:lpstr>Courier</vt:lpstr>
      <vt:lpstr>Courier New</vt:lpstr>
      <vt:lpstr>Lucida Sans Typewriter</vt:lpstr>
      <vt:lpstr>Monotype Sorts</vt:lpstr>
      <vt:lpstr>Times New Roman</vt:lpstr>
      <vt:lpstr>ヒラギノ角ゴ Pro W3</vt:lpstr>
      <vt:lpstr>Default Design</vt:lpstr>
      <vt:lpstr>Picture</vt:lpstr>
      <vt:lpstr>  Chapter 2  Algorithm Design</vt:lpstr>
      <vt:lpstr>PowerPoint Presentation</vt:lpstr>
      <vt:lpstr>Pre-Programming Phase</vt:lpstr>
      <vt:lpstr>Pre-Programming Phase</vt:lpstr>
      <vt:lpstr>Flowchart Symbols</vt:lpstr>
      <vt:lpstr>Flowchart Symbols</vt:lpstr>
      <vt:lpstr>Flowchart Symbols</vt:lpstr>
      <vt:lpstr>Flowchart Symbols</vt:lpstr>
      <vt:lpstr>Problem 1</vt:lpstr>
      <vt:lpstr>Problem 2</vt:lpstr>
      <vt:lpstr>Problem 3</vt:lpstr>
      <vt:lpstr>PowerPoint Presentation</vt:lpstr>
      <vt:lpstr>Problem 4</vt:lpstr>
      <vt:lpstr>PowerPoint Presentation</vt:lpstr>
      <vt:lpstr>PowerPoint Presentation</vt:lpstr>
      <vt:lpstr>Flowchart</vt:lpstr>
      <vt:lpstr>Flowchart</vt:lpstr>
      <vt:lpstr>Pre-Programming Phase</vt:lpstr>
      <vt:lpstr>Algorithm</vt:lpstr>
      <vt:lpstr>Algorithm Tracing</vt:lpstr>
      <vt:lpstr>Algorithm Tracing</vt:lpstr>
      <vt:lpstr>Algorithm Tracing</vt:lpstr>
      <vt:lpstr>Algorithm Tracing</vt:lpstr>
      <vt:lpstr>Anatomy of a Java Program</vt:lpstr>
      <vt:lpstr>Comments</vt:lpstr>
      <vt:lpstr>Reserved words</vt:lpstr>
      <vt:lpstr>Class Name</vt:lpstr>
      <vt:lpstr>Methods</vt:lpstr>
      <vt:lpstr>Main Method</vt:lpstr>
      <vt:lpstr>Statement</vt:lpstr>
      <vt:lpstr>Statement Terminator</vt:lpstr>
      <vt:lpstr>Blocks</vt:lpstr>
      <vt:lpstr>Special Symbols</vt:lpstr>
      <vt:lpstr>Programming / Implementation Phase </vt:lpstr>
      <vt:lpstr>PowerPoint Presentation</vt:lpstr>
      <vt:lpstr>Programming / Implementation Phase</vt:lpstr>
      <vt:lpstr>Programming / Implementation Phase</vt:lpstr>
      <vt:lpstr>Programming / Implementation Phase</vt:lpstr>
      <vt:lpstr>Programming / Implementation Phase</vt:lpstr>
      <vt:lpstr>Programming / Implementation Phase</vt:lpstr>
      <vt:lpstr>Programming Errors</vt:lpstr>
      <vt:lpstr>Syntax Errors</vt:lpstr>
      <vt:lpstr>Runtime Errors</vt:lpstr>
      <vt:lpstr>Logic Errors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RAZALI BIN YAAKOB</cp:lastModifiedBy>
  <cp:revision>585</cp:revision>
  <dcterms:created xsi:type="dcterms:W3CDTF">1995-06-10T17:31:50Z</dcterms:created>
  <dcterms:modified xsi:type="dcterms:W3CDTF">2024-10-29T06:05:53Z</dcterms:modified>
</cp:coreProperties>
</file>