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51" r:id="rId1"/>
  </p:sldMasterIdLst>
  <p:notesMasterIdLst>
    <p:notesMasterId r:id="rId113"/>
  </p:notesMasterIdLst>
  <p:handoutMasterIdLst>
    <p:handoutMasterId r:id="rId114"/>
  </p:handoutMasterIdLst>
  <p:sldIdLst>
    <p:sldId id="649" r:id="rId2"/>
    <p:sldId id="530" r:id="rId3"/>
    <p:sldId id="469" r:id="rId4"/>
    <p:sldId id="471" r:id="rId5"/>
    <p:sldId id="448" r:id="rId6"/>
    <p:sldId id="450" r:id="rId7"/>
    <p:sldId id="1188" r:id="rId8"/>
    <p:sldId id="1189" r:id="rId9"/>
    <p:sldId id="500" r:id="rId10"/>
    <p:sldId id="1190" r:id="rId11"/>
    <p:sldId id="1191" r:id="rId12"/>
    <p:sldId id="1192" r:id="rId13"/>
    <p:sldId id="472" r:id="rId14"/>
    <p:sldId id="362" r:id="rId15"/>
    <p:sldId id="486" r:id="rId16"/>
    <p:sldId id="476" r:id="rId17"/>
    <p:sldId id="477" r:id="rId18"/>
    <p:sldId id="478" r:id="rId19"/>
    <p:sldId id="479" r:id="rId20"/>
    <p:sldId id="480" r:id="rId21"/>
    <p:sldId id="481" r:id="rId22"/>
    <p:sldId id="425" r:id="rId23"/>
    <p:sldId id="432" r:id="rId24"/>
    <p:sldId id="522" r:id="rId25"/>
    <p:sldId id="443" r:id="rId26"/>
    <p:sldId id="444" r:id="rId27"/>
    <p:sldId id="445" r:id="rId28"/>
    <p:sldId id="446" r:id="rId29"/>
    <p:sldId id="447" r:id="rId30"/>
    <p:sldId id="442" r:id="rId31"/>
    <p:sldId id="489" r:id="rId32"/>
    <p:sldId id="490" r:id="rId33"/>
    <p:sldId id="519" r:id="rId34"/>
    <p:sldId id="415" r:id="rId35"/>
    <p:sldId id="416" r:id="rId36"/>
    <p:sldId id="417" r:id="rId37"/>
    <p:sldId id="418" r:id="rId38"/>
    <p:sldId id="508" r:id="rId39"/>
    <p:sldId id="483" r:id="rId40"/>
    <p:sldId id="474" r:id="rId41"/>
    <p:sldId id="475" r:id="rId42"/>
    <p:sldId id="1193" r:id="rId43"/>
    <p:sldId id="484" r:id="rId44"/>
    <p:sldId id="485" r:id="rId45"/>
    <p:sldId id="509" r:id="rId46"/>
    <p:sldId id="491" r:id="rId47"/>
    <p:sldId id="317" r:id="rId48"/>
    <p:sldId id="482" r:id="rId49"/>
    <p:sldId id="419" r:id="rId50"/>
    <p:sldId id="389" r:id="rId51"/>
    <p:sldId id="390" r:id="rId52"/>
    <p:sldId id="391" r:id="rId53"/>
    <p:sldId id="392" r:id="rId54"/>
    <p:sldId id="393" r:id="rId55"/>
    <p:sldId id="394" r:id="rId56"/>
    <p:sldId id="395" r:id="rId57"/>
    <p:sldId id="396" r:id="rId58"/>
    <p:sldId id="397" r:id="rId59"/>
    <p:sldId id="398" r:id="rId60"/>
    <p:sldId id="504" r:id="rId61"/>
    <p:sldId id="506" r:id="rId62"/>
    <p:sldId id="511" r:id="rId63"/>
    <p:sldId id="507" r:id="rId64"/>
    <p:sldId id="318" r:id="rId65"/>
    <p:sldId id="378" r:id="rId66"/>
    <p:sldId id="492" r:id="rId67"/>
    <p:sldId id="512" r:id="rId68"/>
    <p:sldId id="343" r:id="rId69"/>
    <p:sldId id="502" r:id="rId70"/>
    <p:sldId id="510" r:id="rId71"/>
    <p:sldId id="503" r:id="rId72"/>
    <p:sldId id="523" r:id="rId73"/>
    <p:sldId id="1186" r:id="rId74"/>
    <p:sldId id="410" r:id="rId75"/>
    <p:sldId id="524" r:id="rId76"/>
    <p:sldId id="525" r:id="rId77"/>
    <p:sldId id="320" r:id="rId78"/>
    <p:sldId id="334" r:id="rId79"/>
    <p:sldId id="347" r:id="rId80"/>
    <p:sldId id="342" r:id="rId81"/>
    <p:sldId id="350" r:id="rId82"/>
    <p:sldId id="493" r:id="rId83"/>
    <p:sldId id="360" r:id="rId84"/>
    <p:sldId id="351" r:id="rId85"/>
    <p:sldId id="352" r:id="rId86"/>
    <p:sldId id="521" r:id="rId87"/>
    <p:sldId id="322" r:id="rId88"/>
    <p:sldId id="346" r:id="rId89"/>
    <p:sldId id="513" r:id="rId90"/>
    <p:sldId id="517" r:id="rId91"/>
    <p:sldId id="1194" r:id="rId92"/>
    <p:sldId id="1195" r:id="rId93"/>
    <p:sldId id="514" r:id="rId94"/>
    <p:sldId id="1196" r:id="rId95"/>
    <p:sldId id="1197" r:id="rId96"/>
    <p:sldId id="1210" r:id="rId97"/>
    <p:sldId id="1198" r:id="rId98"/>
    <p:sldId id="1199" r:id="rId99"/>
    <p:sldId id="1200" r:id="rId100"/>
    <p:sldId id="1201" r:id="rId101"/>
    <p:sldId id="1202" r:id="rId102"/>
    <p:sldId id="1203" r:id="rId103"/>
    <p:sldId id="1204" r:id="rId104"/>
    <p:sldId id="1205" r:id="rId105"/>
    <p:sldId id="1206" r:id="rId106"/>
    <p:sldId id="1207" r:id="rId107"/>
    <p:sldId id="1208" r:id="rId108"/>
    <p:sldId id="1209" r:id="rId109"/>
    <p:sldId id="515" r:id="rId110"/>
    <p:sldId id="518" r:id="rId111"/>
    <p:sldId id="516" r:id="rId112"/>
  </p:sldIdLst>
  <p:sldSz cx="9144000" cy="6858000" type="screen4x3"/>
  <p:notesSz cx="6834188" cy="9979025"/>
  <p:custShowLst>
    <p:custShow name="Custom Show 1" id="0">
      <p:sldLst/>
    </p:custShow>
  </p:custShow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3144">
          <p15:clr>
            <a:srgbClr val="A4A3A4"/>
          </p15:clr>
        </p15:guide>
        <p15:guide id="2" pos="21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66FFFF"/>
    <a:srgbClr val="FF9999"/>
    <a:srgbClr val="CCFFCC"/>
    <a:srgbClr val="FFCCCC"/>
    <a:srgbClr val="FFFFCC"/>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69" autoAdjust="0"/>
    <p:restoredTop sz="90929"/>
  </p:normalViewPr>
  <p:slideViewPr>
    <p:cSldViewPr>
      <p:cViewPr varScale="1">
        <p:scale>
          <a:sx n="118" d="100"/>
          <a:sy n="118" d="100"/>
        </p:scale>
        <p:origin x="1568" y="200"/>
      </p:cViewPr>
      <p:guideLst>
        <p:guide orient="horz" pos="864"/>
        <p:guide pos="57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2720"/>
    </p:cViewPr>
  </p:sorterViewPr>
  <p:notesViewPr>
    <p:cSldViewPr>
      <p:cViewPr varScale="1">
        <p:scale>
          <a:sx n="40" d="100"/>
          <a:sy n="40" d="100"/>
        </p:scale>
        <p:origin x="-1488" y="-96"/>
      </p:cViewPr>
      <p:guideLst>
        <p:guide orient="horz" pos="3144"/>
        <p:guide pos="2153"/>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slide" Target="slides/slide6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76957-B34C-4192-9C7C-47951F5AA97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ms-MY"/>
        </a:p>
      </dgm:t>
    </dgm:pt>
    <dgm:pt modelId="{990191C4-4641-4B55-9FF0-A10183C06438}">
      <dgm:prSet phldrT="[Text]" custT="1"/>
      <dgm:spPr>
        <a:ln>
          <a:solidFill>
            <a:schemeClr val="tx1"/>
          </a:solidFill>
        </a:ln>
      </dgm:spPr>
      <dgm:t>
        <a:bodyPr/>
        <a:lstStyle/>
        <a:p>
          <a:r>
            <a:rPr lang="en-US" sz="1800" dirty="0">
              <a:solidFill>
                <a:schemeClr val="tx1"/>
              </a:solidFill>
            </a:rPr>
            <a:t>Convert distance</a:t>
          </a:r>
        </a:p>
        <a:p>
          <a:r>
            <a:rPr lang="en-US" sz="1800" dirty="0">
              <a:solidFill>
                <a:schemeClr val="tx1"/>
              </a:solidFill>
            </a:rPr>
            <a:t>[main] </a:t>
          </a:r>
        </a:p>
        <a:p>
          <a:r>
            <a:rPr lang="en-US" sz="1800" dirty="0">
              <a:solidFill>
                <a:schemeClr val="tx1"/>
              </a:solidFill>
            </a:rPr>
            <a:t>0000</a:t>
          </a:r>
        </a:p>
      </dgm:t>
    </dgm:pt>
    <dgm:pt modelId="{BBD2B2AC-AB33-41FE-9BA6-16F5D52C1F2E}" type="parTrans" cxnId="{11A5BA18-DDDD-4E46-BE23-E8995FB796F6}">
      <dgm:prSet/>
      <dgm:spPr/>
      <dgm:t>
        <a:bodyPr/>
        <a:lstStyle/>
        <a:p>
          <a:endParaRPr lang="ms-MY" sz="2000">
            <a:solidFill>
              <a:schemeClr val="tx1"/>
            </a:solidFill>
          </a:endParaRPr>
        </a:p>
      </dgm:t>
    </dgm:pt>
    <dgm:pt modelId="{600AD0E8-5479-4CED-9076-8F2C46783803}" type="sibTrans" cxnId="{11A5BA18-DDDD-4E46-BE23-E8995FB796F6}">
      <dgm:prSet/>
      <dgm:spPr/>
      <dgm:t>
        <a:bodyPr/>
        <a:lstStyle/>
        <a:p>
          <a:endParaRPr lang="ms-MY" sz="2000">
            <a:solidFill>
              <a:schemeClr val="tx1"/>
            </a:solidFill>
          </a:endParaRPr>
        </a:p>
      </dgm:t>
    </dgm:pt>
    <dgm:pt modelId="{31DF0BAC-762D-4F2A-8B2E-F3EF4B32E665}">
      <dgm:prSet phldrT="[Text]" custT="1"/>
      <dgm:spPr>
        <a:ln>
          <a:solidFill>
            <a:schemeClr val="tx1"/>
          </a:solidFill>
        </a:ln>
      </dgm:spPr>
      <dgm:t>
        <a:bodyPr/>
        <a:lstStyle/>
        <a:p>
          <a:r>
            <a:rPr lang="en-US" sz="1800" dirty="0">
              <a:solidFill>
                <a:schemeClr val="tx1"/>
              </a:solidFill>
            </a:rPr>
            <a:t>Read distance in miles </a:t>
          </a:r>
        </a:p>
        <a:p>
          <a:r>
            <a:rPr lang="en-US" sz="1800" dirty="0">
              <a:solidFill>
                <a:schemeClr val="tx1"/>
              </a:solidFill>
            </a:rPr>
            <a:t>[read]</a:t>
          </a:r>
        </a:p>
        <a:p>
          <a:r>
            <a:rPr lang="en-US" sz="1800" dirty="0">
              <a:solidFill>
                <a:schemeClr val="tx1"/>
              </a:solidFill>
            </a:rPr>
            <a:t>0100</a:t>
          </a:r>
        </a:p>
      </dgm:t>
    </dgm:pt>
    <dgm:pt modelId="{D9504FF2-B61E-444F-8E8F-C4A3AA55D171}" type="parTrans" cxnId="{1934C551-DC81-491D-A4AF-4DA75C8B17B3}">
      <dgm:prSet/>
      <dgm:spPr>
        <a:ln>
          <a:solidFill>
            <a:schemeClr val="tx1"/>
          </a:solidFill>
        </a:ln>
      </dgm:spPr>
      <dgm:t>
        <a:bodyPr/>
        <a:lstStyle/>
        <a:p>
          <a:endParaRPr lang="ms-MY" sz="2000">
            <a:solidFill>
              <a:schemeClr val="tx1"/>
            </a:solidFill>
          </a:endParaRPr>
        </a:p>
      </dgm:t>
    </dgm:pt>
    <dgm:pt modelId="{C55FC002-EA07-49FC-8206-74AD852ACB92}" type="sibTrans" cxnId="{1934C551-DC81-491D-A4AF-4DA75C8B17B3}">
      <dgm:prSet/>
      <dgm:spPr/>
      <dgm:t>
        <a:bodyPr/>
        <a:lstStyle/>
        <a:p>
          <a:endParaRPr lang="ms-MY" sz="2000">
            <a:solidFill>
              <a:schemeClr val="tx1"/>
            </a:solidFill>
          </a:endParaRPr>
        </a:p>
      </dgm:t>
    </dgm:pt>
    <dgm:pt modelId="{AC1A92B3-250A-41C1-A23B-A40463EBE989}">
      <dgm:prSet phldrT="[Text]" custT="1"/>
      <dgm:spPr>
        <a:ln>
          <a:solidFill>
            <a:schemeClr val="tx1"/>
          </a:solidFill>
        </a:ln>
      </dgm:spPr>
      <dgm:t>
        <a:bodyPr/>
        <a:lstStyle/>
        <a:p>
          <a:r>
            <a:rPr lang="en-US" sz="1800" dirty="0">
              <a:solidFill>
                <a:schemeClr val="tx1"/>
              </a:solidFill>
            </a:rPr>
            <a:t>Calculate kilometers = 1.609 x miles </a:t>
          </a:r>
        </a:p>
        <a:p>
          <a:r>
            <a:rPr lang="en-US" sz="1800" dirty="0">
              <a:solidFill>
                <a:schemeClr val="tx1"/>
              </a:solidFill>
            </a:rPr>
            <a:t>[calc]</a:t>
          </a:r>
        </a:p>
        <a:p>
          <a:r>
            <a:rPr lang="en-US" sz="1800" dirty="0">
              <a:solidFill>
                <a:schemeClr val="tx1"/>
              </a:solidFill>
            </a:rPr>
            <a:t>0200</a:t>
          </a:r>
        </a:p>
      </dgm:t>
    </dgm:pt>
    <dgm:pt modelId="{BD946224-9F65-4EF3-83EC-082F13CB3CBA}" type="parTrans" cxnId="{81252182-52FE-4832-928D-24353622F80E}">
      <dgm:prSet/>
      <dgm:spPr>
        <a:ln>
          <a:solidFill>
            <a:schemeClr val="tx1"/>
          </a:solidFill>
        </a:ln>
      </dgm:spPr>
      <dgm:t>
        <a:bodyPr/>
        <a:lstStyle/>
        <a:p>
          <a:endParaRPr lang="ms-MY" sz="2000">
            <a:solidFill>
              <a:schemeClr val="tx1"/>
            </a:solidFill>
          </a:endParaRPr>
        </a:p>
      </dgm:t>
    </dgm:pt>
    <dgm:pt modelId="{EFC8B705-45D8-48CE-97BF-9DC91BE3CF8A}" type="sibTrans" cxnId="{81252182-52FE-4832-928D-24353622F80E}">
      <dgm:prSet/>
      <dgm:spPr/>
      <dgm:t>
        <a:bodyPr/>
        <a:lstStyle/>
        <a:p>
          <a:endParaRPr lang="ms-MY" sz="2000">
            <a:solidFill>
              <a:schemeClr val="tx1"/>
            </a:solidFill>
          </a:endParaRPr>
        </a:p>
      </dgm:t>
    </dgm:pt>
    <dgm:pt modelId="{D1AD1792-746D-4DFE-82ED-94AFA72E2027}">
      <dgm:prSet phldrT="[Text]" custT="1"/>
      <dgm:spPr>
        <a:ln>
          <a:solidFill>
            <a:schemeClr val="tx1"/>
          </a:solidFill>
        </a:ln>
      </dgm:spPr>
      <dgm:t>
        <a:bodyPr/>
        <a:lstStyle/>
        <a:p>
          <a:r>
            <a:rPr lang="en-US" sz="1800" dirty="0">
              <a:solidFill>
                <a:schemeClr val="tx1"/>
              </a:solidFill>
            </a:rPr>
            <a:t>Display distance in kilometers </a:t>
          </a:r>
        </a:p>
        <a:p>
          <a:r>
            <a:rPr lang="en-US" sz="1800" dirty="0">
              <a:solidFill>
                <a:schemeClr val="tx1"/>
              </a:solidFill>
            </a:rPr>
            <a:t>[print]</a:t>
          </a:r>
        </a:p>
        <a:p>
          <a:r>
            <a:rPr lang="en-US" sz="1800" dirty="0">
              <a:solidFill>
                <a:schemeClr val="tx1"/>
              </a:solidFill>
            </a:rPr>
            <a:t>0300</a:t>
          </a:r>
        </a:p>
      </dgm:t>
    </dgm:pt>
    <dgm:pt modelId="{6BE246BB-6947-43A5-BE43-1420BA5C0B3C}" type="parTrans" cxnId="{A647A80D-E4B0-453F-9521-4A11CF3B0F0F}">
      <dgm:prSet/>
      <dgm:spPr>
        <a:ln>
          <a:solidFill>
            <a:schemeClr val="tx1"/>
          </a:solidFill>
        </a:ln>
      </dgm:spPr>
      <dgm:t>
        <a:bodyPr/>
        <a:lstStyle/>
        <a:p>
          <a:endParaRPr lang="ms-MY" sz="2000">
            <a:solidFill>
              <a:schemeClr val="tx1"/>
            </a:solidFill>
          </a:endParaRPr>
        </a:p>
      </dgm:t>
    </dgm:pt>
    <dgm:pt modelId="{AB2A88D2-5C51-44E9-8706-F6F4B2141B96}" type="sibTrans" cxnId="{A647A80D-E4B0-453F-9521-4A11CF3B0F0F}">
      <dgm:prSet/>
      <dgm:spPr/>
      <dgm:t>
        <a:bodyPr/>
        <a:lstStyle/>
        <a:p>
          <a:endParaRPr lang="ms-MY" sz="2000">
            <a:solidFill>
              <a:schemeClr val="tx1"/>
            </a:solidFill>
          </a:endParaRPr>
        </a:p>
      </dgm:t>
    </dgm:pt>
    <dgm:pt modelId="{09B82FA4-F882-498A-88B1-49ACD564D84F}" type="pres">
      <dgm:prSet presAssocID="{55076957-B34C-4192-9C7C-47951F5AA970}" presName="hierChild1" presStyleCnt="0">
        <dgm:presLayoutVars>
          <dgm:orgChart val="1"/>
          <dgm:chPref val="1"/>
          <dgm:dir/>
          <dgm:animOne val="branch"/>
          <dgm:animLvl val="lvl"/>
          <dgm:resizeHandles/>
        </dgm:presLayoutVars>
      </dgm:prSet>
      <dgm:spPr/>
    </dgm:pt>
    <dgm:pt modelId="{EE7C1AC5-7F43-433D-94F4-AF0A8507B817}" type="pres">
      <dgm:prSet presAssocID="{990191C4-4641-4B55-9FF0-A10183C06438}" presName="hierRoot1" presStyleCnt="0">
        <dgm:presLayoutVars>
          <dgm:hierBranch val="init"/>
        </dgm:presLayoutVars>
      </dgm:prSet>
      <dgm:spPr/>
    </dgm:pt>
    <dgm:pt modelId="{34319B3D-40BB-4DED-A8E4-105D5C1AE68D}" type="pres">
      <dgm:prSet presAssocID="{990191C4-4641-4B55-9FF0-A10183C06438}" presName="rootComposite1" presStyleCnt="0"/>
      <dgm:spPr/>
    </dgm:pt>
    <dgm:pt modelId="{DD0E2B36-6222-4A76-ACE7-2E17338CA670}" type="pres">
      <dgm:prSet presAssocID="{990191C4-4641-4B55-9FF0-A10183C06438}" presName="rootText1" presStyleLbl="node0" presStyleIdx="0" presStyleCnt="1" custScaleX="136241" custScaleY="132326" custLinFactNeighborX="7509" custLinFactNeighborY="-21887">
        <dgm:presLayoutVars>
          <dgm:chPref val="3"/>
        </dgm:presLayoutVars>
      </dgm:prSet>
      <dgm:spPr>
        <a:prstGeom prst="roundRect">
          <a:avLst/>
        </a:prstGeom>
      </dgm:spPr>
    </dgm:pt>
    <dgm:pt modelId="{2AF3ACA7-63DB-4C29-9377-D682813ED084}" type="pres">
      <dgm:prSet presAssocID="{990191C4-4641-4B55-9FF0-A10183C06438}" presName="rootConnector1" presStyleLbl="node1" presStyleIdx="0" presStyleCnt="0"/>
      <dgm:spPr/>
    </dgm:pt>
    <dgm:pt modelId="{8413DF3A-0111-4BBF-A860-9FD2457CD1BD}" type="pres">
      <dgm:prSet presAssocID="{990191C4-4641-4B55-9FF0-A10183C06438}" presName="hierChild2" presStyleCnt="0"/>
      <dgm:spPr/>
    </dgm:pt>
    <dgm:pt modelId="{DC84D995-CD10-4648-9A99-28DC2F6B31F7}" type="pres">
      <dgm:prSet presAssocID="{D9504FF2-B61E-444F-8E8F-C4A3AA55D171}" presName="Name37" presStyleLbl="parChTrans1D2" presStyleIdx="0" presStyleCnt="3"/>
      <dgm:spPr/>
    </dgm:pt>
    <dgm:pt modelId="{C3E70E86-474C-4236-86F8-E599ED170C54}" type="pres">
      <dgm:prSet presAssocID="{31DF0BAC-762D-4F2A-8B2E-F3EF4B32E665}" presName="hierRoot2" presStyleCnt="0">
        <dgm:presLayoutVars>
          <dgm:hierBranch val="init"/>
        </dgm:presLayoutVars>
      </dgm:prSet>
      <dgm:spPr/>
    </dgm:pt>
    <dgm:pt modelId="{EADFED0E-0C04-4430-ACA6-871B1B7CE335}" type="pres">
      <dgm:prSet presAssocID="{31DF0BAC-762D-4F2A-8B2E-F3EF4B32E665}" presName="rootComposite" presStyleCnt="0"/>
      <dgm:spPr/>
    </dgm:pt>
    <dgm:pt modelId="{3455BA6F-3845-4AD6-B63B-08BD7DB4D913}" type="pres">
      <dgm:prSet presAssocID="{31DF0BAC-762D-4F2A-8B2E-F3EF4B32E665}" presName="rootText" presStyleLbl="node2" presStyleIdx="0" presStyleCnt="3" custScaleX="142140" custScaleY="173979" custLinFactNeighborX="-44175" custLinFactNeighborY="-3699">
        <dgm:presLayoutVars>
          <dgm:chPref val="3"/>
        </dgm:presLayoutVars>
      </dgm:prSet>
      <dgm:spPr>
        <a:prstGeom prst="roundRect">
          <a:avLst/>
        </a:prstGeom>
      </dgm:spPr>
    </dgm:pt>
    <dgm:pt modelId="{806E13DC-4636-4CC5-94B0-5486CE1EC9EB}" type="pres">
      <dgm:prSet presAssocID="{31DF0BAC-762D-4F2A-8B2E-F3EF4B32E665}" presName="rootConnector" presStyleLbl="node2" presStyleIdx="0" presStyleCnt="3"/>
      <dgm:spPr/>
    </dgm:pt>
    <dgm:pt modelId="{0886E1B9-46E0-428F-BA26-B5B9575D1150}" type="pres">
      <dgm:prSet presAssocID="{31DF0BAC-762D-4F2A-8B2E-F3EF4B32E665}" presName="hierChild4" presStyleCnt="0"/>
      <dgm:spPr/>
    </dgm:pt>
    <dgm:pt modelId="{B3A131D4-4B0A-4F6E-BED4-2B717E8BC568}" type="pres">
      <dgm:prSet presAssocID="{31DF0BAC-762D-4F2A-8B2E-F3EF4B32E665}" presName="hierChild5" presStyleCnt="0"/>
      <dgm:spPr/>
    </dgm:pt>
    <dgm:pt modelId="{60BC4E8D-A1A3-4C31-B218-4D7221E683E8}" type="pres">
      <dgm:prSet presAssocID="{BD946224-9F65-4EF3-83EC-082F13CB3CBA}" presName="Name37" presStyleLbl="parChTrans1D2" presStyleIdx="1" presStyleCnt="3"/>
      <dgm:spPr/>
    </dgm:pt>
    <dgm:pt modelId="{0660C9DA-BFCD-4D80-BF3F-2D6999C0CCD5}" type="pres">
      <dgm:prSet presAssocID="{AC1A92B3-250A-41C1-A23B-A40463EBE989}" presName="hierRoot2" presStyleCnt="0">
        <dgm:presLayoutVars>
          <dgm:hierBranch val="init"/>
        </dgm:presLayoutVars>
      </dgm:prSet>
      <dgm:spPr/>
    </dgm:pt>
    <dgm:pt modelId="{018279CC-0E3E-4AD5-85D8-4D84644CF17E}" type="pres">
      <dgm:prSet presAssocID="{AC1A92B3-250A-41C1-A23B-A40463EBE989}" presName="rootComposite" presStyleCnt="0"/>
      <dgm:spPr/>
    </dgm:pt>
    <dgm:pt modelId="{5383B54B-BB41-4060-88A3-DDCFEA78B381}" type="pres">
      <dgm:prSet presAssocID="{AC1A92B3-250A-41C1-A23B-A40463EBE989}" presName="rootText" presStyleLbl="node2" presStyleIdx="1" presStyleCnt="3" custScaleX="174961" custScaleY="162595">
        <dgm:presLayoutVars>
          <dgm:chPref val="3"/>
        </dgm:presLayoutVars>
      </dgm:prSet>
      <dgm:spPr>
        <a:prstGeom prst="roundRect">
          <a:avLst/>
        </a:prstGeom>
      </dgm:spPr>
    </dgm:pt>
    <dgm:pt modelId="{72A6A3C8-3A40-443B-9A56-3F26C4A10BD5}" type="pres">
      <dgm:prSet presAssocID="{AC1A92B3-250A-41C1-A23B-A40463EBE989}" presName="rootConnector" presStyleLbl="node2" presStyleIdx="1" presStyleCnt="3"/>
      <dgm:spPr/>
    </dgm:pt>
    <dgm:pt modelId="{D5D5E828-9390-4204-B8BE-16B346634DED}" type="pres">
      <dgm:prSet presAssocID="{AC1A92B3-250A-41C1-A23B-A40463EBE989}" presName="hierChild4" presStyleCnt="0"/>
      <dgm:spPr/>
    </dgm:pt>
    <dgm:pt modelId="{53E2A1EA-99A3-48BE-A443-AD1884230AB2}" type="pres">
      <dgm:prSet presAssocID="{AC1A92B3-250A-41C1-A23B-A40463EBE989}" presName="hierChild5" presStyleCnt="0"/>
      <dgm:spPr/>
    </dgm:pt>
    <dgm:pt modelId="{DF4F5F4F-3801-4EB7-948D-D92BD8C265D3}" type="pres">
      <dgm:prSet presAssocID="{6BE246BB-6947-43A5-BE43-1420BA5C0B3C}" presName="Name37" presStyleLbl="parChTrans1D2" presStyleIdx="2" presStyleCnt="3"/>
      <dgm:spPr/>
    </dgm:pt>
    <dgm:pt modelId="{8A497795-2237-48C3-9071-60BE58B5C8F0}" type="pres">
      <dgm:prSet presAssocID="{D1AD1792-746D-4DFE-82ED-94AFA72E2027}" presName="hierRoot2" presStyleCnt="0">
        <dgm:presLayoutVars>
          <dgm:hierBranch val="init"/>
        </dgm:presLayoutVars>
      </dgm:prSet>
      <dgm:spPr/>
    </dgm:pt>
    <dgm:pt modelId="{E65E8495-797C-448B-B9E8-EAF8F064D30B}" type="pres">
      <dgm:prSet presAssocID="{D1AD1792-746D-4DFE-82ED-94AFA72E2027}" presName="rootComposite" presStyleCnt="0"/>
      <dgm:spPr/>
    </dgm:pt>
    <dgm:pt modelId="{B5E0DDB1-BEDD-46DD-8175-FC279E1CB1B9}" type="pres">
      <dgm:prSet presAssocID="{D1AD1792-746D-4DFE-82ED-94AFA72E2027}" presName="rootText" presStyleLbl="node2" presStyleIdx="2" presStyleCnt="3" custScaleX="125030" custScaleY="189539">
        <dgm:presLayoutVars>
          <dgm:chPref val="3"/>
        </dgm:presLayoutVars>
      </dgm:prSet>
      <dgm:spPr>
        <a:prstGeom prst="roundRect">
          <a:avLst/>
        </a:prstGeom>
      </dgm:spPr>
    </dgm:pt>
    <dgm:pt modelId="{EBB9659C-F358-4AB1-964B-BA6C497F97DF}" type="pres">
      <dgm:prSet presAssocID="{D1AD1792-746D-4DFE-82ED-94AFA72E2027}" presName="rootConnector" presStyleLbl="node2" presStyleIdx="2" presStyleCnt="3"/>
      <dgm:spPr/>
    </dgm:pt>
    <dgm:pt modelId="{AD7AD1E5-CA65-4653-96E8-8E7CAB313A10}" type="pres">
      <dgm:prSet presAssocID="{D1AD1792-746D-4DFE-82ED-94AFA72E2027}" presName="hierChild4" presStyleCnt="0"/>
      <dgm:spPr/>
    </dgm:pt>
    <dgm:pt modelId="{1029E15C-AD42-462C-B0C7-946607E9B0DA}" type="pres">
      <dgm:prSet presAssocID="{D1AD1792-746D-4DFE-82ED-94AFA72E2027}" presName="hierChild5" presStyleCnt="0"/>
      <dgm:spPr/>
    </dgm:pt>
    <dgm:pt modelId="{5C5E12F8-4D7C-461F-AB94-B417D97774D2}" type="pres">
      <dgm:prSet presAssocID="{990191C4-4641-4B55-9FF0-A10183C06438}" presName="hierChild3" presStyleCnt="0"/>
      <dgm:spPr/>
    </dgm:pt>
  </dgm:ptLst>
  <dgm:cxnLst>
    <dgm:cxn modelId="{C1366D01-0BFB-4F58-8118-780D056AC775}" type="presOf" srcId="{AC1A92B3-250A-41C1-A23B-A40463EBE989}" destId="{72A6A3C8-3A40-443B-9A56-3F26C4A10BD5}" srcOrd="1" destOrd="0" presId="urn:microsoft.com/office/officeart/2005/8/layout/orgChart1"/>
    <dgm:cxn modelId="{A647A80D-E4B0-453F-9521-4A11CF3B0F0F}" srcId="{990191C4-4641-4B55-9FF0-A10183C06438}" destId="{D1AD1792-746D-4DFE-82ED-94AFA72E2027}" srcOrd="2" destOrd="0" parTransId="{6BE246BB-6947-43A5-BE43-1420BA5C0B3C}" sibTransId="{AB2A88D2-5C51-44E9-8706-F6F4B2141B96}"/>
    <dgm:cxn modelId="{A58CD60D-97F5-425D-80D5-B520D5451227}" type="presOf" srcId="{55076957-B34C-4192-9C7C-47951F5AA970}" destId="{09B82FA4-F882-498A-88B1-49ACD564D84F}" srcOrd="0" destOrd="0" presId="urn:microsoft.com/office/officeart/2005/8/layout/orgChart1"/>
    <dgm:cxn modelId="{11A5BA18-DDDD-4E46-BE23-E8995FB796F6}" srcId="{55076957-B34C-4192-9C7C-47951F5AA970}" destId="{990191C4-4641-4B55-9FF0-A10183C06438}" srcOrd="0" destOrd="0" parTransId="{BBD2B2AC-AB33-41FE-9BA6-16F5D52C1F2E}" sibTransId="{600AD0E8-5479-4CED-9076-8F2C46783803}"/>
    <dgm:cxn modelId="{C042961F-6D41-4A55-B706-4989582B4F25}" type="presOf" srcId="{AC1A92B3-250A-41C1-A23B-A40463EBE989}" destId="{5383B54B-BB41-4060-88A3-DDCFEA78B381}" srcOrd="0" destOrd="0" presId="urn:microsoft.com/office/officeart/2005/8/layout/orgChart1"/>
    <dgm:cxn modelId="{1934C551-DC81-491D-A4AF-4DA75C8B17B3}" srcId="{990191C4-4641-4B55-9FF0-A10183C06438}" destId="{31DF0BAC-762D-4F2A-8B2E-F3EF4B32E665}" srcOrd="0" destOrd="0" parTransId="{D9504FF2-B61E-444F-8E8F-C4A3AA55D171}" sibTransId="{C55FC002-EA07-49FC-8206-74AD852ACB92}"/>
    <dgm:cxn modelId="{7E0A5255-1C0A-4A44-B42E-4344E6701A92}" type="presOf" srcId="{990191C4-4641-4B55-9FF0-A10183C06438}" destId="{DD0E2B36-6222-4A76-ACE7-2E17338CA670}" srcOrd="0" destOrd="0" presId="urn:microsoft.com/office/officeart/2005/8/layout/orgChart1"/>
    <dgm:cxn modelId="{8C2DA07A-CE8C-4A65-89FE-3B939EB473B5}" type="presOf" srcId="{D1AD1792-746D-4DFE-82ED-94AFA72E2027}" destId="{B5E0DDB1-BEDD-46DD-8175-FC279E1CB1B9}" srcOrd="0" destOrd="0" presId="urn:microsoft.com/office/officeart/2005/8/layout/orgChart1"/>
    <dgm:cxn modelId="{81252182-52FE-4832-928D-24353622F80E}" srcId="{990191C4-4641-4B55-9FF0-A10183C06438}" destId="{AC1A92B3-250A-41C1-A23B-A40463EBE989}" srcOrd="1" destOrd="0" parTransId="{BD946224-9F65-4EF3-83EC-082F13CB3CBA}" sibTransId="{EFC8B705-45D8-48CE-97BF-9DC91BE3CF8A}"/>
    <dgm:cxn modelId="{9C2AE59F-9545-47A9-8D74-D7B84B38EDE9}" type="presOf" srcId="{6BE246BB-6947-43A5-BE43-1420BA5C0B3C}" destId="{DF4F5F4F-3801-4EB7-948D-D92BD8C265D3}" srcOrd="0" destOrd="0" presId="urn:microsoft.com/office/officeart/2005/8/layout/orgChart1"/>
    <dgm:cxn modelId="{6DD004AA-E38C-48AA-8812-4A74C112F0FE}" type="presOf" srcId="{31DF0BAC-762D-4F2A-8B2E-F3EF4B32E665}" destId="{806E13DC-4636-4CC5-94B0-5486CE1EC9EB}" srcOrd="1" destOrd="0" presId="urn:microsoft.com/office/officeart/2005/8/layout/orgChart1"/>
    <dgm:cxn modelId="{C8A583B7-9AE4-49C6-8E99-D5342C33ABF4}" type="presOf" srcId="{BD946224-9F65-4EF3-83EC-082F13CB3CBA}" destId="{60BC4E8D-A1A3-4C31-B218-4D7221E683E8}" srcOrd="0" destOrd="0" presId="urn:microsoft.com/office/officeart/2005/8/layout/orgChart1"/>
    <dgm:cxn modelId="{132361B8-41AE-400B-97AC-C9CB9DCD1FD0}" type="presOf" srcId="{D9504FF2-B61E-444F-8E8F-C4A3AA55D171}" destId="{DC84D995-CD10-4648-9A99-28DC2F6B31F7}" srcOrd="0" destOrd="0" presId="urn:microsoft.com/office/officeart/2005/8/layout/orgChart1"/>
    <dgm:cxn modelId="{E23E23C3-4D3E-4CD5-9E6D-B7ABF237773A}" type="presOf" srcId="{990191C4-4641-4B55-9FF0-A10183C06438}" destId="{2AF3ACA7-63DB-4C29-9377-D682813ED084}" srcOrd="1" destOrd="0" presId="urn:microsoft.com/office/officeart/2005/8/layout/orgChart1"/>
    <dgm:cxn modelId="{5EE70DCA-0AC5-4013-8332-2CE40796093A}" type="presOf" srcId="{D1AD1792-746D-4DFE-82ED-94AFA72E2027}" destId="{EBB9659C-F358-4AB1-964B-BA6C497F97DF}" srcOrd="1" destOrd="0" presId="urn:microsoft.com/office/officeart/2005/8/layout/orgChart1"/>
    <dgm:cxn modelId="{75D5A4DF-D24A-4FD2-BAEA-3206816317D2}" type="presOf" srcId="{31DF0BAC-762D-4F2A-8B2E-F3EF4B32E665}" destId="{3455BA6F-3845-4AD6-B63B-08BD7DB4D913}" srcOrd="0" destOrd="0" presId="urn:microsoft.com/office/officeart/2005/8/layout/orgChart1"/>
    <dgm:cxn modelId="{BEF176EC-79E7-4E32-AAAC-AC3FE596240E}" type="presParOf" srcId="{09B82FA4-F882-498A-88B1-49ACD564D84F}" destId="{EE7C1AC5-7F43-433D-94F4-AF0A8507B817}" srcOrd="0" destOrd="0" presId="urn:microsoft.com/office/officeart/2005/8/layout/orgChart1"/>
    <dgm:cxn modelId="{5D25DF43-9291-4CD7-B61F-359265328628}" type="presParOf" srcId="{EE7C1AC5-7F43-433D-94F4-AF0A8507B817}" destId="{34319B3D-40BB-4DED-A8E4-105D5C1AE68D}" srcOrd="0" destOrd="0" presId="urn:microsoft.com/office/officeart/2005/8/layout/orgChart1"/>
    <dgm:cxn modelId="{6C60BAFC-FB5D-435C-AC9C-1CF54FDCB191}" type="presParOf" srcId="{34319B3D-40BB-4DED-A8E4-105D5C1AE68D}" destId="{DD0E2B36-6222-4A76-ACE7-2E17338CA670}" srcOrd="0" destOrd="0" presId="urn:microsoft.com/office/officeart/2005/8/layout/orgChart1"/>
    <dgm:cxn modelId="{CBD95424-5C6D-47FA-A9B0-873B9DDC48F9}" type="presParOf" srcId="{34319B3D-40BB-4DED-A8E4-105D5C1AE68D}" destId="{2AF3ACA7-63DB-4C29-9377-D682813ED084}" srcOrd="1" destOrd="0" presId="urn:microsoft.com/office/officeart/2005/8/layout/orgChart1"/>
    <dgm:cxn modelId="{234A6373-47C3-410A-899E-FFB4605A0B4F}" type="presParOf" srcId="{EE7C1AC5-7F43-433D-94F4-AF0A8507B817}" destId="{8413DF3A-0111-4BBF-A860-9FD2457CD1BD}" srcOrd="1" destOrd="0" presId="urn:microsoft.com/office/officeart/2005/8/layout/orgChart1"/>
    <dgm:cxn modelId="{20A0AA09-95B3-4BD5-BE78-B11D1633AF2E}" type="presParOf" srcId="{8413DF3A-0111-4BBF-A860-9FD2457CD1BD}" destId="{DC84D995-CD10-4648-9A99-28DC2F6B31F7}" srcOrd="0" destOrd="0" presId="urn:microsoft.com/office/officeart/2005/8/layout/orgChart1"/>
    <dgm:cxn modelId="{24259A28-A3C6-4589-A413-88FAA215D420}" type="presParOf" srcId="{8413DF3A-0111-4BBF-A860-9FD2457CD1BD}" destId="{C3E70E86-474C-4236-86F8-E599ED170C54}" srcOrd="1" destOrd="0" presId="urn:microsoft.com/office/officeart/2005/8/layout/orgChart1"/>
    <dgm:cxn modelId="{DD45015A-79F2-427B-8B83-975EC5C9C11B}" type="presParOf" srcId="{C3E70E86-474C-4236-86F8-E599ED170C54}" destId="{EADFED0E-0C04-4430-ACA6-871B1B7CE335}" srcOrd="0" destOrd="0" presId="urn:microsoft.com/office/officeart/2005/8/layout/orgChart1"/>
    <dgm:cxn modelId="{EBEA9D30-E540-4F41-B00C-15B004B3621B}" type="presParOf" srcId="{EADFED0E-0C04-4430-ACA6-871B1B7CE335}" destId="{3455BA6F-3845-4AD6-B63B-08BD7DB4D913}" srcOrd="0" destOrd="0" presId="urn:microsoft.com/office/officeart/2005/8/layout/orgChart1"/>
    <dgm:cxn modelId="{1B50BC08-56A8-47EE-A2AF-511EA4C15BF1}" type="presParOf" srcId="{EADFED0E-0C04-4430-ACA6-871B1B7CE335}" destId="{806E13DC-4636-4CC5-94B0-5486CE1EC9EB}" srcOrd="1" destOrd="0" presId="urn:microsoft.com/office/officeart/2005/8/layout/orgChart1"/>
    <dgm:cxn modelId="{0A65B625-9B0B-4F4D-9AA6-7B166A17452D}" type="presParOf" srcId="{C3E70E86-474C-4236-86F8-E599ED170C54}" destId="{0886E1B9-46E0-428F-BA26-B5B9575D1150}" srcOrd="1" destOrd="0" presId="urn:microsoft.com/office/officeart/2005/8/layout/orgChart1"/>
    <dgm:cxn modelId="{7685DAD6-AF30-4C9B-9128-0DD38E742FEA}" type="presParOf" srcId="{C3E70E86-474C-4236-86F8-E599ED170C54}" destId="{B3A131D4-4B0A-4F6E-BED4-2B717E8BC568}" srcOrd="2" destOrd="0" presId="urn:microsoft.com/office/officeart/2005/8/layout/orgChart1"/>
    <dgm:cxn modelId="{D4BD857D-5B5E-4076-832C-E3B1002A6A11}" type="presParOf" srcId="{8413DF3A-0111-4BBF-A860-9FD2457CD1BD}" destId="{60BC4E8D-A1A3-4C31-B218-4D7221E683E8}" srcOrd="2" destOrd="0" presId="urn:microsoft.com/office/officeart/2005/8/layout/orgChart1"/>
    <dgm:cxn modelId="{61CAAEAA-855F-4E7C-B625-2262FE9B307F}" type="presParOf" srcId="{8413DF3A-0111-4BBF-A860-9FD2457CD1BD}" destId="{0660C9DA-BFCD-4D80-BF3F-2D6999C0CCD5}" srcOrd="3" destOrd="0" presId="urn:microsoft.com/office/officeart/2005/8/layout/orgChart1"/>
    <dgm:cxn modelId="{C2BA02CF-A13C-42B7-AC0F-4C4E84334A2A}" type="presParOf" srcId="{0660C9DA-BFCD-4D80-BF3F-2D6999C0CCD5}" destId="{018279CC-0E3E-4AD5-85D8-4D84644CF17E}" srcOrd="0" destOrd="0" presId="urn:microsoft.com/office/officeart/2005/8/layout/orgChart1"/>
    <dgm:cxn modelId="{48A82641-4B4C-433E-9E60-57D2440C6531}" type="presParOf" srcId="{018279CC-0E3E-4AD5-85D8-4D84644CF17E}" destId="{5383B54B-BB41-4060-88A3-DDCFEA78B381}" srcOrd="0" destOrd="0" presId="urn:microsoft.com/office/officeart/2005/8/layout/orgChart1"/>
    <dgm:cxn modelId="{6962D3B6-CF2D-46A6-9F26-00DBFFD9995F}" type="presParOf" srcId="{018279CC-0E3E-4AD5-85D8-4D84644CF17E}" destId="{72A6A3C8-3A40-443B-9A56-3F26C4A10BD5}" srcOrd="1" destOrd="0" presId="urn:microsoft.com/office/officeart/2005/8/layout/orgChart1"/>
    <dgm:cxn modelId="{A0E13145-0BA7-47C8-B637-19C6A9F5F815}" type="presParOf" srcId="{0660C9DA-BFCD-4D80-BF3F-2D6999C0CCD5}" destId="{D5D5E828-9390-4204-B8BE-16B346634DED}" srcOrd="1" destOrd="0" presId="urn:microsoft.com/office/officeart/2005/8/layout/orgChart1"/>
    <dgm:cxn modelId="{74478131-C80D-4748-AA72-6197FB2D63B6}" type="presParOf" srcId="{0660C9DA-BFCD-4D80-BF3F-2D6999C0CCD5}" destId="{53E2A1EA-99A3-48BE-A443-AD1884230AB2}" srcOrd="2" destOrd="0" presId="urn:microsoft.com/office/officeart/2005/8/layout/orgChart1"/>
    <dgm:cxn modelId="{16A4BE1E-2171-4049-8DB2-A6796F05FA7A}" type="presParOf" srcId="{8413DF3A-0111-4BBF-A860-9FD2457CD1BD}" destId="{DF4F5F4F-3801-4EB7-948D-D92BD8C265D3}" srcOrd="4" destOrd="0" presId="urn:microsoft.com/office/officeart/2005/8/layout/orgChart1"/>
    <dgm:cxn modelId="{A069E4FA-87C7-4B7B-84B8-44CDDF0E1AC2}" type="presParOf" srcId="{8413DF3A-0111-4BBF-A860-9FD2457CD1BD}" destId="{8A497795-2237-48C3-9071-60BE58B5C8F0}" srcOrd="5" destOrd="0" presId="urn:microsoft.com/office/officeart/2005/8/layout/orgChart1"/>
    <dgm:cxn modelId="{A3A3B690-2D22-4781-978E-0B6D3FB6204E}" type="presParOf" srcId="{8A497795-2237-48C3-9071-60BE58B5C8F0}" destId="{E65E8495-797C-448B-B9E8-EAF8F064D30B}" srcOrd="0" destOrd="0" presId="urn:microsoft.com/office/officeart/2005/8/layout/orgChart1"/>
    <dgm:cxn modelId="{D78B12BC-63D0-4F2D-89C8-475BB4A2583A}" type="presParOf" srcId="{E65E8495-797C-448B-B9E8-EAF8F064D30B}" destId="{B5E0DDB1-BEDD-46DD-8175-FC279E1CB1B9}" srcOrd="0" destOrd="0" presId="urn:microsoft.com/office/officeart/2005/8/layout/orgChart1"/>
    <dgm:cxn modelId="{7F593D92-4074-4907-9D87-1FD641EE2EBF}" type="presParOf" srcId="{E65E8495-797C-448B-B9E8-EAF8F064D30B}" destId="{EBB9659C-F358-4AB1-964B-BA6C497F97DF}" srcOrd="1" destOrd="0" presId="urn:microsoft.com/office/officeart/2005/8/layout/orgChart1"/>
    <dgm:cxn modelId="{8BCC9EC1-5317-4681-B7A8-513300CBC06D}" type="presParOf" srcId="{8A497795-2237-48C3-9071-60BE58B5C8F0}" destId="{AD7AD1E5-CA65-4653-96E8-8E7CAB313A10}" srcOrd="1" destOrd="0" presId="urn:microsoft.com/office/officeart/2005/8/layout/orgChart1"/>
    <dgm:cxn modelId="{6A9E8E94-13A6-45A1-87CA-CF38B12FC5AF}" type="presParOf" srcId="{8A497795-2237-48C3-9071-60BE58B5C8F0}" destId="{1029E15C-AD42-462C-B0C7-946607E9B0DA}" srcOrd="2" destOrd="0" presId="urn:microsoft.com/office/officeart/2005/8/layout/orgChart1"/>
    <dgm:cxn modelId="{7313A978-68D8-413F-8103-DC9C70972677}" type="presParOf" srcId="{EE7C1AC5-7F43-433D-94F4-AF0A8507B817}" destId="{5C5E12F8-4D7C-461F-AB94-B417D97774D2}" srcOrd="2" destOrd="0" presId="urn:microsoft.com/office/officeart/2005/8/layout/orgChart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C154E-0003-4F68-A5CF-6C29D62FAD8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MY"/>
        </a:p>
      </dgm:t>
    </dgm:pt>
    <dgm:pt modelId="{972B9C6C-BE57-48A9-9096-9767AE939E21}">
      <dgm:prSet phldrT="[Text]"/>
      <dgm:spPr/>
      <dgm:t>
        <a:bodyPr/>
        <a:lstStyle/>
        <a:p>
          <a:r>
            <a:rPr lang="en-US" dirty="0">
              <a:solidFill>
                <a:srgbClr val="0070C0"/>
              </a:solidFill>
            </a:rPr>
            <a:t>main</a:t>
          </a:r>
          <a:endParaRPr lang="en-MY" dirty="0">
            <a:solidFill>
              <a:srgbClr val="0070C0"/>
            </a:solidFill>
          </a:endParaRPr>
        </a:p>
      </dgm:t>
    </dgm:pt>
    <dgm:pt modelId="{D481EDDD-075D-4C2B-B2B7-05266E3D24BF}" type="parTrans" cxnId="{9B4A527A-6D51-46DF-9370-008DB323B5CD}">
      <dgm:prSet/>
      <dgm:spPr/>
      <dgm:t>
        <a:bodyPr/>
        <a:lstStyle/>
        <a:p>
          <a:endParaRPr lang="en-MY">
            <a:solidFill>
              <a:srgbClr val="0070C0"/>
            </a:solidFill>
          </a:endParaRPr>
        </a:p>
      </dgm:t>
    </dgm:pt>
    <dgm:pt modelId="{A9D4641E-596D-45E8-8BFF-7F1A33DAFA38}" type="sibTrans" cxnId="{9B4A527A-6D51-46DF-9370-008DB323B5CD}">
      <dgm:prSet/>
      <dgm:spPr/>
      <dgm:t>
        <a:bodyPr/>
        <a:lstStyle/>
        <a:p>
          <a:endParaRPr lang="en-MY">
            <a:solidFill>
              <a:srgbClr val="0070C0"/>
            </a:solidFill>
          </a:endParaRPr>
        </a:p>
      </dgm:t>
    </dgm:pt>
    <dgm:pt modelId="{C294DF25-21E1-425D-BBFB-2DA353AF3C0F}">
      <dgm:prSet phldrT="[Text]"/>
      <dgm:spPr/>
      <dgm:t>
        <a:bodyPr/>
        <a:lstStyle/>
        <a:p>
          <a:r>
            <a:rPr lang="en-US" dirty="0">
              <a:solidFill>
                <a:srgbClr val="0070C0"/>
              </a:solidFill>
            </a:rPr>
            <a:t>Welcome</a:t>
          </a:r>
          <a:endParaRPr lang="en-MY" dirty="0">
            <a:solidFill>
              <a:srgbClr val="0070C0"/>
            </a:solidFill>
          </a:endParaRPr>
        </a:p>
      </dgm:t>
    </dgm:pt>
    <dgm:pt modelId="{E8D5AAC6-F9B7-4489-8833-9023186DF4F2}" type="parTrans" cxnId="{37BC1E7E-4D61-496C-96A7-A881AC9665E6}">
      <dgm:prSet/>
      <dgm:spPr/>
      <dgm:t>
        <a:bodyPr/>
        <a:lstStyle/>
        <a:p>
          <a:endParaRPr lang="en-MY">
            <a:solidFill>
              <a:srgbClr val="0070C0"/>
            </a:solidFill>
          </a:endParaRPr>
        </a:p>
      </dgm:t>
    </dgm:pt>
    <dgm:pt modelId="{04215937-4BA7-4676-A500-19FB2B6DFADB}" type="sibTrans" cxnId="{37BC1E7E-4D61-496C-96A7-A881AC9665E6}">
      <dgm:prSet/>
      <dgm:spPr/>
      <dgm:t>
        <a:bodyPr/>
        <a:lstStyle/>
        <a:p>
          <a:endParaRPr lang="en-MY">
            <a:solidFill>
              <a:srgbClr val="0070C0"/>
            </a:solidFill>
          </a:endParaRPr>
        </a:p>
      </dgm:t>
    </dgm:pt>
    <dgm:pt modelId="{D7405672-7497-4DDE-B20E-F2F31FDC45C2}">
      <dgm:prSet phldrT="[Text]"/>
      <dgm:spPr/>
      <dgm:t>
        <a:bodyPr/>
        <a:lstStyle/>
        <a:p>
          <a:r>
            <a:rPr lang="en-US" dirty="0">
              <a:solidFill>
                <a:srgbClr val="0070C0"/>
              </a:solidFill>
            </a:rPr>
            <a:t>Name</a:t>
          </a:r>
          <a:endParaRPr lang="en-MY" dirty="0">
            <a:solidFill>
              <a:srgbClr val="0070C0"/>
            </a:solidFill>
          </a:endParaRPr>
        </a:p>
      </dgm:t>
    </dgm:pt>
    <dgm:pt modelId="{C8EE4C08-65D4-461B-B4F9-57160762E96D}" type="parTrans" cxnId="{382E062F-6574-49DF-BCD2-195AEDECDD59}">
      <dgm:prSet/>
      <dgm:spPr/>
      <dgm:t>
        <a:bodyPr/>
        <a:lstStyle/>
        <a:p>
          <a:endParaRPr lang="en-MY">
            <a:solidFill>
              <a:srgbClr val="0070C0"/>
            </a:solidFill>
          </a:endParaRPr>
        </a:p>
      </dgm:t>
    </dgm:pt>
    <dgm:pt modelId="{E684BA07-1E37-4343-9771-C6D02AEA524F}" type="sibTrans" cxnId="{382E062F-6574-49DF-BCD2-195AEDECDD59}">
      <dgm:prSet/>
      <dgm:spPr/>
      <dgm:t>
        <a:bodyPr/>
        <a:lstStyle/>
        <a:p>
          <a:endParaRPr lang="en-MY">
            <a:solidFill>
              <a:srgbClr val="0070C0"/>
            </a:solidFill>
          </a:endParaRPr>
        </a:p>
      </dgm:t>
    </dgm:pt>
    <dgm:pt modelId="{FF2F6865-EE95-4830-BD44-7E3993B48C7B}" type="pres">
      <dgm:prSet presAssocID="{D17C154E-0003-4F68-A5CF-6C29D62FAD8E}" presName="hierChild1" presStyleCnt="0">
        <dgm:presLayoutVars>
          <dgm:chPref val="1"/>
          <dgm:dir/>
          <dgm:animOne val="branch"/>
          <dgm:animLvl val="lvl"/>
          <dgm:resizeHandles/>
        </dgm:presLayoutVars>
      </dgm:prSet>
      <dgm:spPr/>
    </dgm:pt>
    <dgm:pt modelId="{FAF426EC-54A8-4237-AA2B-1489C52A5CDA}" type="pres">
      <dgm:prSet presAssocID="{972B9C6C-BE57-48A9-9096-9767AE939E21}" presName="hierRoot1" presStyleCnt="0"/>
      <dgm:spPr/>
    </dgm:pt>
    <dgm:pt modelId="{75FAD2A0-E13C-44F7-8BAF-CF08225DAA54}" type="pres">
      <dgm:prSet presAssocID="{972B9C6C-BE57-48A9-9096-9767AE939E21}" presName="composite" presStyleCnt="0"/>
      <dgm:spPr/>
    </dgm:pt>
    <dgm:pt modelId="{2570CF8D-94BB-475C-AD73-B7F0237D2871}" type="pres">
      <dgm:prSet presAssocID="{972B9C6C-BE57-48A9-9096-9767AE939E21}" presName="background" presStyleLbl="node0" presStyleIdx="0" presStyleCnt="1"/>
      <dgm:spPr/>
    </dgm:pt>
    <dgm:pt modelId="{F3994C4C-CAC8-4FDE-9D1A-A6E9AAE5C717}" type="pres">
      <dgm:prSet presAssocID="{972B9C6C-BE57-48A9-9096-9767AE939E21}" presName="text" presStyleLbl="fgAcc0" presStyleIdx="0" presStyleCnt="1" custScaleX="185831" custLinFactNeighborX="328" custLinFactNeighborY="-35882">
        <dgm:presLayoutVars>
          <dgm:chPref val="3"/>
        </dgm:presLayoutVars>
      </dgm:prSet>
      <dgm:spPr/>
    </dgm:pt>
    <dgm:pt modelId="{F9DA33F3-A514-4A0B-9CFA-BF7A46F78A24}" type="pres">
      <dgm:prSet presAssocID="{972B9C6C-BE57-48A9-9096-9767AE939E21}" presName="hierChild2" presStyleCnt="0"/>
      <dgm:spPr/>
    </dgm:pt>
    <dgm:pt modelId="{71BE677A-C6F3-484F-A209-81A7B66A6B08}" type="pres">
      <dgm:prSet presAssocID="{E8D5AAC6-F9B7-4489-8833-9023186DF4F2}" presName="Name10" presStyleLbl="parChTrans1D2" presStyleIdx="0" presStyleCnt="2"/>
      <dgm:spPr/>
    </dgm:pt>
    <dgm:pt modelId="{29FAECA6-1B35-409A-88A6-8233CEC6E241}" type="pres">
      <dgm:prSet presAssocID="{C294DF25-21E1-425D-BBFB-2DA353AF3C0F}" presName="hierRoot2" presStyleCnt="0"/>
      <dgm:spPr/>
    </dgm:pt>
    <dgm:pt modelId="{AD27C575-6C37-49F9-A0FA-186343CB0768}" type="pres">
      <dgm:prSet presAssocID="{C294DF25-21E1-425D-BBFB-2DA353AF3C0F}" presName="composite2" presStyleCnt="0"/>
      <dgm:spPr/>
    </dgm:pt>
    <dgm:pt modelId="{AEB59AC9-5D9B-4364-89AC-FBADFCC04060}" type="pres">
      <dgm:prSet presAssocID="{C294DF25-21E1-425D-BBFB-2DA353AF3C0F}" presName="background2" presStyleLbl="node2" presStyleIdx="0" presStyleCnt="2"/>
      <dgm:spPr/>
    </dgm:pt>
    <dgm:pt modelId="{090224F7-11FF-46B0-A12F-E6EFC7F6A8AB}" type="pres">
      <dgm:prSet presAssocID="{C294DF25-21E1-425D-BBFB-2DA353AF3C0F}" presName="text2" presStyleLbl="fgAcc2" presStyleIdx="0" presStyleCnt="2" custScaleX="185831">
        <dgm:presLayoutVars>
          <dgm:chPref val="3"/>
        </dgm:presLayoutVars>
      </dgm:prSet>
      <dgm:spPr/>
    </dgm:pt>
    <dgm:pt modelId="{33C0AA4D-C573-496D-B47F-6CAA84887F1C}" type="pres">
      <dgm:prSet presAssocID="{C294DF25-21E1-425D-BBFB-2DA353AF3C0F}" presName="hierChild3" presStyleCnt="0"/>
      <dgm:spPr/>
    </dgm:pt>
    <dgm:pt modelId="{A2495298-FCE5-456F-B04B-0C91BB810B80}" type="pres">
      <dgm:prSet presAssocID="{C8EE4C08-65D4-461B-B4F9-57160762E96D}" presName="Name10" presStyleLbl="parChTrans1D2" presStyleIdx="1" presStyleCnt="2"/>
      <dgm:spPr/>
    </dgm:pt>
    <dgm:pt modelId="{12E23626-27B3-4AF5-B5D5-065F4F4B19F6}" type="pres">
      <dgm:prSet presAssocID="{D7405672-7497-4DDE-B20E-F2F31FDC45C2}" presName="hierRoot2" presStyleCnt="0"/>
      <dgm:spPr/>
    </dgm:pt>
    <dgm:pt modelId="{6E6283C4-55CD-479E-ADE4-C780939441F8}" type="pres">
      <dgm:prSet presAssocID="{D7405672-7497-4DDE-B20E-F2F31FDC45C2}" presName="composite2" presStyleCnt="0"/>
      <dgm:spPr/>
    </dgm:pt>
    <dgm:pt modelId="{74E22071-8DAC-4C13-915F-9D1E7335989A}" type="pres">
      <dgm:prSet presAssocID="{D7405672-7497-4DDE-B20E-F2F31FDC45C2}" presName="background2" presStyleLbl="node2" presStyleIdx="1" presStyleCnt="2"/>
      <dgm:spPr/>
    </dgm:pt>
    <dgm:pt modelId="{F419598B-EF71-4C95-94F7-0E4041083384}" type="pres">
      <dgm:prSet presAssocID="{D7405672-7497-4DDE-B20E-F2F31FDC45C2}" presName="text2" presStyleLbl="fgAcc2" presStyleIdx="1" presStyleCnt="2" custScaleX="185831">
        <dgm:presLayoutVars>
          <dgm:chPref val="3"/>
        </dgm:presLayoutVars>
      </dgm:prSet>
      <dgm:spPr/>
    </dgm:pt>
    <dgm:pt modelId="{AFB443B4-3484-495B-A8FE-482DF6451558}" type="pres">
      <dgm:prSet presAssocID="{D7405672-7497-4DDE-B20E-F2F31FDC45C2}" presName="hierChild3" presStyleCnt="0"/>
      <dgm:spPr/>
    </dgm:pt>
  </dgm:ptLst>
  <dgm:cxnLst>
    <dgm:cxn modelId="{382E062F-6574-49DF-BCD2-195AEDECDD59}" srcId="{972B9C6C-BE57-48A9-9096-9767AE939E21}" destId="{D7405672-7497-4DDE-B20E-F2F31FDC45C2}" srcOrd="1" destOrd="0" parTransId="{C8EE4C08-65D4-461B-B4F9-57160762E96D}" sibTransId="{E684BA07-1E37-4343-9771-C6D02AEA524F}"/>
    <dgm:cxn modelId="{9B4A527A-6D51-46DF-9370-008DB323B5CD}" srcId="{D17C154E-0003-4F68-A5CF-6C29D62FAD8E}" destId="{972B9C6C-BE57-48A9-9096-9767AE939E21}" srcOrd="0" destOrd="0" parTransId="{D481EDDD-075D-4C2B-B2B7-05266E3D24BF}" sibTransId="{A9D4641E-596D-45E8-8BFF-7F1A33DAFA38}"/>
    <dgm:cxn modelId="{37BC1E7E-4D61-496C-96A7-A881AC9665E6}" srcId="{972B9C6C-BE57-48A9-9096-9767AE939E21}" destId="{C294DF25-21E1-425D-BBFB-2DA353AF3C0F}" srcOrd="0" destOrd="0" parTransId="{E8D5AAC6-F9B7-4489-8833-9023186DF4F2}" sibTransId="{04215937-4BA7-4676-A500-19FB2B6DFADB}"/>
    <dgm:cxn modelId="{F39A2B85-91C5-456C-B5FD-9E021462EA1B}" type="presOf" srcId="{D17C154E-0003-4F68-A5CF-6C29D62FAD8E}" destId="{FF2F6865-EE95-4830-BD44-7E3993B48C7B}" srcOrd="0" destOrd="0" presId="urn:microsoft.com/office/officeart/2005/8/layout/hierarchy1"/>
    <dgm:cxn modelId="{F46EC394-EFA0-498F-8129-88A6B65C3298}" type="presOf" srcId="{C294DF25-21E1-425D-BBFB-2DA353AF3C0F}" destId="{090224F7-11FF-46B0-A12F-E6EFC7F6A8AB}" srcOrd="0" destOrd="0" presId="urn:microsoft.com/office/officeart/2005/8/layout/hierarchy1"/>
    <dgm:cxn modelId="{B63E10A2-F348-455A-9381-E177D4ED93D7}" type="presOf" srcId="{E8D5AAC6-F9B7-4489-8833-9023186DF4F2}" destId="{71BE677A-C6F3-484F-A209-81A7B66A6B08}" srcOrd="0" destOrd="0" presId="urn:microsoft.com/office/officeart/2005/8/layout/hierarchy1"/>
    <dgm:cxn modelId="{C1E04FCD-4190-4C38-8C03-01DF149593FF}" type="presOf" srcId="{D7405672-7497-4DDE-B20E-F2F31FDC45C2}" destId="{F419598B-EF71-4C95-94F7-0E4041083384}" srcOrd="0" destOrd="0" presId="urn:microsoft.com/office/officeart/2005/8/layout/hierarchy1"/>
    <dgm:cxn modelId="{D98171D8-398C-4FAA-B3DE-FC54D7D4B834}" type="presOf" srcId="{972B9C6C-BE57-48A9-9096-9767AE939E21}" destId="{F3994C4C-CAC8-4FDE-9D1A-A6E9AAE5C717}" srcOrd="0" destOrd="0" presId="urn:microsoft.com/office/officeart/2005/8/layout/hierarchy1"/>
    <dgm:cxn modelId="{0A2F71FA-F310-407F-A567-91787E9EDBFF}" type="presOf" srcId="{C8EE4C08-65D4-461B-B4F9-57160762E96D}" destId="{A2495298-FCE5-456F-B04B-0C91BB810B80}" srcOrd="0" destOrd="0" presId="urn:microsoft.com/office/officeart/2005/8/layout/hierarchy1"/>
    <dgm:cxn modelId="{9D02AEB7-37C9-4C24-ABFB-D516C0D5C5FC}" type="presParOf" srcId="{FF2F6865-EE95-4830-BD44-7E3993B48C7B}" destId="{FAF426EC-54A8-4237-AA2B-1489C52A5CDA}" srcOrd="0" destOrd="0" presId="urn:microsoft.com/office/officeart/2005/8/layout/hierarchy1"/>
    <dgm:cxn modelId="{1174ECDD-69C1-46AD-B444-85832B101802}" type="presParOf" srcId="{FAF426EC-54A8-4237-AA2B-1489C52A5CDA}" destId="{75FAD2A0-E13C-44F7-8BAF-CF08225DAA54}" srcOrd="0" destOrd="0" presId="urn:microsoft.com/office/officeart/2005/8/layout/hierarchy1"/>
    <dgm:cxn modelId="{68933D00-C205-46D5-96FC-E465B0517092}" type="presParOf" srcId="{75FAD2A0-E13C-44F7-8BAF-CF08225DAA54}" destId="{2570CF8D-94BB-475C-AD73-B7F0237D2871}" srcOrd="0" destOrd="0" presId="urn:microsoft.com/office/officeart/2005/8/layout/hierarchy1"/>
    <dgm:cxn modelId="{CD068309-99F8-4078-8E9E-57EFB3E9D3CE}" type="presParOf" srcId="{75FAD2A0-E13C-44F7-8BAF-CF08225DAA54}" destId="{F3994C4C-CAC8-4FDE-9D1A-A6E9AAE5C717}" srcOrd="1" destOrd="0" presId="urn:microsoft.com/office/officeart/2005/8/layout/hierarchy1"/>
    <dgm:cxn modelId="{61092308-5230-48AB-A3CD-F62D7DE66EE6}" type="presParOf" srcId="{FAF426EC-54A8-4237-AA2B-1489C52A5CDA}" destId="{F9DA33F3-A514-4A0B-9CFA-BF7A46F78A24}" srcOrd="1" destOrd="0" presId="urn:microsoft.com/office/officeart/2005/8/layout/hierarchy1"/>
    <dgm:cxn modelId="{6530AC48-722D-4BD8-B422-31392B1638E9}" type="presParOf" srcId="{F9DA33F3-A514-4A0B-9CFA-BF7A46F78A24}" destId="{71BE677A-C6F3-484F-A209-81A7B66A6B08}" srcOrd="0" destOrd="0" presId="urn:microsoft.com/office/officeart/2005/8/layout/hierarchy1"/>
    <dgm:cxn modelId="{CBA18153-A60C-4158-9B4D-E49C6F9EF750}" type="presParOf" srcId="{F9DA33F3-A514-4A0B-9CFA-BF7A46F78A24}" destId="{29FAECA6-1B35-409A-88A6-8233CEC6E241}" srcOrd="1" destOrd="0" presId="urn:microsoft.com/office/officeart/2005/8/layout/hierarchy1"/>
    <dgm:cxn modelId="{88E7DBFC-DA24-48C6-895E-36827FB4E92B}" type="presParOf" srcId="{29FAECA6-1B35-409A-88A6-8233CEC6E241}" destId="{AD27C575-6C37-49F9-A0FA-186343CB0768}" srcOrd="0" destOrd="0" presId="urn:microsoft.com/office/officeart/2005/8/layout/hierarchy1"/>
    <dgm:cxn modelId="{E194D724-C1B0-448E-A0BF-0B6773292CC3}" type="presParOf" srcId="{AD27C575-6C37-49F9-A0FA-186343CB0768}" destId="{AEB59AC9-5D9B-4364-89AC-FBADFCC04060}" srcOrd="0" destOrd="0" presId="urn:microsoft.com/office/officeart/2005/8/layout/hierarchy1"/>
    <dgm:cxn modelId="{FEC0657C-EA68-4EFB-B9DE-800BB0006128}" type="presParOf" srcId="{AD27C575-6C37-49F9-A0FA-186343CB0768}" destId="{090224F7-11FF-46B0-A12F-E6EFC7F6A8AB}" srcOrd="1" destOrd="0" presId="urn:microsoft.com/office/officeart/2005/8/layout/hierarchy1"/>
    <dgm:cxn modelId="{DE9BD973-2B8B-4FCB-8E78-C3987B60AB40}" type="presParOf" srcId="{29FAECA6-1B35-409A-88A6-8233CEC6E241}" destId="{33C0AA4D-C573-496D-B47F-6CAA84887F1C}" srcOrd="1" destOrd="0" presId="urn:microsoft.com/office/officeart/2005/8/layout/hierarchy1"/>
    <dgm:cxn modelId="{1CA989DF-1674-4629-A90C-260172BF5DFB}" type="presParOf" srcId="{F9DA33F3-A514-4A0B-9CFA-BF7A46F78A24}" destId="{A2495298-FCE5-456F-B04B-0C91BB810B80}" srcOrd="2" destOrd="0" presId="urn:microsoft.com/office/officeart/2005/8/layout/hierarchy1"/>
    <dgm:cxn modelId="{03668E3C-D8EC-4D18-B964-AB45BC04EBFB}" type="presParOf" srcId="{F9DA33F3-A514-4A0B-9CFA-BF7A46F78A24}" destId="{12E23626-27B3-4AF5-B5D5-065F4F4B19F6}" srcOrd="3" destOrd="0" presId="urn:microsoft.com/office/officeart/2005/8/layout/hierarchy1"/>
    <dgm:cxn modelId="{0A2EA903-0934-40E8-8D9A-95983173A758}" type="presParOf" srcId="{12E23626-27B3-4AF5-B5D5-065F4F4B19F6}" destId="{6E6283C4-55CD-479E-ADE4-C780939441F8}" srcOrd="0" destOrd="0" presId="urn:microsoft.com/office/officeart/2005/8/layout/hierarchy1"/>
    <dgm:cxn modelId="{AA637F78-6E9A-4A7D-8E1F-0BEFE5939FD7}" type="presParOf" srcId="{6E6283C4-55CD-479E-ADE4-C780939441F8}" destId="{74E22071-8DAC-4C13-915F-9D1E7335989A}" srcOrd="0" destOrd="0" presId="urn:microsoft.com/office/officeart/2005/8/layout/hierarchy1"/>
    <dgm:cxn modelId="{12DAA8B7-040A-4CFB-A5FF-BF82E25386DF}" type="presParOf" srcId="{6E6283C4-55CD-479E-ADE4-C780939441F8}" destId="{F419598B-EF71-4C95-94F7-0E4041083384}" srcOrd="1" destOrd="0" presId="urn:microsoft.com/office/officeart/2005/8/layout/hierarchy1"/>
    <dgm:cxn modelId="{8F5CF56E-7303-4630-93F6-8DB3A23B1B69}" type="presParOf" srcId="{12E23626-27B3-4AF5-B5D5-065F4F4B19F6}" destId="{AFB443B4-3484-495B-A8FE-482DF64515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17C154E-0003-4F68-A5CF-6C29D62FAD8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MY"/>
        </a:p>
      </dgm:t>
    </dgm:pt>
    <dgm:pt modelId="{972B9C6C-BE57-48A9-9096-9767AE939E21}">
      <dgm:prSet phldrT="[Text]"/>
      <dgm:spPr/>
      <dgm:t>
        <a:bodyPr/>
        <a:lstStyle/>
        <a:p>
          <a:r>
            <a:rPr lang="en-US" dirty="0">
              <a:solidFill>
                <a:srgbClr val="0070C0"/>
              </a:solidFill>
            </a:rPr>
            <a:t>main</a:t>
          </a:r>
          <a:endParaRPr lang="en-MY" dirty="0">
            <a:solidFill>
              <a:srgbClr val="0070C0"/>
            </a:solidFill>
          </a:endParaRPr>
        </a:p>
      </dgm:t>
    </dgm:pt>
    <dgm:pt modelId="{D481EDDD-075D-4C2B-B2B7-05266E3D24BF}" type="parTrans" cxnId="{9B4A527A-6D51-46DF-9370-008DB323B5CD}">
      <dgm:prSet/>
      <dgm:spPr/>
      <dgm:t>
        <a:bodyPr/>
        <a:lstStyle/>
        <a:p>
          <a:endParaRPr lang="en-MY">
            <a:solidFill>
              <a:srgbClr val="0070C0"/>
            </a:solidFill>
          </a:endParaRPr>
        </a:p>
      </dgm:t>
    </dgm:pt>
    <dgm:pt modelId="{A9D4641E-596D-45E8-8BFF-7F1A33DAFA38}" type="sibTrans" cxnId="{9B4A527A-6D51-46DF-9370-008DB323B5CD}">
      <dgm:prSet/>
      <dgm:spPr/>
      <dgm:t>
        <a:bodyPr/>
        <a:lstStyle/>
        <a:p>
          <a:endParaRPr lang="en-MY">
            <a:solidFill>
              <a:srgbClr val="0070C0"/>
            </a:solidFill>
          </a:endParaRPr>
        </a:p>
      </dgm:t>
    </dgm:pt>
    <dgm:pt modelId="{C294DF25-21E1-425D-BBFB-2DA353AF3C0F}">
      <dgm:prSet phldrT="[Text]"/>
      <dgm:spPr/>
      <dgm:t>
        <a:bodyPr/>
        <a:lstStyle/>
        <a:p>
          <a:r>
            <a:rPr lang="en-US" dirty="0">
              <a:solidFill>
                <a:srgbClr val="0070C0"/>
              </a:solidFill>
            </a:rPr>
            <a:t>Welcome</a:t>
          </a:r>
          <a:endParaRPr lang="en-MY" dirty="0">
            <a:solidFill>
              <a:srgbClr val="0070C0"/>
            </a:solidFill>
          </a:endParaRPr>
        </a:p>
      </dgm:t>
    </dgm:pt>
    <dgm:pt modelId="{E8D5AAC6-F9B7-4489-8833-9023186DF4F2}" type="parTrans" cxnId="{37BC1E7E-4D61-496C-96A7-A881AC9665E6}">
      <dgm:prSet/>
      <dgm:spPr/>
      <dgm:t>
        <a:bodyPr/>
        <a:lstStyle/>
        <a:p>
          <a:endParaRPr lang="en-MY">
            <a:solidFill>
              <a:srgbClr val="0070C0"/>
            </a:solidFill>
          </a:endParaRPr>
        </a:p>
      </dgm:t>
    </dgm:pt>
    <dgm:pt modelId="{04215937-4BA7-4676-A500-19FB2B6DFADB}" type="sibTrans" cxnId="{37BC1E7E-4D61-496C-96A7-A881AC9665E6}">
      <dgm:prSet/>
      <dgm:spPr/>
      <dgm:t>
        <a:bodyPr/>
        <a:lstStyle/>
        <a:p>
          <a:endParaRPr lang="en-MY">
            <a:solidFill>
              <a:srgbClr val="0070C0"/>
            </a:solidFill>
          </a:endParaRPr>
        </a:p>
      </dgm:t>
    </dgm:pt>
    <dgm:pt modelId="{D7405672-7497-4DDE-B20E-F2F31FDC45C2}">
      <dgm:prSet phldrT="[Text]"/>
      <dgm:spPr/>
      <dgm:t>
        <a:bodyPr/>
        <a:lstStyle/>
        <a:p>
          <a:r>
            <a:rPr lang="en-US" dirty="0">
              <a:solidFill>
                <a:srgbClr val="0070C0"/>
              </a:solidFill>
            </a:rPr>
            <a:t>Name</a:t>
          </a:r>
          <a:endParaRPr lang="en-MY" dirty="0">
            <a:solidFill>
              <a:srgbClr val="0070C0"/>
            </a:solidFill>
          </a:endParaRPr>
        </a:p>
      </dgm:t>
    </dgm:pt>
    <dgm:pt modelId="{C8EE4C08-65D4-461B-B4F9-57160762E96D}" type="parTrans" cxnId="{382E062F-6574-49DF-BCD2-195AEDECDD59}">
      <dgm:prSet/>
      <dgm:spPr/>
      <dgm:t>
        <a:bodyPr/>
        <a:lstStyle/>
        <a:p>
          <a:endParaRPr lang="en-MY">
            <a:solidFill>
              <a:srgbClr val="0070C0"/>
            </a:solidFill>
          </a:endParaRPr>
        </a:p>
      </dgm:t>
    </dgm:pt>
    <dgm:pt modelId="{E684BA07-1E37-4343-9771-C6D02AEA524F}" type="sibTrans" cxnId="{382E062F-6574-49DF-BCD2-195AEDECDD59}">
      <dgm:prSet/>
      <dgm:spPr/>
      <dgm:t>
        <a:bodyPr/>
        <a:lstStyle/>
        <a:p>
          <a:endParaRPr lang="en-MY">
            <a:solidFill>
              <a:srgbClr val="0070C0"/>
            </a:solidFill>
          </a:endParaRPr>
        </a:p>
      </dgm:t>
    </dgm:pt>
    <dgm:pt modelId="{FF2F6865-EE95-4830-BD44-7E3993B48C7B}" type="pres">
      <dgm:prSet presAssocID="{D17C154E-0003-4F68-A5CF-6C29D62FAD8E}" presName="hierChild1" presStyleCnt="0">
        <dgm:presLayoutVars>
          <dgm:chPref val="1"/>
          <dgm:dir/>
          <dgm:animOne val="branch"/>
          <dgm:animLvl val="lvl"/>
          <dgm:resizeHandles/>
        </dgm:presLayoutVars>
      </dgm:prSet>
      <dgm:spPr/>
    </dgm:pt>
    <dgm:pt modelId="{FAF426EC-54A8-4237-AA2B-1489C52A5CDA}" type="pres">
      <dgm:prSet presAssocID="{972B9C6C-BE57-48A9-9096-9767AE939E21}" presName="hierRoot1" presStyleCnt="0"/>
      <dgm:spPr/>
    </dgm:pt>
    <dgm:pt modelId="{75FAD2A0-E13C-44F7-8BAF-CF08225DAA54}" type="pres">
      <dgm:prSet presAssocID="{972B9C6C-BE57-48A9-9096-9767AE939E21}" presName="composite" presStyleCnt="0"/>
      <dgm:spPr/>
    </dgm:pt>
    <dgm:pt modelId="{2570CF8D-94BB-475C-AD73-B7F0237D2871}" type="pres">
      <dgm:prSet presAssocID="{972B9C6C-BE57-48A9-9096-9767AE939E21}" presName="background" presStyleLbl="node0" presStyleIdx="0" presStyleCnt="1"/>
      <dgm:spPr/>
    </dgm:pt>
    <dgm:pt modelId="{F3994C4C-CAC8-4FDE-9D1A-A6E9AAE5C717}" type="pres">
      <dgm:prSet presAssocID="{972B9C6C-BE57-48A9-9096-9767AE939E21}" presName="text" presStyleLbl="fgAcc0" presStyleIdx="0" presStyleCnt="1" custScaleX="185831" custLinFactNeighborX="328" custLinFactNeighborY="-35882">
        <dgm:presLayoutVars>
          <dgm:chPref val="3"/>
        </dgm:presLayoutVars>
      </dgm:prSet>
      <dgm:spPr/>
    </dgm:pt>
    <dgm:pt modelId="{F9DA33F3-A514-4A0B-9CFA-BF7A46F78A24}" type="pres">
      <dgm:prSet presAssocID="{972B9C6C-BE57-48A9-9096-9767AE939E21}" presName="hierChild2" presStyleCnt="0"/>
      <dgm:spPr/>
    </dgm:pt>
    <dgm:pt modelId="{71BE677A-C6F3-484F-A209-81A7B66A6B08}" type="pres">
      <dgm:prSet presAssocID="{E8D5AAC6-F9B7-4489-8833-9023186DF4F2}" presName="Name10" presStyleLbl="parChTrans1D2" presStyleIdx="0" presStyleCnt="1"/>
      <dgm:spPr/>
    </dgm:pt>
    <dgm:pt modelId="{29FAECA6-1B35-409A-88A6-8233CEC6E241}" type="pres">
      <dgm:prSet presAssocID="{C294DF25-21E1-425D-BBFB-2DA353AF3C0F}" presName="hierRoot2" presStyleCnt="0"/>
      <dgm:spPr/>
    </dgm:pt>
    <dgm:pt modelId="{AD27C575-6C37-49F9-A0FA-186343CB0768}" type="pres">
      <dgm:prSet presAssocID="{C294DF25-21E1-425D-BBFB-2DA353AF3C0F}" presName="composite2" presStyleCnt="0"/>
      <dgm:spPr/>
    </dgm:pt>
    <dgm:pt modelId="{AEB59AC9-5D9B-4364-89AC-FBADFCC04060}" type="pres">
      <dgm:prSet presAssocID="{C294DF25-21E1-425D-BBFB-2DA353AF3C0F}" presName="background2" presStyleLbl="node2" presStyleIdx="0" presStyleCnt="1"/>
      <dgm:spPr/>
    </dgm:pt>
    <dgm:pt modelId="{090224F7-11FF-46B0-A12F-E6EFC7F6A8AB}" type="pres">
      <dgm:prSet presAssocID="{C294DF25-21E1-425D-BBFB-2DA353AF3C0F}" presName="text2" presStyleLbl="fgAcc2" presStyleIdx="0" presStyleCnt="1" custScaleX="185831">
        <dgm:presLayoutVars>
          <dgm:chPref val="3"/>
        </dgm:presLayoutVars>
      </dgm:prSet>
      <dgm:spPr/>
    </dgm:pt>
    <dgm:pt modelId="{33C0AA4D-C573-496D-B47F-6CAA84887F1C}" type="pres">
      <dgm:prSet presAssocID="{C294DF25-21E1-425D-BBFB-2DA353AF3C0F}" presName="hierChild3" presStyleCnt="0"/>
      <dgm:spPr/>
    </dgm:pt>
    <dgm:pt modelId="{6EDD0231-9F6A-45ED-98AE-75C9E04C7C0E}" type="pres">
      <dgm:prSet presAssocID="{C8EE4C08-65D4-461B-B4F9-57160762E96D}" presName="Name17" presStyleLbl="parChTrans1D3" presStyleIdx="0" presStyleCnt="1"/>
      <dgm:spPr/>
    </dgm:pt>
    <dgm:pt modelId="{7608D3BF-6909-4565-B009-F861EC6075DF}" type="pres">
      <dgm:prSet presAssocID="{D7405672-7497-4DDE-B20E-F2F31FDC45C2}" presName="hierRoot3" presStyleCnt="0"/>
      <dgm:spPr/>
    </dgm:pt>
    <dgm:pt modelId="{6ED541F8-3CBD-40C2-95E3-741D04A40FAE}" type="pres">
      <dgm:prSet presAssocID="{D7405672-7497-4DDE-B20E-F2F31FDC45C2}" presName="composite3" presStyleCnt="0"/>
      <dgm:spPr/>
    </dgm:pt>
    <dgm:pt modelId="{F116EFE7-56E5-4DEC-AA51-22452A69DC25}" type="pres">
      <dgm:prSet presAssocID="{D7405672-7497-4DDE-B20E-F2F31FDC45C2}" presName="background3" presStyleLbl="node3" presStyleIdx="0" presStyleCnt="1"/>
      <dgm:spPr/>
    </dgm:pt>
    <dgm:pt modelId="{BF7C632D-217C-4707-AE7D-00F74E5EB1EB}" type="pres">
      <dgm:prSet presAssocID="{D7405672-7497-4DDE-B20E-F2F31FDC45C2}" presName="text3" presStyleLbl="fgAcc3" presStyleIdx="0" presStyleCnt="1" custLinFactNeighborY="11103">
        <dgm:presLayoutVars>
          <dgm:chPref val="3"/>
        </dgm:presLayoutVars>
      </dgm:prSet>
      <dgm:spPr/>
    </dgm:pt>
    <dgm:pt modelId="{9A64E14B-8675-4A12-A7B5-67D6C0BA7800}" type="pres">
      <dgm:prSet presAssocID="{D7405672-7497-4DDE-B20E-F2F31FDC45C2}" presName="hierChild4" presStyleCnt="0"/>
      <dgm:spPr/>
    </dgm:pt>
  </dgm:ptLst>
  <dgm:cxnLst>
    <dgm:cxn modelId="{35C2661F-09F1-4631-B34D-DD569DAA9E65}" type="presOf" srcId="{C8EE4C08-65D4-461B-B4F9-57160762E96D}" destId="{6EDD0231-9F6A-45ED-98AE-75C9E04C7C0E}" srcOrd="0" destOrd="0" presId="urn:microsoft.com/office/officeart/2005/8/layout/hierarchy1"/>
    <dgm:cxn modelId="{4942F627-6FB6-4C04-8EEB-3FBF1239C8DC}" type="presOf" srcId="{E8D5AAC6-F9B7-4489-8833-9023186DF4F2}" destId="{71BE677A-C6F3-484F-A209-81A7B66A6B08}" srcOrd="0" destOrd="0" presId="urn:microsoft.com/office/officeart/2005/8/layout/hierarchy1"/>
    <dgm:cxn modelId="{382E062F-6574-49DF-BCD2-195AEDECDD59}" srcId="{C294DF25-21E1-425D-BBFB-2DA353AF3C0F}" destId="{D7405672-7497-4DDE-B20E-F2F31FDC45C2}" srcOrd="0" destOrd="0" parTransId="{C8EE4C08-65D4-461B-B4F9-57160762E96D}" sibTransId="{E684BA07-1E37-4343-9771-C6D02AEA524F}"/>
    <dgm:cxn modelId="{3D6AF678-BDDC-4B1A-A4A4-94D91E476D93}" type="presOf" srcId="{D17C154E-0003-4F68-A5CF-6C29D62FAD8E}" destId="{FF2F6865-EE95-4830-BD44-7E3993B48C7B}" srcOrd="0" destOrd="0" presId="urn:microsoft.com/office/officeart/2005/8/layout/hierarchy1"/>
    <dgm:cxn modelId="{9B4A527A-6D51-46DF-9370-008DB323B5CD}" srcId="{D17C154E-0003-4F68-A5CF-6C29D62FAD8E}" destId="{972B9C6C-BE57-48A9-9096-9767AE939E21}" srcOrd="0" destOrd="0" parTransId="{D481EDDD-075D-4C2B-B2B7-05266E3D24BF}" sibTransId="{A9D4641E-596D-45E8-8BFF-7F1A33DAFA38}"/>
    <dgm:cxn modelId="{37BC1E7E-4D61-496C-96A7-A881AC9665E6}" srcId="{972B9C6C-BE57-48A9-9096-9767AE939E21}" destId="{C294DF25-21E1-425D-BBFB-2DA353AF3C0F}" srcOrd="0" destOrd="0" parTransId="{E8D5AAC6-F9B7-4489-8833-9023186DF4F2}" sibTransId="{04215937-4BA7-4676-A500-19FB2B6DFADB}"/>
    <dgm:cxn modelId="{0413CF80-9155-4DAF-863E-048C77390A4F}" type="presOf" srcId="{C294DF25-21E1-425D-BBFB-2DA353AF3C0F}" destId="{090224F7-11FF-46B0-A12F-E6EFC7F6A8AB}" srcOrd="0" destOrd="0" presId="urn:microsoft.com/office/officeart/2005/8/layout/hierarchy1"/>
    <dgm:cxn modelId="{84586485-7869-4B42-ABB7-7547F0FD2240}" type="presOf" srcId="{D7405672-7497-4DDE-B20E-F2F31FDC45C2}" destId="{BF7C632D-217C-4707-AE7D-00F74E5EB1EB}" srcOrd="0" destOrd="0" presId="urn:microsoft.com/office/officeart/2005/8/layout/hierarchy1"/>
    <dgm:cxn modelId="{7E80FE8B-B3D3-4ECD-A0FA-C6534F40C809}" type="presOf" srcId="{972B9C6C-BE57-48A9-9096-9767AE939E21}" destId="{F3994C4C-CAC8-4FDE-9D1A-A6E9AAE5C717}" srcOrd="0" destOrd="0" presId="urn:microsoft.com/office/officeart/2005/8/layout/hierarchy1"/>
    <dgm:cxn modelId="{AF146D7F-9880-435D-8C71-AE37B2BA4B0E}" type="presParOf" srcId="{FF2F6865-EE95-4830-BD44-7E3993B48C7B}" destId="{FAF426EC-54A8-4237-AA2B-1489C52A5CDA}" srcOrd="0" destOrd="0" presId="urn:microsoft.com/office/officeart/2005/8/layout/hierarchy1"/>
    <dgm:cxn modelId="{37EAAAD7-10BC-474C-8FB8-F1F577727FB5}" type="presParOf" srcId="{FAF426EC-54A8-4237-AA2B-1489C52A5CDA}" destId="{75FAD2A0-E13C-44F7-8BAF-CF08225DAA54}" srcOrd="0" destOrd="0" presId="urn:microsoft.com/office/officeart/2005/8/layout/hierarchy1"/>
    <dgm:cxn modelId="{1CDDB81A-1689-4268-9603-A4599B329608}" type="presParOf" srcId="{75FAD2A0-E13C-44F7-8BAF-CF08225DAA54}" destId="{2570CF8D-94BB-475C-AD73-B7F0237D2871}" srcOrd="0" destOrd="0" presId="urn:microsoft.com/office/officeart/2005/8/layout/hierarchy1"/>
    <dgm:cxn modelId="{C556CF36-6C75-4FB5-B573-97A1C5C9F3AC}" type="presParOf" srcId="{75FAD2A0-E13C-44F7-8BAF-CF08225DAA54}" destId="{F3994C4C-CAC8-4FDE-9D1A-A6E9AAE5C717}" srcOrd="1" destOrd="0" presId="urn:microsoft.com/office/officeart/2005/8/layout/hierarchy1"/>
    <dgm:cxn modelId="{68897CB1-A0B7-4C4A-8A67-99CA1566C8D5}" type="presParOf" srcId="{FAF426EC-54A8-4237-AA2B-1489C52A5CDA}" destId="{F9DA33F3-A514-4A0B-9CFA-BF7A46F78A24}" srcOrd="1" destOrd="0" presId="urn:microsoft.com/office/officeart/2005/8/layout/hierarchy1"/>
    <dgm:cxn modelId="{6A00A6A6-5DE8-4025-ADA8-5C0DC8B6A78C}" type="presParOf" srcId="{F9DA33F3-A514-4A0B-9CFA-BF7A46F78A24}" destId="{71BE677A-C6F3-484F-A209-81A7B66A6B08}" srcOrd="0" destOrd="0" presId="urn:microsoft.com/office/officeart/2005/8/layout/hierarchy1"/>
    <dgm:cxn modelId="{FC2FC98F-0B11-451D-B679-45B932EC5224}" type="presParOf" srcId="{F9DA33F3-A514-4A0B-9CFA-BF7A46F78A24}" destId="{29FAECA6-1B35-409A-88A6-8233CEC6E241}" srcOrd="1" destOrd="0" presId="urn:microsoft.com/office/officeart/2005/8/layout/hierarchy1"/>
    <dgm:cxn modelId="{8CDAE486-B6F6-42EF-81C1-E7D6FF0F89F6}" type="presParOf" srcId="{29FAECA6-1B35-409A-88A6-8233CEC6E241}" destId="{AD27C575-6C37-49F9-A0FA-186343CB0768}" srcOrd="0" destOrd="0" presId="urn:microsoft.com/office/officeart/2005/8/layout/hierarchy1"/>
    <dgm:cxn modelId="{0ECEA121-A24E-491D-91A5-984B7FA102C5}" type="presParOf" srcId="{AD27C575-6C37-49F9-A0FA-186343CB0768}" destId="{AEB59AC9-5D9B-4364-89AC-FBADFCC04060}" srcOrd="0" destOrd="0" presId="urn:microsoft.com/office/officeart/2005/8/layout/hierarchy1"/>
    <dgm:cxn modelId="{5D37F8E3-FCEE-4D0E-A4A2-16174BA66D54}" type="presParOf" srcId="{AD27C575-6C37-49F9-A0FA-186343CB0768}" destId="{090224F7-11FF-46B0-A12F-E6EFC7F6A8AB}" srcOrd="1" destOrd="0" presId="urn:microsoft.com/office/officeart/2005/8/layout/hierarchy1"/>
    <dgm:cxn modelId="{E4A08E37-1889-4805-9540-57750AA2D4F0}" type="presParOf" srcId="{29FAECA6-1B35-409A-88A6-8233CEC6E241}" destId="{33C0AA4D-C573-496D-B47F-6CAA84887F1C}" srcOrd="1" destOrd="0" presId="urn:microsoft.com/office/officeart/2005/8/layout/hierarchy1"/>
    <dgm:cxn modelId="{2C85C0FB-C164-49C0-90E7-779E597D13D1}" type="presParOf" srcId="{33C0AA4D-C573-496D-B47F-6CAA84887F1C}" destId="{6EDD0231-9F6A-45ED-98AE-75C9E04C7C0E}" srcOrd="0" destOrd="0" presId="urn:microsoft.com/office/officeart/2005/8/layout/hierarchy1"/>
    <dgm:cxn modelId="{8114CF75-76C2-42BB-B2CB-E54FB2513BF4}" type="presParOf" srcId="{33C0AA4D-C573-496D-B47F-6CAA84887F1C}" destId="{7608D3BF-6909-4565-B009-F861EC6075DF}" srcOrd="1" destOrd="0" presId="urn:microsoft.com/office/officeart/2005/8/layout/hierarchy1"/>
    <dgm:cxn modelId="{757B2E9B-09D8-4708-99B5-039205FB3D8D}" type="presParOf" srcId="{7608D3BF-6909-4565-B009-F861EC6075DF}" destId="{6ED541F8-3CBD-40C2-95E3-741D04A40FAE}" srcOrd="0" destOrd="0" presId="urn:microsoft.com/office/officeart/2005/8/layout/hierarchy1"/>
    <dgm:cxn modelId="{E45FF2BC-E918-47A7-A554-1092DB424E89}" type="presParOf" srcId="{6ED541F8-3CBD-40C2-95E3-741D04A40FAE}" destId="{F116EFE7-56E5-4DEC-AA51-22452A69DC25}" srcOrd="0" destOrd="0" presId="urn:microsoft.com/office/officeart/2005/8/layout/hierarchy1"/>
    <dgm:cxn modelId="{47B2E3A3-9001-4BE2-B728-56F40B63D58F}" type="presParOf" srcId="{6ED541F8-3CBD-40C2-95E3-741D04A40FAE}" destId="{BF7C632D-217C-4707-AE7D-00F74E5EB1EB}" srcOrd="1" destOrd="0" presId="urn:microsoft.com/office/officeart/2005/8/layout/hierarchy1"/>
    <dgm:cxn modelId="{5ED14A16-753C-4D95-84EA-217363709211}" type="presParOf" srcId="{7608D3BF-6909-4565-B009-F861EC6075DF}" destId="{9A64E14B-8675-4A12-A7B5-67D6C0BA78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17C154E-0003-4F68-A5CF-6C29D62FAD8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MY"/>
        </a:p>
      </dgm:t>
    </dgm:pt>
    <dgm:pt modelId="{972B9C6C-BE57-48A9-9096-9767AE939E21}">
      <dgm:prSet phldrT="[Text]"/>
      <dgm:spPr/>
      <dgm:t>
        <a:bodyPr/>
        <a:lstStyle/>
        <a:p>
          <a:r>
            <a:rPr lang="en-US" dirty="0">
              <a:solidFill>
                <a:srgbClr val="0070C0"/>
              </a:solidFill>
            </a:rPr>
            <a:t>main</a:t>
          </a:r>
          <a:endParaRPr lang="en-MY" dirty="0">
            <a:solidFill>
              <a:srgbClr val="0070C0"/>
            </a:solidFill>
          </a:endParaRPr>
        </a:p>
      </dgm:t>
    </dgm:pt>
    <dgm:pt modelId="{D481EDDD-075D-4C2B-B2B7-05266E3D24BF}" type="parTrans" cxnId="{9B4A527A-6D51-46DF-9370-008DB323B5CD}">
      <dgm:prSet/>
      <dgm:spPr/>
      <dgm:t>
        <a:bodyPr/>
        <a:lstStyle/>
        <a:p>
          <a:endParaRPr lang="en-MY">
            <a:solidFill>
              <a:srgbClr val="0070C0"/>
            </a:solidFill>
          </a:endParaRPr>
        </a:p>
      </dgm:t>
    </dgm:pt>
    <dgm:pt modelId="{A9D4641E-596D-45E8-8BFF-7F1A33DAFA38}" type="sibTrans" cxnId="{9B4A527A-6D51-46DF-9370-008DB323B5CD}">
      <dgm:prSet/>
      <dgm:spPr/>
      <dgm:t>
        <a:bodyPr/>
        <a:lstStyle/>
        <a:p>
          <a:endParaRPr lang="en-MY">
            <a:solidFill>
              <a:srgbClr val="0070C0"/>
            </a:solidFill>
          </a:endParaRPr>
        </a:p>
      </dgm:t>
    </dgm:pt>
    <dgm:pt modelId="{C294DF25-21E1-425D-BBFB-2DA353AF3C0F}">
      <dgm:prSet phldrT="[Text]"/>
      <dgm:spPr/>
      <dgm:t>
        <a:bodyPr/>
        <a:lstStyle/>
        <a:p>
          <a:r>
            <a:rPr lang="en-US" dirty="0">
              <a:solidFill>
                <a:srgbClr val="0070C0"/>
              </a:solidFill>
            </a:rPr>
            <a:t>Name</a:t>
          </a:r>
          <a:endParaRPr lang="en-MY" dirty="0">
            <a:solidFill>
              <a:srgbClr val="0070C0"/>
            </a:solidFill>
          </a:endParaRPr>
        </a:p>
      </dgm:t>
    </dgm:pt>
    <dgm:pt modelId="{E8D5AAC6-F9B7-4489-8833-9023186DF4F2}" type="parTrans" cxnId="{37BC1E7E-4D61-496C-96A7-A881AC9665E6}">
      <dgm:prSet/>
      <dgm:spPr/>
      <dgm:t>
        <a:bodyPr/>
        <a:lstStyle/>
        <a:p>
          <a:endParaRPr lang="en-MY">
            <a:solidFill>
              <a:srgbClr val="0070C0"/>
            </a:solidFill>
          </a:endParaRPr>
        </a:p>
      </dgm:t>
    </dgm:pt>
    <dgm:pt modelId="{04215937-4BA7-4676-A500-19FB2B6DFADB}" type="sibTrans" cxnId="{37BC1E7E-4D61-496C-96A7-A881AC9665E6}">
      <dgm:prSet/>
      <dgm:spPr/>
      <dgm:t>
        <a:bodyPr/>
        <a:lstStyle/>
        <a:p>
          <a:endParaRPr lang="en-MY">
            <a:solidFill>
              <a:srgbClr val="0070C0"/>
            </a:solidFill>
          </a:endParaRPr>
        </a:p>
      </dgm:t>
    </dgm:pt>
    <dgm:pt modelId="{D7405672-7497-4DDE-B20E-F2F31FDC45C2}">
      <dgm:prSet phldrT="[Text]"/>
      <dgm:spPr/>
      <dgm:t>
        <a:bodyPr/>
        <a:lstStyle/>
        <a:p>
          <a:r>
            <a:rPr lang="en-US" dirty="0">
              <a:solidFill>
                <a:srgbClr val="0070C0"/>
              </a:solidFill>
            </a:rPr>
            <a:t>Welcome</a:t>
          </a:r>
          <a:endParaRPr lang="en-MY" dirty="0">
            <a:solidFill>
              <a:srgbClr val="0070C0"/>
            </a:solidFill>
          </a:endParaRPr>
        </a:p>
      </dgm:t>
    </dgm:pt>
    <dgm:pt modelId="{C8EE4C08-65D4-461B-B4F9-57160762E96D}" type="parTrans" cxnId="{382E062F-6574-49DF-BCD2-195AEDECDD59}">
      <dgm:prSet/>
      <dgm:spPr/>
      <dgm:t>
        <a:bodyPr/>
        <a:lstStyle/>
        <a:p>
          <a:endParaRPr lang="en-MY">
            <a:solidFill>
              <a:srgbClr val="0070C0"/>
            </a:solidFill>
          </a:endParaRPr>
        </a:p>
      </dgm:t>
    </dgm:pt>
    <dgm:pt modelId="{E684BA07-1E37-4343-9771-C6D02AEA524F}" type="sibTrans" cxnId="{382E062F-6574-49DF-BCD2-195AEDECDD59}">
      <dgm:prSet/>
      <dgm:spPr/>
      <dgm:t>
        <a:bodyPr/>
        <a:lstStyle/>
        <a:p>
          <a:endParaRPr lang="en-MY">
            <a:solidFill>
              <a:srgbClr val="0070C0"/>
            </a:solidFill>
          </a:endParaRPr>
        </a:p>
      </dgm:t>
    </dgm:pt>
    <dgm:pt modelId="{FF2F6865-EE95-4830-BD44-7E3993B48C7B}" type="pres">
      <dgm:prSet presAssocID="{D17C154E-0003-4F68-A5CF-6C29D62FAD8E}" presName="hierChild1" presStyleCnt="0">
        <dgm:presLayoutVars>
          <dgm:chPref val="1"/>
          <dgm:dir/>
          <dgm:animOne val="branch"/>
          <dgm:animLvl val="lvl"/>
          <dgm:resizeHandles/>
        </dgm:presLayoutVars>
      </dgm:prSet>
      <dgm:spPr/>
    </dgm:pt>
    <dgm:pt modelId="{FAF426EC-54A8-4237-AA2B-1489C52A5CDA}" type="pres">
      <dgm:prSet presAssocID="{972B9C6C-BE57-48A9-9096-9767AE939E21}" presName="hierRoot1" presStyleCnt="0"/>
      <dgm:spPr/>
    </dgm:pt>
    <dgm:pt modelId="{75FAD2A0-E13C-44F7-8BAF-CF08225DAA54}" type="pres">
      <dgm:prSet presAssocID="{972B9C6C-BE57-48A9-9096-9767AE939E21}" presName="composite" presStyleCnt="0"/>
      <dgm:spPr/>
    </dgm:pt>
    <dgm:pt modelId="{2570CF8D-94BB-475C-AD73-B7F0237D2871}" type="pres">
      <dgm:prSet presAssocID="{972B9C6C-BE57-48A9-9096-9767AE939E21}" presName="background" presStyleLbl="node0" presStyleIdx="0" presStyleCnt="1"/>
      <dgm:spPr/>
    </dgm:pt>
    <dgm:pt modelId="{F3994C4C-CAC8-4FDE-9D1A-A6E9AAE5C717}" type="pres">
      <dgm:prSet presAssocID="{972B9C6C-BE57-48A9-9096-9767AE939E21}" presName="text" presStyleLbl="fgAcc0" presStyleIdx="0" presStyleCnt="1" custScaleX="185831" custLinFactNeighborX="328" custLinFactNeighborY="-35882">
        <dgm:presLayoutVars>
          <dgm:chPref val="3"/>
        </dgm:presLayoutVars>
      </dgm:prSet>
      <dgm:spPr/>
    </dgm:pt>
    <dgm:pt modelId="{F9DA33F3-A514-4A0B-9CFA-BF7A46F78A24}" type="pres">
      <dgm:prSet presAssocID="{972B9C6C-BE57-48A9-9096-9767AE939E21}" presName="hierChild2" presStyleCnt="0"/>
      <dgm:spPr/>
    </dgm:pt>
    <dgm:pt modelId="{71BE677A-C6F3-484F-A209-81A7B66A6B08}" type="pres">
      <dgm:prSet presAssocID="{E8D5AAC6-F9B7-4489-8833-9023186DF4F2}" presName="Name10" presStyleLbl="parChTrans1D2" presStyleIdx="0" presStyleCnt="2"/>
      <dgm:spPr/>
    </dgm:pt>
    <dgm:pt modelId="{29FAECA6-1B35-409A-88A6-8233CEC6E241}" type="pres">
      <dgm:prSet presAssocID="{C294DF25-21E1-425D-BBFB-2DA353AF3C0F}" presName="hierRoot2" presStyleCnt="0"/>
      <dgm:spPr/>
    </dgm:pt>
    <dgm:pt modelId="{AD27C575-6C37-49F9-A0FA-186343CB0768}" type="pres">
      <dgm:prSet presAssocID="{C294DF25-21E1-425D-BBFB-2DA353AF3C0F}" presName="composite2" presStyleCnt="0"/>
      <dgm:spPr/>
    </dgm:pt>
    <dgm:pt modelId="{AEB59AC9-5D9B-4364-89AC-FBADFCC04060}" type="pres">
      <dgm:prSet presAssocID="{C294DF25-21E1-425D-BBFB-2DA353AF3C0F}" presName="background2" presStyleLbl="node2" presStyleIdx="0" presStyleCnt="2"/>
      <dgm:spPr/>
    </dgm:pt>
    <dgm:pt modelId="{090224F7-11FF-46B0-A12F-E6EFC7F6A8AB}" type="pres">
      <dgm:prSet presAssocID="{C294DF25-21E1-425D-BBFB-2DA353AF3C0F}" presName="text2" presStyleLbl="fgAcc2" presStyleIdx="0" presStyleCnt="2" custScaleX="185831">
        <dgm:presLayoutVars>
          <dgm:chPref val="3"/>
        </dgm:presLayoutVars>
      </dgm:prSet>
      <dgm:spPr/>
    </dgm:pt>
    <dgm:pt modelId="{33C0AA4D-C573-496D-B47F-6CAA84887F1C}" type="pres">
      <dgm:prSet presAssocID="{C294DF25-21E1-425D-BBFB-2DA353AF3C0F}" presName="hierChild3" presStyleCnt="0"/>
      <dgm:spPr/>
    </dgm:pt>
    <dgm:pt modelId="{A2495298-FCE5-456F-B04B-0C91BB810B80}" type="pres">
      <dgm:prSet presAssocID="{C8EE4C08-65D4-461B-B4F9-57160762E96D}" presName="Name10" presStyleLbl="parChTrans1D2" presStyleIdx="1" presStyleCnt="2"/>
      <dgm:spPr/>
    </dgm:pt>
    <dgm:pt modelId="{12E23626-27B3-4AF5-B5D5-065F4F4B19F6}" type="pres">
      <dgm:prSet presAssocID="{D7405672-7497-4DDE-B20E-F2F31FDC45C2}" presName="hierRoot2" presStyleCnt="0"/>
      <dgm:spPr/>
    </dgm:pt>
    <dgm:pt modelId="{6E6283C4-55CD-479E-ADE4-C780939441F8}" type="pres">
      <dgm:prSet presAssocID="{D7405672-7497-4DDE-B20E-F2F31FDC45C2}" presName="composite2" presStyleCnt="0"/>
      <dgm:spPr/>
    </dgm:pt>
    <dgm:pt modelId="{74E22071-8DAC-4C13-915F-9D1E7335989A}" type="pres">
      <dgm:prSet presAssocID="{D7405672-7497-4DDE-B20E-F2F31FDC45C2}" presName="background2" presStyleLbl="node2" presStyleIdx="1" presStyleCnt="2"/>
      <dgm:spPr/>
    </dgm:pt>
    <dgm:pt modelId="{F419598B-EF71-4C95-94F7-0E4041083384}" type="pres">
      <dgm:prSet presAssocID="{D7405672-7497-4DDE-B20E-F2F31FDC45C2}" presName="text2" presStyleLbl="fgAcc2" presStyleIdx="1" presStyleCnt="2" custScaleX="185831">
        <dgm:presLayoutVars>
          <dgm:chPref val="3"/>
        </dgm:presLayoutVars>
      </dgm:prSet>
      <dgm:spPr/>
    </dgm:pt>
    <dgm:pt modelId="{AFB443B4-3484-495B-A8FE-482DF6451558}" type="pres">
      <dgm:prSet presAssocID="{D7405672-7497-4DDE-B20E-F2F31FDC45C2}" presName="hierChild3" presStyleCnt="0"/>
      <dgm:spPr/>
    </dgm:pt>
  </dgm:ptLst>
  <dgm:cxnLst>
    <dgm:cxn modelId="{9D158707-A9DE-4482-87E3-D1E13EAD1171}" type="presOf" srcId="{D17C154E-0003-4F68-A5CF-6C29D62FAD8E}" destId="{FF2F6865-EE95-4830-BD44-7E3993B48C7B}" srcOrd="0" destOrd="0" presId="urn:microsoft.com/office/officeart/2005/8/layout/hierarchy1"/>
    <dgm:cxn modelId="{5D168E0D-2F7A-42FF-AB58-0DE2FF264014}" type="presOf" srcId="{C8EE4C08-65D4-461B-B4F9-57160762E96D}" destId="{A2495298-FCE5-456F-B04B-0C91BB810B80}" srcOrd="0" destOrd="0" presId="urn:microsoft.com/office/officeart/2005/8/layout/hierarchy1"/>
    <dgm:cxn modelId="{382E062F-6574-49DF-BCD2-195AEDECDD59}" srcId="{972B9C6C-BE57-48A9-9096-9767AE939E21}" destId="{D7405672-7497-4DDE-B20E-F2F31FDC45C2}" srcOrd="1" destOrd="0" parTransId="{C8EE4C08-65D4-461B-B4F9-57160762E96D}" sibTransId="{E684BA07-1E37-4343-9771-C6D02AEA524F}"/>
    <dgm:cxn modelId="{76B8733A-2CC3-4DAA-A012-0BF3E4FDEA8B}" type="presOf" srcId="{D7405672-7497-4DDE-B20E-F2F31FDC45C2}" destId="{F419598B-EF71-4C95-94F7-0E4041083384}" srcOrd="0" destOrd="0" presId="urn:microsoft.com/office/officeart/2005/8/layout/hierarchy1"/>
    <dgm:cxn modelId="{F1364A45-9E5A-4417-8050-27AB22284FA4}" type="presOf" srcId="{C294DF25-21E1-425D-BBFB-2DA353AF3C0F}" destId="{090224F7-11FF-46B0-A12F-E6EFC7F6A8AB}" srcOrd="0" destOrd="0" presId="urn:microsoft.com/office/officeart/2005/8/layout/hierarchy1"/>
    <dgm:cxn modelId="{B9DF8177-1ACA-4228-9DE6-EEBB0E370C60}" type="presOf" srcId="{E8D5AAC6-F9B7-4489-8833-9023186DF4F2}" destId="{71BE677A-C6F3-484F-A209-81A7B66A6B08}" srcOrd="0" destOrd="0" presId="urn:microsoft.com/office/officeart/2005/8/layout/hierarchy1"/>
    <dgm:cxn modelId="{9B4A527A-6D51-46DF-9370-008DB323B5CD}" srcId="{D17C154E-0003-4F68-A5CF-6C29D62FAD8E}" destId="{972B9C6C-BE57-48A9-9096-9767AE939E21}" srcOrd="0" destOrd="0" parTransId="{D481EDDD-075D-4C2B-B2B7-05266E3D24BF}" sibTransId="{A9D4641E-596D-45E8-8BFF-7F1A33DAFA38}"/>
    <dgm:cxn modelId="{37BC1E7E-4D61-496C-96A7-A881AC9665E6}" srcId="{972B9C6C-BE57-48A9-9096-9767AE939E21}" destId="{C294DF25-21E1-425D-BBFB-2DA353AF3C0F}" srcOrd="0" destOrd="0" parTransId="{E8D5AAC6-F9B7-4489-8833-9023186DF4F2}" sibTransId="{04215937-4BA7-4676-A500-19FB2B6DFADB}"/>
    <dgm:cxn modelId="{5B936BDD-73F9-4E80-8372-4D058206E624}" type="presOf" srcId="{972B9C6C-BE57-48A9-9096-9767AE939E21}" destId="{F3994C4C-CAC8-4FDE-9D1A-A6E9AAE5C717}" srcOrd="0" destOrd="0" presId="urn:microsoft.com/office/officeart/2005/8/layout/hierarchy1"/>
    <dgm:cxn modelId="{3D445158-F789-491E-A2AC-7BEA015C0F79}" type="presParOf" srcId="{FF2F6865-EE95-4830-BD44-7E3993B48C7B}" destId="{FAF426EC-54A8-4237-AA2B-1489C52A5CDA}" srcOrd="0" destOrd="0" presId="urn:microsoft.com/office/officeart/2005/8/layout/hierarchy1"/>
    <dgm:cxn modelId="{13EFCA14-462C-4043-BF0E-86A941A6A962}" type="presParOf" srcId="{FAF426EC-54A8-4237-AA2B-1489C52A5CDA}" destId="{75FAD2A0-E13C-44F7-8BAF-CF08225DAA54}" srcOrd="0" destOrd="0" presId="urn:microsoft.com/office/officeart/2005/8/layout/hierarchy1"/>
    <dgm:cxn modelId="{E46FBD86-2E2D-46AD-92DA-EDD8A9C4BB6F}" type="presParOf" srcId="{75FAD2A0-E13C-44F7-8BAF-CF08225DAA54}" destId="{2570CF8D-94BB-475C-AD73-B7F0237D2871}" srcOrd="0" destOrd="0" presId="urn:microsoft.com/office/officeart/2005/8/layout/hierarchy1"/>
    <dgm:cxn modelId="{3F579EC2-6A98-486E-BE0C-006E8C167DE8}" type="presParOf" srcId="{75FAD2A0-E13C-44F7-8BAF-CF08225DAA54}" destId="{F3994C4C-CAC8-4FDE-9D1A-A6E9AAE5C717}" srcOrd="1" destOrd="0" presId="urn:microsoft.com/office/officeart/2005/8/layout/hierarchy1"/>
    <dgm:cxn modelId="{AE52C58C-73D8-4ACB-AC2B-5BF59E9FAB68}" type="presParOf" srcId="{FAF426EC-54A8-4237-AA2B-1489C52A5CDA}" destId="{F9DA33F3-A514-4A0B-9CFA-BF7A46F78A24}" srcOrd="1" destOrd="0" presId="urn:microsoft.com/office/officeart/2005/8/layout/hierarchy1"/>
    <dgm:cxn modelId="{611E0475-8CAE-498B-A633-2801E623B7A0}" type="presParOf" srcId="{F9DA33F3-A514-4A0B-9CFA-BF7A46F78A24}" destId="{71BE677A-C6F3-484F-A209-81A7B66A6B08}" srcOrd="0" destOrd="0" presId="urn:microsoft.com/office/officeart/2005/8/layout/hierarchy1"/>
    <dgm:cxn modelId="{5CD79380-9D43-4089-A67E-2E5AEC302EC1}" type="presParOf" srcId="{F9DA33F3-A514-4A0B-9CFA-BF7A46F78A24}" destId="{29FAECA6-1B35-409A-88A6-8233CEC6E241}" srcOrd="1" destOrd="0" presId="urn:microsoft.com/office/officeart/2005/8/layout/hierarchy1"/>
    <dgm:cxn modelId="{F0DF84C3-E042-4770-8D20-A1FCE9558D28}" type="presParOf" srcId="{29FAECA6-1B35-409A-88A6-8233CEC6E241}" destId="{AD27C575-6C37-49F9-A0FA-186343CB0768}" srcOrd="0" destOrd="0" presId="urn:microsoft.com/office/officeart/2005/8/layout/hierarchy1"/>
    <dgm:cxn modelId="{090664E6-AE91-4815-890C-51ABA1052E5B}" type="presParOf" srcId="{AD27C575-6C37-49F9-A0FA-186343CB0768}" destId="{AEB59AC9-5D9B-4364-89AC-FBADFCC04060}" srcOrd="0" destOrd="0" presId="urn:microsoft.com/office/officeart/2005/8/layout/hierarchy1"/>
    <dgm:cxn modelId="{3CA163FD-F41F-4DB5-AE37-7CC79120B9B3}" type="presParOf" srcId="{AD27C575-6C37-49F9-A0FA-186343CB0768}" destId="{090224F7-11FF-46B0-A12F-E6EFC7F6A8AB}" srcOrd="1" destOrd="0" presId="urn:microsoft.com/office/officeart/2005/8/layout/hierarchy1"/>
    <dgm:cxn modelId="{93A8221D-97FA-4218-B789-885C558F9D0D}" type="presParOf" srcId="{29FAECA6-1B35-409A-88A6-8233CEC6E241}" destId="{33C0AA4D-C573-496D-B47F-6CAA84887F1C}" srcOrd="1" destOrd="0" presId="urn:microsoft.com/office/officeart/2005/8/layout/hierarchy1"/>
    <dgm:cxn modelId="{CF761CC7-729E-4CB2-AD7E-05115B924AC9}" type="presParOf" srcId="{F9DA33F3-A514-4A0B-9CFA-BF7A46F78A24}" destId="{A2495298-FCE5-456F-B04B-0C91BB810B80}" srcOrd="2" destOrd="0" presId="urn:microsoft.com/office/officeart/2005/8/layout/hierarchy1"/>
    <dgm:cxn modelId="{18C20A6E-E463-41C8-A997-94344736BAD4}" type="presParOf" srcId="{F9DA33F3-A514-4A0B-9CFA-BF7A46F78A24}" destId="{12E23626-27B3-4AF5-B5D5-065F4F4B19F6}" srcOrd="3" destOrd="0" presId="urn:microsoft.com/office/officeart/2005/8/layout/hierarchy1"/>
    <dgm:cxn modelId="{3C5AB686-7648-44D0-A75F-CB162103BA29}" type="presParOf" srcId="{12E23626-27B3-4AF5-B5D5-065F4F4B19F6}" destId="{6E6283C4-55CD-479E-ADE4-C780939441F8}" srcOrd="0" destOrd="0" presId="urn:microsoft.com/office/officeart/2005/8/layout/hierarchy1"/>
    <dgm:cxn modelId="{43362FF7-DD1E-4A22-8A15-5F27549C3F9A}" type="presParOf" srcId="{6E6283C4-55CD-479E-ADE4-C780939441F8}" destId="{74E22071-8DAC-4C13-915F-9D1E7335989A}" srcOrd="0" destOrd="0" presId="urn:microsoft.com/office/officeart/2005/8/layout/hierarchy1"/>
    <dgm:cxn modelId="{C84CADB3-6D4B-4D40-87FC-A87C9F7C3384}" type="presParOf" srcId="{6E6283C4-55CD-479E-ADE4-C780939441F8}" destId="{F419598B-EF71-4C95-94F7-0E4041083384}" srcOrd="1" destOrd="0" presId="urn:microsoft.com/office/officeart/2005/8/layout/hierarchy1"/>
    <dgm:cxn modelId="{7DDD133E-6CC8-454B-8B65-74C26A5B4186}" type="presParOf" srcId="{12E23626-27B3-4AF5-B5D5-065F4F4B19F6}" destId="{AFB443B4-3484-495B-A8FE-482DF64515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F5F4F-3801-4EB7-948D-D92BD8C265D3}">
      <dsp:nvSpPr>
        <dsp:cNvPr id="0" name=""/>
        <dsp:cNvSpPr/>
      </dsp:nvSpPr>
      <dsp:spPr>
        <a:xfrm>
          <a:off x="4054498" y="979344"/>
          <a:ext cx="2546558" cy="312604"/>
        </a:xfrm>
        <a:custGeom>
          <a:avLst/>
          <a:gdLst/>
          <a:ahLst/>
          <a:cxnLst/>
          <a:rect l="0" t="0" r="0" b="0"/>
          <a:pathLst>
            <a:path>
              <a:moveTo>
                <a:pt x="0" y="0"/>
              </a:moveTo>
              <a:lnTo>
                <a:pt x="0" y="157183"/>
              </a:lnTo>
              <a:lnTo>
                <a:pt x="2546558" y="157183"/>
              </a:lnTo>
              <a:lnTo>
                <a:pt x="2546558" y="31260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0BC4E8D-A1A3-4C31-B218-4D7221E683E8}">
      <dsp:nvSpPr>
        <dsp:cNvPr id="0" name=""/>
        <dsp:cNvSpPr/>
      </dsp:nvSpPr>
      <dsp:spPr>
        <a:xfrm>
          <a:off x="4008778" y="979344"/>
          <a:ext cx="91440" cy="312604"/>
        </a:xfrm>
        <a:custGeom>
          <a:avLst/>
          <a:gdLst/>
          <a:ahLst/>
          <a:cxnLst/>
          <a:rect l="0" t="0" r="0" b="0"/>
          <a:pathLst>
            <a:path>
              <a:moveTo>
                <a:pt x="45720" y="0"/>
              </a:moveTo>
              <a:lnTo>
                <a:pt x="45720" y="157183"/>
              </a:lnTo>
              <a:lnTo>
                <a:pt x="61202" y="157183"/>
              </a:lnTo>
              <a:lnTo>
                <a:pt x="61202" y="31260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C84D995-CD10-4648-9A99-28DC2F6B31F7}">
      <dsp:nvSpPr>
        <dsp:cNvPr id="0" name=""/>
        <dsp:cNvSpPr/>
      </dsp:nvSpPr>
      <dsp:spPr>
        <a:xfrm>
          <a:off x="1051978" y="979344"/>
          <a:ext cx="3002519" cy="285228"/>
        </a:xfrm>
        <a:custGeom>
          <a:avLst/>
          <a:gdLst/>
          <a:ahLst/>
          <a:cxnLst/>
          <a:rect l="0" t="0" r="0" b="0"/>
          <a:pathLst>
            <a:path>
              <a:moveTo>
                <a:pt x="3002519" y="0"/>
              </a:moveTo>
              <a:lnTo>
                <a:pt x="3002519" y="129807"/>
              </a:lnTo>
              <a:lnTo>
                <a:pt x="0" y="129807"/>
              </a:lnTo>
              <a:lnTo>
                <a:pt x="0" y="28522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D0E2B36-6222-4A76-ACE7-2E17338CA670}">
      <dsp:nvSpPr>
        <dsp:cNvPr id="0" name=""/>
        <dsp:cNvSpPr/>
      </dsp:nvSpPr>
      <dsp:spPr>
        <a:xfrm>
          <a:off x="3046178" y="0"/>
          <a:ext cx="2016639" cy="979344"/>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Convert distance</a:t>
          </a:r>
        </a:p>
        <a:p>
          <a:pPr marL="0" lvl="0" indent="0" algn="ctr" defTabSz="800100">
            <a:lnSpc>
              <a:spcPct val="90000"/>
            </a:lnSpc>
            <a:spcBef>
              <a:spcPct val="0"/>
            </a:spcBef>
            <a:spcAft>
              <a:spcPct val="35000"/>
            </a:spcAft>
            <a:buNone/>
          </a:pPr>
          <a:r>
            <a:rPr lang="en-US" sz="1800" kern="1200" dirty="0">
              <a:solidFill>
                <a:schemeClr val="tx1"/>
              </a:solidFill>
            </a:rPr>
            <a:t>[main] </a:t>
          </a:r>
        </a:p>
        <a:p>
          <a:pPr marL="0" lvl="0" indent="0" algn="ctr" defTabSz="800100">
            <a:lnSpc>
              <a:spcPct val="90000"/>
            </a:lnSpc>
            <a:spcBef>
              <a:spcPct val="0"/>
            </a:spcBef>
            <a:spcAft>
              <a:spcPct val="35000"/>
            </a:spcAft>
            <a:buNone/>
          </a:pPr>
          <a:r>
            <a:rPr lang="en-US" sz="1800" kern="1200" dirty="0">
              <a:solidFill>
                <a:schemeClr val="tx1"/>
              </a:solidFill>
            </a:rPr>
            <a:t>0000</a:t>
          </a:r>
        </a:p>
      </dsp:txBody>
      <dsp:txXfrm>
        <a:off x="3093986" y="47808"/>
        <a:ext cx="1921023" cy="883728"/>
      </dsp:txXfrm>
    </dsp:sp>
    <dsp:sp modelId="{3455BA6F-3845-4AD6-B63B-08BD7DB4D913}">
      <dsp:nvSpPr>
        <dsp:cNvPr id="0" name=""/>
        <dsp:cNvSpPr/>
      </dsp:nvSpPr>
      <dsp:spPr>
        <a:xfrm>
          <a:off x="0" y="1264573"/>
          <a:ext cx="2103956" cy="1287618"/>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Read distance in miles </a:t>
          </a:r>
        </a:p>
        <a:p>
          <a:pPr marL="0" lvl="0" indent="0" algn="ctr" defTabSz="800100">
            <a:lnSpc>
              <a:spcPct val="90000"/>
            </a:lnSpc>
            <a:spcBef>
              <a:spcPct val="0"/>
            </a:spcBef>
            <a:spcAft>
              <a:spcPct val="35000"/>
            </a:spcAft>
            <a:buNone/>
          </a:pPr>
          <a:r>
            <a:rPr lang="en-US" sz="1800" kern="1200" dirty="0">
              <a:solidFill>
                <a:schemeClr val="tx1"/>
              </a:solidFill>
            </a:rPr>
            <a:t>[read]</a:t>
          </a:r>
        </a:p>
        <a:p>
          <a:pPr marL="0" lvl="0" indent="0" algn="ctr" defTabSz="800100">
            <a:lnSpc>
              <a:spcPct val="90000"/>
            </a:lnSpc>
            <a:spcBef>
              <a:spcPct val="0"/>
            </a:spcBef>
            <a:spcAft>
              <a:spcPct val="35000"/>
            </a:spcAft>
            <a:buNone/>
          </a:pPr>
          <a:r>
            <a:rPr lang="en-US" sz="1800" kern="1200" dirty="0">
              <a:solidFill>
                <a:schemeClr val="tx1"/>
              </a:solidFill>
            </a:rPr>
            <a:t>0100</a:t>
          </a:r>
        </a:p>
      </dsp:txBody>
      <dsp:txXfrm>
        <a:off x="62856" y="1327429"/>
        <a:ext cx="1978244" cy="1161906"/>
      </dsp:txXfrm>
    </dsp:sp>
    <dsp:sp modelId="{5383B54B-BB41-4060-88A3-DDCFEA78B381}">
      <dsp:nvSpPr>
        <dsp:cNvPr id="0" name=""/>
        <dsp:cNvSpPr/>
      </dsp:nvSpPr>
      <dsp:spPr>
        <a:xfrm>
          <a:off x="2775094" y="1291949"/>
          <a:ext cx="2589773" cy="1203365"/>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Calculate kilometers = 1.609 x miles </a:t>
          </a:r>
        </a:p>
        <a:p>
          <a:pPr marL="0" lvl="0" indent="0" algn="ctr" defTabSz="800100">
            <a:lnSpc>
              <a:spcPct val="90000"/>
            </a:lnSpc>
            <a:spcBef>
              <a:spcPct val="0"/>
            </a:spcBef>
            <a:spcAft>
              <a:spcPct val="35000"/>
            </a:spcAft>
            <a:buNone/>
          </a:pPr>
          <a:r>
            <a:rPr lang="en-US" sz="1800" kern="1200" dirty="0">
              <a:solidFill>
                <a:schemeClr val="tx1"/>
              </a:solidFill>
            </a:rPr>
            <a:t>[calc]</a:t>
          </a:r>
        </a:p>
        <a:p>
          <a:pPr marL="0" lvl="0" indent="0" algn="ctr" defTabSz="800100">
            <a:lnSpc>
              <a:spcPct val="90000"/>
            </a:lnSpc>
            <a:spcBef>
              <a:spcPct val="0"/>
            </a:spcBef>
            <a:spcAft>
              <a:spcPct val="35000"/>
            </a:spcAft>
            <a:buNone/>
          </a:pPr>
          <a:r>
            <a:rPr lang="en-US" sz="1800" kern="1200" dirty="0">
              <a:solidFill>
                <a:schemeClr val="tx1"/>
              </a:solidFill>
            </a:rPr>
            <a:t>0200</a:t>
          </a:r>
        </a:p>
      </dsp:txBody>
      <dsp:txXfrm>
        <a:off x="2833837" y="1350692"/>
        <a:ext cx="2472287" cy="1085879"/>
      </dsp:txXfrm>
    </dsp:sp>
    <dsp:sp modelId="{B5E0DDB1-BEDD-46DD-8175-FC279E1CB1B9}">
      <dsp:nvSpPr>
        <dsp:cNvPr id="0" name=""/>
        <dsp:cNvSpPr/>
      </dsp:nvSpPr>
      <dsp:spPr>
        <a:xfrm>
          <a:off x="5675709" y="1291949"/>
          <a:ext cx="1850694" cy="1402778"/>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Display distance in kilometers </a:t>
          </a:r>
        </a:p>
        <a:p>
          <a:pPr marL="0" lvl="0" indent="0" algn="ctr" defTabSz="800100">
            <a:lnSpc>
              <a:spcPct val="90000"/>
            </a:lnSpc>
            <a:spcBef>
              <a:spcPct val="0"/>
            </a:spcBef>
            <a:spcAft>
              <a:spcPct val="35000"/>
            </a:spcAft>
            <a:buNone/>
          </a:pPr>
          <a:r>
            <a:rPr lang="en-US" sz="1800" kern="1200" dirty="0">
              <a:solidFill>
                <a:schemeClr val="tx1"/>
              </a:solidFill>
            </a:rPr>
            <a:t>[print]</a:t>
          </a:r>
        </a:p>
        <a:p>
          <a:pPr marL="0" lvl="0" indent="0" algn="ctr" defTabSz="800100">
            <a:lnSpc>
              <a:spcPct val="90000"/>
            </a:lnSpc>
            <a:spcBef>
              <a:spcPct val="0"/>
            </a:spcBef>
            <a:spcAft>
              <a:spcPct val="35000"/>
            </a:spcAft>
            <a:buNone/>
          </a:pPr>
          <a:r>
            <a:rPr lang="en-US" sz="1800" kern="1200" dirty="0">
              <a:solidFill>
                <a:schemeClr val="tx1"/>
              </a:solidFill>
            </a:rPr>
            <a:t>0300</a:t>
          </a:r>
        </a:p>
      </dsp:txBody>
      <dsp:txXfrm>
        <a:off x="5744187" y="1360427"/>
        <a:ext cx="1713738" cy="1265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95298-FCE5-456F-B04B-0C91BB810B80}">
      <dsp:nvSpPr>
        <dsp:cNvPr id="0" name=""/>
        <dsp:cNvSpPr/>
      </dsp:nvSpPr>
      <dsp:spPr>
        <a:xfrm>
          <a:off x="1376345" y="410842"/>
          <a:ext cx="722348" cy="361307"/>
        </a:xfrm>
        <a:custGeom>
          <a:avLst/>
          <a:gdLst/>
          <a:ahLst/>
          <a:cxnLst/>
          <a:rect l="0" t="0" r="0" b="0"/>
          <a:pathLst>
            <a:path>
              <a:moveTo>
                <a:pt x="0" y="0"/>
              </a:moveTo>
              <a:lnTo>
                <a:pt x="0" y="296776"/>
              </a:lnTo>
              <a:lnTo>
                <a:pt x="722348" y="296776"/>
              </a:lnTo>
              <a:lnTo>
                <a:pt x="722348" y="3613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BE677A-C6F3-484F-A209-81A7B66A6B08}">
      <dsp:nvSpPr>
        <dsp:cNvPr id="0" name=""/>
        <dsp:cNvSpPr/>
      </dsp:nvSpPr>
      <dsp:spPr>
        <a:xfrm>
          <a:off x="649427" y="410842"/>
          <a:ext cx="726917" cy="361307"/>
        </a:xfrm>
        <a:custGeom>
          <a:avLst/>
          <a:gdLst/>
          <a:ahLst/>
          <a:cxnLst/>
          <a:rect l="0" t="0" r="0" b="0"/>
          <a:pathLst>
            <a:path>
              <a:moveTo>
                <a:pt x="726917" y="0"/>
              </a:moveTo>
              <a:lnTo>
                <a:pt x="726917" y="296776"/>
              </a:lnTo>
              <a:lnTo>
                <a:pt x="0" y="296776"/>
              </a:lnTo>
              <a:lnTo>
                <a:pt x="0" y="3613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0CF8D-94BB-475C-AD73-B7F0237D2871}">
      <dsp:nvSpPr>
        <dsp:cNvPr id="0" name=""/>
        <dsp:cNvSpPr/>
      </dsp:nvSpPr>
      <dsp:spPr>
        <a:xfrm>
          <a:off x="729110" y="-31488"/>
          <a:ext cx="1294469" cy="442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994C4C-CAC8-4FDE-9D1A-A6E9AAE5C717}">
      <dsp:nvSpPr>
        <dsp:cNvPr id="0" name=""/>
        <dsp:cNvSpPr/>
      </dsp:nvSpPr>
      <dsp:spPr>
        <a:xfrm>
          <a:off x="806508" y="42039"/>
          <a:ext cx="1294469" cy="4423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rPr>
            <a:t>main</a:t>
          </a:r>
          <a:endParaRPr lang="en-MY" sz="2000" kern="1200" dirty="0">
            <a:solidFill>
              <a:srgbClr val="0070C0"/>
            </a:solidFill>
          </a:endParaRPr>
        </a:p>
      </dsp:txBody>
      <dsp:txXfrm>
        <a:off x="819463" y="54994"/>
        <a:ext cx="1268559" cy="416420"/>
      </dsp:txXfrm>
    </dsp:sp>
    <dsp:sp modelId="{AEB59AC9-5D9B-4364-89AC-FBADFCC04060}">
      <dsp:nvSpPr>
        <dsp:cNvPr id="0" name=""/>
        <dsp:cNvSpPr/>
      </dsp:nvSpPr>
      <dsp:spPr>
        <a:xfrm>
          <a:off x="2192" y="772149"/>
          <a:ext cx="1294469" cy="442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224F7-11FF-46B0-A12F-E6EFC7F6A8AB}">
      <dsp:nvSpPr>
        <dsp:cNvPr id="0" name=""/>
        <dsp:cNvSpPr/>
      </dsp:nvSpPr>
      <dsp:spPr>
        <a:xfrm>
          <a:off x="79590" y="845677"/>
          <a:ext cx="1294469" cy="4423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rPr>
            <a:t>Welcome</a:t>
          </a:r>
          <a:endParaRPr lang="en-MY" sz="2000" kern="1200" dirty="0">
            <a:solidFill>
              <a:srgbClr val="0070C0"/>
            </a:solidFill>
          </a:endParaRPr>
        </a:p>
      </dsp:txBody>
      <dsp:txXfrm>
        <a:off x="92545" y="858632"/>
        <a:ext cx="1268559" cy="416420"/>
      </dsp:txXfrm>
    </dsp:sp>
    <dsp:sp modelId="{74E22071-8DAC-4C13-915F-9D1E7335989A}">
      <dsp:nvSpPr>
        <dsp:cNvPr id="0" name=""/>
        <dsp:cNvSpPr/>
      </dsp:nvSpPr>
      <dsp:spPr>
        <a:xfrm>
          <a:off x="1451458" y="772149"/>
          <a:ext cx="1294469" cy="442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9598B-EF71-4C95-94F7-0E4041083384}">
      <dsp:nvSpPr>
        <dsp:cNvPr id="0" name=""/>
        <dsp:cNvSpPr/>
      </dsp:nvSpPr>
      <dsp:spPr>
        <a:xfrm>
          <a:off x="1528856" y="845677"/>
          <a:ext cx="1294469" cy="4423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rPr>
            <a:t>Name</a:t>
          </a:r>
          <a:endParaRPr lang="en-MY" sz="2000" kern="1200" dirty="0">
            <a:solidFill>
              <a:srgbClr val="0070C0"/>
            </a:solidFill>
          </a:endParaRPr>
        </a:p>
      </dsp:txBody>
      <dsp:txXfrm>
        <a:off x="1541811" y="858632"/>
        <a:ext cx="1268559" cy="4164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D0231-9F6A-45ED-98AE-75C9E04C7C0E}">
      <dsp:nvSpPr>
        <dsp:cNvPr id="0" name=""/>
        <dsp:cNvSpPr/>
      </dsp:nvSpPr>
      <dsp:spPr>
        <a:xfrm>
          <a:off x="671337" y="1257287"/>
          <a:ext cx="91440" cy="278485"/>
        </a:xfrm>
        <a:custGeom>
          <a:avLst/>
          <a:gdLst/>
          <a:ahLst/>
          <a:cxnLst/>
          <a:rect l="0" t="0" r="0" b="0"/>
          <a:pathLst>
            <a:path>
              <a:moveTo>
                <a:pt x="45720" y="0"/>
              </a:moveTo>
              <a:lnTo>
                <a:pt x="45720" y="2784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BE677A-C6F3-484F-A209-81A7B66A6B08}">
      <dsp:nvSpPr>
        <dsp:cNvPr id="0" name=""/>
        <dsp:cNvSpPr/>
      </dsp:nvSpPr>
      <dsp:spPr>
        <a:xfrm>
          <a:off x="671337" y="408047"/>
          <a:ext cx="91440" cy="359839"/>
        </a:xfrm>
        <a:custGeom>
          <a:avLst/>
          <a:gdLst/>
          <a:ahLst/>
          <a:cxnLst/>
          <a:rect l="0" t="0" r="0" b="0"/>
          <a:pathLst>
            <a:path>
              <a:moveTo>
                <a:pt x="46669" y="0"/>
              </a:moveTo>
              <a:lnTo>
                <a:pt x="46669" y="288442"/>
              </a:lnTo>
              <a:lnTo>
                <a:pt x="45720" y="288442"/>
              </a:lnTo>
              <a:lnTo>
                <a:pt x="45720" y="3598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0CF8D-94BB-475C-AD73-B7F0237D2871}">
      <dsp:nvSpPr>
        <dsp:cNvPr id="0" name=""/>
        <dsp:cNvSpPr/>
      </dsp:nvSpPr>
      <dsp:spPr>
        <a:xfrm>
          <a:off x="1899" y="-81352"/>
          <a:ext cx="1432215" cy="489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994C4C-CAC8-4FDE-9D1A-A6E9AAE5C717}">
      <dsp:nvSpPr>
        <dsp:cNvPr id="0" name=""/>
        <dsp:cNvSpPr/>
      </dsp:nvSpPr>
      <dsp:spPr>
        <a:xfrm>
          <a:off x="87533" y="0"/>
          <a:ext cx="1432215" cy="4893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70C0"/>
              </a:solidFill>
            </a:rPr>
            <a:t>main</a:t>
          </a:r>
          <a:endParaRPr lang="en-MY" sz="1700" kern="1200" dirty="0">
            <a:solidFill>
              <a:srgbClr val="0070C0"/>
            </a:solidFill>
          </a:endParaRPr>
        </a:p>
      </dsp:txBody>
      <dsp:txXfrm>
        <a:off x="101867" y="14334"/>
        <a:ext cx="1403547" cy="460731"/>
      </dsp:txXfrm>
    </dsp:sp>
    <dsp:sp modelId="{AEB59AC9-5D9B-4364-89AC-FBADFCC04060}">
      <dsp:nvSpPr>
        <dsp:cNvPr id="0" name=""/>
        <dsp:cNvSpPr/>
      </dsp:nvSpPr>
      <dsp:spPr>
        <a:xfrm>
          <a:off x="949" y="767887"/>
          <a:ext cx="1432215" cy="489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224F7-11FF-46B0-A12F-E6EFC7F6A8AB}">
      <dsp:nvSpPr>
        <dsp:cNvPr id="0" name=""/>
        <dsp:cNvSpPr/>
      </dsp:nvSpPr>
      <dsp:spPr>
        <a:xfrm>
          <a:off x="86583" y="849239"/>
          <a:ext cx="1432215" cy="4893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70C0"/>
              </a:solidFill>
            </a:rPr>
            <a:t>Welcome</a:t>
          </a:r>
          <a:endParaRPr lang="en-MY" sz="1700" kern="1200" dirty="0">
            <a:solidFill>
              <a:srgbClr val="0070C0"/>
            </a:solidFill>
          </a:endParaRPr>
        </a:p>
      </dsp:txBody>
      <dsp:txXfrm>
        <a:off x="100917" y="863573"/>
        <a:ext cx="1403547" cy="460731"/>
      </dsp:txXfrm>
    </dsp:sp>
    <dsp:sp modelId="{F116EFE7-56E5-4DEC-AA51-22452A69DC25}">
      <dsp:nvSpPr>
        <dsp:cNvPr id="0" name=""/>
        <dsp:cNvSpPr/>
      </dsp:nvSpPr>
      <dsp:spPr>
        <a:xfrm>
          <a:off x="331703" y="1535773"/>
          <a:ext cx="770708" cy="489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C632D-217C-4707-AE7D-00F74E5EB1EB}">
      <dsp:nvSpPr>
        <dsp:cNvPr id="0" name=""/>
        <dsp:cNvSpPr/>
      </dsp:nvSpPr>
      <dsp:spPr>
        <a:xfrm>
          <a:off x="417337" y="1617125"/>
          <a:ext cx="770708" cy="4893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70C0"/>
              </a:solidFill>
            </a:rPr>
            <a:t>Name</a:t>
          </a:r>
          <a:endParaRPr lang="en-MY" sz="1700" kern="1200" dirty="0">
            <a:solidFill>
              <a:srgbClr val="0070C0"/>
            </a:solidFill>
          </a:endParaRPr>
        </a:p>
      </dsp:txBody>
      <dsp:txXfrm>
        <a:off x="431671" y="1631459"/>
        <a:ext cx="742040" cy="460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95298-FCE5-456F-B04B-0C91BB810B80}">
      <dsp:nvSpPr>
        <dsp:cNvPr id="0" name=""/>
        <dsp:cNvSpPr/>
      </dsp:nvSpPr>
      <dsp:spPr>
        <a:xfrm>
          <a:off x="1376345" y="410842"/>
          <a:ext cx="722348" cy="361307"/>
        </a:xfrm>
        <a:custGeom>
          <a:avLst/>
          <a:gdLst/>
          <a:ahLst/>
          <a:cxnLst/>
          <a:rect l="0" t="0" r="0" b="0"/>
          <a:pathLst>
            <a:path>
              <a:moveTo>
                <a:pt x="0" y="0"/>
              </a:moveTo>
              <a:lnTo>
                <a:pt x="0" y="296776"/>
              </a:lnTo>
              <a:lnTo>
                <a:pt x="722348" y="296776"/>
              </a:lnTo>
              <a:lnTo>
                <a:pt x="722348" y="3613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BE677A-C6F3-484F-A209-81A7B66A6B08}">
      <dsp:nvSpPr>
        <dsp:cNvPr id="0" name=""/>
        <dsp:cNvSpPr/>
      </dsp:nvSpPr>
      <dsp:spPr>
        <a:xfrm>
          <a:off x="649427" y="410842"/>
          <a:ext cx="726917" cy="361307"/>
        </a:xfrm>
        <a:custGeom>
          <a:avLst/>
          <a:gdLst/>
          <a:ahLst/>
          <a:cxnLst/>
          <a:rect l="0" t="0" r="0" b="0"/>
          <a:pathLst>
            <a:path>
              <a:moveTo>
                <a:pt x="726917" y="0"/>
              </a:moveTo>
              <a:lnTo>
                <a:pt x="726917" y="296776"/>
              </a:lnTo>
              <a:lnTo>
                <a:pt x="0" y="296776"/>
              </a:lnTo>
              <a:lnTo>
                <a:pt x="0" y="3613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0CF8D-94BB-475C-AD73-B7F0237D2871}">
      <dsp:nvSpPr>
        <dsp:cNvPr id="0" name=""/>
        <dsp:cNvSpPr/>
      </dsp:nvSpPr>
      <dsp:spPr>
        <a:xfrm>
          <a:off x="729110" y="-31488"/>
          <a:ext cx="1294469" cy="442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994C4C-CAC8-4FDE-9D1A-A6E9AAE5C717}">
      <dsp:nvSpPr>
        <dsp:cNvPr id="0" name=""/>
        <dsp:cNvSpPr/>
      </dsp:nvSpPr>
      <dsp:spPr>
        <a:xfrm>
          <a:off x="806508" y="42039"/>
          <a:ext cx="1294469" cy="4423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rPr>
            <a:t>main</a:t>
          </a:r>
          <a:endParaRPr lang="en-MY" sz="2000" kern="1200" dirty="0">
            <a:solidFill>
              <a:srgbClr val="0070C0"/>
            </a:solidFill>
          </a:endParaRPr>
        </a:p>
      </dsp:txBody>
      <dsp:txXfrm>
        <a:off x="819463" y="54994"/>
        <a:ext cx="1268559" cy="416420"/>
      </dsp:txXfrm>
    </dsp:sp>
    <dsp:sp modelId="{AEB59AC9-5D9B-4364-89AC-FBADFCC04060}">
      <dsp:nvSpPr>
        <dsp:cNvPr id="0" name=""/>
        <dsp:cNvSpPr/>
      </dsp:nvSpPr>
      <dsp:spPr>
        <a:xfrm>
          <a:off x="2192" y="772149"/>
          <a:ext cx="1294469" cy="442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224F7-11FF-46B0-A12F-E6EFC7F6A8AB}">
      <dsp:nvSpPr>
        <dsp:cNvPr id="0" name=""/>
        <dsp:cNvSpPr/>
      </dsp:nvSpPr>
      <dsp:spPr>
        <a:xfrm>
          <a:off x="79590" y="845677"/>
          <a:ext cx="1294469" cy="4423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rPr>
            <a:t>Name</a:t>
          </a:r>
          <a:endParaRPr lang="en-MY" sz="2000" kern="1200" dirty="0">
            <a:solidFill>
              <a:srgbClr val="0070C0"/>
            </a:solidFill>
          </a:endParaRPr>
        </a:p>
      </dsp:txBody>
      <dsp:txXfrm>
        <a:off x="92545" y="858632"/>
        <a:ext cx="1268559" cy="416420"/>
      </dsp:txXfrm>
    </dsp:sp>
    <dsp:sp modelId="{74E22071-8DAC-4C13-915F-9D1E7335989A}">
      <dsp:nvSpPr>
        <dsp:cNvPr id="0" name=""/>
        <dsp:cNvSpPr/>
      </dsp:nvSpPr>
      <dsp:spPr>
        <a:xfrm>
          <a:off x="1451458" y="772149"/>
          <a:ext cx="1294469" cy="442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9598B-EF71-4C95-94F7-0E4041083384}">
      <dsp:nvSpPr>
        <dsp:cNvPr id="0" name=""/>
        <dsp:cNvSpPr/>
      </dsp:nvSpPr>
      <dsp:spPr>
        <a:xfrm>
          <a:off x="1528856" y="845677"/>
          <a:ext cx="1294469" cy="4423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rPr>
            <a:t>Welcome</a:t>
          </a:r>
          <a:endParaRPr lang="en-MY" sz="2000" kern="1200" dirty="0">
            <a:solidFill>
              <a:srgbClr val="0070C0"/>
            </a:solidFill>
          </a:endParaRPr>
        </a:p>
      </dsp:txBody>
      <dsp:txXfrm>
        <a:off x="1541811" y="858632"/>
        <a:ext cx="1268559" cy="4164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0688" cy="498475"/>
          </a:xfrm>
          <a:prstGeom prst="rect">
            <a:avLst/>
          </a:prstGeom>
        </p:spPr>
        <p:txBody>
          <a:bodyPr vert="horz" lIns="93662" tIns="46831" rIns="93662" bIns="46831" rtlCol="0"/>
          <a:lstStyle>
            <a:lvl1pPr algn="l" eaLnBrk="0" hangingPunct="0">
              <a:defRPr sz="1200">
                <a:cs typeface="+mn-cs"/>
              </a:defRPr>
            </a:lvl1pPr>
          </a:lstStyle>
          <a:p>
            <a:pPr>
              <a:defRPr/>
            </a:pPr>
            <a:endParaRPr lang="en-US"/>
          </a:p>
        </p:txBody>
      </p:sp>
      <p:sp>
        <p:nvSpPr>
          <p:cNvPr id="3" name="Date Placeholder 2"/>
          <p:cNvSpPr>
            <a:spLocks noGrp="1"/>
          </p:cNvSpPr>
          <p:nvPr>
            <p:ph type="dt" sz="quarter" idx="1"/>
          </p:nvPr>
        </p:nvSpPr>
        <p:spPr>
          <a:xfrm>
            <a:off x="3871913" y="0"/>
            <a:ext cx="2960687" cy="498475"/>
          </a:xfrm>
          <a:prstGeom prst="rect">
            <a:avLst/>
          </a:prstGeom>
        </p:spPr>
        <p:txBody>
          <a:bodyPr vert="horz" lIns="93662" tIns="46831" rIns="93662" bIns="46831" rtlCol="0"/>
          <a:lstStyle>
            <a:lvl1pPr algn="r" eaLnBrk="0" hangingPunct="0">
              <a:defRPr sz="1200">
                <a:cs typeface="+mn-cs"/>
              </a:defRPr>
            </a:lvl1pPr>
          </a:lstStyle>
          <a:p>
            <a:pPr>
              <a:defRPr/>
            </a:pPr>
            <a:fld id="{2385BAA7-FDBB-48BD-9451-0986018240DA}" type="datetimeFigureOut">
              <a:rPr lang="en-US"/>
              <a:pPr>
                <a:defRPr/>
              </a:pPr>
              <a:t>12/19/24</a:t>
            </a:fld>
            <a:endParaRPr lang="en-US"/>
          </a:p>
        </p:txBody>
      </p:sp>
      <p:sp>
        <p:nvSpPr>
          <p:cNvPr id="4" name="Footer Placeholder 3"/>
          <p:cNvSpPr>
            <a:spLocks noGrp="1"/>
          </p:cNvSpPr>
          <p:nvPr>
            <p:ph type="ftr" sz="quarter" idx="2"/>
          </p:nvPr>
        </p:nvSpPr>
        <p:spPr>
          <a:xfrm>
            <a:off x="0" y="9478963"/>
            <a:ext cx="2960688" cy="498475"/>
          </a:xfrm>
          <a:prstGeom prst="rect">
            <a:avLst/>
          </a:prstGeom>
        </p:spPr>
        <p:txBody>
          <a:bodyPr vert="horz" lIns="93662" tIns="46831" rIns="93662" bIns="46831" rtlCol="0" anchor="b"/>
          <a:lstStyle>
            <a:lvl1pPr algn="l" eaLnBrk="0" hangingPunct="0">
              <a:defRPr sz="1200">
                <a:cs typeface="+mn-cs"/>
              </a:defRPr>
            </a:lvl1pPr>
          </a:lstStyle>
          <a:p>
            <a:pPr>
              <a:defRPr/>
            </a:pPr>
            <a:endParaRPr lang="en-US"/>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3662" tIns="46831" rIns="93662" bIns="46831" rtlCol="0" anchor="b"/>
          <a:lstStyle>
            <a:lvl1pPr algn="r" eaLnBrk="0" hangingPunct="0">
              <a:defRPr sz="1200">
                <a:cs typeface="+mn-cs"/>
              </a:defRPr>
            </a:lvl1pPr>
          </a:lstStyle>
          <a:p>
            <a:pPr>
              <a:defRPr/>
            </a:pPr>
            <a:fld id="{1F791A63-F140-454E-BBCE-4EA7EC04C245}" type="slidenum">
              <a:rPr lang="en-US"/>
              <a:pPr>
                <a:defRPr/>
              </a:pPr>
              <a:t>‹#›</a:t>
            </a:fld>
            <a:endParaRPr lang="en-US"/>
          </a:p>
        </p:txBody>
      </p:sp>
    </p:spTree>
    <p:extLst>
      <p:ext uri="{BB962C8B-B14F-4D97-AF65-F5344CB8AC3E}">
        <p14:creationId xmlns:p14="http://schemas.microsoft.com/office/powerpoint/2010/main" val="1741065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482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extLst>
      <p:ext uri="{BB962C8B-B14F-4D97-AF65-F5344CB8AC3E}">
        <p14:creationId xmlns:p14="http://schemas.microsoft.com/office/powerpoint/2010/main" val="1255208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933450" y="755650"/>
            <a:ext cx="4967288" cy="3727450"/>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911636" y="4739486"/>
            <a:ext cx="5010917" cy="4490307"/>
          </a:xfrm>
          <a:prstGeom prst="rect">
            <a:avLst/>
          </a:prstGeom>
          <a:solidFill>
            <a:srgbClr val="FFFFFF"/>
          </a:solidFill>
          <a:ln>
            <a:solidFill>
              <a:srgbClr val="000000"/>
            </a:solidFill>
            <a:miter lim="800000"/>
            <a:headEnd/>
            <a:tailEnd/>
          </a:ln>
        </p:spPr>
        <p:txBody>
          <a:bodyPr lIns="93662" tIns="46831" rIns="93662" bIns="46831"/>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933450" y="755650"/>
            <a:ext cx="4967288" cy="3727450"/>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911636" y="4739486"/>
            <a:ext cx="5010917" cy="4490307"/>
          </a:xfrm>
          <a:prstGeom prst="rect">
            <a:avLst/>
          </a:prstGeom>
          <a:solidFill>
            <a:srgbClr val="FFFFFF"/>
          </a:solidFill>
          <a:ln>
            <a:solidFill>
              <a:srgbClr val="000000"/>
            </a:solidFill>
            <a:miter lim="800000"/>
            <a:headEnd/>
            <a:tailEnd/>
          </a:ln>
        </p:spPr>
        <p:txBody>
          <a:bodyPr lIns="93662" tIns="46831" rIns="93662" bIns="46831"/>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933450" y="755650"/>
            <a:ext cx="4967288" cy="3727450"/>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911636" y="4739486"/>
            <a:ext cx="5010917" cy="4490307"/>
          </a:xfrm>
          <a:prstGeom prst="rect">
            <a:avLst/>
          </a:prstGeom>
          <a:solidFill>
            <a:srgbClr val="FFFFFF"/>
          </a:solidFill>
          <a:ln>
            <a:solidFill>
              <a:srgbClr val="000000"/>
            </a:solidFill>
            <a:miter lim="800000"/>
            <a:headEnd/>
            <a:tailEnd/>
          </a:ln>
        </p:spPr>
        <p:txBody>
          <a:bodyPr lIns="93662" tIns="46831" rIns="93662" bIns="46831"/>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4294967295"/>
          </p:nvPr>
        </p:nvSpPr>
        <p:spPr bwMode="auto">
          <a:xfrm>
            <a:off x="3871913" y="9478963"/>
            <a:ext cx="2960687" cy="498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fld id="{052550CD-2412-431C-851F-4AAA92D6AC4D}" type="slidenum">
              <a:rPr lang="en-US"/>
              <a:pPr/>
              <a:t>34</a:t>
            </a:fld>
            <a:endParaRPr lang="en-US"/>
          </a:p>
        </p:txBody>
      </p:sp>
      <p:sp>
        <p:nvSpPr>
          <p:cNvPr id="102403" name="Rectangle 2"/>
          <p:cNvSpPr>
            <a:spLocks noGrp="1" noRot="1" noChangeAspect="1" noChangeArrowheads="1" noTextEdit="1"/>
          </p:cNvSpPr>
          <p:nvPr>
            <p:ph type="sldImg"/>
          </p:nvPr>
        </p:nvSpPr>
        <p:spPr bwMode="auto">
          <a:xfrm>
            <a:off x="0" y="330200"/>
            <a:ext cx="1588" cy="1588"/>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02404" name="Rectangle 3"/>
          <p:cNvSpPr txBox="1">
            <a:spLocks noGrp="1" noChangeArrowheads="1"/>
          </p:cNvSpPr>
          <p:nvPr>
            <p:ph type="body" idx="1"/>
          </p:nvPr>
        </p:nvSpPr>
        <p:spPr bwMode="auto">
          <a:xfrm>
            <a:off x="501650" y="4710113"/>
            <a:ext cx="5835650" cy="4432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6831" rIns="93662" bIns="46831"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endParaRPr lang="ms-MY"/>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4294967295"/>
          </p:nvPr>
        </p:nvSpPr>
        <p:spPr bwMode="auto">
          <a:xfrm>
            <a:off x="3871913" y="9478963"/>
            <a:ext cx="2960687" cy="498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fld id="{2B6B6CC7-3950-42DA-B078-75780515D0EE}" type="slidenum">
              <a:rPr lang="en-US"/>
              <a:pPr/>
              <a:t>35</a:t>
            </a:fld>
            <a:endParaRPr lang="en-US"/>
          </a:p>
        </p:txBody>
      </p:sp>
      <p:sp>
        <p:nvSpPr>
          <p:cNvPr id="103427" name="Rectangle 2"/>
          <p:cNvSpPr>
            <a:spLocks noGrp="1" noRot="1" noChangeAspect="1" noChangeArrowheads="1" noTextEdit="1"/>
          </p:cNvSpPr>
          <p:nvPr>
            <p:ph type="sldImg"/>
          </p:nvPr>
        </p:nvSpPr>
        <p:spPr bwMode="auto">
          <a:xfrm>
            <a:off x="0" y="330200"/>
            <a:ext cx="1588" cy="1588"/>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03428" name="Rectangle 3"/>
          <p:cNvSpPr txBox="1">
            <a:spLocks noGrp="1" noChangeArrowheads="1"/>
          </p:cNvSpPr>
          <p:nvPr>
            <p:ph type="body" idx="1"/>
          </p:nvPr>
        </p:nvSpPr>
        <p:spPr bwMode="auto">
          <a:xfrm>
            <a:off x="501650" y="4710113"/>
            <a:ext cx="5835650" cy="4432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6831" rIns="93662" bIns="46831"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endParaRPr lang="ms-MY"/>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71913" y="9478963"/>
            <a:ext cx="2960687" cy="498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fld id="{6DC95C34-1AE9-4FAE-8956-3AA86876E734}" type="slidenum">
              <a:rPr lang="en-US"/>
              <a:pPr/>
              <a:t>36</a:t>
            </a:fld>
            <a:endParaRPr lang="en-US"/>
          </a:p>
        </p:txBody>
      </p:sp>
      <p:sp>
        <p:nvSpPr>
          <p:cNvPr id="104451" name="Rectangle 2"/>
          <p:cNvSpPr>
            <a:spLocks noGrp="1" noRot="1" noChangeAspect="1" noChangeArrowheads="1" noTextEdit="1"/>
          </p:cNvSpPr>
          <p:nvPr>
            <p:ph type="sldImg"/>
          </p:nvPr>
        </p:nvSpPr>
        <p:spPr bwMode="auto">
          <a:xfrm>
            <a:off x="0" y="330200"/>
            <a:ext cx="1588" cy="1588"/>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04452" name="Rectangle 3"/>
          <p:cNvSpPr txBox="1">
            <a:spLocks noGrp="1" noChangeArrowheads="1"/>
          </p:cNvSpPr>
          <p:nvPr>
            <p:ph type="body" idx="1"/>
          </p:nvPr>
        </p:nvSpPr>
        <p:spPr bwMode="auto">
          <a:xfrm>
            <a:off x="501650" y="4710113"/>
            <a:ext cx="5835650" cy="4432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6831" rIns="93662" bIns="46831"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endParaRPr lang="ms-MY"/>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ms-M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A2CE9F36-FCC1-43A2-A6D2-0AAE45CE1749}" type="datetime1">
              <a:rPr lang="en-US"/>
              <a:pPr>
                <a:defRPr/>
              </a:pPr>
              <a:t>12/19/24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D8F849-8546-4176-96CD-80F6640A6978}" type="slidenum">
              <a:rPr lang="en-US"/>
              <a:pPr>
                <a:defRPr/>
              </a:pPr>
              <a:t>‹#›</a:t>
            </a:fld>
            <a:endParaRPr lang="en-US"/>
          </a:p>
        </p:txBody>
      </p:sp>
    </p:spTree>
    <p:extLst>
      <p:ext uri="{BB962C8B-B14F-4D97-AF65-F5344CB8AC3E}">
        <p14:creationId xmlns:p14="http://schemas.microsoft.com/office/powerpoint/2010/main" val="154463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DB6CB7C-26E9-4BF4-B435-3CEF693956C1}" type="datetime1">
              <a:rPr lang="en-US"/>
              <a:pPr>
                <a:defRPr/>
              </a:pPr>
              <a:t>12/19/24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24943D-1DD7-42D3-982A-6B6CC3BC82DD}" type="slidenum">
              <a:rPr lang="en-US"/>
              <a:pPr>
                <a:defRPr/>
              </a:pPr>
              <a:t>‹#›</a:t>
            </a:fld>
            <a:endParaRPr lang="en-US"/>
          </a:p>
        </p:txBody>
      </p:sp>
    </p:spTree>
    <p:extLst>
      <p:ext uri="{BB962C8B-B14F-4D97-AF65-F5344CB8AC3E}">
        <p14:creationId xmlns:p14="http://schemas.microsoft.com/office/powerpoint/2010/main" val="109135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019746B-B0F4-453B-B2C9-2DF8AA67851E}" type="datetime1">
              <a:rPr lang="en-US"/>
              <a:pPr>
                <a:defRPr/>
              </a:pPr>
              <a:t>12/19/24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F789D0-E2B2-430E-92D5-A6CB46AE2EA4}" type="slidenum">
              <a:rPr lang="en-US"/>
              <a:pPr>
                <a:defRPr/>
              </a:pPr>
              <a:t>‹#›</a:t>
            </a:fld>
            <a:endParaRPr lang="en-US"/>
          </a:p>
        </p:txBody>
      </p:sp>
    </p:spTree>
    <p:extLst>
      <p:ext uri="{BB962C8B-B14F-4D97-AF65-F5344CB8AC3E}">
        <p14:creationId xmlns:p14="http://schemas.microsoft.com/office/powerpoint/2010/main" val="324082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CF14B597-A0FA-48FB-8C86-E4F5E804F394}" type="datetime1">
              <a:rPr lang="en-US"/>
              <a:pPr>
                <a:defRPr/>
              </a:pPr>
              <a:t>12/19/24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2C3669-E200-492F-B2E8-27BA4BFA312E}" type="slidenum">
              <a:rPr lang="en-US"/>
              <a:pPr>
                <a:defRPr/>
              </a:pPr>
              <a:t>‹#›</a:t>
            </a:fld>
            <a:endParaRPr lang="en-US"/>
          </a:p>
        </p:txBody>
      </p:sp>
    </p:spTree>
    <p:extLst>
      <p:ext uri="{BB962C8B-B14F-4D97-AF65-F5344CB8AC3E}">
        <p14:creationId xmlns:p14="http://schemas.microsoft.com/office/powerpoint/2010/main" val="2286799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ms-MY"/>
          </a:p>
        </p:txBody>
      </p:sp>
      <p:sp>
        <p:nvSpPr>
          <p:cNvPr id="3" name="SmartArt Placeholder 2"/>
          <p:cNvSpPr>
            <a:spLocks noGrp="1"/>
          </p:cNvSpPr>
          <p:nvPr>
            <p:ph type="dgm" idx="1"/>
          </p:nvPr>
        </p:nvSpPr>
        <p:spPr>
          <a:xfrm>
            <a:off x="457200" y="1600200"/>
            <a:ext cx="8229600" cy="4525963"/>
          </a:xfrm>
        </p:spPr>
        <p:txBody>
          <a:bodyPr/>
          <a:lstStyle/>
          <a:p>
            <a:pPr lvl="0"/>
            <a:endParaRPr lang="ms-MY" noProof="0"/>
          </a:p>
        </p:txBody>
      </p:sp>
      <p:sp>
        <p:nvSpPr>
          <p:cNvPr id="4" name="Rectangle 4"/>
          <p:cNvSpPr>
            <a:spLocks noGrp="1" noChangeArrowheads="1"/>
          </p:cNvSpPr>
          <p:nvPr>
            <p:ph type="dt" sz="half" idx="10"/>
          </p:nvPr>
        </p:nvSpPr>
        <p:spPr>
          <a:ln/>
        </p:spPr>
        <p:txBody>
          <a:bodyPr/>
          <a:lstStyle>
            <a:lvl1pPr>
              <a:defRPr/>
            </a:lvl1pPr>
          </a:lstStyle>
          <a:p>
            <a:pPr>
              <a:defRPr/>
            </a:pPr>
            <a:fld id="{2C2C4071-EA2B-4AD8-8030-A605956B865C}" type="datetime1">
              <a:rPr lang="en-US"/>
              <a:pPr>
                <a:defRPr/>
              </a:pPr>
              <a:t>12/19/24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E4F60A-3C40-4BF0-A6DB-E75897DD70E6}" type="slidenum">
              <a:rPr lang="en-US"/>
              <a:pPr>
                <a:defRPr/>
              </a:pPr>
              <a:t>‹#›</a:t>
            </a:fld>
            <a:endParaRPr lang="en-US"/>
          </a:p>
        </p:txBody>
      </p:sp>
    </p:spTree>
    <p:extLst>
      <p:ext uri="{BB962C8B-B14F-4D97-AF65-F5344CB8AC3E}">
        <p14:creationId xmlns:p14="http://schemas.microsoft.com/office/powerpoint/2010/main" val="27657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128BCDD-02F2-491F-A334-A0F2233E6825}" type="datetime1">
              <a:rPr lang="en-US"/>
              <a:pPr>
                <a:defRPr/>
              </a:pPr>
              <a:t>12/19/24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8DE562-9614-478A-A76C-916E4D856D66}" type="slidenum">
              <a:rPr lang="en-US"/>
              <a:pPr>
                <a:defRPr/>
              </a:pPr>
              <a:t>‹#›</a:t>
            </a:fld>
            <a:endParaRPr lang="en-US"/>
          </a:p>
        </p:txBody>
      </p:sp>
    </p:spTree>
    <p:extLst>
      <p:ext uri="{BB962C8B-B14F-4D97-AF65-F5344CB8AC3E}">
        <p14:creationId xmlns:p14="http://schemas.microsoft.com/office/powerpoint/2010/main" val="309336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7EC669E-26BB-4FA1-92F7-FA5964F7ADB2}" type="datetime1">
              <a:rPr lang="en-US"/>
              <a:pPr>
                <a:defRPr/>
              </a:pPr>
              <a:t>12/19/24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EEA9FB-D678-4C51-A6AE-E77D0D6C387E}" type="slidenum">
              <a:rPr lang="en-US"/>
              <a:pPr>
                <a:defRPr/>
              </a:pPr>
              <a:t>‹#›</a:t>
            </a:fld>
            <a:endParaRPr lang="en-US"/>
          </a:p>
        </p:txBody>
      </p:sp>
    </p:spTree>
    <p:extLst>
      <p:ext uri="{BB962C8B-B14F-4D97-AF65-F5344CB8AC3E}">
        <p14:creationId xmlns:p14="http://schemas.microsoft.com/office/powerpoint/2010/main" val="240830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69B6D2A-2F59-488E-B173-8754DC97DECA}" type="datetime1">
              <a:rPr lang="en-US"/>
              <a:pPr>
                <a:defRPr/>
              </a:pPr>
              <a:t>12/19/24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DE1AEF-623D-4819-98D6-E8352BE1B792}" type="slidenum">
              <a:rPr lang="en-US"/>
              <a:pPr>
                <a:defRPr/>
              </a:pPr>
              <a:t>‹#›</a:t>
            </a:fld>
            <a:endParaRPr lang="en-US"/>
          </a:p>
        </p:txBody>
      </p:sp>
    </p:spTree>
    <p:extLst>
      <p:ext uri="{BB962C8B-B14F-4D97-AF65-F5344CB8AC3E}">
        <p14:creationId xmlns:p14="http://schemas.microsoft.com/office/powerpoint/2010/main" val="284515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65DB06F8-7976-4F1F-9610-A746220851D8}" type="datetime1">
              <a:rPr lang="en-US"/>
              <a:pPr>
                <a:defRPr/>
              </a:pPr>
              <a:t>12/19/24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649C4E-1C75-4C0E-999A-F87E40ED0E8D}" type="slidenum">
              <a:rPr lang="en-US"/>
              <a:pPr>
                <a:defRPr/>
              </a:pPr>
              <a:t>‹#›</a:t>
            </a:fld>
            <a:endParaRPr lang="en-US"/>
          </a:p>
        </p:txBody>
      </p:sp>
    </p:spTree>
    <p:extLst>
      <p:ext uri="{BB962C8B-B14F-4D97-AF65-F5344CB8AC3E}">
        <p14:creationId xmlns:p14="http://schemas.microsoft.com/office/powerpoint/2010/main" val="169335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A5B3F14-9CCE-4971-802F-E3B8DEB49B16}" type="datetime1">
              <a:rPr lang="en-US"/>
              <a:pPr>
                <a:defRPr/>
              </a:pPr>
              <a:t>12/19/24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FC14961-1401-484F-B984-A6F5736C73AE}" type="slidenum">
              <a:rPr lang="en-US"/>
              <a:pPr>
                <a:defRPr/>
              </a:pPr>
              <a:t>‹#›</a:t>
            </a:fld>
            <a:endParaRPr lang="en-US"/>
          </a:p>
        </p:txBody>
      </p:sp>
    </p:spTree>
    <p:extLst>
      <p:ext uri="{BB962C8B-B14F-4D97-AF65-F5344CB8AC3E}">
        <p14:creationId xmlns:p14="http://schemas.microsoft.com/office/powerpoint/2010/main" val="143251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B296285-8F44-4818-A399-ED618997D610}" type="datetime1">
              <a:rPr lang="en-US"/>
              <a:pPr>
                <a:defRPr/>
              </a:pPr>
              <a:t>12/19/24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8B5BB07-A3BF-4BBB-830A-A544564A32FE}" type="slidenum">
              <a:rPr lang="en-US"/>
              <a:pPr>
                <a:defRPr/>
              </a:pPr>
              <a:t>‹#›</a:t>
            </a:fld>
            <a:endParaRPr lang="en-US"/>
          </a:p>
        </p:txBody>
      </p:sp>
    </p:spTree>
    <p:extLst>
      <p:ext uri="{BB962C8B-B14F-4D97-AF65-F5344CB8AC3E}">
        <p14:creationId xmlns:p14="http://schemas.microsoft.com/office/powerpoint/2010/main" val="188422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F4F0E29-A510-460F-A0C7-7A88F97910E7}" type="datetime1">
              <a:rPr lang="en-US"/>
              <a:pPr>
                <a:defRPr/>
              </a:pPr>
              <a:t>12/19/24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F30BD3-A7C4-407B-93C2-5F58453E8868}" type="slidenum">
              <a:rPr lang="en-US"/>
              <a:pPr>
                <a:defRPr/>
              </a:pPr>
              <a:t>‹#›</a:t>
            </a:fld>
            <a:endParaRPr lang="en-US"/>
          </a:p>
        </p:txBody>
      </p:sp>
    </p:spTree>
    <p:extLst>
      <p:ext uri="{BB962C8B-B14F-4D97-AF65-F5344CB8AC3E}">
        <p14:creationId xmlns:p14="http://schemas.microsoft.com/office/powerpoint/2010/main" val="126880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918C85A-240E-4AE5-AA02-820D34CE0A08}" type="datetime1">
              <a:rPr lang="en-US"/>
              <a:pPr>
                <a:defRPr/>
              </a:pPr>
              <a:t>12/19/24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BB59DD-4269-46C6-A3D3-B2EA8C592FE0}" type="slidenum">
              <a:rPr lang="en-US"/>
              <a:pPr>
                <a:defRPr/>
              </a:pPr>
              <a:t>‹#›</a:t>
            </a:fld>
            <a:endParaRPr lang="en-US"/>
          </a:p>
        </p:txBody>
      </p:sp>
    </p:spTree>
    <p:extLst>
      <p:ext uri="{BB962C8B-B14F-4D97-AF65-F5344CB8AC3E}">
        <p14:creationId xmlns:p14="http://schemas.microsoft.com/office/powerpoint/2010/main" val="180499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5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mn-cs"/>
              </a:defRPr>
            </a:lvl1pPr>
          </a:lstStyle>
          <a:p>
            <a:pPr>
              <a:defRPr/>
            </a:pPr>
            <a:fld id="{5E890CB3-644E-4706-BC8A-37A3DB76F17B}" type="datetime1">
              <a:rPr lang="en-US"/>
              <a:pPr>
                <a:defRPr/>
              </a:pPr>
              <a:t>12/19/24</a:t>
            </a:fld>
            <a:endParaRPr lang="en-US"/>
          </a:p>
        </p:txBody>
      </p:sp>
      <p:sp>
        <p:nvSpPr>
          <p:cNvPr id="155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mn-cs"/>
              </a:defRPr>
            </a:lvl1pPr>
          </a:lstStyle>
          <a:p>
            <a:pPr>
              <a:defRPr/>
            </a:pPr>
            <a:endParaRPr lang="en-US"/>
          </a:p>
        </p:txBody>
      </p:sp>
      <p:sp>
        <p:nvSpPr>
          <p:cNvPr id="155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mn-lt"/>
                <a:cs typeface="+mn-cs"/>
              </a:defRPr>
            </a:lvl1pPr>
          </a:lstStyle>
          <a:p>
            <a:pPr>
              <a:defRPr/>
            </a:pPr>
            <a:fld id="{13FF8686-78FD-469B-9736-1861898BD7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65" name="Rectangle 27664">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BCCA3E46-3357-26F1-3C1F-E0CF5D75B02D}"/>
              </a:ext>
            </a:extLst>
          </p:cNvPr>
          <p:cNvSpPr>
            <a:spLocks noGrp="1"/>
          </p:cNvSpPr>
          <p:nvPr>
            <p:ph type="ctrTitle"/>
          </p:nvPr>
        </p:nvSpPr>
        <p:spPr>
          <a:xfrm>
            <a:off x="480060" y="320040"/>
            <a:ext cx="5019620" cy="3892669"/>
          </a:xfrm>
        </p:spPr>
        <p:txBody>
          <a:bodyPr>
            <a:normAutofit/>
          </a:bodyPr>
          <a:lstStyle/>
          <a:p>
            <a:pPr algn="l"/>
            <a:r>
              <a:rPr lang="en-US" altLang="en-US" sz="5700" dirty="0"/>
              <a:t>Chapter 6: </a:t>
            </a:r>
            <a:br>
              <a:rPr lang="en-US" altLang="en-US" sz="5700" dirty="0"/>
            </a:br>
            <a:r>
              <a:rPr lang="en-US" altLang="en-US" sz="5700" dirty="0"/>
              <a:t>Programming with Methods</a:t>
            </a:r>
            <a:endParaRPr lang="en-MY" sz="5700" dirty="0"/>
          </a:p>
        </p:txBody>
      </p:sp>
      <p:sp>
        <p:nvSpPr>
          <p:cNvPr id="2766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921"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3" name="Picture 27652" descr="Geometric shapes on a wooden background">
            <a:extLst>
              <a:ext uri="{FF2B5EF4-FFF2-40B4-BE49-F238E27FC236}">
                <a16:creationId xmlns:a16="http://schemas.microsoft.com/office/drawing/2014/main" id="{FF4CFEAD-C2FC-F5A0-2399-6A8CE395F4CA}"/>
              </a:ext>
            </a:extLst>
          </p:cNvPr>
          <p:cNvPicPr>
            <a:picLocks noChangeAspect="1"/>
          </p:cNvPicPr>
          <p:nvPr/>
        </p:nvPicPr>
        <p:blipFill rotWithShape="1">
          <a:blip r:embed="rId3"/>
          <a:srcRect l="27792" r="38210" b="-1"/>
          <a:stretch/>
        </p:blipFill>
        <p:spPr>
          <a:xfrm>
            <a:off x="5845661" y="320040"/>
            <a:ext cx="3046520" cy="5981446"/>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defRPr/>
            </a:pPr>
            <a:fld id="{E7DD3EAC-7FD8-48A1-A020-A5F4443A6074}" type="slidenum">
              <a:rPr lang="en-US"/>
              <a:pPr>
                <a:spcAft>
                  <a:spcPts val="600"/>
                </a:spcAft>
                <a:defRPr/>
              </a:pPr>
              <a:t>1</a:t>
            </a:fld>
            <a:endParaRPr lang="en-US"/>
          </a:p>
        </p:txBody>
      </p:sp>
    </p:spTree>
    <p:extLst>
      <p:ext uri="{BB962C8B-B14F-4D97-AF65-F5344CB8AC3E}">
        <p14:creationId xmlns:p14="http://schemas.microsoft.com/office/powerpoint/2010/main" val="54568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BE1D5-33CA-78BC-2B98-80C0F733DB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0CCE6-285F-996F-C01B-5218B7827167}"/>
              </a:ext>
            </a:extLst>
          </p:cNvPr>
          <p:cNvSpPr>
            <a:spLocks noGrp="1"/>
          </p:cNvSpPr>
          <p:nvPr>
            <p:ph type="title"/>
          </p:nvPr>
        </p:nvSpPr>
        <p:spPr>
          <a:xfrm>
            <a:off x="457200" y="274638"/>
            <a:ext cx="8229600" cy="624533"/>
          </a:xfrm>
        </p:spPr>
        <p:txBody>
          <a:bodyPr/>
          <a:lstStyle/>
          <a:p>
            <a:r>
              <a:rPr lang="en-US" sz="4000" dirty="0"/>
              <a:t>Flowchart</a:t>
            </a:r>
            <a:endParaRPr lang="en-MY" sz="4000" dirty="0"/>
          </a:p>
        </p:txBody>
      </p:sp>
      <p:sp>
        <p:nvSpPr>
          <p:cNvPr id="4" name="Slide Number Placeholder 3">
            <a:extLst>
              <a:ext uri="{FF2B5EF4-FFF2-40B4-BE49-F238E27FC236}">
                <a16:creationId xmlns:a16="http://schemas.microsoft.com/office/drawing/2014/main" id="{47DD9369-52AB-EBA7-23B5-930EC560280A}"/>
              </a:ext>
            </a:extLst>
          </p:cNvPr>
          <p:cNvSpPr>
            <a:spLocks noGrp="1"/>
          </p:cNvSpPr>
          <p:nvPr>
            <p:ph type="sldNum" sz="quarter" idx="12"/>
          </p:nvPr>
        </p:nvSpPr>
        <p:spPr/>
        <p:txBody>
          <a:bodyPr/>
          <a:lstStyle/>
          <a:p>
            <a:pPr>
              <a:defRPr/>
            </a:pPr>
            <a:fld id="{058DE562-9614-478A-A76C-916E4D856D66}" type="slidenum">
              <a:rPr lang="en-US" smtClean="0"/>
              <a:pPr>
                <a:defRPr/>
              </a:pPr>
              <a:t>10</a:t>
            </a:fld>
            <a:endParaRPr lang="en-US"/>
          </a:p>
        </p:txBody>
      </p:sp>
      <p:grpSp>
        <p:nvGrpSpPr>
          <p:cNvPr id="31" name="Group 30">
            <a:extLst>
              <a:ext uri="{FF2B5EF4-FFF2-40B4-BE49-F238E27FC236}">
                <a16:creationId xmlns:a16="http://schemas.microsoft.com/office/drawing/2014/main" id="{DE5FB3E1-06E7-A0B1-CB49-971E5C3A9B6C}"/>
              </a:ext>
            </a:extLst>
          </p:cNvPr>
          <p:cNvGrpSpPr/>
          <p:nvPr/>
        </p:nvGrpSpPr>
        <p:grpSpPr>
          <a:xfrm>
            <a:off x="347450" y="1585560"/>
            <a:ext cx="2205229" cy="3316455"/>
            <a:chOff x="846715" y="1306909"/>
            <a:chExt cx="2205229" cy="3316455"/>
          </a:xfrm>
        </p:grpSpPr>
        <p:grpSp>
          <p:nvGrpSpPr>
            <p:cNvPr id="27" name="Group 26">
              <a:extLst>
                <a:ext uri="{FF2B5EF4-FFF2-40B4-BE49-F238E27FC236}">
                  <a16:creationId xmlns:a16="http://schemas.microsoft.com/office/drawing/2014/main" id="{8BC43C59-ED3B-1CB7-CBF9-210DD2C2A656}"/>
                </a:ext>
              </a:extLst>
            </p:cNvPr>
            <p:cNvGrpSpPr/>
            <p:nvPr/>
          </p:nvGrpSpPr>
          <p:grpSpPr>
            <a:xfrm>
              <a:off x="846715" y="1892800"/>
              <a:ext cx="2205229" cy="2730564"/>
              <a:chOff x="523320" y="1355130"/>
              <a:chExt cx="2205229" cy="2730564"/>
            </a:xfrm>
          </p:grpSpPr>
          <p:grpSp>
            <p:nvGrpSpPr>
              <p:cNvPr id="3" name="Group 2">
                <a:extLst>
                  <a:ext uri="{FF2B5EF4-FFF2-40B4-BE49-F238E27FC236}">
                    <a16:creationId xmlns:a16="http://schemas.microsoft.com/office/drawing/2014/main" id="{AE54F4E4-408A-6570-18BD-4D4146FBCB4D}"/>
                  </a:ext>
                </a:extLst>
              </p:cNvPr>
              <p:cNvGrpSpPr/>
              <p:nvPr/>
            </p:nvGrpSpPr>
            <p:grpSpPr>
              <a:xfrm>
                <a:off x="1414254" y="1926779"/>
                <a:ext cx="0" cy="1574605"/>
                <a:chOff x="4234891" y="2008015"/>
                <a:chExt cx="0" cy="1574605"/>
              </a:xfrm>
            </p:grpSpPr>
            <p:cxnSp>
              <p:nvCxnSpPr>
                <p:cNvPr id="11" name="Straight Arrow Connector 10">
                  <a:extLst>
                    <a:ext uri="{FF2B5EF4-FFF2-40B4-BE49-F238E27FC236}">
                      <a16:creationId xmlns:a16="http://schemas.microsoft.com/office/drawing/2014/main" id="{83D22B1B-EE1C-F3ED-2708-322EEC34051F}"/>
                    </a:ext>
                  </a:extLst>
                </p:cNvPr>
                <p:cNvCxnSpPr>
                  <a:cxnSpLocks/>
                </p:cNvCxnSpPr>
                <p:nvPr/>
              </p:nvCxnSpPr>
              <p:spPr>
                <a:xfrm>
                  <a:off x="4234891" y="2008015"/>
                  <a:ext cx="0" cy="499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1DC250-D6AD-4392-A0CF-D9281C41F3E4}"/>
                    </a:ext>
                  </a:extLst>
                </p:cNvPr>
                <p:cNvCxnSpPr>
                  <a:cxnSpLocks/>
                </p:cNvCxnSpPr>
                <p:nvPr/>
              </p:nvCxnSpPr>
              <p:spPr>
                <a:xfrm>
                  <a:off x="4234891" y="3119928"/>
                  <a:ext cx="0" cy="462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3A6564D-89D1-9C69-E667-D54EB80DEE51}"/>
                  </a:ext>
                </a:extLst>
              </p:cNvPr>
              <p:cNvSpPr/>
              <p:nvPr/>
            </p:nvSpPr>
            <p:spPr>
              <a:xfrm>
                <a:off x="1077145" y="1355130"/>
                <a:ext cx="691290" cy="5716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299C6F9E-3A0B-2D0B-1FA7-4337CCE5C254}"/>
                  </a:ext>
                </a:extLst>
              </p:cNvPr>
              <p:cNvSpPr/>
              <p:nvPr/>
            </p:nvSpPr>
            <p:spPr>
              <a:xfrm>
                <a:off x="1068609" y="3514045"/>
                <a:ext cx="691290" cy="5716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arallelogram 24">
                <a:extLst>
                  <a:ext uri="{FF2B5EF4-FFF2-40B4-BE49-F238E27FC236}">
                    <a16:creationId xmlns:a16="http://schemas.microsoft.com/office/drawing/2014/main" id="{48172757-64CC-2E3B-F5DB-DDF21F349BF6}"/>
                  </a:ext>
                </a:extLst>
              </p:cNvPr>
              <p:cNvSpPr/>
              <p:nvPr/>
            </p:nvSpPr>
            <p:spPr>
              <a:xfrm>
                <a:off x="523320" y="2426044"/>
                <a:ext cx="2205229" cy="574027"/>
              </a:xfrm>
              <a:prstGeom prst="parallelogram">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Read miles</a:t>
                </a:r>
              </a:p>
            </p:txBody>
          </p:sp>
        </p:grpSp>
        <p:sp>
          <p:nvSpPr>
            <p:cNvPr id="29" name="Title 1">
              <a:extLst>
                <a:ext uri="{FF2B5EF4-FFF2-40B4-BE49-F238E27FC236}">
                  <a16:creationId xmlns:a16="http://schemas.microsoft.com/office/drawing/2014/main" id="{E2CE84FD-866C-6718-7D57-FC21570548F5}"/>
                </a:ext>
              </a:extLst>
            </p:cNvPr>
            <p:cNvSpPr txBox="1">
              <a:spLocks/>
            </p:cNvSpPr>
            <p:nvPr/>
          </p:nvSpPr>
          <p:spPr bwMode="auto">
            <a:xfrm>
              <a:off x="886193" y="1306909"/>
              <a:ext cx="1790845" cy="62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1600" kern="0" dirty="0"/>
                <a:t>Module Read</a:t>
              </a:r>
              <a:endParaRPr lang="en-MY" sz="1600" kern="0" dirty="0"/>
            </a:p>
          </p:txBody>
        </p:sp>
      </p:grpSp>
      <p:grpSp>
        <p:nvGrpSpPr>
          <p:cNvPr id="78" name="Group 77">
            <a:extLst>
              <a:ext uri="{FF2B5EF4-FFF2-40B4-BE49-F238E27FC236}">
                <a16:creationId xmlns:a16="http://schemas.microsoft.com/office/drawing/2014/main" id="{40BF8E69-2A16-CCA3-E9A4-9967E831EC58}"/>
              </a:ext>
            </a:extLst>
          </p:cNvPr>
          <p:cNvGrpSpPr/>
          <p:nvPr/>
        </p:nvGrpSpPr>
        <p:grpSpPr>
          <a:xfrm>
            <a:off x="3443613" y="1585560"/>
            <a:ext cx="1926356" cy="3316455"/>
            <a:chOff x="2949288" y="1585560"/>
            <a:chExt cx="1926356" cy="3316455"/>
          </a:xfrm>
        </p:grpSpPr>
        <p:grpSp>
          <p:nvGrpSpPr>
            <p:cNvPr id="33" name="Group 32">
              <a:extLst>
                <a:ext uri="{FF2B5EF4-FFF2-40B4-BE49-F238E27FC236}">
                  <a16:creationId xmlns:a16="http://schemas.microsoft.com/office/drawing/2014/main" id="{CDD93AB6-8515-8787-E0BD-893CC949B15A}"/>
                </a:ext>
              </a:extLst>
            </p:cNvPr>
            <p:cNvGrpSpPr/>
            <p:nvPr/>
          </p:nvGrpSpPr>
          <p:grpSpPr>
            <a:xfrm>
              <a:off x="3017043" y="1585560"/>
              <a:ext cx="1790845" cy="3316455"/>
              <a:chOff x="886193" y="1306909"/>
              <a:chExt cx="1790845" cy="3316455"/>
            </a:xfrm>
          </p:grpSpPr>
          <p:grpSp>
            <p:nvGrpSpPr>
              <p:cNvPr id="36" name="Group 35">
                <a:extLst>
                  <a:ext uri="{FF2B5EF4-FFF2-40B4-BE49-F238E27FC236}">
                    <a16:creationId xmlns:a16="http://schemas.microsoft.com/office/drawing/2014/main" id="{FF4EC404-AB24-E6B0-43C0-19C5DF96730E}"/>
                  </a:ext>
                </a:extLst>
              </p:cNvPr>
              <p:cNvGrpSpPr/>
              <p:nvPr/>
            </p:nvGrpSpPr>
            <p:grpSpPr>
              <a:xfrm>
                <a:off x="1392004" y="1892800"/>
                <a:ext cx="699826" cy="2730564"/>
                <a:chOff x="1068609" y="1355130"/>
                <a:chExt cx="699826" cy="2730564"/>
              </a:xfrm>
            </p:grpSpPr>
            <p:grpSp>
              <p:nvGrpSpPr>
                <p:cNvPr id="38" name="Group 37">
                  <a:extLst>
                    <a:ext uri="{FF2B5EF4-FFF2-40B4-BE49-F238E27FC236}">
                      <a16:creationId xmlns:a16="http://schemas.microsoft.com/office/drawing/2014/main" id="{1AE8695C-C344-4243-5BF8-9E6E4ED2EE10}"/>
                    </a:ext>
                  </a:extLst>
                </p:cNvPr>
                <p:cNvGrpSpPr/>
                <p:nvPr/>
              </p:nvGrpSpPr>
              <p:grpSpPr>
                <a:xfrm>
                  <a:off x="1414254" y="1926779"/>
                  <a:ext cx="0" cy="1574605"/>
                  <a:chOff x="4234891" y="2008015"/>
                  <a:chExt cx="0" cy="1574605"/>
                </a:xfrm>
              </p:grpSpPr>
              <p:cxnSp>
                <p:nvCxnSpPr>
                  <p:cNvPr id="45" name="Straight Arrow Connector 44">
                    <a:extLst>
                      <a:ext uri="{FF2B5EF4-FFF2-40B4-BE49-F238E27FC236}">
                        <a16:creationId xmlns:a16="http://schemas.microsoft.com/office/drawing/2014/main" id="{C48B5CB3-C950-4278-FEE0-FA8E0A285E0D}"/>
                      </a:ext>
                    </a:extLst>
                  </p:cNvPr>
                  <p:cNvCxnSpPr>
                    <a:cxnSpLocks/>
                  </p:cNvCxnSpPr>
                  <p:nvPr/>
                </p:nvCxnSpPr>
                <p:spPr>
                  <a:xfrm>
                    <a:off x="4234891" y="2008015"/>
                    <a:ext cx="0" cy="499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E83C9B-AB8B-C322-B3BB-567633EDBF02}"/>
                      </a:ext>
                    </a:extLst>
                  </p:cNvPr>
                  <p:cNvCxnSpPr>
                    <a:cxnSpLocks/>
                  </p:cNvCxnSpPr>
                  <p:nvPr/>
                </p:nvCxnSpPr>
                <p:spPr>
                  <a:xfrm>
                    <a:off x="4234891" y="3119928"/>
                    <a:ext cx="0" cy="462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Oval 38">
                  <a:extLst>
                    <a:ext uri="{FF2B5EF4-FFF2-40B4-BE49-F238E27FC236}">
                      <a16:creationId xmlns:a16="http://schemas.microsoft.com/office/drawing/2014/main" id="{AD68891E-245D-619D-DA20-557626874D86}"/>
                    </a:ext>
                  </a:extLst>
                </p:cNvPr>
                <p:cNvSpPr/>
                <p:nvPr/>
              </p:nvSpPr>
              <p:spPr>
                <a:xfrm>
                  <a:off x="1077145" y="1355130"/>
                  <a:ext cx="691290" cy="5716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43023DCB-4EAE-F723-8672-9FF652468D0D}"/>
                    </a:ext>
                  </a:extLst>
                </p:cNvPr>
                <p:cNvSpPr/>
                <p:nvPr/>
              </p:nvSpPr>
              <p:spPr>
                <a:xfrm>
                  <a:off x="1068609" y="3514045"/>
                  <a:ext cx="691290" cy="5716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7" name="Title 1">
                <a:extLst>
                  <a:ext uri="{FF2B5EF4-FFF2-40B4-BE49-F238E27FC236}">
                    <a16:creationId xmlns:a16="http://schemas.microsoft.com/office/drawing/2014/main" id="{5285BF6B-39EB-6279-DD16-7A8B7C323C01}"/>
                  </a:ext>
                </a:extLst>
              </p:cNvPr>
              <p:cNvSpPr txBox="1">
                <a:spLocks/>
              </p:cNvSpPr>
              <p:nvPr/>
            </p:nvSpPr>
            <p:spPr bwMode="auto">
              <a:xfrm>
                <a:off x="886193" y="1306909"/>
                <a:ext cx="1790845" cy="62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1600" kern="0" dirty="0"/>
                  <a:t>Module Calculation</a:t>
                </a:r>
                <a:endParaRPr lang="en-MY" sz="1600" kern="0" dirty="0"/>
              </a:p>
            </p:txBody>
          </p:sp>
        </p:grpSp>
        <p:sp>
          <p:nvSpPr>
            <p:cNvPr id="65" name="Rectangle 64">
              <a:extLst>
                <a:ext uri="{FF2B5EF4-FFF2-40B4-BE49-F238E27FC236}">
                  <a16:creationId xmlns:a16="http://schemas.microsoft.com/office/drawing/2014/main" id="{93C31DF3-03E8-D734-726E-D991F80ED5CC}"/>
                </a:ext>
              </a:extLst>
            </p:cNvPr>
            <p:cNvSpPr/>
            <p:nvPr/>
          </p:nvSpPr>
          <p:spPr>
            <a:xfrm>
              <a:off x="2949288" y="3242364"/>
              <a:ext cx="1926356" cy="5740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err="1">
                  <a:solidFill>
                    <a:schemeClr val="tx1"/>
                  </a:solidFill>
                </a:rPr>
                <a:t>kilometers</a:t>
              </a:r>
              <a:r>
                <a:rPr lang="en-GB" sz="1600" dirty="0">
                  <a:solidFill>
                    <a:schemeClr val="tx1"/>
                  </a:solidFill>
                </a:rPr>
                <a:t> = 1.609 x miles </a:t>
              </a:r>
            </a:p>
          </p:txBody>
        </p:sp>
      </p:grpSp>
      <p:grpSp>
        <p:nvGrpSpPr>
          <p:cNvPr id="79" name="Group 78">
            <a:extLst>
              <a:ext uri="{FF2B5EF4-FFF2-40B4-BE49-F238E27FC236}">
                <a16:creationId xmlns:a16="http://schemas.microsoft.com/office/drawing/2014/main" id="{3F933877-7D22-557C-01F0-EC5DB867A0CB}"/>
              </a:ext>
            </a:extLst>
          </p:cNvPr>
          <p:cNvGrpSpPr/>
          <p:nvPr/>
        </p:nvGrpSpPr>
        <p:grpSpPr>
          <a:xfrm>
            <a:off x="6172970" y="1584136"/>
            <a:ext cx="2205229" cy="3316455"/>
            <a:chOff x="846715" y="1306909"/>
            <a:chExt cx="2205229" cy="3316455"/>
          </a:xfrm>
        </p:grpSpPr>
        <p:grpSp>
          <p:nvGrpSpPr>
            <p:cNvPr id="80" name="Group 79">
              <a:extLst>
                <a:ext uri="{FF2B5EF4-FFF2-40B4-BE49-F238E27FC236}">
                  <a16:creationId xmlns:a16="http://schemas.microsoft.com/office/drawing/2014/main" id="{647907CF-28D7-CEB6-07F3-4C8B4ACF615A}"/>
                </a:ext>
              </a:extLst>
            </p:cNvPr>
            <p:cNvGrpSpPr/>
            <p:nvPr/>
          </p:nvGrpSpPr>
          <p:grpSpPr>
            <a:xfrm>
              <a:off x="846715" y="1892800"/>
              <a:ext cx="2205229" cy="2730564"/>
              <a:chOff x="523320" y="1355130"/>
              <a:chExt cx="2205229" cy="2730564"/>
            </a:xfrm>
          </p:grpSpPr>
          <p:grpSp>
            <p:nvGrpSpPr>
              <p:cNvPr id="82" name="Group 81">
                <a:extLst>
                  <a:ext uri="{FF2B5EF4-FFF2-40B4-BE49-F238E27FC236}">
                    <a16:creationId xmlns:a16="http://schemas.microsoft.com/office/drawing/2014/main" id="{434637E3-9B7E-E235-CFC6-1AFD9948547A}"/>
                  </a:ext>
                </a:extLst>
              </p:cNvPr>
              <p:cNvGrpSpPr/>
              <p:nvPr/>
            </p:nvGrpSpPr>
            <p:grpSpPr>
              <a:xfrm>
                <a:off x="1414254" y="1926779"/>
                <a:ext cx="0" cy="1574605"/>
                <a:chOff x="4234891" y="2008015"/>
                <a:chExt cx="0" cy="1574605"/>
              </a:xfrm>
            </p:grpSpPr>
            <p:cxnSp>
              <p:nvCxnSpPr>
                <p:cNvPr id="86" name="Straight Arrow Connector 85">
                  <a:extLst>
                    <a:ext uri="{FF2B5EF4-FFF2-40B4-BE49-F238E27FC236}">
                      <a16:creationId xmlns:a16="http://schemas.microsoft.com/office/drawing/2014/main" id="{94C71A93-EE2A-150C-4BED-ADF2E3989E02}"/>
                    </a:ext>
                  </a:extLst>
                </p:cNvPr>
                <p:cNvCxnSpPr>
                  <a:cxnSpLocks/>
                </p:cNvCxnSpPr>
                <p:nvPr/>
              </p:nvCxnSpPr>
              <p:spPr>
                <a:xfrm>
                  <a:off x="4234891" y="2008015"/>
                  <a:ext cx="0" cy="499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2D23F8-D5F4-0162-5685-08D058DBEA9E}"/>
                    </a:ext>
                  </a:extLst>
                </p:cNvPr>
                <p:cNvCxnSpPr>
                  <a:cxnSpLocks/>
                </p:cNvCxnSpPr>
                <p:nvPr/>
              </p:nvCxnSpPr>
              <p:spPr>
                <a:xfrm>
                  <a:off x="4234891" y="3119928"/>
                  <a:ext cx="0" cy="462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3" name="Oval 82">
                <a:extLst>
                  <a:ext uri="{FF2B5EF4-FFF2-40B4-BE49-F238E27FC236}">
                    <a16:creationId xmlns:a16="http://schemas.microsoft.com/office/drawing/2014/main" id="{B9BDC79C-FE0F-AF63-94D2-DA93D6D6EB09}"/>
                  </a:ext>
                </a:extLst>
              </p:cNvPr>
              <p:cNvSpPr/>
              <p:nvPr/>
            </p:nvSpPr>
            <p:spPr>
              <a:xfrm>
                <a:off x="1077145" y="1355130"/>
                <a:ext cx="691290" cy="5716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959B2FA-F044-6522-0A10-5965AEFDF2B9}"/>
                  </a:ext>
                </a:extLst>
              </p:cNvPr>
              <p:cNvSpPr/>
              <p:nvPr/>
            </p:nvSpPr>
            <p:spPr>
              <a:xfrm>
                <a:off x="1068609" y="3514045"/>
                <a:ext cx="691290" cy="5716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Parallelogram 84">
                <a:extLst>
                  <a:ext uri="{FF2B5EF4-FFF2-40B4-BE49-F238E27FC236}">
                    <a16:creationId xmlns:a16="http://schemas.microsoft.com/office/drawing/2014/main" id="{7A0759EF-EF0C-E2D7-3B8D-82FD1896B6C0}"/>
                  </a:ext>
                </a:extLst>
              </p:cNvPr>
              <p:cNvSpPr/>
              <p:nvPr/>
            </p:nvSpPr>
            <p:spPr>
              <a:xfrm>
                <a:off x="523320" y="2426044"/>
                <a:ext cx="2205229" cy="574027"/>
              </a:xfrm>
              <a:prstGeom prst="parallelogram">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Print </a:t>
                </a:r>
                <a:r>
                  <a:rPr lang="en-GB" sz="1600" dirty="0" err="1">
                    <a:solidFill>
                      <a:schemeClr val="tx1"/>
                    </a:solidFill>
                  </a:rPr>
                  <a:t>kilometers</a:t>
                </a:r>
                <a:endParaRPr lang="en-GB" sz="1600" dirty="0">
                  <a:solidFill>
                    <a:schemeClr val="tx1"/>
                  </a:solidFill>
                </a:endParaRPr>
              </a:p>
            </p:txBody>
          </p:sp>
        </p:grpSp>
        <p:sp>
          <p:nvSpPr>
            <p:cNvPr id="81" name="Title 1">
              <a:extLst>
                <a:ext uri="{FF2B5EF4-FFF2-40B4-BE49-F238E27FC236}">
                  <a16:creationId xmlns:a16="http://schemas.microsoft.com/office/drawing/2014/main" id="{509ABA34-055B-A5BA-2797-57200604C781}"/>
                </a:ext>
              </a:extLst>
            </p:cNvPr>
            <p:cNvSpPr txBox="1">
              <a:spLocks/>
            </p:cNvSpPr>
            <p:nvPr/>
          </p:nvSpPr>
          <p:spPr bwMode="auto">
            <a:xfrm>
              <a:off x="886193" y="1306909"/>
              <a:ext cx="1790845" cy="62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1600" kern="0" dirty="0"/>
                <a:t>Module Print</a:t>
              </a:r>
              <a:endParaRPr lang="en-MY" sz="1600" kern="0" dirty="0"/>
            </a:p>
          </p:txBody>
        </p:sp>
      </p:grpSp>
    </p:spTree>
    <p:extLst>
      <p:ext uri="{BB962C8B-B14F-4D97-AF65-F5344CB8AC3E}">
        <p14:creationId xmlns:p14="http://schemas.microsoft.com/office/powerpoint/2010/main" val="11564753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D51F4-BB74-8BAB-3986-6C854F077FE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A49953-F5CB-FB1C-76AF-4E5A5FB8FEDA}"/>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highlight>
                  <a:srgbClr val="00FF00"/>
                </a:highlight>
              </a:rPr>
              <a:t>celsius</a:t>
            </a:r>
            <a:r>
              <a:rPr lang="en-MY" sz="1200" dirty="0">
                <a:highlight>
                  <a:srgbClr val="00FF00"/>
                </a:highlight>
              </a:rPr>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7FA03E45-AFF1-5034-8FBD-86874D0FF359}"/>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AFA36954-E8DC-768B-9995-0A00C48249E9}"/>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3292892A-A623-AB09-C42A-64754D77A208}"/>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97CDA35-C7E2-402B-994A-13F09331A029}"/>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3D18C0BE-2D6C-DDA6-4C7E-E2B87A84EE4D}"/>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2ED1930-3DE8-3757-8FEA-2F08F2332D4C}"/>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C62C5A67-1F5E-7A5D-5A8B-4FB7AD654B87}"/>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12C5BE7-D3B5-1D39-1AE7-5F070210E314}"/>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Tree>
    <p:extLst>
      <p:ext uri="{BB962C8B-B14F-4D97-AF65-F5344CB8AC3E}">
        <p14:creationId xmlns:p14="http://schemas.microsoft.com/office/powerpoint/2010/main" val="3858053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74B8A-CBB4-F8F0-8FCA-4FF5A6611BB1}"/>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2E6F27-7D1A-30C1-3CE8-E636AA988B0A}"/>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highlight>
                  <a:srgbClr val="00FF00"/>
                </a:highlight>
              </a:rPr>
              <a:t>celsius</a:t>
            </a:r>
            <a:r>
              <a:rPr lang="en-MY" sz="1200" dirty="0">
                <a:highlight>
                  <a:srgbClr val="00FF00"/>
                </a:highlight>
              </a:rPr>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a:t>
            </a:r>
            <a:r>
              <a:rPr lang="en-MY" sz="1200" dirty="0">
                <a:highlight>
                  <a:srgbClr val="00FF00"/>
                </a:highlight>
              </a:rPr>
              <a:t>double temp, double param01, double param02</a:t>
            </a:r>
            <a:r>
              <a:rPr lang="en-MY" sz="1200" dirty="0"/>
              <a:t>)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7F712E7F-49D2-E4DF-FCBF-95FEF4B67057}"/>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BCE33889-9D9C-FBBD-EB00-C40714F0D672}"/>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C872640D-D1C0-66B3-1688-025DC529845D}"/>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0FA61F2-CD45-768B-950D-FB9F6912F305}"/>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9FE6465C-4A8B-BA0C-F897-0DAD3BFAC2B6}"/>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CC9B007-D020-5708-85F2-411A7653B715}"/>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E3741BB9-26CE-94AD-6D42-4A962BC9C20C}"/>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06003EE-2DF8-34A6-C4A4-D7E059F429CE}"/>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1" name="Rectangle 10">
            <a:extLst>
              <a:ext uri="{FF2B5EF4-FFF2-40B4-BE49-F238E27FC236}">
                <a16:creationId xmlns:a16="http://schemas.microsoft.com/office/drawing/2014/main" id="{36DAEC8E-BF9F-3940-2411-634ABE574B3C}"/>
              </a:ext>
            </a:extLst>
          </p:cNvPr>
          <p:cNvSpPr/>
          <p:nvPr/>
        </p:nvSpPr>
        <p:spPr>
          <a:xfrm>
            <a:off x="6493818" y="4209042"/>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12" name="Rectangle 11">
            <a:extLst>
              <a:ext uri="{FF2B5EF4-FFF2-40B4-BE49-F238E27FC236}">
                <a16:creationId xmlns:a16="http://schemas.microsoft.com/office/drawing/2014/main" id="{A6DF5045-9D22-360C-FA86-1EE938198284}"/>
              </a:ext>
            </a:extLst>
          </p:cNvPr>
          <p:cNvSpPr/>
          <p:nvPr/>
        </p:nvSpPr>
        <p:spPr>
          <a:xfrm>
            <a:off x="6493818" y="3940207"/>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696796D-C612-620B-924C-A3D07659629C}"/>
              </a:ext>
            </a:extLst>
          </p:cNvPr>
          <p:cNvSpPr/>
          <p:nvPr/>
        </p:nvSpPr>
        <p:spPr>
          <a:xfrm>
            <a:off x="6493818" y="3940207"/>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a:t>
            </a:r>
          </a:p>
        </p:txBody>
      </p:sp>
      <p:sp>
        <p:nvSpPr>
          <p:cNvPr id="14" name="Rectangle 13">
            <a:extLst>
              <a:ext uri="{FF2B5EF4-FFF2-40B4-BE49-F238E27FC236}">
                <a16:creationId xmlns:a16="http://schemas.microsoft.com/office/drawing/2014/main" id="{3D371210-FD58-96C5-560B-538AD5ED3E77}"/>
              </a:ext>
            </a:extLst>
          </p:cNvPr>
          <p:cNvSpPr/>
          <p:nvPr/>
        </p:nvSpPr>
        <p:spPr>
          <a:xfrm>
            <a:off x="7377133" y="423550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10.0</a:t>
            </a:r>
          </a:p>
        </p:txBody>
      </p:sp>
      <p:sp>
        <p:nvSpPr>
          <p:cNvPr id="15" name="Rectangle 14">
            <a:extLst>
              <a:ext uri="{FF2B5EF4-FFF2-40B4-BE49-F238E27FC236}">
                <a16:creationId xmlns:a16="http://schemas.microsoft.com/office/drawing/2014/main" id="{1C82FDB7-EA7F-9A55-C5A3-BD5A8E633735}"/>
              </a:ext>
            </a:extLst>
          </p:cNvPr>
          <p:cNvSpPr/>
          <p:nvPr/>
        </p:nvSpPr>
        <p:spPr>
          <a:xfrm>
            <a:off x="7236971" y="3966670"/>
            <a:ext cx="79304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param01</a:t>
            </a:r>
          </a:p>
        </p:txBody>
      </p:sp>
      <p:sp>
        <p:nvSpPr>
          <p:cNvPr id="16" name="Rectangle 15">
            <a:extLst>
              <a:ext uri="{FF2B5EF4-FFF2-40B4-BE49-F238E27FC236}">
                <a16:creationId xmlns:a16="http://schemas.microsoft.com/office/drawing/2014/main" id="{E53B6480-0FFE-9812-3358-1F1A58C84C9B}"/>
              </a:ext>
            </a:extLst>
          </p:cNvPr>
          <p:cNvSpPr/>
          <p:nvPr/>
        </p:nvSpPr>
        <p:spPr>
          <a:xfrm>
            <a:off x="8275473" y="423550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20.0</a:t>
            </a:r>
          </a:p>
        </p:txBody>
      </p:sp>
      <p:sp>
        <p:nvSpPr>
          <p:cNvPr id="17" name="Rectangle 16">
            <a:extLst>
              <a:ext uri="{FF2B5EF4-FFF2-40B4-BE49-F238E27FC236}">
                <a16:creationId xmlns:a16="http://schemas.microsoft.com/office/drawing/2014/main" id="{38539BD3-9BA3-AD85-9F60-2D6DC727F48B}"/>
              </a:ext>
            </a:extLst>
          </p:cNvPr>
          <p:cNvSpPr/>
          <p:nvPr/>
        </p:nvSpPr>
        <p:spPr>
          <a:xfrm>
            <a:off x="8185206" y="3966670"/>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param02</a:t>
            </a:r>
          </a:p>
        </p:txBody>
      </p:sp>
    </p:spTree>
    <p:extLst>
      <p:ext uri="{BB962C8B-B14F-4D97-AF65-F5344CB8AC3E}">
        <p14:creationId xmlns:p14="http://schemas.microsoft.com/office/powerpoint/2010/main" val="20176474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BB610-F664-87C9-56B3-22AB4EBAE27C}"/>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0B35C04-8AD7-8831-CE36-CBA6217E2C83}"/>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highlight>
                  <a:srgbClr val="00FF00"/>
                </a:highlight>
              </a:rPr>
              <a:t>celsius</a:t>
            </a:r>
            <a:r>
              <a:rPr lang="en-MY" sz="1200" dirty="0">
                <a:highlight>
                  <a:srgbClr val="00FF00"/>
                </a:highlight>
              </a:rPr>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a:t>
            </a:r>
            <a:r>
              <a:rPr lang="en-MY" sz="1200" dirty="0">
                <a:highlight>
                  <a:srgbClr val="00FF00"/>
                </a:highlight>
              </a:rPr>
              <a:t>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F338CFFC-4712-F62C-74DC-0C905880C07B}"/>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0680CB60-970F-5D14-899C-7D2655026AD2}"/>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17630056-346E-6922-CF5D-5E224A0A4226}"/>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4B75CEF-1F54-95F8-0E88-FCCC72B57B25}"/>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80B2CB67-95C2-8110-730A-75982C45D5E8}"/>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125C7CC-1B97-2AE0-E826-217D02A6A9AC}"/>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447491B0-57B2-9787-462B-14CE1B4ECB72}"/>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387F84-B735-6245-DAC7-49777083AE10}"/>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1" name="Rectangle 10">
            <a:extLst>
              <a:ext uri="{FF2B5EF4-FFF2-40B4-BE49-F238E27FC236}">
                <a16:creationId xmlns:a16="http://schemas.microsoft.com/office/drawing/2014/main" id="{6743DC8D-643C-9903-87CE-06110B1E488A}"/>
              </a:ext>
            </a:extLst>
          </p:cNvPr>
          <p:cNvSpPr/>
          <p:nvPr/>
        </p:nvSpPr>
        <p:spPr>
          <a:xfrm>
            <a:off x="6478792" y="382499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12" name="Rectangle 11">
            <a:extLst>
              <a:ext uri="{FF2B5EF4-FFF2-40B4-BE49-F238E27FC236}">
                <a16:creationId xmlns:a16="http://schemas.microsoft.com/office/drawing/2014/main" id="{78D26DB3-BD84-944A-B05C-1A9B6FE870BF}"/>
              </a:ext>
            </a:extLst>
          </p:cNvPr>
          <p:cNvSpPr/>
          <p:nvPr/>
        </p:nvSpPr>
        <p:spPr>
          <a:xfrm>
            <a:off x="6478792" y="3556156"/>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76BF4CD-68B8-8AB9-8C7B-73A9A93EB38F}"/>
              </a:ext>
            </a:extLst>
          </p:cNvPr>
          <p:cNvSpPr/>
          <p:nvPr/>
        </p:nvSpPr>
        <p:spPr>
          <a:xfrm>
            <a:off x="6478792" y="355615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a:t>
            </a:r>
          </a:p>
        </p:txBody>
      </p:sp>
      <p:sp>
        <p:nvSpPr>
          <p:cNvPr id="14" name="Rectangle 13">
            <a:extLst>
              <a:ext uri="{FF2B5EF4-FFF2-40B4-BE49-F238E27FC236}">
                <a16:creationId xmlns:a16="http://schemas.microsoft.com/office/drawing/2014/main" id="{966CD793-8780-ACC3-F8DC-7E56EC5FFD5D}"/>
              </a:ext>
            </a:extLst>
          </p:cNvPr>
          <p:cNvSpPr/>
          <p:nvPr/>
        </p:nvSpPr>
        <p:spPr>
          <a:xfrm>
            <a:off x="736210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10.0</a:t>
            </a:r>
          </a:p>
        </p:txBody>
      </p:sp>
      <p:sp>
        <p:nvSpPr>
          <p:cNvPr id="15" name="Rectangle 14">
            <a:extLst>
              <a:ext uri="{FF2B5EF4-FFF2-40B4-BE49-F238E27FC236}">
                <a16:creationId xmlns:a16="http://schemas.microsoft.com/office/drawing/2014/main" id="{FD32D2C0-0B6A-4BC7-7530-75F76DF7E94F}"/>
              </a:ext>
            </a:extLst>
          </p:cNvPr>
          <p:cNvSpPr/>
          <p:nvPr/>
        </p:nvSpPr>
        <p:spPr>
          <a:xfrm>
            <a:off x="7221945" y="3582619"/>
            <a:ext cx="79304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param01</a:t>
            </a:r>
          </a:p>
        </p:txBody>
      </p:sp>
      <p:sp>
        <p:nvSpPr>
          <p:cNvPr id="16" name="Rectangle 15">
            <a:extLst>
              <a:ext uri="{FF2B5EF4-FFF2-40B4-BE49-F238E27FC236}">
                <a16:creationId xmlns:a16="http://schemas.microsoft.com/office/drawing/2014/main" id="{AE3DFD73-99C5-B103-6B46-AC03A168CA3B}"/>
              </a:ext>
            </a:extLst>
          </p:cNvPr>
          <p:cNvSpPr/>
          <p:nvPr/>
        </p:nvSpPr>
        <p:spPr>
          <a:xfrm>
            <a:off x="826044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20.0</a:t>
            </a:r>
          </a:p>
        </p:txBody>
      </p:sp>
      <p:sp>
        <p:nvSpPr>
          <p:cNvPr id="17" name="Rectangle 16">
            <a:extLst>
              <a:ext uri="{FF2B5EF4-FFF2-40B4-BE49-F238E27FC236}">
                <a16:creationId xmlns:a16="http://schemas.microsoft.com/office/drawing/2014/main" id="{56A6DEBB-732A-59D4-3740-8002679466E1}"/>
              </a:ext>
            </a:extLst>
          </p:cNvPr>
          <p:cNvSpPr/>
          <p:nvPr/>
        </p:nvSpPr>
        <p:spPr>
          <a:xfrm>
            <a:off x="8170180" y="3582619"/>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param02</a:t>
            </a:r>
          </a:p>
        </p:txBody>
      </p:sp>
      <p:sp>
        <p:nvSpPr>
          <p:cNvPr id="20" name="Rectangle 19">
            <a:extLst>
              <a:ext uri="{FF2B5EF4-FFF2-40B4-BE49-F238E27FC236}">
                <a16:creationId xmlns:a16="http://schemas.microsoft.com/office/drawing/2014/main" id="{34675887-AEBC-647F-D071-B0049C1D99CF}"/>
              </a:ext>
            </a:extLst>
          </p:cNvPr>
          <p:cNvSpPr/>
          <p:nvPr/>
        </p:nvSpPr>
        <p:spPr>
          <a:xfrm>
            <a:off x="6478792" y="4606322"/>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120</a:t>
            </a:r>
          </a:p>
        </p:txBody>
      </p:sp>
      <p:sp>
        <p:nvSpPr>
          <p:cNvPr id="21" name="Rectangle 20">
            <a:extLst>
              <a:ext uri="{FF2B5EF4-FFF2-40B4-BE49-F238E27FC236}">
                <a16:creationId xmlns:a16="http://schemas.microsoft.com/office/drawing/2014/main" id="{9C1F8E75-4B05-78F1-1487-903451652158}"/>
              </a:ext>
            </a:extLst>
          </p:cNvPr>
          <p:cNvSpPr/>
          <p:nvPr/>
        </p:nvSpPr>
        <p:spPr>
          <a:xfrm>
            <a:off x="6310930" y="4337487"/>
            <a:ext cx="98860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temperature</a:t>
            </a:r>
          </a:p>
        </p:txBody>
      </p:sp>
    </p:spTree>
    <p:extLst>
      <p:ext uri="{BB962C8B-B14F-4D97-AF65-F5344CB8AC3E}">
        <p14:creationId xmlns:p14="http://schemas.microsoft.com/office/powerpoint/2010/main" val="22022391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E55A8-D5D0-7CED-5965-C10558AD0129}"/>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187C6F-54D8-17B7-8AA7-603E050BE7B4}"/>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highlight>
                  <a:srgbClr val="00FF00"/>
                </a:highlight>
              </a:rPr>
              <a:t>celsius</a:t>
            </a:r>
            <a:r>
              <a:rPr lang="en-MY" sz="1200" dirty="0">
                <a:highlight>
                  <a:srgbClr val="00FF00"/>
                </a:highlight>
              </a:rPr>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highlight>
                  <a:srgbClr val="00FF00"/>
                </a:highlight>
              </a:rPr>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218009FA-B9F6-4A14-00D5-DD759C07F442}"/>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508E2176-1679-05B3-444F-96763F49962C}"/>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185CEB51-0BAF-EAF5-C7E7-B61313C6FDDC}"/>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8D3CB1E-0CF5-1898-06F8-C57C62767DD2}"/>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709A89F0-B6F8-25FE-BF52-BBD7AF530520}"/>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8" name="Rectangle 7">
            <a:extLst>
              <a:ext uri="{FF2B5EF4-FFF2-40B4-BE49-F238E27FC236}">
                <a16:creationId xmlns:a16="http://schemas.microsoft.com/office/drawing/2014/main" id="{8CB66C81-51D9-6B34-B7AF-4CFC92A2F7EA}"/>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C1B9D4CC-F659-A426-4066-70B11CAFDBC9}"/>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9038346-217E-402C-7A70-BCF24561FC61}"/>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1" name="Rectangle 10">
            <a:extLst>
              <a:ext uri="{FF2B5EF4-FFF2-40B4-BE49-F238E27FC236}">
                <a16:creationId xmlns:a16="http://schemas.microsoft.com/office/drawing/2014/main" id="{25B9AD99-B54C-BC89-4E09-0EA6CAE8DF37}"/>
              </a:ext>
            </a:extLst>
          </p:cNvPr>
          <p:cNvSpPr/>
          <p:nvPr/>
        </p:nvSpPr>
        <p:spPr>
          <a:xfrm>
            <a:off x="6478792" y="382499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12" name="Rectangle 11">
            <a:extLst>
              <a:ext uri="{FF2B5EF4-FFF2-40B4-BE49-F238E27FC236}">
                <a16:creationId xmlns:a16="http://schemas.microsoft.com/office/drawing/2014/main" id="{2952A16C-E3AE-381A-7F8C-9DF5B04C5193}"/>
              </a:ext>
            </a:extLst>
          </p:cNvPr>
          <p:cNvSpPr/>
          <p:nvPr/>
        </p:nvSpPr>
        <p:spPr>
          <a:xfrm>
            <a:off x="6478792" y="3556156"/>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9AA12-577B-F7F7-15B9-963EDCABA6E4}"/>
              </a:ext>
            </a:extLst>
          </p:cNvPr>
          <p:cNvSpPr/>
          <p:nvPr/>
        </p:nvSpPr>
        <p:spPr>
          <a:xfrm>
            <a:off x="6478792" y="355615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a:t>
            </a:r>
          </a:p>
        </p:txBody>
      </p:sp>
      <p:sp>
        <p:nvSpPr>
          <p:cNvPr id="14" name="Rectangle 13">
            <a:extLst>
              <a:ext uri="{FF2B5EF4-FFF2-40B4-BE49-F238E27FC236}">
                <a16:creationId xmlns:a16="http://schemas.microsoft.com/office/drawing/2014/main" id="{961116E4-6F35-9F98-A44B-3CDED702E26C}"/>
              </a:ext>
            </a:extLst>
          </p:cNvPr>
          <p:cNvSpPr/>
          <p:nvPr/>
        </p:nvSpPr>
        <p:spPr>
          <a:xfrm>
            <a:off x="736210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10.0</a:t>
            </a:r>
          </a:p>
        </p:txBody>
      </p:sp>
      <p:sp>
        <p:nvSpPr>
          <p:cNvPr id="15" name="Rectangle 14">
            <a:extLst>
              <a:ext uri="{FF2B5EF4-FFF2-40B4-BE49-F238E27FC236}">
                <a16:creationId xmlns:a16="http://schemas.microsoft.com/office/drawing/2014/main" id="{25B03000-074C-3F18-444F-633F5C74EEE8}"/>
              </a:ext>
            </a:extLst>
          </p:cNvPr>
          <p:cNvSpPr/>
          <p:nvPr/>
        </p:nvSpPr>
        <p:spPr>
          <a:xfrm>
            <a:off x="7221945" y="3582619"/>
            <a:ext cx="79304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param01</a:t>
            </a:r>
          </a:p>
        </p:txBody>
      </p:sp>
      <p:sp>
        <p:nvSpPr>
          <p:cNvPr id="16" name="Rectangle 15">
            <a:extLst>
              <a:ext uri="{FF2B5EF4-FFF2-40B4-BE49-F238E27FC236}">
                <a16:creationId xmlns:a16="http://schemas.microsoft.com/office/drawing/2014/main" id="{6A3D8D87-987C-3535-04A0-7BC48F11CDAA}"/>
              </a:ext>
            </a:extLst>
          </p:cNvPr>
          <p:cNvSpPr/>
          <p:nvPr/>
        </p:nvSpPr>
        <p:spPr>
          <a:xfrm>
            <a:off x="826044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20.0</a:t>
            </a:r>
          </a:p>
        </p:txBody>
      </p:sp>
      <p:sp>
        <p:nvSpPr>
          <p:cNvPr id="17" name="Rectangle 16">
            <a:extLst>
              <a:ext uri="{FF2B5EF4-FFF2-40B4-BE49-F238E27FC236}">
                <a16:creationId xmlns:a16="http://schemas.microsoft.com/office/drawing/2014/main" id="{FCD25672-BA25-FB3C-7984-E5C8802E98DE}"/>
              </a:ext>
            </a:extLst>
          </p:cNvPr>
          <p:cNvSpPr/>
          <p:nvPr/>
        </p:nvSpPr>
        <p:spPr>
          <a:xfrm>
            <a:off x="8170180" y="3582619"/>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param02</a:t>
            </a:r>
          </a:p>
        </p:txBody>
      </p:sp>
      <p:sp>
        <p:nvSpPr>
          <p:cNvPr id="20" name="Rectangle 19">
            <a:extLst>
              <a:ext uri="{FF2B5EF4-FFF2-40B4-BE49-F238E27FC236}">
                <a16:creationId xmlns:a16="http://schemas.microsoft.com/office/drawing/2014/main" id="{8985F075-8E95-2B62-406E-CE1F60F6E377}"/>
              </a:ext>
            </a:extLst>
          </p:cNvPr>
          <p:cNvSpPr/>
          <p:nvPr/>
        </p:nvSpPr>
        <p:spPr>
          <a:xfrm>
            <a:off x="6478792" y="4606322"/>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120</a:t>
            </a:r>
          </a:p>
        </p:txBody>
      </p:sp>
      <p:sp>
        <p:nvSpPr>
          <p:cNvPr id="21" name="Rectangle 20">
            <a:extLst>
              <a:ext uri="{FF2B5EF4-FFF2-40B4-BE49-F238E27FC236}">
                <a16:creationId xmlns:a16="http://schemas.microsoft.com/office/drawing/2014/main" id="{371059E6-2F02-FB9A-A84E-7DBAA94B126F}"/>
              </a:ext>
            </a:extLst>
          </p:cNvPr>
          <p:cNvSpPr/>
          <p:nvPr/>
        </p:nvSpPr>
        <p:spPr>
          <a:xfrm>
            <a:off x="6310930" y="4337487"/>
            <a:ext cx="98860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temperature</a:t>
            </a:r>
          </a:p>
        </p:txBody>
      </p:sp>
    </p:spTree>
    <p:extLst>
      <p:ext uri="{BB962C8B-B14F-4D97-AF65-F5344CB8AC3E}">
        <p14:creationId xmlns:p14="http://schemas.microsoft.com/office/powerpoint/2010/main" val="18356735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E942D-3F0A-F085-E308-006E7D1E8EDF}"/>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2FEE65-F4CF-086A-11D6-C7FF6C9CA36F}"/>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highlight>
                  <a:srgbClr val="00FF00"/>
                </a:highlight>
              </a:rPr>
              <a:t>fahrenheit</a:t>
            </a:r>
            <a:r>
              <a:rPr lang="en-MY" sz="1200" dirty="0">
                <a:highlight>
                  <a:srgbClr val="00FF00"/>
                </a:highlight>
              </a:rPr>
              <a:t> = calculate (</a:t>
            </a:r>
            <a:r>
              <a:rPr lang="en-MY" sz="1200" dirty="0" err="1">
                <a:highlight>
                  <a:srgbClr val="00FF00"/>
                </a:highlight>
              </a:rPr>
              <a:t>celsius</a:t>
            </a:r>
            <a:r>
              <a:rPr lang="en-MY" sz="1200" dirty="0">
                <a:highlight>
                  <a:srgbClr val="00FF00"/>
                </a:highlight>
              </a:rPr>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a:t>
            </a:r>
            <a:r>
              <a:rPr lang="en-MY" sz="1200" dirty="0">
                <a:highlight>
                  <a:srgbClr val="00FF00"/>
                </a:highlight>
              </a:rPr>
              <a:t>double temp, double param01, double param02</a:t>
            </a:r>
            <a:r>
              <a:rPr lang="en-MY" sz="1200" dirty="0"/>
              <a:t>)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40A2B952-2CC7-3227-31A6-8CB535C12C41}"/>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CE672A3E-3879-2484-CF24-79EBCD35ED55}"/>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89C711C0-F6B0-4064-38A1-79FFFAB90079}"/>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7B75AF4-2F40-EFB0-F3C8-94B9B764DA45}"/>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8532A503-0283-865E-3D3F-76067CBCDE0A}"/>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8" name="Rectangle 7">
            <a:extLst>
              <a:ext uri="{FF2B5EF4-FFF2-40B4-BE49-F238E27FC236}">
                <a16:creationId xmlns:a16="http://schemas.microsoft.com/office/drawing/2014/main" id="{D848A4D8-28BD-539A-DFE7-6591D7815D31}"/>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5DDA0525-C9C0-B759-1C32-32375B038B98}"/>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1B2B662-CE2F-B25E-320D-FC28F1F3ACFC}"/>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1" name="Rectangle 10">
            <a:extLst>
              <a:ext uri="{FF2B5EF4-FFF2-40B4-BE49-F238E27FC236}">
                <a16:creationId xmlns:a16="http://schemas.microsoft.com/office/drawing/2014/main" id="{8CDE3DDE-5B04-D345-F376-64245E11FA3C}"/>
              </a:ext>
            </a:extLst>
          </p:cNvPr>
          <p:cNvSpPr/>
          <p:nvPr/>
        </p:nvSpPr>
        <p:spPr>
          <a:xfrm>
            <a:off x="6493818" y="4209042"/>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120</a:t>
            </a:r>
          </a:p>
        </p:txBody>
      </p:sp>
      <p:sp>
        <p:nvSpPr>
          <p:cNvPr id="12" name="Rectangle 11">
            <a:extLst>
              <a:ext uri="{FF2B5EF4-FFF2-40B4-BE49-F238E27FC236}">
                <a16:creationId xmlns:a16="http://schemas.microsoft.com/office/drawing/2014/main" id="{050ACC76-62B8-177D-83ED-6BBB13EFFC08}"/>
              </a:ext>
            </a:extLst>
          </p:cNvPr>
          <p:cNvSpPr/>
          <p:nvPr/>
        </p:nvSpPr>
        <p:spPr>
          <a:xfrm>
            <a:off x="6493818" y="3940207"/>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B8426A8-CC30-A2E2-651A-891A7F8709B1}"/>
              </a:ext>
            </a:extLst>
          </p:cNvPr>
          <p:cNvSpPr/>
          <p:nvPr/>
        </p:nvSpPr>
        <p:spPr>
          <a:xfrm>
            <a:off x="6493818" y="3940207"/>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a:t>
            </a:r>
          </a:p>
        </p:txBody>
      </p:sp>
      <p:sp>
        <p:nvSpPr>
          <p:cNvPr id="14" name="Rectangle 13">
            <a:extLst>
              <a:ext uri="{FF2B5EF4-FFF2-40B4-BE49-F238E27FC236}">
                <a16:creationId xmlns:a16="http://schemas.microsoft.com/office/drawing/2014/main" id="{74D7A0F8-BAAD-4866-1EAD-06E1EA677845}"/>
              </a:ext>
            </a:extLst>
          </p:cNvPr>
          <p:cNvSpPr/>
          <p:nvPr/>
        </p:nvSpPr>
        <p:spPr>
          <a:xfrm>
            <a:off x="7377133" y="423550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1.8</a:t>
            </a:r>
          </a:p>
        </p:txBody>
      </p:sp>
      <p:sp>
        <p:nvSpPr>
          <p:cNvPr id="15" name="Rectangle 14">
            <a:extLst>
              <a:ext uri="{FF2B5EF4-FFF2-40B4-BE49-F238E27FC236}">
                <a16:creationId xmlns:a16="http://schemas.microsoft.com/office/drawing/2014/main" id="{487A9045-BF39-28A0-E7A5-C4AA923BB50D}"/>
              </a:ext>
            </a:extLst>
          </p:cNvPr>
          <p:cNvSpPr/>
          <p:nvPr/>
        </p:nvSpPr>
        <p:spPr>
          <a:xfrm>
            <a:off x="7236971" y="3966670"/>
            <a:ext cx="79304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param01</a:t>
            </a:r>
          </a:p>
        </p:txBody>
      </p:sp>
      <p:sp>
        <p:nvSpPr>
          <p:cNvPr id="16" name="Rectangle 15">
            <a:extLst>
              <a:ext uri="{FF2B5EF4-FFF2-40B4-BE49-F238E27FC236}">
                <a16:creationId xmlns:a16="http://schemas.microsoft.com/office/drawing/2014/main" id="{327E632C-842D-B6AD-8C58-A63197841D87}"/>
              </a:ext>
            </a:extLst>
          </p:cNvPr>
          <p:cNvSpPr/>
          <p:nvPr/>
        </p:nvSpPr>
        <p:spPr>
          <a:xfrm>
            <a:off x="8275473" y="423550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32.0</a:t>
            </a:r>
          </a:p>
        </p:txBody>
      </p:sp>
      <p:sp>
        <p:nvSpPr>
          <p:cNvPr id="17" name="Rectangle 16">
            <a:extLst>
              <a:ext uri="{FF2B5EF4-FFF2-40B4-BE49-F238E27FC236}">
                <a16:creationId xmlns:a16="http://schemas.microsoft.com/office/drawing/2014/main" id="{F180091E-8285-D5AB-ABFE-5BB8563DBD11}"/>
              </a:ext>
            </a:extLst>
          </p:cNvPr>
          <p:cNvSpPr/>
          <p:nvPr/>
        </p:nvSpPr>
        <p:spPr>
          <a:xfrm>
            <a:off x="8185206" y="3966670"/>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param02</a:t>
            </a:r>
          </a:p>
        </p:txBody>
      </p:sp>
    </p:spTree>
    <p:extLst>
      <p:ext uri="{BB962C8B-B14F-4D97-AF65-F5344CB8AC3E}">
        <p14:creationId xmlns:p14="http://schemas.microsoft.com/office/powerpoint/2010/main" val="42401689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C0CEB-2F38-5B20-7C16-5D64200668B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8D1B16-2A36-F9C1-D91D-EF85E7D947FD}"/>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highlight>
                  <a:srgbClr val="00FF00"/>
                </a:highlight>
              </a:rPr>
              <a:t>fahrenheit</a:t>
            </a:r>
            <a:r>
              <a:rPr lang="en-MY" sz="1200" dirty="0">
                <a:highlight>
                  <a:srgbClr val="00FF00"/>
                </a:highlight>
              </a:rPr>
              <a:t> = calculate (</a:t>
            </a:r>
            <a:r>
              <a:rPr lang="en-MY" sz="1200" dirty="0" err="1">
                <a:highlight>
                  <a:srgbClr val="00FF00"/>
                </a:highlight>
              </a:rPr>
              <a:t>celsius</a:t>
            </a:r>
            <a:r>
              <a:rPr lang="en-MY" sz="1200" dirty="0">
                <a:highlight>
                  <a:srgbClr val="00FF00"/>
                </a:highlight>
              </a:rPr>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a:t>
            </a:r>
            <a:r>
              <a:rPr lang="en-MY" sz="1200" dirty="0">
                <a:highlight>
                  <a:srgbClr val="00FF00"/>
                </a:highlight>
              </a:rPr>
              <a:t>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3C648CD2-966C-10CA-923B-A7AF91AAA50A}"/>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782158A8-D279-D7FB-0C76-30C53B2D6B8D}"/>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7D0EA68C-FAE9-A6F4-5759-3372BF35C92F}"/>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47F5D37-D283-4E37-D826-00F7FD42FA0C}"/>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339770FE-F87C-4BF8-D737-6B92714CC465}"/>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8" name="Rectangle 7">
            <a:extLst>
              <a:ext uri="{FF2B5EF4-FFF2-40B4-BE49-F238E27FC236}">
                <a16:creationId xmlns:a16="http://schemas.microsoft.com/office/drawing/2014/main" id="{F263EDBC-E332-8D50-E3B4-BE06848570B2}"/>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7DC69AF9-F164-4D98-A9C6-BB4F11843211}"/>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0EC43CBB-5314-2A13-3CF1-94985FF6DCC4}"/>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1" name="Rectangle 10">
            <a:extLst>
              <a:ext uri="{FF2B5EF4-FFF2-40B4-BE49-F238E27FC236}">
                <a16:creationId xmlns:a16="http://schemas.microsoft.com/office/drawing/2014/main" id="{A1BC5259-1A48-1886-7283-DA6386D097FB}"/>
              </a:ext>
            </a:extLst>
          </p:cNvPr>
          <p:cNvSpPr/>
          <p:nvPr/>
        </p:nvSpPr>
        <p:spPr>
          <a:xfrm>
            <a:off x="6478792" y="382499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120</a:t>
            </a:r>
          </a:p>
        </p:txBody>
      </p:sp>
      <p:sp>
        <p:nvSpPr>
          <p:cNvPr id="12" name="Rectangle 11">
            <a:extLst>
              <a:ext uri="{FF2B5EF4-FFF2-40B4-BE49-F238E27FC236}">
                <a16:creationId xmlns:a16="http://schemas.microsoft.com/office/drawing/2014/main" id="{D68AB061-56AB-F393-D297-2B5737941CA9}"/>
              </a:ext>
            </a:extLst>
          </p:cNvPr>
          <p:cNvSpPr/>
          <p:nvPr/>
        </p:nvSpPr>
        <p:spPr>
          <a:xfrm>
            <a:off x="6478792" y="3556156"/>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F1BB829-E0C7-E826-E577-4338F7F00C2B}"/>
              </a:ext>
            </a:extLst>
          </p:cNvPr>
          <p:cNvSpPr/>
          <p:nvPr/>
        </p:nvSpPr>
        <p:spPr>
          <a:xfrm>
            <a:off x="6478792" y="355615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a:t>
            </a:r>
          </a:p>
        </p:txBody>
      </p:sp>
      <p:sp>
        <p:nvSpPr>
          <p:cNvPr id="14" name="Rectangle 13">
            <a:extLst>
              <a:ext uri="{FF2B5EF4-FFF2-40B4-BE49-F238E27FC236}">
                <a16:creationId xmlns:a16="http://schemas.microsoft.com/office/drawing/2014/main" id="{0BD80815-2BB5-2735-7C09-F4AE476FDBEA}"/>
              </a:ext>
            </a:extLst>
          </p:cNvPr>
          <p:cNvSpPr/>
          <p:nvPr/>
        </p:nvSpPr>
        <p:spPr>
          <a:xfrm>
            <a:off x="736210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1.8</a:t>
            </a:r>
          </a:p>
        </p:txBody>
      </p:sp>
      <p:sp>
        <p:nvSpPr>
          <p:cNvPr id="15" name="Rectangle 14">
            <a:extLst>
              <a:ext uri="{FF2B5EF4-FFF2-40B4-BE49-F238E27FC236}">
                <a16:creationId xmlns:a16="http://schemas.microsoft.com/office/drawing/2014/main" id="{01A8ECD2-FFE2-8F7D-1615-443092BBE669}"/>
              </a:ext>
            </a:extLst>
          </p:cNvPr>
          <p:cNvSpPr/>
          <p:nvPr/>
        </p:nvSpPr>
        <p:spPr>
          <a:xfrm>
            <a:off x="7221945" y="3582619"/>
            <a:ext cx="79304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param01</a:t>
            </a:r>
          </a:p>
        </p:txBody>
      </p:sp>
      <p:sp>
        <p:nvSpPr>
          <p:cNvPr id="16" name="Rectangle 15">
            <a:extLst>
              <a:ext uri="{FF2B5EF4-FFF2-40B4-BE49-F238E27FC236}">
                <a16:creationId xmlns:a16="http://schemas.microsoft.com/office/drawing/2014/main" id="{FCEC5C56-BED2-564F-2C9C-BF941E011108}"/>
              </a:ext>
            </a:extLst>
          </p:cNvPr>
          <p:cNvSpPr/>
          <p:nvPr/>
        </p:nvSpPr>
        <p:spPr>
          <a:xfrm>
            <a:off x="826044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32.0</a:t>
            </a:r>
          </a:p>
        </p:txBody>
      </p:sp>
      <p:sp>
        <p:nvSpPr>
          <p:cNvPr id="17" name="Rectangle 16">
            <a:extLst>
              <a:ext uri="{FF2B5EF4-FFF2-40B4-BE49-F238E27FC236}">
                <a16:creationId xmlns:a16="http://schemas.microsoft.com/office/drawing/2014/main" id="{C38DFF0E-CB31-F318-DA56-B7CFE0D688FC}"/>
              </a:ext>
            </a:extLst>
          </p:cNvPr>
          <p:cNvSpPr/>
          <p:nvPr/>
        </p:nvSpPr>
        <p:spPr>
          <a:xfrm>
            <a:off x="8170180" y="3582619"/>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param02</a:t>
            </a:r>
          </a:p>
        </p:txBody>
      </p:sp>
      <p:sp>
        <p:nvSpPr>
          <p:cNvPr id="20" name="Rectangle 19">
            <a:extLst>
              <a:ext uri="{FF2B5EF4-FFF2-40B4-BE49-F238E27FC236}">
                <a16:creationId xmlns:a16="http://schemas.microsoft.com/office/drawing/2014/main" id="{777F0595-FB7A-FF4B-8421-6AFFA8A088AD}"/>
              </a:ext>
            </a:extLst>
          </p:cNvPr>
          <p:cNvSpPr/>
          <p:nvPr/>
        </p:nvSpPr>
        <p:spPr>
          <a:xfrm>
            <a:off x="6478792" y="4606322"/>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248</a:t>
            </a:r>
          </a:p>
        </p:txBody>
      </p:sp>
      <p:sp>
        <p:nvSpPr>
          <p:cNvPr id="21" name="Rectangle 20">
            <a:extLst>
              <a:ext uri="{FF2B5EF4-FFF2-40B4-BE49-F238E27FC236}">
                <a16:creationId xmlns:a16="http://schemas.microsoft.com/office/drawing/2014/main" id="{B3739065-E0FC-4454-9802-0959EFA828F4}"/>
              </a:ext>
            </a:extLst>
          </p:cNvPr>
          <p:cNvSpPr/>
          <p:nvPr/>
        </p:nvSpPr>
        <p:spPr>
          <a:xfrm>
            <a:off x="6310930" y="4337487"/>
            <a:ext cx="98860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temperature</a:t>
            </a:r>
          </a:p>
        </p:txBody>
      </p:sp>
    </p:spTree>
    <p:extLst>
      <p:ext uri="{BB962C8B-B14F-4D97-AF65-F5344CB8AC3E}">
        <p14:creationId xmlns:p14="http://schemas.microsoft.com/office/powerpoint/2010/main" val="16506505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AD970-229B-2FA1-E20C-00527C947C4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CAC881-297E-85A8-BB85-2B4AD64B532E}"/>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highlight>
                  <a:srgbClr val="00FF00"/>
                </a:highlight>
              </a:rPr>
              <a:t>fahrenheit</a:t>
            </a:r>
            <a:r>
              <a:rPr lang="en-MY" sz="1200" dirty="0">
                <a:highlight>
                  <a:srgbClr val="00FF00"/>
                </a:highlight>
              </a:rPr>
              <a:t> = calculate (</a:t>
            </a:r>
            <a:r>
              <a:rPr lang="en-MY" sz="1200" dirty="0" err="1">
                <a:highlight>
                  <a:srgbClr val="00FF00"/>
                </a:highlight>
              </a:rPr>
              <a:t>celsius</a:t>
            </a:r>
            <a:r>
              <a:rPr lang="en-MY" sz="1200" dirty="0">
                <a:highlight>
                  <a:srgbClr val="00FF00"/>
                </a:highlight>
              </a:rPr>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highlight>
                  <a:srgbClr val="00FF00"/>
                </a:highlight>
              </a:rPr>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89CF1208-3EC9-6A5B-1349-C8350B4B55E8}"/>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A181A1B3-1BFA-800F-BD2E-0027FA79E977}"/>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7B51BDA6-20D0-D2E4-3EA5-BEADC6D92302}"/>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1B84A57-377E-E381-968E-719DD0298130}"/>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C2DE84C6-9589-1409-8418-085672BBB922}"/>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8" name="Rectangle 7">
            <a:extLst>
              <a:ext uri="{FF2B5EF4-FFF2-40B4-BE49-F238E27FC236}">
                <a16:creationId xmlns:a16="http://schemas.microsoft.com/office/drawing/2014/main" id="{FCB63342-01BF-4878-563D-D937277D0129}"/>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1BC843F4-ADAE-0567-BE87-B9135EAD7574}"/>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248</a:t>
            </a:r>
          </a:p>
        </p:txBody>
      </p:sp>
      <p:sp>
        <p:nvSpPr>
          <p:cNvPr id="10" name="Rectangle 9">
            <a:extLst>
              <a:ext uri="{FF2B5EF4-FFF2-40B4-BE49-F238E27FC236}">
                <a16:creationId xmlns:a16="http://schemas.microsoft.com/office/drawing/2014/main" id="{6A85691E-8290-3F9C-6389-FD65AC332AF4}"/>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1" name="Rectangle 10">
            <a:extLst>
              <a:ext uri="{FF2B5EF4-FFF2-40B4-BE49-F238E27FC236}">
                <a16:creationId xmlns:a16="http://schemas.microsoft.com/office/drawing/2014/main" id="{DEBC4D4A-93A3-37F6-F1F6-B991485F4A9B}"/>
              </a:ext>
            </a:extLst>
          </p:cNvPr>
          <p:cNvSpPr/>
          <p:nvPr/>
        </p:nvSpPr>
        <p:spPr>
          <a:xfrm>
            <a:off x="6478792" y="382499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120</a:t>
            </a:r>
          </a:p>
        </p:txBody>
      </p:sp>
      <p:sp>
        <p:nvSpPr>
          <p:cNvPr id="12" name="Rectangle 11">
            <a:extLst>
              <a:ext uri="{FF2B5EF4-FFF2-40B4-BE49-F238E27FC236}">
                <a16:creationId xmlns:a16="http://schemas.microsoft.com/office/drawing/2014/main" id="{DED4AE54-1103-D63E-C1CC-334938B06424}"/>
              </a:ext>
            </a:extLst>
          </p:cNvPr>
          <p:cNvSpPr/>
          <p:nvPr/>
        </p:nvSpPr>
        <p:spPr>
          <a:xfrm>
            <a:off x="6478792" y="3556156"/>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F27F6C8-7133-42A9-2DBC-7D113B1E3230}"/>
              </a:ext>
            </a:extLst>
          </p:cNvPr>
          <p:cNvSpPr/>
          <p:nvPr/>
        </p:nvSpPr>
        <p:spPr>
          <a:xfrm>
            <a:off x="6478792" y="355615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a:t>
            </a:r>
          </a:p>
        </p:txBody>
      </p:sp>
      <p:sp>
        <p:nvSpPr>
          <p:cNvPr id="14" name="Rectangle 13">
            <a:extLst>
              <a:ext uri="{FF2B5EF4-FFF2-40B4-BE49-F238E27FC236}">
                <a16:creationId xmlns:a16="http://schemas.microsoft.com/office/drawing/2014/main" id="{C4DED794-F100-765C-9E8A-65F6829CA848}"/>
              </a:ext>
            </a:extLst>
          </p:cNvPr>
          <p:cNvSpPr/>
          <p:nvPr/>
        </p:nvSpPr>
        <p:spPr>
          <a:xfrm>
            <a:off x="736210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1.8</a:t>
            </a:r>
          </a:p>
        </p:txBody>
      </p:sp>
      <p:sp>
        <p:nvSpPr>
          <p:cNvPr id="15" name="Rectangle 14">
            <a:extLst>
              <a:ext uri="{FF2B5EF4-FFF2-40B4-BE49-F238E27FC236}">
                <a16:creationId xmlns:a16="http://schemas.microsoft.com/office/drawing/2014/main" id="{CF875617-965E-03A7-AE62-7AC8A4E4FDA9}"/>
              </a:ext>
            </a:extLst>
          </p:cNvPr>
          <p:cNvSpPr/>
          <p:nvPr/>
        </p:nvSpPr>
        <p:spPr>
          <a:xfrm>
            <a:off x="7221945" y="3582619"/>
            <a:ext cx="79304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param01</a:t>
            </a:r>
          </a:p>
        </p:txBody>
      </p:sp>
      <p:sp>
        <p:nvSpPr>
          <p:cNvPr id="16" name="Rectangle 15">
            <a:extLst>
              <a:ext uri="{FF2B5EF4-FFF2-40B4-BE49-F238E27FC236}">
                <a16:creationId xmlns:a16="http://schemas.microsoft.com/office/drawing/2014/main" id="{70581B8F-F994-C2CA-24BA-805A9F86DBC3}"/>
              </a:ext>
            </a:extLst>
          </p:cNvPr>
          <p:cNvSpPr/>
          <p:nvPr/>
        </p:nvSpPr>
        <p:spPr>
          <a:xfrm>
            <a:off x="8260447" y="3851454"/>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32.0</a:t>
            </a:r>
          </a:p>
        </p:txBody>
      </p:sp>
      <p:sp>
        <p:nvSpPr>
          <p:cNvPr id="17" name="Rectangle 16">
            <a:extLst>
              <a:ext uri="{FF2B5EF4-FFF2-40B4-BE49-F238E27FC236}">
                <a16:creationId xmlns:a16="http://schemas.microsoft.com/office/drawing/2014/main" id="{7875DAD1-3082-649C-C7D4-F0F5AE3A8988}"/>
              </a:ext>
            </a:extLst>
          </p:cNvPr>
          <p:cNvSpPr/>
          <p:nvPr/>
        </p:nvSpPr>
        <p:spPr>
          <a:xfrm>
            <a:off x="8170180" y="3582619"/>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param02</a:t>
            </a:r>
          </a:p>
        </p:txBody>
      </p:sp>
      <p:sp>
        <p:nvSpPr>
          <p:cNvPr id="20" name="Rectangle 19">
            <a:extLst>
              <a:ext uri="{FF2B5EF4-FFF2-40B4-BE49-F238E27FC236}">
                <a16:creationId xmlns:a16="http://schemas.microsoft.com/office/drawing/2014/main" id="{A12438EC-843A-D9DD-2CB2-EB98C201B264}"/>
              </a:ext>
            </a:extLst>
          </p:cNvPr>
          <p:cNvSpPr/>
          <p:nvPr/>
        </p:nvSpPr>
        <p:spPr>
          <a:xfrm>
            <a:off x="6478792" y="4606322"/>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248</a:t>
            </a:r>
          </a:p>
        </p:txBody>
      </p:sp>
      <p:sp>
        <p:nvSpPr>
          <p:cNvPr id="21" name="Rectangle 20">
            <a:extLst>
              <a:ext uri="{FF2B5EF4-FFF2-40B4-BE49-F238E27FC236}">
                <a16:creationId xmlns:a16="http://schemas.microsoft.com/office/drawing/2014/main" id="{4A2A9A8C-4C79-8949-9458-867A92A97060}"/>
              </a:ext>
            </a:extLst>
          </p:cNvPr>
          <p:cNvSpPr/>
          <p:nvPr/>
        </p:nvSpPr>
        <p:spPr>
          <a:xfrm>
            <a:off x="6310930" y="4337487"/>
            <a:ext cx="988608"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temperature</a:t>
            </a:r>
          </a:p>
        </p:txBody>
      </p:sp>
    </p:spTree>
    <p:extLst>
      <p:ext uri="{BB962C8B-B14F-4D97-AF65-F5344CB8AC3E}">
        <p14:creationId xmlns:p14="http://schemas.microsoft.com/office/powerpoint/2010/main" val="640952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19F36-2CBD-EEE0-A929-D0C695F51B8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8F79FE-EBB2-1ADA-8BCA-35E098B5E5A6}"/>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highlight>
                  <a:srgbClr val="00FF00"/>
                </a:highlight>
              </a:rPr>
              <a:t>printOutput</a:t>
            </a:r>
            <a:r>
              <a:rPr lang="en-MY" sz="1200" dirty="0">
                <a:highlight>
                  <a:srgbClr val="00FF00"/>
                </a:highlight>
              </a:rPr>
              <a:t> (</a:t>
            </a:r>
            <a:r>
              <a:rPr lang="en-MY" sz="1200" dirty="0" err="1">
                <a:highlight>
                  <a:srgbClr val="00FF00"/>
                </a:highlight>
              </a:rPr>
              <a:t>celsius</a:t>
            </a:r>
            <a:r>
              <a:rPr lang="en-MY" sz="1200" dirty="0">
                <a:highlight>
                  <a:srgbClr val="00FF00"/>
                </a:highlight>
              </a:rPr>
              <a:t>, </a:t>
            </a:r>
            <a:r>
              <a:rPr lang="en-MY" sz="1200" dirty="0" err="1">
                <a:highlight>
                  <a:srgbClr val="00FF00"/>
                </a:highlight>
              </a:rPr>
              <a:t>fahrenheit</a:t>
            </a:r>
            <a:r>
              <a:rPr lang="en-MY" sz="1200" dirty="0">
                <a:highlight>
                  <a:srgbClr val="00FF00"/>
                </a:highlight>
              </a:rPr>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highlight>
                  <a:srgbClr val="00FF00"/>
                </a:highlight>
              </a:rPr>
              <a:t>printOutput</a:t>
            </a:r>
            <a:r>
              <a:rPr lang="en-MY" sz="1200" dirty="0">
                <a:highlight>
                  <a:srgbClr val="00FF00"/>
                </a:highlight>
              </a:rPr>
              <a:t> (double </a:t>
            </a:r>
            <a:r>
              <a:rPr lang="en-MY" sz="1200" dirty="0" err="1">
                <a:highlight>
                  <a:srgbClr val="00FF00"/>
                </a:highlight>
              </a:rPr>
              <a:t>celsius</a:t>
            </a:r>
            <a:r>
              <a:rPr lang="en-MY" sz="1200" dirty="0">
                <a:highlight>
                  <a:srgbClr val="00FF00"/>
                </a:highlight>
              </a:rPr>
              <a:t>, double Fahrenheit)</a:t>
            </a:r>
            <a:r>
              <a:rPr lang="en-MY" sz="1200" dirty="0"/>
              <a: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2CAACE44-566B-2622-C39B-90526F65349D}"/>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644FFA92-24DD-3246-BFCF-CBD488E4AFBA}"/>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7B7EFAEA-3792-2361-6AEA-230C2504A57C}"/>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346C08D-B38D-A844-AC8B-1BB76FD09D13}"/>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53426F1F-60C9-325E-3B3C-B292BE9B74B9}"/>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8" name="Rectangle 7">
            <a:extLst>
              <a:ext uri="{FF2B5EF4-FFF2-40B4-BE49-F238E27FC236}">
                <a16:creationId xmlns:a16="http://schemas.microsoft.com/office/drawing/2014/main" id="{8E86F84C-2A2E-213A-65B0-C00227F2E76A}"/>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B0667486-0D23-28BB-36A5-6B3E9A24771D}"/>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248</a:t>
            </a:r>
          </a:p>
        </p:txBody>
      </p:sp>
      <p:sp>
        <p:nvSpPr>
          <p:cNvPr id="10" name="Rectangle 9">
            <a:extLst>
              <a:ext uri="{FF2B5EF4-FFF2-40B4-BE49-F238E27FC236}">
                <a16:creationId xmlns:a16="http://schemas.microsoft.com/office/drawing/2014/main" id="{A1D00406-7022-7656-8018-17217E3756EF}"/>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2" name="Rectangle 11">
            <a:extLst>
              <a:ext uri="{FF2B5EF4-FFF2-40B4-BE49-F238E27FC236}">
                <a16:creationId xmlns:a16="http://schemas.microsoft.com/office/drawing/2014/main" id="{10F82142-967E-AEFE-53C7-DE92AD0709A3}"/>
              </a:ext>
            </a:extLst>
          </p:cNvPr>
          <p:cNvSpPr/>
          <p:nvPr/>
        </p:nvSpPr>
        <p:spPr>
          <a:xfrm>
            <a:off x="6478792" y="3556156"/>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A3092D0D-9CDD-B88A-189E-E4F14CA60BBF}"/>
              </a:ext>
            </a:extLst>
          </p:cNvPr>
          <p:cNvSpPr/>
          <p:nvPr/>
        </p:nvSpPr>
        <p:spPr>
          <a:xfrm>
            <a:off x="6338630" y="4958756"/>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19" name="Rectangle 18">
            <a:extLst>
              <a:ext uri="{FF2B5EF4-FFF2-40B4-BE49-F238E27FC236}">
                <a16:creationId xmlns:a16="http://schemas.microsoft.com/office/drawing/2014/main" id="{6C8313B2-2ABD-1585-AD28-B5DDB193F5B8}"/>
              </a:ext>
            </a:extLst>
          </p:cNvPr>
          <p:cNvSpPr/>
          <p:nvPr/>
        </p:nvSpPr>
        <p:spPr>
          <a:xfrm>
            <a:off x="6338630" y="4689921"/>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22" name="Rectangle 21">
            <a:extLst>
              <a:ext uri="{FF2B5EF4-FFF2-40B4-BE49-F238E27FC236}">
                <a16:creationId xmlns:a16="http://schemas.microsoft.com/office/drawing/2014/main" id="{653714B1-8A2F-6B47-CCF2-D6964612DF05}"/>
              </a:ext>
            </a:extLst>
          </p:cNvPr>
          <p:cNvSpPr/>
          <p:nvPr/>
        </p:nvSpPr>
        <p:spPr>
          <a:xfrm>
            <a:off x="7236970" y="4958756"/>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248</a:t>
            </a:r>
          </a:p>
        </p:txBody>
      </p:sp>
      <p:sp>
        <p:nvSpPr>
          <p:cNvPr id="23" name="Rectangle 22">
            <a:extLst>
              <a:ext uri="{FF2B5EF4-FFF2-40B4-BE49-F238E27FC236}">
                <a16:creationId xmlns:a16="http://schemas.microsoft.com/office/drawing/2014/main" id="{2C77C04B-FB51-019F-91D1-E1FEA6F6E586}"/>
              </a:ext>
            </a:extLst>
          </p:cNvPr>
          <p:cNvSpPr/>
          <p:nvPr/>
        </p:nvSpPr>
        <p:spPr>
          <a:xfrm>
            <a:off x="7146703" y="4689921"/>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Tree>
    <p:extLst>
      <p:ext uri="{BB962C8B-B14F-4D97-AF65-F5344CB8AC3E}">
        <p14:creationId xmlns:p14="http://schemas.microsoft.com/office/powerpoint/2010/main" val="33083709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2D2FD-C122-DE55-1A46-A9533B31D7C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AF0E96-C96B-D4E4-88A0-CEB66D60D9D4}"/>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highlight>
                  <a:srgbClr val="00FF00"/>
                </a:highlight>
              </a:rPr>
              <a:t>printOutput</a:t>
            </a:r>
            <a:r>
              <a:rPr lang="en-MY" sz="1200" dirty="0">
                <a:highlight>
                  <a:srgbClr val="00FF00"/>
                </a:highlight>
              </a:rPr>
              <a:t> (</a:t>
            </a:r>
            <a:r>
              <a:rPr lang="en-MY" sz="1200" dirty="0" err="1">
                <a:highlight>
                  <a:srgbClr val="00FF00"/>
                </a:highlight>
              </a:rPr>
              <a:t>celsius</a:t>
            </a:r>
            <a:r>
              <a:rPr lang="en-MY" sz="1200" dirty="0">
                <a:highlight>
                  <a:srgbClr val="00FF00"/>
                </a:highlight>
              </a:rPr>
              <a:t>, </a:t>
            </a:r>
            <a:r>
              <a:rPr lang="en-MY" sz="1200" dirty="0" err="1">
                <a:highlight>
                  <a:srgbClr val="00FF00"/>
                </a:highlight>
              </a:rPr>
              <a:t>fahrenheit</a:t>
            </a:r>
            <a:r>
              <a:rPr lang="en-MY" sz="1200" dirty="0">
                <a:highlight>
                  <a:srgbClr val="00FF00"/>
                </a:highlight>
              </a:rPr>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a:t>
            </a:r>
            <a:r>
              <a:rPr lang="en-MY" sz="1200" dirty="0" err="1"/>
              <a:t>celsius</a:t>
            </a:r>
            <a:r>
              <a:rPr lang="en-MY" sz="1200" dirty="0"/>
              <a:t>, double Fahrenheit) {</a:t>
            </a:r>
          </a:p>
          <a:p>
            <a:pPr marL="0" indent="0">
              <a:spcBef>
                <a:spcPts val="0"/>
              </a:spcBef>
              <a:buNone/>
            </a:pPr>
            <a:r>
              <a:rPr lang="en-MY" sz="1200" dirty="0"/>
              <a:t>	</a:t>
            </a:r>
            <a:r>
              <a:rPr lang="en-MY" sz="1200" dirty="0" err="1">
                <a:highlight>
                  <a:srgbClr val="00FF00"/>
                </a:highlight>
              </a:rPr>
              <a:t>System.out.println</a:t>
            </a:r>
            <a:r>
              <a:rPr lang="en-MY" sz="1200" dirty="0">
                <a:highlight>
                  <a:srgbClr val="00FF00"/>
                </a:highlight>
              </a:rPr>
              <a:t> (”Celsius = " + </a:t>
            </a:r>
            <a:r>
              <a:rPr lang="en-MY" sz="1200" dirty="0" err="1">
                <a:highlight>
                  <a:srgbClr val="00FF00"/>
                </a:highlight>
              </a:rPr>
              <a:t>celsius</a:t>
            </a:r>
            <a:r>
              <a:rPr lang="en-MY" sz="1200" dirty="0">
                <a:highlight>
                  <a:srgbClr val="00FF00"/>
                </a:highlight>
              </a:rPr>
              <a:t>);</a:t>
            </a:r>
          </a:p>
          <a:p>
            <a:pPr marL="935038" indent="0">
              <a:spcBef>
                <a:spcPts val="0"/>
              </a:spcBef>
              <a:buNone/>
            </a:pPr>
            <a:r>
              <a:rPr lang="en-MY" sz="1200" dirty="0" err="1">
                <a:highlight>
                  <a:srgbClr val="00FF00"/>
                </a:highlight>
              </a:rPr>
              <a:t>System.out.println</a:t>
            </a:r>
            <a:r>
              <a:rPr lang="en-MY" sz="1200" dirty="0">
                <a:highlight>
                  <a:srgbClr val="00FF00"/>
                </a:highlight>
              </a:rPr>
              <a:t> (“Fahrenheit = “ + </a:t>
            </a:r>
            <a:r>
              <a:rPr lang="en-MY" sz="1200" dirty="0" err="1">
                <a:highlight>
                  <a:srgbClr val="00FF00"/>
                </a:highlight>
              </a:rPr>
              <a:t>fahrenheit</a:t>
            </a:r>
            <a:r>
              <a:rPr lang="en-MY" sz="1200" dirty="0">
                <a:highlight>
                  <a:srgbClr val="00FF00"/>
                </a:highlight>
              </a:rPr>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21EA4773-E420-C20D-D150-EB527EF084D3}"/>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2E3CF684-5BB3-BEFE-5805-84F285618350}"/>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4274F59B-63BA-2146-95A0-828A403BC8AB}"/>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5959498-DFC9-170D-E1AD-5A244469D70F}"/>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EA7079A8-08A4-162C-2271-15FFB532F20A}"/>
              </a:ext>
            </a:extLst>
          </p:cNvPr>
          <p:cNvSpPr/>
          <p:nvPr/>
        </p:nvSpPr>
        <p:spPr>
          <a:xfrm>
            <a:off x="656906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8" name="Rectangle 7">
            <a:extLst>
              <a:ext uri="{FF2B5EF4-FFF2-40B4-BE49-F238E27FC236}">
                <a16:creationId xmlns:a16="http://schemas.microsoft.com/office/drawing/2014/main" id="{F5F26776-11AA-333A-00CB-07278C1630C5}"/>
              </a:ext>
            </a:extLst>
          </p:cNvPr>
          <p:cNvSpPr/>
          <p:nvPr/>
        </p:nvSpPr>
        <p:spPr>
          <a:xfrm>
            <a:off x="6569060" y="1304783"/>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9" name="Rectangle 8">
            <a:extLst>
              <a:ext uri="{FF2B5EF4-FFF2-40B4-BE49-F238E27FC236}">
                <a16:creationId xmlns:a16="http://schemas.microsoft.com/office/drawing/2014/main" id="{F9B12F4E-D9D8-DBF9-51EE-547586E346C4}"/>
              </a:ext>
            </a:extLst>
          </p:cNvPr>
          <p:cNvSpPr/>
          <p:nvPr/>
        </p:nvSpPr>
        <p:spPr>
          <a:xfrm>
            <a:off x="7467400" y="1573618"/>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248</a:t>
            </a:r>
          </a:p>
        </p:txBody>
      </p:sp>
      <p:sp>
        <p:nvSpPr>
          <p:cNvPr id="10" name="Rectangle 9">
            <a:extLst>
              <a:ext uri="{FF2B5EF4-FFF2-40B4-BE49-F238E27FC236}">
                <a16:creationId xmlns:a16="http://schemas.microsoft.com/office/drawing/2014/main" id="{7120B9A2-0E43-6270-0DC9-99E72EF65E72}"/>
              </a:ext>
            </a:extLst>
          </p:cNvPr>
          <p:cNvSpPr/>
          <p:nvPr/>
        </p:nvSpPr>
        <p:spPr>
          <a:xfrm>
            <a:off x="7377133" y="1304783"/>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2" name="Rectangle 11">
            <a:extLst>
              <a:ext uri="{FF2B5EF4-FFF2-40B4-BE49-F238E27FC236}">
                <a16:creationId xmlns:a16="http://schemas.microsoft.com/office/drawing/2014/main" id="{0858DFED-0B1D-70C4-6894-96490950BB0B}"/>
              </a:ext>
            </a:extLst>
          </p:cNvPr>
          <p:cNvSpPr/>
          <p:nvPr/>
        </p:nvSpPr>
        <p:spPr>
          <a:xfrm>
            <a:off x="6478792" y="3556156"/>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55C8F053-CD5B-3F97-8672-85F6E745E38A}"/>
              </a:ext>
            </a:extLst>
          </p:cNvPr>
          <p:cNvSpPr/>
          <p:nvPr/>
        </p:nvSpPr>
        <p:spPr>
          <a:xfrm>
            <a:off x="6338630" y="4958756"/>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120</a:t>
            </a:r>
          </a:p>
        </p:txBody>
      </p:sp>
      <p:sp>
        <p:nvSpPr>
          <p:cNvPr id="19" name="Rectangle 18">
            <a:extLst>
              <a:ext uri="{FF2B5EF4-FFF2-40B4-BE49-F238E27FC236}">
                <a16:creationId xmlns:a16="http://schemas.microsoft.com/office/drawing/2014/main" id="{7E34C2B3-1E13-E949-CEAE-2F52612FF59A}"/>
              </a:ext>
            </a:extLst>
          </p:cNvPr>
          <p:cNvSpPr/>
          <p:nvPr/>
        </p:nvSpPr>
        <p:spPr>
          <a:xfrm>
            <a:off x="6338630" y="4689921"/>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22" name="Rectangle 21">
            <a:extLst>
              <a:ext uri="{FF2B5EF4-FFF2-40B4-BE49-F238E27FC236}">
                <a16:creationId xmlns:a16="http://schemas.microsoft.com/office/drawing/2014/main" id="{148C243A-393C-7647-442B-23295468EFD5}"/>
              </a:ext>
            </a:extLst>
          </p:cNvPr>
          <p:cNvSpPr/>
          <p:nvPr/>
        </p:nvSpPr>
        <p:spPr>
          <a:xfrm>
            <a:off x="7236970" y="4958756"/>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248</a:t>
            </a:r>
          </a:p>
        </p:txBody>
      </p:sp>
      <p:sp>
        <p:nvSpPr>
          <p:cNvPr id="23" name="Rectangle 22">
            <a:extLst>
              <a:ext uri="{FF2B5EF4-FFF2-40B4-BE49-F238E27FC236}">
                <a16:creationId xmlns:a16="http://schemas.microsoft.com/office/drawing/2014/main" id="{31C49716-93A0-7536-555E-45237D56C0D2}"/>
              </a:ext>
            </a:extLst>
          </p:cNvPr>
          <p:cNvSpPr/>
          <p:nvPr/>
        </p:nvSpPr>
        <p:spPr>
          <a:xfrm>
            <a:off x="7146703" y="4689921"/>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
        <p:nvSpPr>
          <p:cNvPr id="11" name="Rectangle 10">
            <a:extLst>
              <a:ext uri="{FF2B5EF4-FFF2-40B4-BE49-F238E27FC236}">
                <a16:creationId xmlns:a16="http://schemas.microsoft.com/office/drawing/2014/main" id="{B46D681C-1D16-5349-EFD2-FF1E5265521D}"/>
              </a:ext>
            </a:extLst>
          </p:cNvPr>
          <p:cNvSpPr/>
          <p:nvPr/>
        </p:nvSpPr>
        <p:spPr>
          <a:xfrm>
            <a:off x="5815468" y="5611641"/>
            <a:ext cx="2981082" cy="11201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1600" dirty="0">
                <a:solidFill>
                  <a:schemeClr val="tx1"/>
                </a:solidFill>
              </a:rPr>
              <a:t>Output:</a:t>
            </a:r>
          </a:p>
          <a:p>
            <a:endParaRPr lang="en-GB" sz="1600" dirty="0">
              <a:solidFill>
                <a:schemeClr val="tx1"/>
              </a:solidFill>
            </a:endParaRPr>
          </a:p>
          <a:p>
            <a:r>
              <a:rPr lang="en-GB" sz="1600" dirty="0">
                <a:solidFill>
                  <a:schemeClr val="tx1"/>
                </a:solidFill>
              </a:rPr>
              <a:t>Celsius = 120</a:t>
            </a:r>
          </a:p>
          <a:p>
            <a:r>
              <a:rPr lang="en-GB" sz="1600" dirty="0">
                <a:solidFill>
                  <a:schemeClr val="tx1"/>
                </a:solidFill>
              </a:rPr>
              <a:t>Fahrenheit = 248</a:t>
            </a:r>
          </a:p>
        </p:txBody>
      </p:sp>
    </p:spTree>
    <p:extLst>
      <p:ext uri="{BB962C8B-B14F-4D97-AF65-F5344CB8AC3E}">
        <p14:creationId xmlns:p14="http://schemas.microsoft.com/office/powerpoint/2010/main" val="2811444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Problem 4</a:t>
            </a:r>
          </a:p>
        </p:txBody>
      </p:sp>
      <p:sp>
        <p:nvSpPr>
          <p:cNvPr id="14339" name="Rectangle 3"/>
          <p:cNvSpPr>
            <a:spLocks noGrp="1" noChangeArrowheads="1"/>
          </p:cNvSpPr>
          <p:nvPr>
            <p:ph type="body" idx="1"/>
          </p:nvPr>
        </p:nvSpPr>
        <p:spPr/>
        <p:txBody>
          <a:bodyPr/>
          <a:lstStyle/>
          <a:p>
            <a:r>
              <a:rPr lang="en-US" sz="2400" dirty="0"/>
              <a:t>Ask a user to enter the distance of a trip in miles, the miles per gallon estimate for the user’s car, and the average cost of a gallon of fuel. Calculate and display the number of gallons of fuel needed and the estimated cost of the trip.</a:t>
            </a:r>
          </a:p>
        </p:txBody>
      </p:sp>
      <p:sp>
        <p:nvSpPr>
          <p:cNvPr id="4" name="Slide Number Placeholder 3"/>
          <p:cNvSpPr>
            <a:spLocks noGrp="1"/>
          </p:cNvSpPr>
          <p:nvPr>
            <p:ph type="sldNum" sz="quarter" idx="12"/>
          </p:nvPr>
        </p:nvSpPr>
        <p:spPr/>
        <p:txBody>
          <a:bodyPr/>
          <a:lstStyle/>
          <a:p>
            <a:pPr>
              <a:defRPr/>
            </a:pPr>
            <a:fld id="{D8C7BAA8-2041-4A85-A8B5-3C08AEE52A2D}" type="slidenum">
              <a:rPr lang="en-US" smtClean="0"/>
              <a:pPr>
                <a:defRPr/>
              </a:pPr>
              <a:t>109</a:t>
            </a:fld>
            <a:endParaRPr lang="en-US"/>
          </a:p>
        </p:txBody>
      </p:sp>
    </p:spTree>
    <p:extLst>
      <p:ext uri="{BB962C8B-B14F-4D97-AF65-F5344CB8AC3E}">
        <p14:creationId xmlns:p14="http://schemas.microsoft.com/office/powerpoint/2010/main" val="381957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9AE5A-ACF5-3C42-6839-60E640D18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BF275-5785-F180-1167-0D9E8BBA4C0B}"/>
              </a:ext>
            </a:extLst>
          </p:cNvPr>
          <p:cNvSpPr>
            <a:spLocks noGrp="1"/>
          </p:cNvSpPr>
          <p:nvPr>
            <p:ph type="title"/>
          </p:nvPr>
        </p:nvSpPr>
        <p:spPr>
          <a:xfrm>
            <a:off x="457200" y="274638"/>
            <a:ext cx="8229600" cy="624533"/>
          </a:xfrm>
        </p:spPr>
        <p:txBody>
          <a:bodyPr/>
          <a:lstStyle/>
          <a:p>
            <a:r>
              <a:rPr lang="en-US" sz="4000" dirty="0"/>
              <a:t>Pseudocode</a:t>
            </a:r>
            <a:endParaRPr lang="en-MY" sz="4000" dirty="0"/>
          </a:p>
        </p:txBody>
      </p:sp>
      <p:sp>
        <p:nvSpPr>
          <p:cNvPr id="4" name="Slide Number Placeholder 3">
            <a:extLst>
              <a:ext uri="{FF2B5EF4-FFF2-40B4-BE49-F238E27FC236}">
                <a16:creationId xmlns:a16="http://schemas.microsoft.com/office/drawing/2014/main" id="{9A0BB9DC-A1B6-D432-0DDA-6E6CF88A63CA}"/>
              </a:ext>
            </a:extLst>
          </p:cNvPr>
          <p:cNvSpPr>
            <a:spLocks noGrp="1"/>
          </p:cNvSpPr>
          <p:nvPr>
            <p:ph type="sldNum" sz="quarter" idx="12"/>
          </p:nvPr>
        </p:nvSpPr>
        <p:spPr/>
        <p:txBody>
          <a:bodyPr/>
          <a:lstStyle/>
          <a:p>
            <a:pPr>
              <a:defRPr/>
            </a:pPr>
            <a:fld id="{058DE562-9614-478A-A76C-916E4D856D66}" type="slidenum">
              <a:rPr lang="en-US" smtClean="0"/>
              <a:pPr>
                <a:defRPr/>
              </a:pPr>
              <a:t>11</a:t>
            </a:fld>
            <a:endParaRPr lang="en-US"/>
          </a:p>
        </p:txBody>
      </p:sp>
      <p:sp>
        <p:nvSpPr>
          <p:cNvPr id="5" name="TextBox 4">
            <a:extLst>
              <a:ext uri="{FF2B5EF4-FFF2-40B4-BE49-F238E27FC236}">
                <a16:creationId xmlns:a16="http://schemas.microsoft.com/office/drawing/2014/main" id="{B15D652D-E9B0-5963-3EF0-6EF95ACFAB29}"/>
              </a:ext>
            </a:extLst>
          </p:cNvPr>
          <p:cNvSpPr txBox="1"/>
          <p:nvPr/>
        </p:nvSpPr>
        <p:spPr>
          <a:xfrm>
            <a:off x="863160" y="1623965"/>
            <a:ext cx="3045449" cy="1477328"/>
          </a:xfrm>
          <a:prstGeom prst="rect">
            <a:avLst/>
          </a:prstGeom>
          <a:noFill/>
          <a:ln w="19050">
            <a:solidFill>
              <a:schemeClr val="accent1">
                <a:shade val="15000"/>
              </a:schemeClr>
            </a:solidFill>
          </a:ln>
        </p:spPr>
        <p:txBody>
          <a:bodyPr wrap="none" rtlCol="0">
            <a:spAutoFit/>
          </a:bodyPr>
          <a:lstStyle/>
          <a:p>
            <a:r>
              <a:rPr lang="en-GB" sz="1800" dirty="0"/>
              <a:t>Algorithm read()</a:t>
            </a:r>
          </a:p>
          <a:p>
            <a:r>
              <a:rPr lang="en-GB" sz="1800" dirty="0"/>
              <a:t>START</a:t>
            </a:r>
          </a:p>
          <a:p>
            <a:pPr marL="536575"/>
            <a:r>
              <a:rPr lang="en-GB" sz="1800" dirty="0"/>
              <a:t>READ miles</a:t>
            </a:r>
          </a:p>
          <a:p>
            <a:pPr marL="536575"/>
            <a:r>
              <a:rPr lang="en-GB" sz="1800" dirty="0"/>
              <a:t>CALL calculation(miles)</a:t>
            </a:r>
          </a:p>
          <a:p>
            <a:r>
              <a:rPr lang="en-GB" sz="1800" dirty="0"/>
              <a:t>END</a:t>
            </a:r>
          </a:p>
        </p:txBody>
      </p:sp>
      <p:sp>
        <p:nvSpPr>
          <p:cNvPr id="6" name="TextBox 5">
            <a:extLst>
              <a:ext uri="{FF2B5EF4-FFF2-40B4-BE49-F238E27FC236}">
                <a16:creationId xmlns:a16="http://schemas.microsoft.com/office/drawing/2014/main" id="{F6AA4C80-95E8-FDA8-870B-E930F99B6917}"/>
              </a:ext>
            </a:extLst>
          </p:cNvPr>
          <p:cNvSpPr txBox="1"/>
          <p:nvPr/>
        </p:nvSpPr>
        <p:spPr>
          <a:xfrm>
            <a:off x="845143" y="3313785"/>
            <a:ext cx="3196709" cy="1477328"/>
          </a:xfrm>
          <a:prstGeom prst="rect">
            <a:avLst/>
          </a:prstGeom>
          <a:noFill/>
          <a:ln w="19050">
            <a:solidFill>
              <a:schemeClr val="accent1">
                <a:shade val="15000"/>
              </a:schemeClr>
            </a:solidFill>
          </a:ln>
        </p:spPr>
        <p:txBody>
          <a:bodyPr wrap="none" rtlCol="0">
            <a:spAutoFit/>
          </a:bodyPr>
          <a:lstStyle/>
          <a:p>
            <a:r>
              <a:rPr lang="en-GB" sz="1800" dirty="0"/>
              <a:t>Algorithm calculation(miles)</a:t>
            </a:r>
          </a:p>
          <a:p>
            <a:r>
              <a:rPr lang="en-GB" sz="1800" dirty="0"/>
              <a:t>START</a:t>
            </a:r>
          </a:p>
          <a:p>
            <a:pPr marL="536575"/>
            <a:r>
              <a:rPr lang="en-GB" sz="1800" dirty="0" err="1">
                <a:solidFill>
                  <a:schemeClr val="tx1"/>
                </a:solidFill>
              </a:rPr>
              <a:t>kilometers</a:t>
            </a:r>
            <a:r>
              <a:rPr lang="en-GB" sz="1800" dirty="0">
                <a:solidFill>
                  <a:schemeClr val="tx1"/>
                </a:solidFill>
              </a:rPr>
              <a:t> = 1.609 x miles</a:t>
            </a:r>
          </a:p>
          <a:p>
            <a:pPr marL="536575"/>
            <a:r>
              <a:rPr lang="en-GB" sz="1800" dirty="0"/>
              <a:t>CALL print (</a:t>
            </a:r>
            <a:r>
              <a:rPr lang="en-GB" sz="1800" dirty="0" err="1"/>
              <a:t>kilometers</a:t>
            </a:r>
            <a:r>
              <a:rPr lang="en-GB" sz="1800" dirty="0"/>
              <a:t>)</a:t>
            </a:r>
            <a:r>
              <a:rPr lang="en-GB" sz="1800" dirty="0">
                <a:solidFill>
                  <a:schemeClr val="tx1"/>
                </a:solidFill>
              </a:rPr>
              <a:t> </a:t>
            </a:r>
          </a:p>
          <a:p>
            <a:pPr marL="9525"/>
            <a:r>
              <a:rPr lang="en-GB" sz="1800" dirty="0"/>
              <a:t>END</a:t>
            </a:r>
          </a:p>
        </p:txBody>
      </p:sp>
      <p:sp>
        <p:nvSpPr>
          <p:cNvPr id="7" name="TextBox 6">
            <a:extLst>
              <a:ext uri="{FF2B5EF4-FFF2-40B4-BE49-F238E27FC236}">
                <a16:creationId xmlns:a16="http://schemas.microsoft.com/office/drawing/2014/main" id="{63D2B4AC-6177-5CEB-C551-B23E75ACD88D}"/>
              </a:ext>
            </a:extLst>
          </p:cNvPr>
          <p:cNvSpPr txBox="1"/>
          <p:nvPr/>
        </p:nvSpPr>
        <p:spPr>
          <a:xfrm>
            <a:off x="832685" y="4926795"/>
            <a:ext cx="2761397" cy="1200329"/>
          </a:xfrm>
          <a:prstGeom prst="rect">
            <a:avLst/>
          </a:prstGeom>
          <a:noFill/>
          <a:ln w="19050">
            <a:solidFill>
              <a:schemeClr val="accent1">
                <a:shade val="15000"/>
              </a:schemeClr>
            </a:solidFill>
          </a:ln>
        </p:spPr>
        <p:txBody>
          <a:bodyPr wrap="none" rtlCol="0">
            <a:spAutoFit/>
          </a:bodyPr>
          <a:lstStyle/>
          <a:p>
            <a:r>
              <a:rPr lang="en-GB" sz="1800" dirty="0"/>
              <a:t>Algorithm print(</a:t>
            </a:r>
            <a:r>
              <a:rPr lang="en-GB" sz="1800" dirty="0" err="1"/>
              <a:t>kilometers</a:t>
            </a:r>
            <a:r>
              <a:rPr lang="en-GB" sz="1800" dirty="0"/>
              <a:t>)</a:t>
            </a:r>
          </a:p>
          <a:p>
            <a:r>
              <a:rPr lang="en-GB" sz="1800" dirty="0"/>
              <a:t>START</a:t>
            </a:r>
          </a:p>
          <a:p>
            <a:pPr marL="536575"/>
            <a:r>
              <a:rPr lang="en-GB" sz="1800" dirty="0">
                <a:solidFill>
                  <a:schemeClr val="tx1"/>
                </a:solidFill>
              </a:rPr>
              <a:t>DISPLAY </a:t>
            </a:r>
            <a:r>
              <a:rPr lang="en-GB" sz="1800" dirty="0" err="1">
                <a:solidFill>
                  <a:schemeClr val="tx1"/>
                </a:solidFill>
              </a:rPr>
              <a:t>kilometers</a:t>
            </a:r>
            <a:r>
              <a:rPr lang="en-GB" sz="1800" dirty="0">
                <a:solidFill>
                  <a:schemeClr val="tx1"/>
                </a:solidFill>
              </a:rPr>
              <a:t> </a:t>
            </a:r>
          </a:p>
          <a:p>
            <a:pPr marL="9525"/>
            <a:r>
              <a:rPr lang="en-GB" sz="1800" dirty="0"/>
              <a:t>END</a:t>
            </a:r>
          </a:p>
        </p:txBody>
      </p:sp>
    </p:spTree>
    <p:extLst>
      <p:ext uri="{BB962C8B-B14F-4D97-AF65-F5344CB8AC3E}">
        <p14:creationId xmlns:p14="http://schemas.microsoft.com/office/powerpoint/2010/main" val="2949122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ms-MY" sz="2800" dirty="0"/>
              <a:t>Program without modules:</a:t>
            </a:r>
            <a:endParaRPr lang="en-MY" sz="2800" dirty="0"/>
          </a:p>
        </p:txBody>
      </p:sp>
      <p:sp>
        <p:nvSpPr>
          <p:cNvPr id="4" name="Content Placeholder 3"/>
          <p:cNvSpPr>
            <a:spLocks noGrp="1"/>
          </p:cNvSpPr>
          <p:nvPr>
            <p:ph idx="1"/>
          </p:nvPr>
        </p:nvSpPr>
        <p:spPr>
          <a:xfrm>
            <a:off x="457200" y="836712"/>
            <a:ext cx="8229600" cy="5289451"/>
          </a:xfrm>
        </p:spPr>
        <p:txBody>
          <a:bodyPr>
            <a:noAutofit/>
          </a:bodyPr>
          <a:lstStyle/>
          <a:p>
            <a:pPr marL="0" indent="0">
              <a:spcBef>
                <a:spcPts val="0"/>
              </a:spcBef>
              <a:buNone/>
            </a:pPr>
            <a:r>
              <a:rPr lang="en-MY" sz="1600" dirty="0"/>
              <a:t>import </a:t>
            </a:r>
            <a:r>
              <a:rPr lang="en-MY" sz="1600" dirty="0" err="1"/>
              <a:t>java.util.Scanner</a:t>
            </a:r>
            <a:r>
              <a:rPr lang="en-MY" sz="1600" dirty="0"/>
              <a:t>;</a:t>
            </a:r>
          </a:p>
          <a:p>
            <a:pPr marL="0" indent="0">
              <a:spcBef>
                <a:spcPts val="0"/>
              </a:spcBef>
              <a:buNone/>
            </a:pPr>
            <a:endParaRPr lang="en-MY" sz="1600" dirty="0"/>
          </a:p>
          <a:p>
            <a:pPr marL="0" indent="0">
              <a:spcBef>
                <a:spcPts val="0"/>
              </a:spcBef>
              <a:buNone/>
            </a:pPr>
            <a:r>
              <a:rPr lang="en-MY" sz="1600" dirty="0"/>
              <a:t>public class </a:t>
            </a:r>
            <a:r>
              <a:rPr lang="en-MY" sz="1600" dirty="0" err="1"/>
              <a:t>Fuel_noModule</a:t>
            </a:r>
            <a:r>
              <a:rPr lang="en-MY" sz="1600" dirty="0"/>
              <a:t> {</a:t>
            </a:r>
          </a:p>
          <a:p>
            <a:pPr marL="0" indent="0">
              <a:spcBef>
                <a:spcPts val="0"/>
              </a:spcBef>
              <a:buNone/>
            </a:pPr>
            <a:endParaRPr lang="en-MY" sz="1600" dirty="0"/>
          </a:p>
          <a:p>
            <a:pPr marL="0" indent="0">
              <a:spcBef>
                <a:spcPts val="0"/>
              </a:spcBef>
              <a:buNone/>
            </a:pPr>
            <a:r>
              <a:rPr lang="en-MY" sz="1600" dirty="0"/>
              <a:t>   public static void main(String[] </a:t>
            </a:r>
            <a:r>
              <a:rPr lang="en-MY" sz="1600" dirty="0" err="1"/>
              <a:t>args</a:t>
            </a:r>
            <a:r>
              <a:rPr lang="en-MY" sz="1600" dirty="0"/>
              <a:t>) {</a:t>
            </a:r>
          </a:p>
          <a:p>
            <a:pPr marL="0" indent="0">
              <a:spcBef>
                <a:spcPts val="0"/>
              </a:spcBef>
              <a:buNone/>
            </a:pPr>
            <a:r>
              <a:rPr lang="en-MY" sz="1600" dirty="0"/>
              <a:t>	double distance, </a:t>
            </a:r>
            <a:r>
              <a:rPr lang="en-MY" sz="1600" dirty="0" err="1"/>
              <a:t>miles_per_gallon</a:t>
            </a:r>
            <a:r>
              <a:rPr lang="en-MY" sz="1600" dirty="0"/>
              <a:t>, </a:t>
            </a:r>
            <a:r>
              <a:rPr lang="en-MY" sz="1600" dirty="0" err="1"/>
              <a:t>cost_per_gallon</a:t>
            </a:r>
            <a:r>
              <a:rPr lang="en-MY" sz="1600" dirty="0"/>
              <a:t>;</a:t>
            </a:r>
          </a:p>
          <a:p>
            <a:pPr marL="0" indent="0">
              <a:spcBef>
                <a:spcPts val="0"/>
              </a:spcBef>
              <a:buNone/>
            </a:pPr>
            <a:r>
              <a:rPr lang="en-MY" sz="1600" dirty="0"/>
              <a:t>	double </a:t>
            </a:r>
            <a:r>
              <a:rPr lang="en-MY" sz="1600" dirty="0" err="1"/>
              <a:t>fuel_needed</a:t>
            </a:r>
            <a:r>
              <a:rPr lang="en-MY" sz="1600" dirty="0"/>
              <a:t> = 0.0;</a:t>
            </a:r>
          </a:p>
          <a:p>
            <a:pPr marL="0" indent="0">
              <a:spcBef>
                <a:spcPts val="0"/>
              </a:spcBef>
              <a:buNone/>
            </a:pPr>
            <a:r>
              <a:rPr lang="en-MY" sz="1600" dirty="0"/>
              <a:t>	double </a:t>
            </a:r>
            <a:r>
              <a:rPr lang="en-MY" sz="1600" dirty="0" err="1"/>
              <a:t>est_cost</a:t>
            </a:r>
            <a:r>
              <a:rPr lang="en-MY" sz="1600" dirty="0"/>
              <a:t> = 0.0;</a:t>
            </a:r>
          </a:p>
          <a:p>
            <a:pPr marL="0" indent="0">
              <a:spcBef>
                <a:spcPts val="0"/>
              </a:spcBef>
              <a:buNone/>
            </a:pPr>
            <a:r>
              <a:rPr lang="en-MY" sz="1600" dirty="0"/>
              <a:t>				</a:t>
            </a:r>
          </a:p>
          <a:p>
            <a:pPr marL="0" indent="0">
              <a:spcBef>
                <a:spcPts val="0"/>
              </a:spcBef>
              <a:buNone/>
            </a:pPr>
            <a:r>
              <a:rPr lang="en-MY" sz="1600" dirty="0"/>
              <a:t>	Scanner scan = new Scanner(System.in);</a:t>
            </a:r>
          </a:p>
          <a:p>
            <a:pPr marL="0" indent="0">
              <a:spcBef>
                <a:spcPts val="0"/>
              </a:spcBef>
              <a:buNone/>
            </a:pPr>
            <a:r>
              <a:rPr lang="en-MY" sz="1600" dirty="0"/>
              <a:t>	</a:t>
            </a:r>
            <a:r>
              <a:rPr lang="en-MY" sz="1600" dirty="0" err="1"/>
              <a:t>System.out.print</a:t>
            </a:r>
            <a:r>
              <a:rPr lang="en-MY" sz="1600" dirty="0"/>
              <a:t> ("Enter distance in miles: ");</a:t>
            </a:r>
          </a:p>
          <a:p>
            <a:pPr marL="0" indent="0">
              <a:spcBef>
                <a:spcPts val="0"/>
              </a:spcBef>
              <a:buNone/>
            </a:pPr>
            <a:r>
              <a:rPr lang="en-MY" sz="1600" dirty="0"/>
              <a:t>	distance = </a:t>
            </a:r>
            <a:r>
              <a:rPr lang="en-MY" sz="1600" dirty="0" err="1"/>
              <a:t>scan.nextDouble</a:t>
            </a:r>
            <a:r>
              <a:rPr lang="en-MY" sz="1600" dirty="0"/>
              <a:t>();</a:t>
            </a:r>
          </a:p>
          <a:p>
            <a:pPr marL="0" indent="0">
              <a:spcBef>
                <a:spcPts val="0"/>
              </a:spcBef>
              <a:buNone/>
            </a:pPr>
            <a:r>
              <a:rPr lang="en-MY" sz="1600" dirty="0"/>
              <a:t>	</a:t>
            </a:r>
            <a:r>
              <a:rPr lang="en-MY" sz="1600" dirty="0" err="1"/>
              <a:t>System.out.print</a:t>
            </a:r>
            <a:r>
              <a:rPr lang="en-MY" sz="1600" dirty="0"/>
              <a:t> ("Enter miles per gallon estimate for your car: ");</a:t>
            </a:r>
          </a:p>
          <a:p>
            <a:pPr marL="0" indent="0">
              <a:spcBef>
                <a:spcPts val="0"/>
              </a:spcBef>
              <a:buNone/>
            </a:pPr>
            <a:r>
              <a:rPr lang="en-MY" sz="1600" dirty="0"/>
              <a:t>	</a:t>
            </a:r>
            <a:r>
              <a:rPr lang="en-MY" sz="1600" dirty="0" err="1"/>
              <a:t>miles_per_gallon</a:t>
            </a:r>
            <a:r>
              <a:rPr lang="en-MY" sz="1600" dirty="0"/>
              <a:t> = </a:t>
            </a:r>
            <a:r>
              <a:rPr lang="en-MY" sz="1600" dirty="0" err="1"/>
              <a:t>scan.nextDouble</a:t>
            </a:r>
            <a:r>
              <a:rPr lang="en-MY" sz="1600" dirty="0"/>
              <a:t>();</a:t>
            </a:r>
          </a:p>
          <a:p>
            <a:pPr marL="0" indent="0">
              <a:spcBef>
                <a:spcPts val="0"/>
              </a:spcBef>
              <a:buNone/>
            </a:pPr>
            <a:r>
              <a:rPr lang="en-MY" sz="1600" dirty="0"/>
              <a:t>	</a:t>
            </a:r>
            <a:r>
              <a:rPr lang="en-MY" sz="1600" dirty="0" err="1"/>
              <a:t>System.out.print</a:t>
            </a:r>
            <a:r>
              <a:rPr lang="en-MY" sz="1600" dirty="0"/>
              <a:t> ("Enter cost per gallon: ");</a:t>
            </a:r>
          </a:p>
          <a:p>
            <a:pPr marL="0" indent="0">
              <a:spcBef>
                <a:spcPts val="0"/>
              </a:spcBef>
              <a:buNone/>
            </a:pPr>
            <a:r>
              <a:rPr lang="en-MY" sz="1600" dirty="0"/>
              <a:t>	</a:t>
            </a:r>
            <a:r>
              <a:rPr lang="en-MY" sz="1600" dirty="0" err="1"/>
              <a:t>cost_per_gallon</a:t>
            </a:r>
            <a:r>
              <a:rPr lang="en-MY" sz="1600" dirty="0"/>
              <a:t> = </a:t>
            </a:r>
            <a:r>
              <a:rPr lang="en-MY" sz="1600" dirty="0" err="1"/>
              <a:t>scan.nextDouble</a:t>
            </a:r>
            <a:r>
              <a:rPr lang="en-MY" sz="1600" dirty="0"/>
              <a:t>();</a:t>
            </a:r>
          </a:p>
          <a:p>
            <a:pPr marL="0" indent="0">
              <a:spcBef>
                <a:spcPts val="0"/>
              </a:spcBef>
              <a:buNone/>
            </a:pPr>
            <a:r>
              <a:rPr lang="en-MY" sz="1600" dirty="0"/>
              <a:t>		</a:t>
            </a:r>
          </a:p>
          <a:p>
            <a:pPr marL="0" indent="0">
              <a:spcBef>
                <a:spcPts val="0"/>
              </a:spcBef>
              <a:buNone/>
            </a:pPr>
            <a:r>
              <a:rPr lang="en-MY" sz="1600" dirty="0"/>
              <a:t>	</a:t>
            </a:r>
            <a:r>
              <a:rPr lang="en-MY" sz="1600" dirty="0" err="1"/>
              <a:t>fuel_needed</a:t>
            </a:r>
            <a:r>
              <a:rPr lang="en-MY" sz="1600" dirty="0"/>
              <a:t> = distance / </a:t>
            </a:r>
            <a:r>
              <a:rPr lang="en-MY" sz="1600" dirty="0" err="1"/>
              <a:t>miles_per_gallon</a:t>
            </a:r>
            <a:r>
              <a:rPr lang="en-MY" sz="1600" dirty="0"/>
              <a:t>;</a:t>
            </a:r>
          </a:p>
          <a:p>
            <a:pPr marL="0" indent="0">
              <a:spcBef>
                <a:spcPts val="0"/>
              </a:spcBef>
              <a:buNone/>
            </a:pPr>
            <a:r>
              <a:rPr lang="en-MY" sz="1600" dirty="0"/>
              <a:t>	</a:t>
            </a:r>
            <a:r>
              <a:rPr lang="en-MY" sz="1600" dirty="0" err="1"/>
              <a:t>est_cost</a:t>
            </a:r>
            <a:r>
              <a:rPr lang="en-MY" sz="1600" dirty="0"/>
              <a:t> = </a:t>
            </a:r>
            <a:r>
              <a:rPr lang="en-MY" sz="1600" dirty="0" err="1"/>
              <a:t>cost_per_gallon</a:t>
            </a:r>
            <a:r>
              <a:rPr lang="en-MY" sz="1600" dirty="0"/>
              <a:t> * </a:t>
            </a:r>
            <a:r>
              <a:rPr lang="en-MY" sz="1600" dirty="0" err="1"/>
              <a:t>fuel_needed</a:t>
            </a:r>
            <a:r>
              <a:rPr lang="en-MY" sz="1600" dirty="0"/>
              <a:t>;</a:t>
            </a:r>
          </a:p>
          <a:p>
            <a:pPr marL="0" indent="0">
              <a:spcBef>
                <a:spcPts val="0"/>
              </a:spcBef>
              <a:buNone/>
            </a:pPr>
            <a:r>
              <a:rPr lang="en-MY" sz="1600" dirty="0"/>
              <a:t>		</a:t>
            </a:r>
          </a:p>
          <a:p>
            <a:pPr marL="0" indent="0">
              <a:spcBef>
                <a:spcPts val="0"/>
              </a:spcBef>
              <a:buNone/>
            </a:pPr>
            <a:r>
              <a:rPr lang="en-MY" sz="1600" dirty="0"/>
              <a:t>	</a:t>
            </a:r>
            <a:r>
              <a:rPr lang="en-MY" sz="1600" dirty="0" err="1"/>
              <a:t>System.out.println</a:t>
            </a:r>
            <a:r>
              <a:rPr lang="en-MY" sz="1600" dirty="0"/>
              <a:t> ("Total fuel needed is " + </a:t>
            </a:r>
            <a:r>
              <a:rPr lang="en-MY" sz="1600" dirty="0" err="1"/>
              <a:t>fuel_needed</a:t>
            </a:r>
            <a:r>
              <a:rPr lang="en-MY" sz="1600" dirty="0"/>
              <a:t>);</a:t>
            </a:r>
          </a:p>
          <a:p>
            <a:pPr marL="0" indent="0">
              <a:spcBef>
                <a:spcPts val="0"/>
              </a:spcBef>
              <a:buNone/>
            </a:pPr>
            <a:r>
              <a:rPr lang="en-MY" sz="1600" dirty="0"/>
              <a:t>	</a:t>
            </a:r>
            <a:r>
              <a:rPr lang="en-MY" sz="1600" dirty="0" err="1"/>
              <a:t>System.out.println</a:t>
            </a:r>
            <a:r>
              <a:rPr lang="en-MY" sz="1600" dirty="0"/>
              <a:t> ("Estimated fuel cost for the trip is RM" + </a:t>
            </a:r>
            <a:r>
              <a:rPr lang="en-MY" sz="1600" dirty="0" err="1"/>
              <a:t>est_cost</a:t>
            </a:r>
            <a:r>
              <a:rPr lang="en-MY" sz="1600" dirty="0"/>
              <a:t>);</a:t>
            </a:r>
          </a:p>
          <a:p>
            <a:pPr marL="0" indent="0">
              <a:spcBef>
                <a:spcPts val="0"/>
              </a:spcBef>
              <a:buNone/>
            </a:pPr>
            <a:r>
              <a:rPr lang="en-MY" sz="1600" dirty="0"/>
              <a:t>   }</a:t>
            </a:r>
          </a:p>
          <a:p>
            <a:pPr marL="0" indent="0">
              <a:spcBef>
                <a:spcPts val="0"/>
              </a:spcBef>
              <a:buNone/>
            </a:pPr>
            <a:r>
              <a:rPr lang="en-MY" sz="1600" dirty="0"/>
              <a:t>}</a:t>
            </a:r>
          </a:p>
          <a:p>
            <a:pPr marL="0" indent="0">
              <a:spcBef>
                <a:spcPts val="0"/>
              </a:spcBef>
              <a:buNone/>
            </a:pPr>
            <a:endParaRPr lang="en-MY" sz="1600" dirty="0"/>
          </a:p>
        </p:txBody>
      </p:sp>
    </p:spTree>
    <p:extLst>
      <p:ext uri="{BB962C8B-B14F-4D97-AF65-F5344CB8AC3E}">
        <p14:creationId xmlns:p14="http://schemas.microsoft.com/office/powerpoint/2010/main" val="36718540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dirty="0"/>
              <a:t>Example</a:t>
            </a:r>
            <a:endParaRPr lang="en-US" dirty="0"/>
          </a:p>
        </p:txBody>
      </p:sp>
      <p:sp>
        <p:nvSpPr>
          <p:cNvPr id="18435" name="Rectangle 3"/>
          <p:cNvSpPr>
            <a:spLocks noGrp="1" noChangeArrowheads="1"/>
          </p:cNvSpPr>
          <p:nvPr>
            <p:ph type="body" idx="1"/>
          </p:nvPr>
        </p:nvSpPr>
        <p:spPr>
          <a:xfrm>
            <a:off x="457200" y="1600200"/>
            <a:ext cx="8229600" cy="3733800"/>
          </a:xfrm>
        </p:spPr>
        <p:txBody>
          <a:bodyPr/>
          <a:lstStyle/>
          <a:p>
            <a:pPr marL="0" indent="0">
              <a:buNone/>
            </a:pPr>
            <a:r>
              <a:rPr lang="en-US" sz="2800" b="1" dirty="0"/>
              <a:t>Extended Payroll Problem </a:t>
            </a:r>
          </a:p>
          <a:p>
            <a:r>
              <a:rPr lang="en-US" sz="2400" dirty="0"/>
              <a:t>You are required to write a program to calculate both the gross pay and the net pay of every employee of your company. To determine the gross pay, you have to multiply the accumulated total hours worked by the employee, by the appropriate pay rate. The program should print the </a:t>
            </a:r>
            <a:r>
              <a:rPr lang="en-US" sz="2400" dirty="0" err="1"/>
              <a:t>cheque</a:t>
            </a:r>
            <a:r>
              <a:rPr lang="en-US" sz="2400" dirty="0"/>
              <a:t> that tells the total net pay. The net pay is calculated by subtracting the gross pay with any deductions that may be incurred by the employee.</a:t>
            </a:r>
            <a:r>
              <a:rPr lang="en-US" sz="2800" dirty="0"/>
              <a:t> </a:t>
            </a:r>
          </a:p>
        </p:txBody>
      </p:sp>
      <p:sp>
        <p:nvSpPr>
          <p:cNvPr id="4" name="Slide Number Placeholder 3"/>
          <p:cNvSpPr>
            <a:spLocks noGrp="1"/>
          </p:cNvSpPr>
          <p:nvPr>
            <p:ph type="sldNum" sz="quarter" idx="12"/>
          </p:nvPr>
        </p:nvSpPr>
        <p:spPr/>
        <p:txBody>
          <a:bodyPr/>
          <a:lstStyle/>
          <a:p>
            <a:pPr>
              <a:defRPr/>
            </a:pPr>
            <a:fld id="{28FB7647-45B8-471B-A7ED-3FC503C6C999}" type="slidenum">
              <a:rPr lang="en-US" smtClean="0"/>
              <a:pPr>
                <a:defRPr/>
              </a:pPr>
              <a:t>111</a:t>
            </a:fld>
            <a:endParaRPr lang="en-US"/>
          </a:p>
        </p:txBody>
      </p:sp>
    </p:spTree>
    <p:extLst>
      <p:ext uri="{BB962C8B-B14F-4D97-AF65-F5344CB8AC3E}">
        <p14:creationId xmlns:p14="http://schemas.microsoft.com/office/powerpoint/2010/main" val="368848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7FDB3-A74F-596E-C08A-6D75BD8D8E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1AF1E8-0BC3-DD00-4551-CD104EE0ED11}"/>
              </a:ext>
            </a:extLst>
          </p:cNvPr>
          <p:cNvSpPr>
            <a:spLocks noGrp="1"/>
          </p:cNvSpPr>
          <p:nvPr>
            <p:ph type="title"/>
          </p:nvPr>
        </p:nvSpPr>
        <p:spPr>
          <a:xfrm>
            <a:off x="-12364" y="158233"/>
            <a:ext cx="5151735" cy="624533"/>
          </a:xfrm>
        </p:spPr>
        <p:txBody>
          <a:bodyPr/>
          <a:lstStyle/>
          <a:p>
            <a:r>
              <a:rPr lang="en-US" sz="2000" dirty="0"/>
              <a:t>Transform from Pseudocode into Program</a:t>
            </a:r>
            <a:endParaRPr lang="en-MY" sz="2000" dirty="0"/>
          </a:p>
        </p:txBody>
      </p:sp>
      <p:sp>
        <p:nvSpPr>
          <p:cNvPr id="4" name="Slide Number Placeholder 3">
            <a:extLst>
              <a:ext uri="{FF2B5EF4-FFF2-40B4-BE49-F238E27FC236}">
                <a16:creationId xmlns:a16="http://schemas.microsoft.com/office/drawing/2014/main" id="{09933AD3-FA3E-A05E-C290-AACE3E42F3EE}"/>
              </a:ext>
            </a:extLst>
          </p:cNvPr>
          <p:cNvSpPr>
            <a:spLocks noGrp="1"/>
          </p:cNvSpPr>
          <p:nvPr>
            <p:ph type="sldNum" sz="quarter" idx="12"/>
          </p:nvPr>
        </p:nvSpPr>
        <p:spPr/>
        <p:txBody>
          <a:bodyPr/>
          <a:lstStyle/>
          <a:p>
            <a:pPr>
              <a:defRPr/>
            </a:pPr>
            <a:fld id="{058DE562-9614-478A-A76C-916E4D856D66}" type="slidenum">
              <a:rPr lang="en-US" smtClean="0"/>
              <a:pPr>
                <a:defRPr/>
              </a:pPr>
              <a:t>12</a:t>
            </a:fld>
            <a:endParaRPr lang="en-US"/>
          </a:p>
        </p:txBody>
      </p:sp>
      <p:sp>
        <p:nvSpPr>
          <p:cNvPr id="5" name="TextBox 4">
            <a:extLst>
              <a:ext uri="{FF2B5EF4-FFF2-40B4-BE49-F238E27FC236}">
                <a16:creationId xmlns:a16="http://schemas.microsoft.com/office/drawing/2014/main" id="{426CF8B8-5B0C-97D3-C6B7-B2F2DE52DE36}"/>
              </a:ext>
            </a:extLst>
          </p:cNvPr>
          <p:cNvSpPr txBox="1"/>
          <p:nvPr/>
        </p:nvSpPr>
        <p:spPr>
          <a:xfrm>
            <a:off x="465973" y="1959029"/>
            <a:ext cx="3045449" cy="1477328"/>
          </a:xfrm>
          <a:prstGeom prst="rect">
            <a:avLst/>
          </a:prstGeom>
          <a:noFill/>
          <a:ln w="19050">
            <a:solidFill>
              <a:schemeClr val="accent1">
                <a:shade val="15000"/>
              </a:schemeClr>
            </a:solidFill>
          </a:ln>
        </p:spPr>
        <p:txBody>
          <a:bodyPr wrap="none" rtlCol="0">
            <a:spAutoFit/>
          </a:bodyPr>
          <a:lstStyle/>
          <a:p>
            <a:r>
              <a:rPr lang="en-GB" sz="1800" dirty="0">
                <a:solidFill>
                  <a:srgbClr val="FF0000"/>
                </a:solidFill>
              </a:rPr>
              <a:t>Algorithm read()</a:t>
            </a:r>
          </a:p>
          <a:p>
            <a:r>
              <a:rPr lang="en-GB" sz="1800" dirty="0">
                <a:solidFill>
                  <a:srgbClr val="FF0000"/>
                </a:solidFill>
              </a:rPr>
              <a:t>START</a:t>
            </a:r>
          </a:p>
          <a:p>
            <a:pPr marL="536575"/>
            <a:r>
              <a:rPr lang="en-GB" sz="1800" dirty="0">
                <a:solidFill>
                  <a:srgbClr val="FF0000"/>
                </a:solidFill>
              </a:rPr>
              <a:t>READ miles</a:t>
            </a:r>
          </a:p>
          <a:p>
            <a:pPr marL="536575"/>
            <a:r>
              <a:rPr lang="en-GB" sz="1800" dirty="0">
                <a:solidFill>
                  <a:srgbClr val="FF0000"/>
                </a:solidFill>
              </a:rPr>
              <a:t>CALL calculation(miles)</a:t>
            </a:r>
          </a:p>
          <a:p>
            <a:r>
              <a:rPr lang="en-GB" sz="1800" dirty="0">
                <a:solidFill>
                  <a:srgbClr val="FF0000"/>
                </a:solidFill>
              </a:rPr>
              <a:t>END</a:t>
            </a:r>
          </a:p>
        </p:txBody>
      </p:sp>
      <p:sp>
        <p:nvSpPr>
          <p:cNvPr id="6" name="TextBox 5">
            <a:extLst>
              <a:ext uri="{FF2B5EF4-FFF2-40B4-BE49-F238E27FC236}">
                <a16:creationId xmlns:a16="http://schemas.microsoft.com/office/drawing/2014/main" id="{4A39DF71-AE0A-EE51-15CE-4D4EA0A6B6EF}"/>
              </a:ext>
            </a:extLst>
          </p:cNvPr>
          <p:cNvSpPr txBox="1"/>
          <p:nvPr/>
        </p:nvSpPr>
        <p:spPr>
          <a:xfrm>
            <a:off x="465973" y="3621025"/>
            <a:ext cx="3196709" cy="1477328"/>
          </a:xfrm>
          <a:prstGeom prst="rect">
            <a:avLst/>
          </a:prstGeom>
          <a:noFill/>
          <a:ln w="19050">
            <a:solidFill>
              <a:schemeClr val="accent1">
                <a:shade val="15000"/>
              </a:schemeClr>
            </a:solidFill>
          </a:ln>
        </p:spPr>
        <p:txBody>
          <a:bodyPr wrap="none" rtlCol="0">
            <a:spAutoFit/>
          </a:bodyPr>
          <a:lstStyle/>
          <a:p>
            <a:r>
              <a:rPr lang="en-GB" sz="1800" dirty="0">
                <a:solidFill>
                  <a:srgbClr val="7030A0"/>
                </a:solidFill>
              </a:rPr>
              <a:t>Algorithm calculation(miles)</a:t>
            </a:r>
          </a:p>
          <a:p>
            <a:r>
              <a:rPr lang="en-GB" sz="1800" dirty="0">
                <a:solidFill>
                  <a:srgbClr val="7030A0"/>
                </a:solidFill>
              </a:rPr>
              <a:t>START</a:t>
            </a:r>
          </a:p>
          <a:p>
            <a:pPr marL="536575"/>
            <a:r>
              <a:rPr lang="en-GB" sz="1800" dirty="0" err="1">
                <a:solidFill>
                  <a:srgbClr val="7030A0"/>
                </a:solidFill>
              </a:rPr>
              <a:t>kilometers</a:t>
            </a:r>
            <a:r>
              <a:rPr lang="en-GB" sz="1800" dirty="0">
                <a:solidFill>
                  <a:srgbClr val="7030A0"/>
                </a:solidFill>
              </a:rPr>
              <a:t> = 1.609 x miles</a:t>
            </a:r>
          </a:p>
          <a:p>
            <a:pPr marL="536575"/>
            <a:r>
              <a:rPr lang="en-GB" sz="1800" dirty="0">
                <a:solidFill>
                  <a:srgbClr val="7030A0"/>
                </a:solidFill>
              </a:rPr>
              <a:t>CALL print (</a:t>
            </a:r>
            <a:r>
              <a:rPr lang="en-GB" sz="1800" dirty="0" err="1">
                <a:solidFill>
                  <a:srgbClr val="7030A0"/>
                </a:solidFill>
              </a:rPr>
              <a:t>kilometers</a:t>
            </a:r>
            <a:r>
              <a:rPr lang="en-GB" sz="1800" dirty="0">
                <a:solidFill>
                  <a:srgbClr val="7030A0"/>
                </a:solidFill>
              </a:rPr>
              <a:t>) </a:t>
            </a:r>
          </a:p>
          <a:p>
            <a:pPr marL="9525"/>
            <a:r>
              <a:rPr lang="en-GB" sz="1800" dirty="0">
                <a:solidFill>
                  <a:srgbClr val="7030A0"/>
                </a:solidFill>
              </a:rPr>
              <a:t>END</a:t>
            </a:r>
          </a:p>
        </p:txBody>
      </p:sp>
      <p:sp>
        <p:nvSpPr>
          <p:cNvPr id="7" name="TextBox 6">
            <a:extLst>
              <a:ext uri="{FF2B5EF4-FFF2-40B4-BE49-F238E27FC236}">
                <a16:creationId xmlns:a16="http://schemas.microsoft.com/office/drawing/2014/main" id="{0424BB7D-0E58-6CA8-AF73-3CBC2129AB0F}"/>
              </a:ext>
            </a:extLst>
          </p:cNvPr>
          <p:cNvSpPr txBox="1"/>
          <p:nvPr/>
        </p:nvSpPr>
        <p:spPr>
          <a:xfrm>
            <a:off x="456754" y="5283021"/>
            <a:ext cx="2761397" cy="1200329"/>
          </a:xfrm>
          <a:prstGeom prst="rect">
            <a:avLst/>
          </a:prstGeom>
          <a:noFill/>
          <a:ln w="19050">
            <a:solidFill>
              <a:schemeClr val="accent1">
                <a:shade val="15000"/>
              </a:schemeClr>
            </a:solidFill>
          </a:ln>
        </p:spPr>
        <p:txBody>
          <a:bodyPr wrap="none" rtlCol="0">
            <a:spAutoFit/>
          </a:bodyPr>
          <a:lstStyle/>
          <a:p>
            <a:r>
              <a:rPr lang="en-GB" sz="1800" dirty="0">
                <a:solidFill>
                  <a:srgbClr val="008000"/>
                </a:solidFill>
              </a:rPr>
              <a:t>Algorithm print(</a:t>
            </a:r>
            <a:r>
              <a:rPr lang="en-GB" sz="1800" dirty="0" err="1">
                <a:solidFill>
                  <a:srgbClr val="008000"/>
                </a:solidFill>
              </a:rPr>
              <a:t>kilometers</a:t>
            </a:r>
            <a:r>
              <a:rPr lang="en-GB" sz="1800" dirty="0">
                <a:solidFill>
                  <a:srgbClr val="008000"/>
                </a:solidFill>
              </a:rPr>
              <a:t>)</a:t>
            </a:r>
          </a:p>
          <a:p>
            <a:r>
              <a:rPr lang="en-GB" sz="1800" dirty="0">
                <a:solidFill>
                  <a:srgbClr val="008000"/>
                </a:solidFill>
              </a:rPr>
              <a:t>START</a:t>
            </a:r>
          </a:p>
          <a:p>
            <a:pPr marL="536575"/>
            <a:r>
              <a:rPr lang="en-GB" sz="1800" dirty="0">
                <a:solidFill>
                  <a:srgbClr val="008000"/>
                </a:solidFill>
              </a:rPr>
              <a:t>DISPLAY </a:t>
            </a:r>
            <a:r>
              <a:rPr lang="en-GB" sz="1800" dirty="0" err="1">
                <a:solidFill>
                  <a:srgbClr val="008000"/>
                </a:solidFill>
              </a:rPr>
              <a:t>kilometers</a:t>
            </a:r>
            <a:r>
              <a:rPr lang="en-GB" sz="1800" dirty="0">
                <a:solidFill>
                  <a:srgbClr val="008000"/>
                </a:solidFill>
              </a:rPr>
              <a:t> </a:t>
            </a:r>
          </a:p>
          <a:p>
            <a:pPr marL="9525"/>
            <a:r>
              <a:rPr lang="en-GB" sz="1800" dirty="0">
                <a:solidFill>
                  <a:srgbClr val="008000"/>
                </a:solidFill>
              </a:rPr>
              <a:t>END</a:t>
            </a:r>
          </a:p>
        </p:txBody>
      </p:sp>
      <p:sp>
        <p:nvSpPr>
          <p:cNvPr id="3" name="TextBox 2">
            <a:extLst>
              <a:ext uri="{FF2B5EF4-FFF2-40B4-BE49-F238E27FC236}">
                <a16:creationId xmlns:a16="http://schemas.microsoft.com/office/drawing/2014/main" id="{B0A94543-24A3-7FCD-2420-B83535A9A939}"/>
              </a:ext>
            </a:extLst>
          </p:cNvPr>
          <p:cNvSpPr txBox="1"/>
          <p:nvPr/>
        </p:nvSpPr>
        <p:spPr>
          <a:xfrm>
            <a:off x="4249181" y="782766"/>
            <a:ext cx="4894819" cy="6001643"/>
          </a:xfrm>
          <a:prstGeom prst="rect">
            <a:avLst/>
          </a:prstGeom>
          <a:noFill/>
        </p:spPr>
        <p:txBody>
          <a:bodyPr wrap="square" rtlCol="0">
            <a:spAutoFit/>
          </a:bodyPr>
          <a:lstStyle/>
          <a:p>
            <a:r>
              <a:rPr lang="en-GB" sz="1600" dirty="0"/>
              <a:t>import </a:t>
            </a:r>
            <a:r>
              <a:rPr lang="en-GB" sz="1600" dirty="0" err="1"/>
              <a:t>java.util.Scanner</a:t>
            </a:r>
            <a:r>
              <a:rPr lang="en-GB" sz="1600" dirty="0"/>
              <a:t>;</a:t>
            </a:r>
          </a:p>
          <a:p>
            <a:endParaRPr lang="en-GB" sz="1600" dirty="0"/>
          </a:p>
          <a:p>
            <a:r>
              <a:rPr lang="en-GB" sz="1600" dirty="0"/>
              <a:t>public class </a:t>
            </a:r>
            <a:r>
              <a:rPr lang="en-GB" sz="1600" dirty="0" err="1"/>
              <a:t>MilesToKilometers</a:t>
            </a:r>
            <a:r>
              <a:rPr lang="en-GB" sz="1600" dirty="0"/>
              <a:t> {</a:t>
            </a:r>
          </a:p>
          <a:p>
            <a:pPr marL="311150"/>
            <a:r>
              <a:rPr lang="en-GB" sz="1600" dirty="0"/>
              <a:t>public static void main (String[] </a:t>
            </a:r>
            <a:r>
              <a:rPr lang="en-GB" sz="1600" dirty="0" err="1"/>
              <a:t>args</a:t>
            </a:r>
            <a:r>
              <a:rPr lang="en-GB" sz="1600" dirty="0"/>
              <a:t>) {</a:t>
            </a:r>
          </a:p>
          <a:p>
            <a:pPr marL="720725"/>
            <a:r>
              <a:rPr lang="en-GB" sz="1600" dirty="0" err="1"/>
              <a:t>readInput</a:t>
            </a:r>
            <a:r>
              <a:rPr lang="en-GB" sz="1600" dirty="0"/>
              <a:t>();</a:t>
            </a:r>
          </a:p>
          <a:p>
            <a:pPr marL="311150"/>
            <a:r>
              <a:rPr lang="en-GB" sz="1600" dirty="0"/>
              <a:t>}</a:t>
            </a:r>
          </a:p>
          <a:p>
            <a:pPr marL="311150"/>
            <a:endParaRPr lang="en-GB" sz="1600" dirty="0"/>
          </a:p>
          <a:p>
            <a:pPr marL="311150"/>
            <a:r>
              <a:rPr lang="en-GB" sz="1600" b="1" dirty="0">
                <a:solidFill>
                  <a:srgbClr val="FF0000"/>
                </a:solidFill>
              </a:rPr>
              <a:t>public static void </a:t>
            </a:r>
            <a:r>
              <a:rPr lang="en-GB" sz="1600" b="1" dirty="0" err="1">
                <a:solidFill>
                  <a:srgbClr val="FF0000"/>
                </a:solidFill>
              </a:rPr>
              <a:t>readInput</a:t>
            </a:r>
            <a:r>
              <a:rPr lang="en-GB" sz="1600" b="1" dirty="0">
                <a:solidFill>
                  <a:srgbClr val="FF0000"/>
                </a:solidFill>
              </a:rPr>
              <a:t>() {</a:t>
            </a:r>
          </a:p>
          <a:p>
            <a:pPr marL="720725"/>
            <a:r>
              <a:rPr lang="en-GB" sz="1600" b="1" dirty="0">
                <a:solidFill>
                  <a:srgbClr val="FF0000"/>
                </a:solidFill>
              </a:rPr>
              <a:t>Scanner scan = new Scanner(</a:t>
            </a:r>
            <a:r>
              <a:rPr lang="en-GB" sz="1600" b="1" dirty="0" err="1">
                <a:solidFill>
                  <a:srgbClr val="FF0000"/>
                </a:solidFill>
              </a:rPr>
              <a:t>System.in</a:t>
            </a:r>
            <a:r>
              <a:rPr lang="en-GB" sz="1600" b="1" dirty="0">
                <a:solidFill>
                  <a:srgbClr val="FF0000"/>
                </a:solidFill>
              </a:rPr>
              <a:t>);</a:t>
            </a:r>
          </a:p>
          <a:p>
            <a:pPr marL="720725"/>
            <a:r>
              <a:rPr lang="en-GB" sz="1600" b="1" dirty="0" err="1">
                <a:solidFill>
                  <a:srgbClr val="FF0000"/>
                </a:solidFill>
              </a:rPr>
              <a:t>System.out.print</a:t>
            </a:r>
            <a:r>
              <a:rPr lang="en-GB" sz="1600" b="1" dirty="0">
                <a:solidFill>
                  <a:srgbClr val="FF0000"/>
                </a:solidFill>
              </a:rPr>
              <a:t> (“Enter miles: “);</a:t>
            </a:r>
          </a:p>
          <a:p>
            <a:pPr marL="720725"/>
            <a:r>
              <a:rPr lang="en-GB" sz="1600" b="1" dirty="0">
                <a:solidFill>
                  <a:srgbClr val="FF0000"/>
                </a:solidFill>
              </a:rPr>
              <a:t>double miles = </a:t>
            </a:r>
            <a:r>
              <a:rPr lang="en-GB" sz="1600" b="1" dirty="0" err="1">
                <a:solidFill>
                  <a:srgbClr val="FF0000"/>
                </a:solidFill>
              </a:rPr>
              <a:t>scan.nextInt</a:t>
            </a:r>
            <a:r>
              <a:rPr lang="en-GB" sz="1600" b="1" dirty="0">
                <a:solidFill>
                  <a:srgbClr val="FF0000"/>
                </a:solidFill>
              </a:rPr>
              <a:t>();</a:t>
            </a:r>
          </a:p>
          <a:p>
            <a:pPr marL="720725"/>
            <a:r>
              <a:rPr lang="en-GB" sz="1600" b="1" dirty="0">
                <a:solidFill>
                  <a:srgbClr val="FF0000"/>
                </a:solidFill>
              </a:rPr>
              <a:t>calculation (miles);</a:t>
            </a:r>
          </a:p>
          <a:p>
            <a:pPr marL="311150"/>
            <a:r>
              <a:rPr lang="en-GB" sz="1600" b="1" dirty="0">
                <a:solidFill>
                  <a:srgbClr val="FF0000"/>
                </a:solidFill>
              </a:rPr>
              <a:t>}</a:t>
            </a:r>
          </a:p>
          <a:p>
            <a:pPr marL="311150"/>
            <a:endParaRPr lang="en-GB" sz="1600" dirty="0"/>
          </a:p>
          <a:p>
            <a:pPr marL="311150"/>
            <a:r>
              <a:rPr lang="en-GB" sz="1600" b="1" dirty="0">
                <a:solidFill>
                  <a:srgbClr val="7030A0"/>
                </a:solidFill>
              </a:rPr>
              <a:t>public static void calculation (double miles) {</a:t>
            </a:r>
          </a:p>
          <a:p>
            <a:pPr marL="720725"/>
            <a:r>
              <a:rPr lang="en-GB" sz="1600" b="1" dirty="0">
                <a:solidFill>
                  <a:srgbClr val="7030A0"/>
                </a:solidFill>
              </a:rPr>
              <a:t>double </a:t>
            </a:r>
            <a:r>
              <a:rPr lang="en-GB" sz="1600" b="1" dirty="0" err="1">
                <a:solidFill>
                  <a:srgbClr val="7030A0"/>
                </a:solidFill>
              </a:rPr>
              <a:t>kilometers</a:t>
            </a:r>
            <a:r>
              <a:rPr lang="en-GB" sz="1600" b="1" dirty="0">
                <a:solidFill>
                  <a:srgbClr val="7030A0"/>
                </a:solidFill>
              </a:rPr>
              <a:t>;</a:t>
            </a:r>
          </a:p>
          <a:p>
            <a:pPr marL="720725"/>
            <a:r>
              <a:rPr lang="en-GB" sz="1600" b="1" dirty="0" err="1">
                <a:solidFill>
                  <a:srgbClr val="7030A0"/>
                </a:solidFill>
              </a:rPr>
              <a:t>kilometers</a:t>
            </a:r>
            <a:r>
              <a:rPr lang="en-GB" sz="1600" b="1" dirty="0">
                <a:solidFill>
                  <a:srgbClr val="7030A0"/>
                </a:solidFill>
              </a:rPr>
              <a:t> = 1.609 * miles;</a:t>
            </a:r>
          </a:p>
          <a:p>
            <a:pPr marL="720725"/>
            <a:r>
              <a:rPr lang="en-GB" sz="1600" b="1" dirty="0" err="1">
                <a:solidFill>
                  <a:srgbClr val="7030A0"/>
                </a:solidFill>
              </a:rPr>
              <a:t>printOutput</a:t>
            </a:r>
            <a:r>
              <a:rPr lang="en-GB" sz="1600" b="1" dirty="0">
                <a:solidFill>
                  <a:srgbClr val="7030A0"/>
                </a:solidFill>
              </a:rPr>
              <a:t> (</a:t>
            </a:r>
            <a:r>
              <a:rPr lang="en-GB" sz="1600" b="1" dirty="0" err="1">
                <a:solidFill>
                  <a:srgbClr val="7030A0"/>
                </a:solidFill>
              </a:rPr>
              <a:t>kilometers</a:t>
            </a:r>
            <a:r>
              <a:rPr lang="en-GB" sz="1600" b="1" dirty="0">
                <a:solidFill>
                  <a:srgbClr val="7030A0"/>
                </a:solidFill>
              </a:rPr>
              <a:t>);</a:t>
            </a:r>
          </a:p>
          <a:p>
            <a:pPr marL="311150"/>
            <a:r>
              <a:rPr lang="en-GB" sz="1600" b="1" dirty="0">
                <a:solidFill>
                  <a:srgbClr val="7030A0"/>
                </a:solidFill>
              </a:rPr>
              <a:t>}</a:t>
            </a:r>
          </a:p>
          <a:p>
            <a:pPr marL="311150"/>
            <a:endParaRPr lang="en-GB" sz="1600" dirty="0"/>
          </a:p>
          <a:p>
            <a:pPr marL="311150"/>
            <a:r>
              <a:rPr lang="en-GB" sz="1600" b="1" dirty="0">
                <a:solidFill>
                  <a:srgbClr val="008000"/>
                </a:solidFill>
              </a:rPr>
              <a:t>public static void </a:t>
            </a:r>
            <a:r>
              <a:rPr lang="en-GB" sz="1600" b="1" dirty="0" err="1">
                <a:solidFill>
                  <a:srgbClr val="008000"/>
                </a:solidFill>
              </a:rPr>
              <a:t>printOutput</a:t>
            </a:r>
            <a:r>
              <a:rPr lang="en-GB" sz="1600" b="1" dirty="0">
                <a:solidFill>
                  <a:srgbClr val="008000"/>
                </a:solidFill>
              </a:rPr>
              <a:t> (double km) {</a:t>
            </a:r>
          </a:p>
          <a:p>
            <a:pPr marL="666750"/>
            <a:r>
              <a:rPr lang="en-GB" sz="1600" b="1" dirty="0" err="1">
                <a:solidFill>
                  <a:srgbClr val="008000"/>
                </a:solidFill>
              </a:rPr>
              <a:t>System.out.println</a:t>
            </a:r>
            <a:r>
              <a:rPr lang="en-GB" sz="1600" b="1" dirty="0">
                <a:solidFill>
                  <a:srgbClr val="008000"/>
                </a:solidFill>
              </a:rPr>
              <a:t> (“</a:t>
            </a:r>
            <a:r>
              <a:rPr lang="en-GB" sz="1600" b="1" dirty="0" err="1">
                <a:solidFill>
                  <a:srgbClr val="008000"/>
                </a:solidFill>
              </a:rPr>
              <a:t>Kilometers</a:t>
            </a:r>
            <a:r>
              <a:rPr lang="en-GB" sz="1600" b="1" dirty="0">
                <a:solidFill>
                  <a:srgbClr val="008000"/>
                </a:solidFill>
              </a:rPr>
              <a:t> = “ + km);</a:t>
            </a:r>
          </a:p>
          <a:p>
            <a:pPr marL="311150"/>
            <a:r>
              <a:rPr lang="en-GB" sz="1600" b="1" dirty="0">
                <a:solidFill>
                  <a:srgbClr val="008000"/>
                </a:solidFill>
              </a:rPr>
              <a:t>}</a:t>
            </a:r>
          </a:p>
          <a:p>
            <a:pPr marL="9525"/>
            <a:r>
              <a:rPr lang="en-GB" sz="1600" dirty="0"/>
              <a:t>}</a:t>
            </a:r>
          </a:p>
        </p:txBody>
      </p:sp>
      <p:cxnSp>
        <p:nvCxnSpPr>
          <p:cNvPr id="9" name="Curved Connector 8">
            <a:extLst>
              <a:ext uri="{FF2B5EF4-FFF2-40B4-BE49-F238E27FC236}">
                <a16:creationId xmlns:a16="http://schemas.microsoft.com/office/drawing/2014/main" id="{DEDA08DA-5C9A-EE87-E261-FB1BA33968BB}"/>
              </a:ext>
            </a:extLst>
          </p:cNvPr>
          <p:cNvCxnSpPr/>
          <p:nvPr/>
        </p:nvCxnSpPr>
        <p:spPr>
          <a:xfrm>
            <a:off x="3662682" y="2468875"/>
            <a:ext cx="1062938" cy="652885"/>
          </a:xfrm>
          <a:prstGeom prst="curvedConnector3">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A2E865F9-29CF-C231-DDB5-B6E0360DAE6B}"/>
              </a:ext>
            </a:extLst>
          </p:cNvPr>
          <p:cNvCxnSpPr/>
          <p:nvPr/>
        </p:nvCxnSpPr>
        <p:spPr>
          <a:xfrm>
            <a:off x="3717712" y="4300199"/>
            <a:ext cx="1062938" cy="652885"/>
          </a:xfrm>
          <a:prstGeom prst="curvedConnector3">
            <a:avLst/>
          </a:prstGeom>
          <a:ln w="793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30C6083C-A9D8-FD5D-FD0E-B75DEE9FC976}"/>
              </a:ext>
            </a:extLst>
          </p:cNvPr>
          <p:cNvCxnSpPr>
            <a:cxnSpLocks/>
          </p:cNvCxnSpPr>
          <p:nvPr/>
        </p:nvCxnSpPr>
        <p:spPr>
          <a:xfrm>
            <a:off x="3348833" y="5577617"/>
            <a:ext cx="1223167" cy="497617"/>
          </a:xfrm>
          <a:prstGeom prst="curvedConnector3">
            <a:avLst/>
          </a:prstGeom>
          <a:ln w="793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24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3" name="Rectangle 2151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3490722" y="640080"/>
            <a:ext cx="5170932" cy="3566160"/>
          </a:xfrm>
        </p:spPr>
        <p:txBody>
          <a:bodyPr vert="horz" lIns="91440" tIns="45720" rIns="91440" bIns="45720" rtlCol="0" anchor="b">
            <a:normAutofit/>
          </a:bodyPr>
          <a:lstStyle/>
          <a:p>
            <a:pPr eaLnBrk="1" hangingPunct="1">
              <a:lnSpc>
                <a:spcPct val="90000"/>
              </a:lnSpc>
              <a:defRPr/>
            </a:pPr>
            <a:r>
              <a:rPr lang="en-US" sz="4800" kern="1200">
                <a:solidFill>
                  <a:schemeClr val="tx1"/>
                </a:solidFill>
              </a:rPr>
              <a:t>programming phase</a:t>
            </a:r>
          </a:p>
        </p:txBody>
      </p:sp>
      <p:sp>
        <p:nvSpPr>
          <p:cNvPr id="21507" name="Text Placeholder 5"/>
          <p:cNvSpPr>
            <a:spLocks noGrp="1"/>
          </p:cNvSpPr>
          <p:nvPr>
            <p:ph type="body" idx="1"/>
          </p:nvPr>
        </p:nvSpPr>
        <p:spPr>
          <a:xfrm>
            <a:off x="3490722" y="4636008"/>
            <a:ext cx="5170932" cy="1572768"/>
          </a:xfrm>
        </p:spPr>
        <p:txBody>
          <a:bodyPr vert="horz" lIns="91440" tIns="45720" rIns="91440" bIns="45720" rtlCol="0">
            <a:normAutofit/>
          </a:bodyPr>
          <a:lstStyle/>
          <a:p>
            <a:pPr eaLnBrk="1" hangingPunct="1">
              <a:lnSpc>
                <a:spcPct val="90000"/>
              </a:lnSpc>
              <a:spcBef>
                <a:spcPts val="1000"/>
              </a:spcBef>
            </a:pPr>
            <a:endParaRPr lang="en-US" sz="2400" kern="1200"/>
          </a:p>
        </p:txBody>
      </p:sp>
      <p:pic>
        <p:nvPicPr>
          <p:cNvPr id="21509" name="Picture 21508" descr="Computer script on a screen">
            <a:extLst>
              <a:ext uri="{FF2B5EF4-FFF2-40B4-BE49-F238E27FC236}">
                <a16:creationId xmlns:a16="http://schemas.microsoft.com/office/drawing/2014/main" id="{C3D64EF6-55F2-9E7E-E077-2BA70C81615C}"/>
              </a:ext>
            </a:extLst>
          </p:cNvPr>
          <p:cNvPicPr>
            <a:picLocks noChangeAspect="1"/>
          </p:cNvPicPr>
          <p:nvPr/>
        </p:nvPicPr>
        <p:blipFill rotWithShape="1">
          <a:blip r:embed="rId2"/>
          <a:srcRect l="15332" r="55105" b="-1"/>
          <a:stretch/>
        </p:blipFill>
        <p:spPr>
          <a:xfrm>
            <a:off x="20" y="10"/>
            <a:ext cx="3037334"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21515"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4409267"/>
            <a:ext cx="3182112" cy="18288"/>
          </a:xfrm>
          <a:custGeom>
            <a:avLst/>
            <a:gdLst>
              <a:gd name="connsiteX0" fmla="*/ 0 w 3182112"/>
              <a:gd name="connsiteY0" fmla="*/ 0 h 18288"/>
              <a:gd name="connsiteX1" fmla="*/ 636422 w 3182112"/>
              <a:gd name="connsiteY1" fmla="*/ 0 h 18288"/>
              <a:gd name="connsiteX2" fmla="*/ 1241024 w 3182112"/>
              <a:gd name="connsiteY2" fmla="*/ 0 h 18288"/>
              <a:gd name="connsiteX3" fmla="*/ 1845625 w 3182112"/>
              <a:gd name="connsiteY3" fmla="*/ 0 h 18288"/>
              <a:gd name="connsiteX4" fmla="*/ 2545690 w 3182112"/>
              <a:gd name="connsiteY4" fmla="*/ 0 h 18288"/>
              <a:gd name="connsiteX5" fmla="*/ 3182112 w 3182112"/>
              <a:gd name="connsiteY5" fmla="*/ 0 h 18288"/>
              <a:gd name="connsiteX6" fmla="*/ 3182112 w 3182112"/>
              <a:gd name="connsiteY6" fmla="*/ 18288 h 18288"/>
              <a:gd name="connsiteX7" fmla="*/ 2545690 w 3182112"/>
              <a:gd name="connsiteY7" fmla="*/ 18288 h 18288"/>
              <a:gd name="connsiteX8" fmla="*/ 2004731 w 3182112"/>
              <a:gd name="connsiteY8" fmla="*/ 18288 h 18288"/>
              <a:gd name="connsiteX9" fmla="*/ 1400129 w 3182112"/>
              <a:gd name="connsiteY9" fmla="*/ 18288 h 18288"/>
              <a:gd name="connsiteX10" fmla="*/ 795528 w 3182112"/>
              <a:gd name="connsiteY10" fmla="*/ 18288 h 18288"/>
              <a:gd name="connsiteX11" fmla="*/ 0 w 3182112"/>
              <a:gd name="connsiteY11" fmla="*/ 18288 h 18288"/>
              <a:gd name="connsiteX12" fmla="*/ 0 w 318211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112" h="18288" fill="none" extrusionOk="0">
                <a:moveTo>
                  <a:pt x="0" y="0"/>
                </a:moveTo>
                <a:cubicBezTo>
                  <a:pt x="149227" y="9811"/>
                  <a:pt x="361579" y="-25608"/>
                  <a:pt x="636422" y="0"/>
                </a:cubicBezTo>
                <a:cubicBezTo>
                  <a:pt x="911265" y="25608"/>
                  <a:pt x="969922" y="-15588"/>
                  <a:pt x="1241024" y="0"/>
                </a:cubicBezTo>
                <a:cubicBezTo>
                  <a:pt x="1512126" y="15588"/>
                  <a:pt x="1611937" y="-6343"/>
                  <a:pt x="1845625" y="0"/>
                </a:cubicBezTo>
                <a:cubicBezTo>
                  <a:pt x="2079313" y="6343"/>
                  <a:pt x="2390997" y="18445"/>
                  <a:pt x="2545690" y="0"/>
                </a:cubicBezTo>
                <a:cubicBezTo>
                  <a:pt x="2700383" y="-18445"/>
                  <a:pt x="2898553" y="-25854"/>
                  <a:pt x="3182112" y="0"/>
                </a:cubicBezTo>
                <a:cubicBezTo>
                  <a:pt x="3181678" y="7551"/>
                  <a:pt x="3181645" y="9822"/>
                  <a:pt x="3182112" y="18288"/>
                </a:cubicBezTo>
                <a:cubicBezTo>
                  <a:pt x="2882016" y="32512"/>
                  <a:pt x="2839678" y="15853"/>
                  <a:pt x="2545690" y="18288"/>
                </a:cubicBezTo>
                <a:cubicBezTo>
                  <a:pt x="2251702" y="20723"/>
                  <a:pt x="2152589" y="14997"/>
                  <a:pt x="2004731" y="18288"/>
                </a:cubicBezTo>
                <a:cubicBezTo>
                  <a:pt x="1856873" y="21579"/>
                  <a:pt x="1653555" y="5080"/>
                  <a:pt x="1400129" y="18288"/>
                </a:cubicBezTo>
                <a:cubicBezTo>
                  <a:pt x="1146703" y="31496"/>
                  <a:pt x="1067656" y="18189"/>
                  <a:pt x="795528" y="18288"/>
                </a:cubicBezTo>
                <a:cubicBezTo>
                  <a:pt x="523400" y="18387"/>
                  <a:pt x="318441" y="1018"/>
                  <a:pt x="0" y="18288"/>
                </a:cubicBezTo>
                <a:cubicBezTo>
                  <a:pt x="60" y="11696"/>
                  <a:pt x="66" y="3758"/>
                  <a:pt x="0" y="0"/>
                </a:cubicBezTo>
                <a:close/>
              </a:path>
              <a:path w="3182112" h="18288" stroke="0" extrusionOk="0">
                <a:moveTo>
                  <a:pt x="0" y="0"/>
                </a:moveTo>
                <a:cubicBezTo>
                  <a:pt x="215562" y="1260"/>
                  <a:pt x="336090" y="6473"/>
                  <a:pt x="572780" y="0"/>
                </a:cubicBezTo>
                <a:cubicBezTo>
                  <a:pt x="809470" y="-6473"/>
                  <a:pt x="1080729" y="-23038"/>
                  <a:pt x="1272845" y="0"/>
                </a:cubicBezTo>
                <a:cubicBezTo>
                  <a:pt x="1464961" y="23038"/>
                  <a:pt x="1699922" y="1589"/>
                  <a:pt x="1813804" y="0"/>
                </a:cubicBezTo>
                <a:cubicBezTo>
                  <a:pt x="1927686" y="-1589"/>
                  <a:pt x="2116547" y="7184"/>
                  <a:pt x="2354763" y="0"/>
                </a:cubicBezTo>
                <a:cubicBezTo>
                  <a:pt x="2592979" y="-7184"/>
                  <a:pt x="2863919" y="3952"/>
                  <a:pt x="3182112" y="0"/>
                </a:cubicBezTo>
                <a:cubicBezTo>
                  <a:pt x="3182030" y="4406"/>
                  <a:pt x="3182023" y="9982"/>
                  <a:pt x="3182112" y="18288"/>
                </a:cubicBezTo>
                <a:cubicBezTo>
                  <a:pt x="2938288" y="16038"/>
                  <a:pt x="2724925" y="29080"/>
                  <a:pt x="2577511" y="18288"/>
                </a:cubicBezTo>
                <a:cubicBezTo>
                  <a:pt x="2430097" y="7496"/>
                  <a:pt x="2119926" y="47706"/>
                  <a:pt x="1972909" y="18288"/>
                </a:cubicBezTo>
                <a:cubicBezTo>
                  <a:pt x="1825892" y="-11130"/>
                  <a:pt x="1597470" y="43818"/>
                  <a:pt x="1368308" y="18288"/>
                </a:cubicBezTo>
                <a:cubicBezTo>
                  <a:pt x="1139146" y="-7242"/>
                  <a:pt x="981628" y="18679"/>
                  <a:pt x="668244" y="18288"/>
                </a:cubicBezTo>
                <a:cubicBezTo>
                  <a:pt x="354860" y="17897"/>
                  <a:pt x="259749" y="211"/>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457950" y="6356350"/>
            <a:ext cx="2057400" cy="365125"/>
          </a:xfrm>
        </p:spPr>
        <p:txBody>
          <a:bodyPr vert="horz" lIns="91440" tIns="45720" rIns="91440" bIns="45720" rtlCol="0" anchor="ctr">
            <a:normAutofit/>
          </a:bodyPr>
          <a:lstStyle/>
          <a:p>
            <a:pPr fontAlgn="auto">
              <a:spcBef>
                <a:spcPts val="0"/>
              </a:spcBef>
              <a:spcAft>
                <a:spcPts val="600"/>
              </a:spcAft>
              <a:defRPr/>
            </a:pPr>
            <a:fld id="{8D1F030C-EE64-4348-9FB8-DE68E0D4A37A}" type="slidenum">
              <a:rPr lang="en-US" sz="1200" smtClean="0">
                <a:solidFill>
                  <a:prstClr val="black">
                    <a:tint val="75000"/>
                  </a:prstClr>
                </a:solidFill>
                <a:latin typeface="Calibri" panose="020F0502020204030204"/>
              </a:rPr>
              <a:pPr fontAlgn="auto">
                <a:spcBef>
                  <a:spcPts val="0"/>
                </a:spcBef>
                <a:spcAft>
                  <a:spcPts val="600"/>
                </a:spcAft>
                <a:defRPr/>
              </a:pPr>
              <a:t>13</a:t>
            </a:fld>
            <a:endParaRPr lang="en-US" sz="1200">
              <a:solidFill>
                <a:prstClr val="black">
                  <a:tint val="75000"/>
                </a:prstClr>
              </a:solidFill>
              <a:latin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2075" tIns="46038" rIns="92075" bIns="46038"/>
          <a:lstStyle/>
          <a:p>
            <a:pPr eaLnBrk="1" hangingPunct="1"/>
            <a:r>
              <a:rPr lang="en-US"/>
              <a:t>Introducing Methods</a:t>
            </a:r>
          </a:p>
        </p:txBody>
      </p:sp>
      <p:sp>
        <p:nvSpPr>
          <p:cNvPr id="22531" name="Rectangle 15"/>
          <p:cNvSpPr>
            <a:spLocks noGrp="1" noChangeArrowheads="1"/>
          </p:cNvSpPr>
          <p:nvPr>
            <p:ph type="body" idx="1"/>
          </p:nvPr>
        </p:nvSpPr>
        <p:spPr/>
        <p:txBody>
          <a:bodyPr/>
          <a:lstStyle/>
          <a:p>
            <a:pPr eaLnBrk="1" hangingPunct="1">
              <a:spcBef>
                <a:spcPct val="50000"/>
              </a:spcBef>
            </a:pPr>
            <a:r>
              <a:rPr lang="en-US" sz="2400" dirty="0"/>
              <a:t>A method is a collection of statements that are grouped together to perform an operation.</a:t>
            </a:r>
          </a:p>
          <a:p>
            <a:pPr marL="0" indent="0" eaLnBrk="1" hangingPunct="1">
              <a:buNone/>
            </a:pPr>
            <a:endParaRPr lang="en-US" sz="2400" dirty="0"/>
          </a:p>
          <a:p>
            <a:pPr marL="800100" lvl="2" indent="0" eaLnBrk="1" hangingPunct="1">
              <a:buNone/>
            </a:pPr>
            <a:r>
              <a:rPr lang="en-US" sz="2000" dirty="0">
                <a:latin typeface="Lucida Sans Typewriter" pitchFamily="49" charset="0"/>
              </a:rPr>
              <a:t>public static </a:t>
            </a:r>
            <a:r>
              <a:rPr lang="en-US" sz="2000" dirty="0">
                <a:solidFill>
                  <a:srgbClr val="0070C0"/>
                </a:solidFill>
                <a:latin typeface="Lucida Sans Typewriter" pitchFamily="49" charset="0"/>
              </a:rPr>
              <a:t>[type] </a:t>
            </a:r>
            <a:r>
              <a:rPr lang="en-US" sz="2000" dirty="0" err="1">
                <a:solidFill>
                  <a:srgbClr val="FF0000"/>
                </a:solidFill>
                <a:latin typeface="Lucida Sans Typewriter" pitchFamily="49" charset="0"/>
              </a:rPr>
              <a:t>methodName</a:t>
            </a:r>
            <a:r>
              <a:rPr lang="en-US" sz="2000" dirty="0">
                <a:latin typeface="Lucida Sans Typewriter" pitchFamily="49" charset="0"/>
              </a:rPr>
              <a:t>(</a:t>
            </a:r>
            <a:r>
              <a:rPr lang="en-US" sz="2000" dirty="0">
                <a:solidFill>
                  <a:srgbClr val="008000"/>
                </a:solidFill>
                <a:latin typeface="Lucida Sans Typewriter" pitchFamily="49" charset="0"/>
              </a:rPr>
              <a:t>parameters</a:t>
            </a:r>
            <a:r>
              <a:rPr lang="en-US" sz="2000" dirty="0">
                <a:latin typeface="Lucida Sans Typewriter" pitchFamily="49" charset="0"/>
              </a:rPr>
              <a:t>){</a:t>
            </a:r>
          </a:p>
          <a:p>
            <a:pPr marL="1344613" lvl="2" indent="0" eaLnBrk="1" hangingPunct="1">
              <a:buNone/>
            </a:pPr>
            <a:r>
              <a:rPr lang="en-US" sz="2000" dirty="0">
                <a:latin typeface="Lucida Sans Typewriter" pitchFamily="49" charset="0"/>
              </a:rPr>
              <a:t>...</a:t>
            </a:r>
          </a:p>
          <a:p>
            <a:pPr marL="1344613" lvl="2" indent="0" eaLnBrk="1" hangingPunct="1">
              <a:buNone/>
            </a:pPr>
            <a:r>
              <a:rPr lang="en-US" sz="2000" dirty="0">
                <a:latin typeface="Lucida Sans Typewriter" pitchFamily="49" charset="0"/>
              </a:rPr>
              <a:t>...</a:t>
            </a:r>
          </a:p>
          <a:p>
            <a:pPr marL="1344613" lvl="2" indent="0" eaLnBrk="1" hangingPunct="1">
              <a:buNone/>
            </a:pPr>
            <a:r>
              <a:rPr lang="en-US" sz="2000" dirty="0">
                <a:latin typeface="Lucida Sans Typewriter" pitchFamily="49" charset="0"/>
              </a:rPr>
              <a:t>...</a:t>
            </a:r>
          </a:p>
          <a:p>
            <a:pPr marL="800100" lvl="2" indent="0" eaLnBrk="1" hangingPunct="1">
              <a:buNone/>
            </a:pPr>
            <a:r>
              <a:rPr lang="en-US" sz="2000" dirty="0">
                <a:latin typeface="Lucida Sans Typewriter" pitchFamily="49" charset="0"/>
              </a:rPr>
              <a:t>}</a:t>
            </a:r>
          </a:p>
          <a:p>
            <a:pPr marL="800100" lvl="2" indent="0" eaLnBrk="1" hangingPunct="1">
              <a:buNone/>
            </a:pPr>
            <a:endParaRPr lang="en-US" sz="2000" dirty="0">
              <a:latin typeface="Lucida Sans Typewriter" pitchFamily="49" charset="0"/>
            </a:endParaRPr>
          </a:p>
          <a:p>
            <a:pPr marL="400050" lvl="1" indent="0">
              <a:buNone/>
            </a:pPr>
            <a:r>
              <a:rPr lang="en-US" sz="2000" dirty="0">
                <a:latin typeface="Lucida Sans Typewriter" pitchFamily="49" charset="0"/>
                <a:cs typeface="Courier New" pitchFamily="49" charset="0"/>
              </a:rPr>
              <a:t>public static </a:t>
            </a:r>
            <a:r>
              <a:rPr lang="en-US" sz="2000" dirty="0">
                <a:solidFill>
                  <a:srgbClr val="0070C0"/>
                </a:solidFill>
                <a:latin typeface="Lucida Sans Typewriter" pitchFamily="49" charset="0"/>
                <a:cs typeface="Courier New" pitchFamily="49" charset="0"/>
              </a:rPr>
              <a:t>void</a:t>
            </a:r>
            <a:r>
              <a:rPr lang="en-US" sz="2000" dirty="0">
                <a:latin typeface="Lucida Sans Typewriter" pitchFamily="49" charset="0"/>
                <a:cs typeface="Courier New" pitchFamily="49" charset="0"/>
              </a:rPr>
              <a:t> </a:t>
            </a:r>
            <a:r>
              <a:rPr lang="en-US" sz="2000" dirty="0">
                <a:solidFill>
                  <a:srgbClr val="FF0000"/>
                </a:solidFill>
                <a:latin typeface="Lucida Sans Typewriter" pitchFamily="49" charset="0"/>
                <a:cs typeface="Courier New" pitchFamily="49" charset="0"/>
              </a:rPr>
              <a:t>main</a:t>
            </a:r>
            <a:r>
              <a:rPr lang="en-US" sz="2000" dirty="0">
                <a:latin typeface="Lucida Sans Typewriter" pitchFamily="49" charset="0"/>
                <a:cs typeface="Courier New" pitchFamily="49" charset="0"/>
              </a:rPr>
              <a:t> (</a:t>
            </a:r>
            <a:r>
              <a:rPr lang="en-US" sz="2000" dirty="0">
                <a:solidFill>
                  <a:srgbClr val="00B050"/>
                </a:solidFill>
                <a:latin typeface="Lucida Sans Typewriter" pitchFamily="49" charset="0"/>
                <a:cs typeface="Courier New" pitchFamily="49" charset="0"/>
              </a:rPr>
              <a:t>String[] </a:t>
            </a:r>
            <a:r>
              <a:rPr lang="en-US" sz="2000" dirty="0" err="1">
                <a:solidFill>
                  <a:srgbClr val="00B050"/>
                </a:solidFill>
                <a:latin typeface="Lucida Sans Typewriter" pitchFamily="49" charset="0"/>
                <a:cs typeface="Courier New" pitchFamily="49" charset="0"/>
              </a:rPr>
              <a:t>args</a:t>
            </a:r>
            <a:r>
              <a:rPr lang="en-US" sz="2000" dirty="0">
                <a:latin typeface="Lucida Sans Typewriter" pitchFamily="49" charset="0"/>
                <a:cs typeface="Courier New" pitchFamily="49" charset="0"/>
              </a:rPr>
              <a:t>) {</a:t>
            </a:r>
          </a:p>
          <a:p>
            <a:pPr marL="400050" lvl="1" indent="0">
              <a:buNone/>
            </a:pPr>
            <a:r>
              <a:rPr lang="en-US" sz="2000" dirty="0">
                <a:latin typeface="Lucida Sans Typewriter" pitchFamily="49" charset="0"/>
                <a:cs typeface="Courier New" pitchFamily="49" charset="0"/>
              </a:rPr>
              <a:t>	...</a:t>
            </a:r>
          </a:p>
          <a:p>
            <a:pPr marL="400050" lvl="1" indent="0">
              <a:buNone/>
            </a:pPr>
            <a:r>
              <a:rPr lang="en-US" sz="2000" dirty="0">
                <a:latin typeface="Lucida Sans Typewriter" pitchFamily="49" charset="0"/>
                <a:cs typeface="Courier New" pitchFamily="49" charset="0"/>
              </a:rPr>
              <a:t>}</a:t>
            </a:r>
          </a:p>
          <a:p>
            <a:pPr marL="800100" lvl="2" indent="0" eaLnBrk="1" hangingPunct="1">
              <a:buNone/>
            </a:pPr>
            <a:endParaRPr lang="en-US" sz="2000" dirty="0">
              <a:latin typeface="Lucida Sans Typewriter" pitchFamily="49" charset="0"/>
            </a:endParaRPr>
          </a:p>
        </p:txBody>
      </p:sp>
      <p:sp>
        <p:nvSpPr>
          <p:cNvPr id="22532" name="Rectangle 4"/>
          <p:cNvSpPr>
            <a:spLocks noChangeArrowheads="1"/>
          </p:cNvSpPr>
          <p:nvPr/>
        </p:nvSpPr>
        <p:spPr bwMode="auto">
          <a:xfrm>
            <a:off x="308610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3" name="Rectangle 5"/>
          <p:cNvSpPr>
            <a:spLocks noChangeArrowheads="1"/>
          </p:cNvSpPr>
          <p:nvPr/>
        </p:nvSpPr>
        <p:spPr bwMode="auto">
          <a:xfrm>
            <a:off x="27717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4" name="Rectangle 6"/>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5" name="Rectangle 7"/>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6" name="Rectangle 10"/>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7" name="Rectangle 12"/>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8" name="Rectangle 14"/>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12" name="Slide Number Placeholder 11"/>
          <p:cNvSpPr>
            <a:spLocks noGrp="1"/>
          </p:cNvSpPr>
          <p:nvPr>
            <p:ph type="sldNum" sz="quarter" idx="12"/>
          </p:nvPr>
        </p:nvSpPr>
        <p:spPr/>
        <p:txBody>
          <a:bodyPr/>
          <a:lstStyle/>
          <a:p>
            <a:pPr>
              <a:defRPr/>
            </a:pPr>
            <a:fld id="{EE94C5CB-1298-46EB-9189-F59B592340E6}" type="slidenum">
              <a:rPr lang="en-US" smtClean="0"/>
              <a:pPr>
                <a:defRPr/>
              </a:pPr>
              <a:t>14</a:t>
            </a:fld>
            <a:endParaRPr lang="en-US" dirty="0"/>
          </a:p>
        </p:txBody>
      </p:sp>
      <p:sp>
        <p:nvSpPr>
          <p:cNvPr id="2" name="Rectangular Callout 1"/>
          <p:cNvSpPr/>
          <p:nvPr/>
        </p:nvSpPr>
        <p:spPr>
          <a:xfrm>
            <a:off x="117020" y="2852925"/>
            <a:ext cx="914400" cy="612648"/>
          </a:xfrm>
          <a:prstGeom prst="wedgeRectCallout">
            <a:avLst>
              <a:gd name="adj1" fmla="val 79167"/>
              <a:gd name="adj2" fmla="val -156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Method header</a:t>
            </a:r>
            <a:endParaRPr lang="en-MY" sz="1600" dirty="0">
              <a:solidFill>
                <a:schemeClr val="tx1"/>
              </a:solidFill>
            </a:endParaRPr>
          </a:p>
        </p:txBody>
      </p:sp>
      <p:sp>
        <p:nvSpPr>
          <p:cNvPr id="3" name="Left Bracket 2"/>
          <p:cNvSpPr/>
          <p:nvPr/>
        </p:nvSpPr>
        <p:spPr>
          <a:xfrm>
            <a:off x="1639641" y="3275380"/>
            <a:ext cx="134417" cy="1036935"/>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5" name="Rectangular Callout 14"/>
          <p:cNvSpPr/>
          <p:nvPr/>
        </p:nvSpPr>
        <p:spPr>
          <a:xfrm>
            <a:off x="462665" y="3774645"/>
            <a:ext cx="914400" cy="612648"/>
          </a:xfrm>
          <a:prstGeom prst="wedgeRectCallout">
            <a:avLst>
              <a:gd name="adj1" fmla="val 79167"/>
              <a:gd name="adj2" fmla="val -156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Method body</a:t>
            </a:r>
            <a:endParaRPr lang="en-MY" sz="1600" dirty="0">
              <a:solidFill>
                <a:schemeClr val="tx1"/>
              </a:solidFill>
            </a:endParaRPr>
          </a:p>
        </p:txBody>
      </p:sp>
      <p:cxnSp>
        <p:nvCxnSpPr>
          <p:cNvPr id="5" name="Straight Arrow Connector 4"/>
          <p:cNvCxnSpPr/>
          <p:nvPr/>
        </p:nvCxnSpPr>
        <p:spPr>
          <a:xfrm flipH="1">
            <a:off x="3381445" y="3275380"/>
            <a:ext cx="576076" cy="17666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79975" y="3275379"/>
            <a:ext cx="729696" cy="176663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762555" y="3255261"/>
            <a:ext cx="729696" cy="17867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2075" tIns="46038" rIns="92075" bIns="46038"/>
          <a:lstStyle/>
          <a:p>
            <a:pPr eaLnBrk="1" hangingPunct="1"/>
            <a:r>
              <a:rPr lang="en-US"/>
              <a:t>Introducing Methods</a:t>
            </a:r>
          </a:p>
        </p:txBody>
      </p:sp>
      <p:sp>
        <p:nvSpPr>
          <p:cNvPr id="22531" name="Rectangle 15"/>
          <p:cNvSpPr>
            <a:spLocks noGrp="1" noChangeArrowheads="1"/>
          </p:cNvSpPr>
          <p:nvPr>
            <p:ph type="body" idx="1"/>
          </p:nvPr>
        </p:nvSpPr>
        <p:spPr/>
        <p:txBody>
          <a:bodyPr/>
          <a:lstStyle/>
          <a:p>
            <a:pPr eaLnBrk="1" hangingPunct="1">
              <a:spcBef>
                <a:spcPct val="50000"/>
              </a:spcBef>
            </a:pPr>
            <a:r>
              <a:rPr lang="en-US" sz="2400" dirty="0"/>
              <a:t>Simple method – void method, with no parameter</a:t>
            </a:r>
          </a:p>
          <a:p>
            <a:pPr marL="0" indent="0" eaLnBrk="1" hangingPunct="1">
              <a:buNone/>
            </a:pPr>
            <a:endParaRPr lang="en-US" sz="2400" dirty="0"/>
          </a:p>
          <a:p>
            <a:pPr marL="800100" lvl="2" indent="0" eaLnBrk="1" hangingPunct="1">
              <a:buNone/>
            </a:pPr>
            <a:r>
              <a:rPr lang="en-US" sz="2000" dirty="0">
                <a:latin typeface="Lucida Sans Typewriter" pitchFamily="49" charset="0"/>
              </a:rPr>
              <a:t>public static </a:t>
            </a:r>
            <a:r>
              <a:rPr lang="en-US" sz="2000" dirty="0">
                <a:solidFill>
                  <a:srgbClr val="0070C0"/>
                </a:solidFill>
                <a:latin typeface="Lucida Sans Typewriter" pitchFamily="49" charset="0"/>
              </a:rPr>
              <a:t>void </a:t>
            </a:r>
            <a:r>
              <a:rPr lang="en-US" sz="2000" dirty="0" err="1">
                <a:solidFill>
                  <a:srgbClr val="FF0000"/>
                </a:solidFill>
                <a:latin typeface="Lucida Sans Typewriter" pitchFamily="49" charset="0"/>
              </a:rPr>
              <a:t>methodName</a:t>
            </a:r>
            <a:r>
              <a:rPr lang="en-US" sz="2000" dirty="0">
                <a:latin typeface="Lucida Sans Typewriter" pitchFamily="49" charset="0"/>
              </a:rPr>
              <a:t>(){</a:t>
            </a:r>
          </a:p>
          <a:p>
            <a:pPr marL="1344613" lvl="2" indent="0" eaLnBrk="1" hangingPunct="1">
              <a:buNone/>
            </a:pPr>
            <a:r>
              <a:rPr lang="en-US" sz="2000" dirty="0">
                <a:latin typeface="Lucida Sans Typewriter" pitchFamily="49" charset="0"/>
              </a:rPr>
              <a:t>...</a:t>
            </a:r>
          </a:p>
          <a:p>
            <a:pPr marL="1344613" lvl="2" indent="0" eaLnBrk="1" hangingPunct="1">
              <a:buNone/>
            </a:pPr>
            <a:r>
              <a:rPr lang="en-US" sz="2000" dirty="0">
                <a:latin typeface="Lucida Sans Typewriter" pitchFamily="49" charset="0"/>
              </a:rPr>
              <a:t>...</a:t>
            </a:r>
          </a:p>
          <a:p>
            <a:pPr marL="1344613" lvl="2" indent="0" eaLnBrk="1" hangingPunct="1">
              <a:buNone/>
            </a:pPr>
            <a:r>
              <a:rPr lang="en-US" sz="2000" dirty="0">
                <a:latin typeface="Lucida Sans Typewriter" pitchFamily="49" charset="0"/>
              </a:rPr>
              <a:t>...</a:t>
            </a:r>
          </a:p>
          <a:p>
            <a:pPr marL="800100" lvl="2" indent="0" eaLnBrk="1" hangingPunct="1">
              <a:buNone/>
            </a:pPr>
            <a:r>
              <a:rPr lang="en-US" sz="2000" dirty="0">
                <a:latin typeface="Lucida Sans Typewriter" pitchFamily="49" charset="0"/>
              </a:rPr>
              <a:t>}</a:t>
            </a:r>
          </a:p>
          <a:p>
            <a:pPr marL="342900" lvl="2" indent="-342900" eaLnBrk="1" hangingPunct="1">
              <a:spcBef>
                <a:spcPts val="2400"/>
              </a:spcBef>
              <a:spcAft>
                <a:spcPts val="1200"/>
              </a:spcAft>
            </a:pPr>
            <a:r>
              <a:rPr lang="en-US" sz="2000" dirty="0">
                <a:solidFill>
                  <a:srgbClr val="0070C0"/>
                </a:solidFill>
              </a:rPr>
              <a:t>void</a:t>
            </a:r>
            <a:r>
              <a:rPr lang="en-US" sz="2000" dirty="0"/>
              <a:t> method – the method does not return any value, it simply executes the statements in its body.</a:t>
            </a:r>
          </a:p>
          <a:p>
            <a:pPr marL="0" lvl="2" indent="0" eaLnBrk="1" hangingPunct="1">
              <a:buNone/>
            </a:pPr>
            <a:endParaRPr lang="en-US" sz="2000" dirty="0">
              <a:latin typeface="Lucida Sans Typewriter" pitchFamily="49" charset="0"/>
            </a:endParaRPr>
          </a:p>
        </p:txBody>
      </p:sp>
      <p:sp>
        <p:nvSpPr>
          <p:cNvPr id="22532" name="Rectangle 4"/>
          <p:cNvSpPr>
            <a:spLocks noChangeArrowheads="1"/>
          </p:cNvSpPr>
          <p:nvPr/>
        </p:nvSpPr>
        <p:spPr bwMode="auto">
          <a:xfrm>
            <a:off x="308610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3" name="Rectangle 5"/>
          <p:cNvSpPr>
            <a:spLocks noChangeArrowheads="1"/>
          </p:cNvSpPr>
          <p:nvPr/>
        </p:nvSpPr>
        <p:spPr bwMode="auto">
          <a:xfrm>
            <a:off x="27717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4" name="Rectangle 6"/>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5" name="Rectangle 7"/>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6" name="Rectangle 10"/>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7" name="Rectangle 12"/>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8" name="Rectangle 14"/>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12" name="Slide Number Placeholder 11"/>
          <p:cNvSpPr>
            <a:spLocks noGrp="1"/>
          </p:cNvSpPr>
          <p:nvPr>
            <p:ph type="sldNum" sz="quarter" idx="12"/>
          </p:nvPr>
        </p:nvSpPr>
        <p:spPr/>
        <p:txBody>
          <a:bodyPr/>
          <a:lstStyle/>
          <a:p>
            <a:pPr>
              <a:defRPr/>
            </a:pPr>
            <a:fld id="{EE94C5CB-1298-46EB-9189-F59B592340E6}" type="slidenum">
              <a:rPr lang="en-US" smtClean="0"/>
              <a:pPr>
                <a:defRPr/>
              </a:pPr>
              <a:t>15</a:t>
            </a:fld>
            <a:endParaRPr lang="en-US" dirty="0"/>
          </a:p>
        </p:txBody>
      </p:sp>
      <p:sp>
        <p:nvSpPr>
          <p:cNvPr id="2" name="Rectangular Callout 1"/>
          <p:cNvSpPr/>
          <p:nvPr/>
        </p:nvSpPr>
        <p:spPr>
          <a:xfrm>
            <a:off x="117020" y="2488417"/>
            <a:ext cx="914400" cy="612648"/>
          </a:xfrm>
          <a:prstGeom prst="wedgeRectCallout">
            <a:avLst>
              <a:gd name="adj1" fmla="val 79167"/>
              <a:gd name="adj2" fmla="val -156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Method header</a:t>
            </a:r>
            <a:endParaRPr lang="en-MY" sz="1600" dirty="0">
              <a:solidFill>
                <a:schemeClr val="tx1"/>
              </a:solidFill>
            </a:endParaRPr>
          </a:p>
        </p:txBody>
      </p:sp>
      <p:sp>
        <p:nvSpPr>
          <p:cNvPr id="3" name="Left Bracket 2"/>
          <p:cNvSpPr/>
          <p:nvPr/>
        </p:nvSpPr>
        <p:spPr>
          <a:xfrm>
            <a:off x="1639641" y="2934330"/>
            <a:ext cx="134417" cy="1036935"/>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5" name="Rectangular Callout 14"/>
          <p:cNvSpPr/>
          <p:nvPr/>
        </p:nvSpPr>
        <p:spPr>
          <a:xfrm>
            <a:off x="462665" y="3275380"/>
            <a:ext cx="914400" cy="612648"/>
          </a:xfrm>
          <a:prstGeom prst="wedgeRectCallout">
            <a:avLst>
              <a:gd name="adj1" fmla="val 79167"/>
              <a:gd name="adj2" fmla="val -156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Method body</a:t>
            </a:r>
            <a:endParaRPr lang="en-MY" sz="1600" dirty="0">
              <a:solidFill>
                <a:schemeClr val="tx1"/>
              </a:solidFill>
            </a:endParaRPr>
          </a:p>
        </p:txBody>
      </p:sp>
    </p:spTree>
    <p:extLst>
      <p:ext uri="{BB962C8B-B14F-4D97-AF65-F5344CB8AC3E}">
        <p14:creationId xmlns:p14="http://schemas.microsoft.com/office/powerpoint/2010/main" val="837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Examples</a:t>
            </a:r>
            <a:endParaRPr lang="en-MY" sz="47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lnSpc>
                <a:spcPct val="90000"/>
              </a:lnSpc>
              <a:buNone/>
            </a:pPr>
            <a:r>
              <a:rPr lang="en-US" sz="1900">
                <a:latin typeface="Lucida Sans Typewriter" pitchFamily="49" charset="0"/>
              </a:rPr>
              <a:t>public static void Welcome(){</a:t>
            </a:r>
          </a:p>
          <a:p>
            <a:pPr marL="0" indent="0">
              <a:lnSpc>
                <a:spcPct val="90000"/>
              </a:lnSpc>
              <a:buNone/>
            </a:pPr>
            <a:r>
              <a:rPr lang="en-US" sz="1900">
                <a:latin typeface="Lucida Sans Typewriter" pitchFamily="49" charset="0"/>
              </a:rPr>
              <a:t>   System.out.println(“Welcome!”);</a:t>
            </a:r>
          </a:p>
          <a:p>
            <a:pPr marL="0" indent="0">
              <a:lnSpc>
                <a:spcPct val="90000"/>
              </a:lnSpc>
              <a:buNone/>
            </a:pPr>
            <a:r>
              <a:rPr lang="en-US" sz="1900">
                <a:latin typeface="Lucida Sans Typewriter" pitchFamily="49" charset="0"/>
              </a:rPr>
              <a:t>   System.out.println(“Welcome to Java!”);</a:t>
            </a:r>
          </a:p>
          <a:p>
            <a:pPr marL="0" indent="0">
              <a:lnSpc>
                <a:spcPct val="90000"/>
              </a:lnSpc>
              <a:buNone/>
            </a:pPr>
            <a:r>
              <a:rPr lang="en-US" sz="1900">
                <a:latin typeface="Lucida Sans Typewriter" pitchFamily="49" charset="0"/>
              </a:rPr>
              <a:t>}</a:t>
            </a:r>
          </a:p>
          <a:p>
            <a:pPr marL="0" indent="0">
              <a:lnSpc>
                <a:spcPct val="90000"/>
              </a:lnSpc>
              <a:buNone/>
            </a:pPr>
            <a:endParaRPr lang="en-US" sz="1900">
              <a:latin typeface="Lucida Sans Typewriter" pitchFamily="49" charset="0"/>
            </a:endParaRPr>
          </a:p>
          <a:p>
            <a:pPr marL="0" indent="0">
              <a:lnSpc>
                <a:spcPct val="90000"/>
              </a:lnSpc>
              <a:buNone/>
            </a:pPr>
            <a:r>
              <a:rPr lang="en-US" sz="1900">
                <a:latin typeface="Lucida Sans Typewriter" pitchFamily="49" charset="0"/>
              </a:rPr>
              <a:t>public static void Name(){</a:t>
            </a:r>
          </a:p>
          <a:p>
            <a:pPr marL="0" indent="0">
              <a:lnSpc>
                <a:spcPct val="90000"/>
              </a:lnSpc>
              <a:buNone/>
            </a:pPr>
            <a:r>
              <a:rPr lang="en-US" sz="1900">
                <a:latin typeface="Lucida Sans Typewriter" pitchFamily="49" charset="0"/>
              </a:rPr>
              <a:t>   System.out.println(“My name is Ali”);</a:t>
            </a:r>
          </a:p>
          <a:p>
            <a:pPr marL="0" indent="0">
              <a:lnSpc>
                <a:spcPct val="90000"/>
              </a:lnSpc>
              <a:buNone/>
            </a:pPr>
            <a:r>
              <a:rPr lang="en-US" sz="1900">
                <a:latin typeface="Lucida Sans Typewriter" pitchFamily="49" charset="0"/>
              </a:rPr>
              <a:t>}</a:t>
            </a:r>
            <a:endParaRPr lang="en-MY" sz="1900">
              <a:latin typeface="Lucida Sans Typewriter" pitchFamily="49" charset="0"/>
            </a:endParaRPr>
          </a:p>
          <a:p>
            <a:pPr marL="0" indent="0">
              <a:lnSpc>
                <a:spcPct val="90000"/>
              </a:lnSpc>
              <a:buNone/>
            </a:pPr>
            <a:endParaRPr lang="en-US" sz="1900">
              <a:latin typeface="Lucida Sans Typewriter" pitchFamily="49" charset="0"/>
            </a:endParaRPr>
          </a:p>
          <a:p>
            <a:pPr marL="0" indent="0">
              <a:lnSpc>
                <a:spcPct val="90000"/>
              </a:lnSpc>
              <a:buNone/>
            </a:pPr>
            <a:r>
              <a:rPr lang="en-US" sz="1900">
                <a:latin typeface="Lucida Sans Typewriter" pitchFamily="49" charset="0"/>
              </a:rPr>
              <a:t>public static void printnum(){</a:t>
            </a:r>
          </a:p>
          <a:p>
            <a:pPr marL="0" indent="0">
              <a:lnSpc>
                <a:spcPct val="90000"/>
              </a:lnSpc>
              <a:buNone/>
            </a:pPr>
            <a:r>
              <a:rPr lang="en-US" sz="1900">
                <a:latin typeface="Lucida Sans Typewriter" pitchFamily="49" charset="0"/>
              </a:rPr>
              <a:t>   int num = 10;</a:t>
            </a:r>
          </a:p>
          <a:p>
            <a:pPr marL="0" indent="0">
              <a:lnSpc>
                <a:spcPct val="90000"/>
              </a:lnSpc>
              <a:buNone/>
            </a:pPr>
            <a:r>
              <a:rPr lang="en-US" sz="1900">
                <a:latin typeface="Lucida Sans Typewriter" pitchFamily="49" charset="0"/>
              </a:rPr>
              <a:t>   System.out.println(“Number is” + num);</a:t>
            </a:r>
          </a:p>
          <a:p>
            <a:pPr marL="0" indent="0">
              <a:lnSpc>
                <a:spcPct val="90000"/>
              </a:lnSpc>
              <a:buNone/>
            </a:pPr>
            <a:r>
              <a:rPr lang="en-US" sz="1900">
                <a:latin typeface="Lucida Sans Typewriter" pitchFamily="49" charset="0"/>
              </a:rPr>
              <a:t>}</a:t>
            </a:r>
            <a:endParaRPr lang="en-MY" sz="1900">
              <a:latin typeface="Lucida Sans Typewriter" pitchFamily="49" charset="0"/>
            </a:endParaRPr>
          </a:p>
          <a:p>
            <a:pPr marL="0" indent="0">
              <a:lnSpc>
                <a:spcPct val="90000"/>
              </a:lnSpc>
              <a:buNone/>
            </a:pPr>
            <a:endParaRPr lang="en-MY" sz="1900">
              <a:latin typeface="Lucida Sans Typewriter" pitchFamily="49" charset="0"/>
            </a:endParaRP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defRPr/>
            </a:pPr>
            <a:fld id="{058DE562-9614-478A-A76C-916E4D856D66}" type="slidenum">
              <a:rPr lang="en-US" smtClean="0"/>
              <a:pPr>
                <a:spcAft>
                  <a:spcPts val="600"/>
                </a:spcAft>
                <a:defRPr/>
              </a:pPr>
              <a:t>16</a:t>
            </a:fld>
            <a:endParaRPr lang="en-US"/>
          </a:p>
        </p:txBody>
      </p:sp>
    </p:spTree>
    <p:extLst>
      <p:ext uri="{BB962C8B-B14F-4D97-AF65-F5344CB8AC3E}">
        <p14:creationId xmlns:p14="http://schemas.microsoft.com/office/powerpoint/2010/main" val="209000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Methods</a:t>
            </a:r>
            <a:endParaRPr lang="en-MY" dirty="0"/>
          </a:p>
        </p:txBody>
      </p:sp>
      <p:sp>
        <p:nvSpPr>
          <p:cNvPr id="3" name="Content Placeholder 2"/>
          <p:cNvSpPr>
            <a:spLocks noGrp="1"/>
          </p:cNvSpPr>
          <p:nvPr>
            <p:ph idx="1"/>
          </p:nvPr>
        </p:nvSpPr>
        <p:spPr/>
        <p:txBody>
          <a:bodyPr/>
          <a:lstStyle/>
          <a:p>
            <a:r>
              <a:rPr lang="en-US" sz="2800" dirty="0"/>
              <a:t>Method invocation – a.k.a. method call</a:t>
            </a:r>
          </a:p>
          <a:p>
            <a:pPr lvl="1"/>
            <a:r>
              <a:rPr lang="en-US" sz="2400" dirty="0"/>
              <a:t>To execute the statements in a method, the method has to be invoked from another method, for example, from the main method</a:t>
            </a:r>
          </a:p>
          <a:p>
            <a:pPr marL="0" indent="0">
              <a:buNone/>
            </a:pPr>
            <a:endParaRPr lang="en-US" sz="2400" dirty="0">
              <a:latin typeface="Lucida Sans Typewriter" pitchFamily="49" charset="0"/>
              <a:cs typeface="Courier New" pitchFamily="49" charset="0"/>
            </a:endParaRPr>
          </a:p>
          <a:p>
            <a:pPr marL="0" indent="0">
              <a:buNone/>
            </a:pPr>
            <a:r>
              <a:rPr lang="en-US" sz="2400" dirty="0">
                <a:latin typeface="Lucida Sans Typewriter" pitchFamily="49" charset="0"/>
                <a:cs typeface="Courier New" pitchFamily="49" charset="0"/>
              </a:rPr>
              <a:t>public static void main (String[] </a:t>
            </a:r>
            <a:r>
              <a:rPr lang="en-US" sz="2400" dirty="0" err="1">
                <a:latin typeface="Lucida Sans Typewriter" pitchFamily="49" charset="0"/>
                <a:cs typeface="Courier New" pitchFamily="49" charset="0"/>
              </a:rPr>
              <a:t>args</a:t>
            </a:r>
            <a:r>
              <a:rPr lang="en-US" sz="2400" dirty="0">
                <a:latin typeface="Lucida Sans Typewriter" pitchFamily="49" charset="0"/>
                <a:cs typeface="Courier New" pitchFamily="49" charset="0"/>
              </a:rPr>
              <a:t>) {</a:t>
            </a:r>
          </a:p>
          <a:p>
            <a:pPr marL="0" indent="0">
              <a:buNone/>
            </a:pPr>
            <a:r>
              <a:rPr lang="en-US" sz="2400" dirty="0">
                <a:latin typeface="Lucida Sans Typewriter" pitchFamily="49" charset="0"/>
                <a:cs typeface="Courier New" pitchFamily="49" charset="0"/>
              </a:rPr>
              <a:t>	</a:t>
            </a:r>
            <a:r>
              <a:rPr lang="en-US" sz="2400" dirty="0">
                <a:solidFill>
                  <a:srgbClr val="FF0000"/>
                </a:solidFill>
                <a:latin typeface="Lucida Sans Typewriter" pitchFamily="49" charset="0"/>
                <a:cs typeface="Courier New" pitchFamily="49" charset="0"/>
              </a:rPr>
              <a:t>Welcome();</a:t>
            </a:r>
          </a:p>
          <a:p>
            <a:pPr marL="0" indent="0">
              <a:buNone/>
            </a:pPr>
            <a:r>
              <a:rPr lang="en-US" sz="2400" dirty="0">
                <a:solidFill>
                  <a:srgbClr val="FF0000"/>
                </a:solidFill>
                <a:latin typeface="Lucida Sans Typewriter" pitchFamily="49" charset="0"/>
                <a:cs typeface="Courier New" pitchFamily="49" charset="0"/>
              </a:rPr>
              <a:t>	Name();</a:t>
            </a:r>
          </a:p>
          <a:p>
            <a:pPr marL="0" indent="0">
              <a:buNone/>
            </a:pPr>
            <a:r>
              <a:rPr lang="en-US" sz="2400" dirty="0">
                <a:latin typeface="Lucida Sans Typewriter" pitchFamily="49" charset="0"/>
                <a:cs typeface="Courier New" pitchFamily="49" charset="0"/>
              </a:rPr>
              <a:t>}</a:t>
            </a:r>
          </a:p>
          <a:p>
            <a:pPr marL="0" indent="0">
              <a:buNone/>
            </a:pPr>
            <a:endParaRPr lang="en-MY" dirty="0"/>
          </a:p>
        </p:txBody>
      </p:sp>
      <p:sp>
        <p:nvSpPr>
          <p:cNvPr id="4" name="Slide Number Placeholder 3"/>
          <p:cNvSpPr>
            <a:spLocks noGrp="1"/>
          </p:cNvSpPr>
          <p:nvPr>
            <p:ph type="sldNum" sz="quarter" idx="12"/>
          </p:nvPr>
        </p:nvSpPr>
        <p:spPr/>
        <p:txBody>
          <a:bodyPr/>
          <a:lstStyle/>
          <a:p>
            <a:pPr>
              <a:defRPr/>
            </a:pPr>
            <a:fld id="{058DE562-9614-478A-A76C-916E4D856D66}" type="slidenum">
              <a:rPr lang="en-US" smtClean="0"/>
              <a:pPr>
                <a:defRPr/>
              </a:pPr>
              <a:t>17</a:t>
            </a:fld>
            <a:endParaRPr lang="en-US"/>
          </a:p>
        </p:txBody>
      </p:sp>
      <p:sp>
        <p:nvSpPr>
          <p:cNvPr id="5" name="Rectangular Callout 4"/>
          <p:cNvSpPr/>
          <p:nvPr/>
        </p:nvSpPr>
        <p:spPr>
          <a:xfrm>
            <a:off x="5043840" y="4253453"/>
            <a:ext cx="3110805" cy="384050"/>
          </a:xfrm>
          <a:prstGeom prst="wedgeRectCallout">
            <a:avLst>
              <a:gd name="adj1" fmla="val -105014"/>
              <a:gd name="adj2" fmla="val -82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Invoke/call method Welcome</a:t>
            </a:r>
            <a:endParaRPr lang="en-MY" sz="1800" dirty="0">
              <a:solidFill>
                <a:schemeClr val="tx1"/>
              </a:solidFill>
            </a:endParaRPr>
          </a:p>
        </p:txBody>
      </p:sp>
      <p:sp>
        <p:nvSpPr>
          <p:cNvPr id="6" name="Rectangular Callout 5"/>
          <p:cNvSpPr/>
          <p:nvPr/>
        </p:nvSpPr>
        <p:spPr>
          <a:xfrm>
            <a:off x="4736600" y="4789903"/>
            <a:ext cx="3110805" cy="384050"/>
          </a:xfrm>
          <a:prstGeom prst="wedgeRectCallout">
            <a:avLst>
              <a:gd name="adj1" fmla="val -105014"/>
              <a:gd name="adj2" fmla="val -82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Invoke/call method Name</a:t>
            </a:r>
            <a:endParaRPr lang="en-MY" sz="1800" dirty="0">
              <a:solidFill>
                <a:schemeClr val="tx1"/>
              </a:solidFill>
            </a:endParaRPr>
          </a:p>
        </p:txBody>
      </p:sp>
    </p:spTree>
    <p:extLst>
      <p:ext uri="{BB962C8B-B14F-4D97-AF65-F5344CB8AC3E}">
        <p14:creationId xmlns:p14="http://schemas.microsoft.com/office/powerpoint/2010/main" val="205546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Methods</a:t>
            </a:r>
            <a:endParaRPr lang="en-MY" dirty="0"/>
          </a:p>
        </p:txBody>
      </p:sp>
      <p:sp>
        <p:nvSpPr>
          <p:cNvPr id="3" name="Content Placeholder 2"/>
          <p:cNvSpPr>
            <a:spLocks noGrp="1"/>
          </p:cNvSpPr>
          <p:nvPr>
            <p:ph idx="1"/>
          </p:nvPr>
        </p:nvSpPr>
        <p:spPr/>
        <p:txBody>
          <a:bodyPr/>
          <a:lstStyle/>
          <a:p>
            <a:pPr marL="0" indent="0">
              <a:buNone/>
            </a:pPr>
            <a:r>
              <a:rPr lang="en-US" sz="2000" dirty="0">
                <a:latin typeface="Lucida Sans Typewriter" pitchFamily="49" charset="0"/>
                <a:cs typeface="Courier New" pitchFamily="49" charset="0"/>
              </a:rPr>
              <a:t>public static void </a:t>
            </a:r>
            <a:r>
              <a:rPr lang="en-US" sz="2000" dirty="0">
                <a:solidFill>
                  <a:srgbClr val="FF0000"/>
                </a:solidFill>
                <a:latin typeface="Lucida Sans Typewriter" pitchFamily="49" charset="0"/>
                <a:cs typeface="Courier New" pitchFamily="49" charset="0"/>
              </a:rPr>
              <a:t>main</a:t>
            </a:r>
            <a:r>
              <a:rPr lang="en-US" sz="2000" dirty="0">
                <a:latin typeface="Lucida Sans Typewriter" pitchFamily="49" charset="0"/>
                <a:cs typeface="Courier New" pitchFamily="49" charset="0"/>
              </a:rPr>
              <a:t> (String[] </a:t>
            </a:r>
            <a:r>
              <a:rPr lang="en-US" sz="2000" dirty="0" err="1">
                <a:latin typeface="Lucida Sans Typewriter" pitchFamily="49" charset="0"/>
                <a:cs typeface="Courier New" pitchFamily="49" charset="0"/>
              </a:rPr>
              <a:t>args</a:t>
            </a:r>
            <a:r>
              <a:rPr lang="en-US" sz="2000" dirty="0">
                <a:latin typeface="Lucida Sans Typewriter" pitchFamily="49" charset="0"/>
                <a:cs typeface="Courier New" pitchFamily="49" charset="0"/>
              </a:rPr>
              <a:t>) {</a:t>
            </a:r>
          </a:p>
          <a:p>
            <a:pPr marL="0" indent="0">
              <a:buNone/>
            </a:pPr>
            <a:r>
              <a:rPr lang="en-US" sz="2000" dirty="0">
                <a:latin typeface="Lucida Sans Typewriter" pitchFamily="49" charset="0"/>
                <a:cs typeface="Courier New" pitchFamily="49" charset="0"/>
              </a:rPr>
              <a:t>   </a:t>
            </a:r>
            <a:r>
              <a:rPr lang="en-US" sz="2000" dirty="0">
                <a:solidFill>
                  <a:srgbClr val="FF0000"/>
                </a:solidFill>
                <a:latin typeface="Lucida Sans Typewriter" pitchFamily="49" charset="0"/>
                <a:cs typeface="Courier New" pitchFamily="49" charset="0"/>
              </a:rPr>
              <a:t>Welcome();</a:t>
            </a:r>
          </a:p>
          <a:p>
            <a:pPr marL="0" indent="0">
              <a:buNone/>
            </a:pPr>
            <a:r>
              <a:rPr lang="en-US" sz="2000" dirty="0">
                <a:solidFill>
                  <a:srgbClr val="FF0000"/>
                </a:solidFill>
                <a:latin typeface="Lucida Sans Typewriter" pitchFamily="49" charset="0"/>
                <a:cs typeface="Courier New" pitchFamily="49" charset="0"/>
              </a:rPr>
              <a:t>   Name();</a:t>
            </a:r>
          </a:p>
          <a:p>
            <a:pPr marL="0" indent="0">
              <a:buNone/>
            </a:pPr>
            <a:r>
              <a:rPr lang="en-US" sz="2000" dirty="0">
                <a:latin typeface="Lucida Sans Typewriter" pitchFamily="49" charset="0"/>
                <a:cs typeface="Courier New"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Welcome()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 to Java!”);</a:t>
            </a:r>
          </a:p>
          <a:p>
            <a:pPr marL="0" indent="0">
              <a:buNone/>
            </a:pPr>
            <a:r>
              <a:rPr lang="en-US" sz="2000" dirty="0">
                <a:latin typeface="Lucida Sans Typewriter"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Name()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(“My name is Ali”);</a:t>
            </a:r>
          </a:p>
          <a:p>
            <a:pPr marL="0" indent="0">
              <a:buNone/>
            </a:pPr>
            <a:r>
              <a:rPr lang="en-US" sz="2000" dirty="0">
                <a:latin typeface="Lucida Sans Typewriter" pitchFamily="49" charset="0"/>
              </a:rPr>
              <a:t>}</a:t>
            </a:r>
            <a:endParaRPr lang="en-MY" sz="2000" dirty="0">
              <a:latin typeface="Lucida Sans Typewriter" pitchFamily="49" charset="0"/>
            </a:endParaRPr>
          </a:p>
          <a:p>
            <a:pPr marL="0" indent="0">
              <a:buNone/>
            </a:pPr>
            <a:endParaRPr lang="en-MY" sz="2000" dirty="0">
              <a:latin typeface="Lucida Sans Typewriter" pitchFamily="49" charset="0"/>
            </a:endParaRPr>
          </a:p>
        </p:txBody>
      </p:sp>
      <p:sp>
        <p:nvSpPr>
          <p:cNvPr id="4" name="Slide Number Placeholder 3"/>
          <p:cNvSpPr>
            <a:spLocks noGrp="1"/>
          </p:cNvSpPr>
          <p:nvPr>
            <p:ph type="sldNum" sz="quarter" idx="12"/>
          </p:nvPr>
        </p:nvSpPr>
        <p:spPr/>
        <p:txBody>
          <a:bodyPr/>
          <a:lstStyle/>
          <a:p>
            <a:pPr>
              <a:defRPr/>
            </a:pPr>
            <a:fld id="{058DE562-9614-478A-A76C-916E4D856D66}" type="slidenum">
              <a:rPr lang="en-US" smtClean="0"/>
              <a:pPr>
                <a:defRPr/>
              </a:pPr>
              <a:t>18</a:t>
            </a:fld>
            <a:endParaRPr lang="en-US"/>
          </a:p>
        </p:txBody>
      </p:sp>
      <p:sp>
        <p:nvSpPr>
          <p:cNvPr id="7" name="Freeform 6"/>
          <p:cNvSpPr/>
          <p:nvPr/>
        </p:nvSpPr>
        <p:spPr>
          <a:xfrm>
            <a:off x="2651750" y="2166257"/>
            <a:ext cx="1697769" cy="1295400"/>
          </a:xfrm>
          <a:custGeom>
            <a:avLst/>
            <a:gdLst>
              <a:gd name="connsiteX0" fmla="*/ 0 w 1214433"/>
              <a:gd name="connsiteY0" fmla="*/ 0 h 1295400"/>
              <a:gd name="connsiteX1" fmla="*/ 631371 w 1214433"/>
              <a:gd name="connsiteY1" fmla="*/ 97972 h 1295400"/>
              <a:gd name="connsiteX2" fmla="*/ 1132114 w 1214433"/>
              <a:gd name="connsiteY2" fmla="*/ 500743 h 1295400"/>
              <a:gd name="connsiteX3" fmla="*/ 1208314 w 1214433"/>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1214433" h="1295400">
                <a:moveTo>
                  <a:pt x="0" y="0"/>
                </a:moveTo>
                <a:cubicBezTo>
                  <a:pt x="221342" y="7257"/>
                  <a:pt x="442685" y="14515"/>
                  <a:pt x="631371" y="97972"/>
                </a:cubicBezTo>
                <a:cubicBezTo>
                  <a:pt x="820057" y="181429"/>
                  <a:pt x="1035957" y="301172"/>
                  <a:pt x="1132114" y="500743"/>
                </a:cubicBezTo>
                <a:cubicBezTo>
                  <a:pt x="1228271" y="700314"/>
                  <a:pt x="1218292" y="997857"/>
                  <a:pt x="1208314" y="1295400"/>
                </a:cubicBezTo>
              </a:path>
            </a:pathLst>
          </a:cu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9" name="Freeform 8"/>
          <p:cNvSpPr/>
          <p:nvPr/>
        </p:nvSpPr>
        <p:spPr>
          <a:xfrm>
            <a:off x="2152485" y="2545685"/>
            <a:ext cx="1589817" cy="2765160"/>
          </a:xfrm>
          <a:custGeom>
            <a:avLst/>
            <a:gdLst>
              <a:gd name="connsiteX0" fmla="*/ 0 w 1214433"/>
              <a:gd name="connsiteY0" fmla="*/ 0 h 1295400"/>
              <a:gd name="connsiteX1" fmla="*/ 631371 w 1214433"/>
              <a:gd name="connsiteY1" fmla="*/ 97972 h 1295400"/>
              <a:gd name="connsiteX2" fmla="*/ 1132114 w 1214433"/>
              <a:gd name="connsiteY2" fmla="*/ 500743 h 1295400"/>
              <a:gd name="connsiteX3" fmla="*/ 1208314 w 1214433"/>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1214433" h="1295400">
                <a:moveTo>
                  <a:pt x="0" y="0"/>
                </a:moveTo>
                <a:cubicBezTo>
                  <a:pt x="221342" y="7257"/>
                  <a:pt x="442685" y="14515"/>
                  <a:pt x="631371" y="97972"/>
                </a:cubicBezTo>
                <a:cubicBezTo>
                  <a:pt x="820057" y="181429"/>
                  <a:pt x="1035957" y="301172"/>
                  <a:pt x="1132114" y="500743"/>
                </a:cubicBezTo>
                <a:cubicBezTo>
                  <a:pt x="1228271" y="700314"/>
                  <a:pt x="1218292" y="997857"/>
                  <a:pt x="1208314" y="1295400"/>
                </a:cubicBezTo>
              </a:path>
            </a:pathLst>
          </a:cu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grpSp>
        <p:nvGrpSpPr>
          <p:cNvPr id="13" name="Group 12"/>
          <p:cNvGrpSpPr/>
          <p:nvPr/>
        </p:nvGrpSpPr>
        <p:grpSpPr>
          <a:xfrm>
            <a:off x="6377035" y="4312315"/>
            <a:ext cx="2416046" cy="1292662"/>
            <a:chOff x="6069795" y="2291568"/>
            <a:chExt cx="2416046" cy="1292662"/>
          </a:xfrm>
        </p:grpSpPr>
        <p:sp>
          <p:nvSpPr>
            <p:cNvPr id="11" name="TextBox 10"/>
            <p:cNvSpPr txBox="1"/>
            <p:nvPr/>
          </p:nvSpPr>
          <p:spPr>
            <a:xfrm>
              <a:off x="6069795" y="2660900"/>
              <a:ext cx="2416046" cy="923330"/>
            </a:xfrm>
            <a:prstGeom prst="rect">
              <a:avLst/>
            </a:prstGeom>
            <a:solidFill>
              <a:srgbClr val="66FFFF"/>
            </a:solidFill>
            <a:ln w="28575">
              <a:solidFill>
                <a:srgbClr val="0070C0"/>
              </a:solidFill>
            </a:ln>
          </p:spPr>
          <p:txBody>
            <a:bodyPr wrap="none" rtlCol="0">
              <a:spAutoFit/>
            </a:bodyPr>
            <a:lstStyle/>
            <a:p>
              <a:r>
                <a:rPr lang="en-US" sz="1800" dirty="0">
                  <a:latin typeface="Lucida Sans Typewriter" pitchFamily="49" charset="0"/>
                </a:rPr>
                <a:t>Welcome!</a:t>
              </a:r>
            </a:p>
            <a:p>
              <a:r>
                <a:rPr lang="en-US" sz="1800" dirty="0">
                  <a:latin typeface="Lucida Sans Typewriter" pitchFamily="49" charset="0"/>
                </a:rPr>
                <a:t>Welcome to Java!</a:t>
              </a:r>
            </a:p>
            <a:p>
              <a:r>
                <a:rPr lang="en-US" sz="1800" dirty="0">
                  <a:latin typeface="Lucida Sans Typewriter" pitchFamily="49" charset="0"/>
                </a:rPr>
                <a:t>My name is Ali</a:t>
              </a:r>
              <a:endParaRPr lang="en-MY" sz="1800" dirty="0"/>
            </a:p>
          </p:txBody>
        </p:sp>
        <p:sp>
          <p:nvSpPr>
            <p:cNvPr id="12" name="TextBox 11"/>
            <p:cNvSpPr txBox="1"/>
            <p:nvPr/>
          </p:nvSpPr>
          <p:spPr>
            <a:xfrm>
              <a:off x="7145135" y="2291568"/>
              <a:ext cx="859531" cy="338554"/>
            </a:xfrm>
            <a:prstGeom prst="rect">
              <a:avLst/>
            </a:prstGeom>
            <a:noFill/>
          </p:spPr>
          <p:txBody>
            <a:bodyPr wrap="none" rtlCol="0">
              <a:spAutoFit/>
            </a:bodyPr>
            <a:lstStyle/>
            <a:p>
              <a:r>
                <a:rPr lang="en-US" sz="1600" dirty="0">
                  <a:solidFill>
                    <a:srgbClr val="0070C0"/>
                  </a:solidFill>
                  <a:latin typeface="+mn-lt"/>
                </a:rPr>
                <a:t>Output:</a:t>
              </a:r>
              <a:endParaRPr lang="en-MY" sz="1600" dirty="0">
                <a:solidFill>
                  <a:srgbClr val="0070C0"/>
                </a:solidFill>
                <a:latin typeface="+mn-lt"/>
              </a:endParaRPr>
            </a:p>
          </p:txBody>
        </p:sp>
      </p:grpSp>
      <p:graphicFrame>
        <p:nvGraphicFramePr>
          <p:cNvPr id="14" name="Diagram 13"/>
          <p:cNvGraphicFramePr/>
          <p:nvPr>
            <p:extLst>
              <p:ext uri="{D42A27DB-BD31-4B8C-83A1-F6EECF244321}">
                <p14:modId xmlns:p14="http://schemas.microsoft.com/office/powerpoint/2010/main" val="3205140712"/>
              </p:ext>
            </p:extLst>
          </p:nvPr>
        </p:nvGraphicFramePr>
        <p:xfrm>
          <a:off x="5956255" y="2154667"/>
          <a:ext cx="2825519" cy="1415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01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Graphic spid="1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Methods</a:t>
            </a:r>
            <a:endParaRPr lang="en-MY" dirty="0"/>
          </a:p>
        </p:txBody>
      </p:sp>
      <p:sp>
        <p:nvSpPr>
          <p:cNvPr id="3" name="Content Placeholder 2"/>
          <p:cNvSpPr>
            <a:spLocks noGrp="1"/>
          </p:cNvSpPr>
          <p:nvPr>
            <p:ph idx="1"/>
          </p:nvPr>
        </p:nvSpPr>
        <p:spPr/>
        <p:txBody>
          <a:bodyPr/>
          <a:lstStyle/>
          <a:p>
            <a:pPr marL="0" indent="0">
              <a:buNone/>
            </a:pPr>
            <a:r>
              <a:rPr lang="en-US" sz="2000" dirty="0">
                <a:latin typeface="Lucida Sans Typewriter" pitchFamily="49" charset="0"/>
                <a:cs typeface="Courier New" pitchFamily="49" charset="0"/>
              </a:rPr>
              <a:t>public static void </a:t>
            </a:r>
            <a:r>
              <a:rPr lang="en-US" sz="2000" dirty="0">
                <a:solidFill>
                  <a:srgbClr val="FF0000"/>
                </a:solidFill>
                <a:latin typeface="Lucida Sans Typewriter" pitchFamily="49" charset="0"/>
                <a:cs typeface="Courier New" pitchFamily="49" charset="0"/>
              </a:rPr>
              <a:t>main</a:t>
            </a:r>
            <a:r>
              <a:rPr lang="en-US" sz="2000" dirty="0">
                <a:latin typeface="Lucida Sans Typewriter" pitchFamily="49" charset="0"/>
                <a:cs typeface="Courier New" pitchFamily="49" charset="0"/>
              </a:rPr>
              <a:t> (String[] </a:t>
            </a:r>
            <a:r>
              <a:rPr lang="en-US" sz="2000" dirty="0" err="1">
                <a:latin typeface="Lucida Sans Typewriter" pitchFamily="49" charset="0"/>
                <a:cs typeface="Courier New" pitchFamily="49" charset="0"/>
              </a:rPr>
              <a:t>args</a:t>
            </a:r>
            <a:r>
              <a:rPr lang="en-US" sz="2000" dirty="0">
                <a:latin typeface="Lucida Sans Typewriter" pitchFamily="49" charset="0"/>
                <a:cs typeface="Courier New" pitchFamily="49" charset="0"/>
              </a:rPr>
              <a:t>) {</a:t>
            </a:r>
          </a:p>
          <a:p>
            <a:pPr marL="0" indent="0">
              <a:buNone/>
            </a:pPr>
            <a:r>
              <a:rPr lang="en-US" sz="2000" dirty="0">
                <a:latin typeface="Lucida Sans Typewriter" pitchFamily="49" charset="0"/>
                <a:cs typeface="Courier New" pitchFamily="49" charset="0"/>
              </a:rPr>
              <a:t>   </a:t>
            </a:r>
            <a:r>
              <a:rPr lang="en-US" sz="2000" dirty="0">
                <a:solidFill>
                  <a:srgbClr val="FF0000"/>
                </a:solidFill>
                <a:latin typeface="Lucida Sans Typewriter" pitchFamily="49" charset="0"/>
                <a:cs typeface="Courier New" pitchFamily="49" charset="0"/>
              </a:rPr>
              <a:t>Welcome();</a:t>
            </a:r>
          </a:p>
          <a:p>
            <a:pPr marL="0" indent="0">
              <a:buNone/>
            </a:pPr>
            <a:r>
              <a:rPr lang="en-US" sz="2000" dirty="0">
                <a:latin typeface="Lucida Sans Typewriter" pitchFamily="49" charset="0"/>
                <a:cs typeface="Courier New"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Welcome()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 to Java!”);</a:t>
            </a:r>
          </a:p>
          <a:p>
            <a:pPr marL="0" indent="0">
              <a:buNone/>
            </a:pPr>
            <a:r>
              <a:rPr lang="en-US" sz="2000" dirty="0">
                <a:solidFill>
                  <a:srgbClr val="FF0000"/>
                </a:solidFill>
                <a:latin typeface="Lucida Sans Typewriter" pitchFamily="49" charset="0"/>
                <a:cs typeface="Courier New" pitchFamily="49" charset="0"/>
              </a:rPr>
              <a:t>   Name();</a:t>
            </a:r>
          </a:p>
          <a:p>
            <a:pPr marL="0" indent="0">
              <a:buNone/>
            </a:pPr>
            <a:r>
              <a:rPr lang="en-US" sz="2000" dirty="0">
                <a:latin typeface="Lucida Sans Typewriter"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Name()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(“My name is Ali”);</a:t>
            </a:r>
          </a:p>
          <a:p>
            <a:pPr marL="0" indent="0">
              <a:buNone/>
            </a:pPr>
            <a:r>
              <a:rPr lang="en-US" sz="2000" dirty="0">
                <a:latin typeface="Lucida Sans Typewriter" pitchFamily="49" charset="0"/>
              </a:rPr>
              <a:t>}</a:t>
            </a:r>
            <a:endParaRPr lang="en-MY" sz="2000" dirty="0">
              <a:latin typeface="Lucida Sans Typewriter" pitchFamily="49" charset="0"/>
            </a:endParaRPr>
          </a:p>
          <a:p>
            <a:pPr marL="0" indent="0">
              <a:buNone/>
            </a:pPr>
            <a:endParaRPr lang="en-MY" sz="2000" dirty="0">
              <a:latin typeface="Lucida Sans Typewriter" pitchFamily="49" charset="0"/>
            </a:endParaRPr>
          </a:p>
        </p:txBody>
      </p:sp>
      <p:sp>
        <p:nvSpPr>
          <p:cNvPr id="4" name="Slide Number Placeholder 3"/>
          <p:cNvSpPr>
            <a:spLocks noGrp="1"/>
          </p:cNvSpPr>
          <p:nvPr>
            <p:ph type="sldNum" sz="quarter" idx="12"/>
          </p:nvPr>
        </p:nvSpPr>
        <p:spPr/>
        <p:txBody>
          <a:bodyPr/>
          <a:lstStyle/>
          <a:p>
            <a:pPr>
              <a:defRPr/>
            </a:pPr>
            <a:fld id="{058DE562-9614-478A-A76C-916E4D856D66}" type="slidenum">
              <a:rPr lang="en-US" smtClean="0"/>
              <a:pPr>
                <a:defRPr/>
              </a:pPr>
              <a:t>19</a:t>
            </a:fld>
            <a:endParaRPr lang="en-US"/>
          </a:p>
        </p:txBody>
      </p:sp>
      <p:sp>
        <p:nvSpPr>
          <p:cNvPr id="7" name="Freeform 6"/>
          <p:cNvSpPr/>
          <p:nvPr/>
        </p:nvSpPr>
        <p:spPr>
          <a:xfrm>
            <a:off x="2651750" y="2166257"/>
            <a:ext cx="1420985" cy="993908"/>
          </a:xfrm>
          <a:custGeom>
            <a:avLst/>
            <a:gdLst>
              <a:gd name="connsiteX0" fmla="*/ 0 w 1214433"/>
              <a:gd name="connsiteY0" fmla="*/ 0 h 1295400"/>
              <a:gd name="connsiteX1" fmla="*/ 631371 w 1214433"/>
              <a:gd name="connsiteY1" fmla="*/ 97972 h 1295400"/>
              <a:gd name="connsiteX2" fmla="*/ 1132114 w 1214433"/>
              <a:gd name="connsiteY2" fmla="*/ 500743 h 1295400"/>
              <a:gd name="connsiteX3" fmla="*/ 1208314 w 1214433"/>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1214433" h="1295400">
                <a:moveTo>
                  <a:pt x="0" y="0"/>
                </a:moveTo>
                <a:cubicBezTo>
                  <a:pt x="221342" y="7257"/>
                  <a:pt x="442685" y="14515"/>
                  <a:pt x="631371" y="97972"/>
                </a:cubicBezTo>
                <a:cubicBezTo>
                  <a:pt x="820057" y="181429"/>
                  <a:pt x="1035957" y="301172"/>
                  <a:pt x="1132114" y="500743"/>
                </a:cubicBezTo>
                <a:cubicBezTo>
                  <a:pt x="1228271" y="700314"/>
                  <a:pt x="1218292" y="997857"/>
                  <a:pt x="1208314" y="1295400"/>
                </a:cubicBezTo>
              </a:path>
            </a:pathLst>
          </a:cu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9" name="Freeform 8"/>
          <p:cNvSpPr/>
          <p:nvPr/>
        </p:nvSpPr>
        <p:spPr>
          <a:xfrm>
            <a:off x="2229295" y="4350719"/>
            <a:ext cx="1513007" cy="960125"/>
          </a:xfrm>
          <a:custGeom>
            <a:avLst/>
            <a:gdLst>
              <a:gd name="connsiteX0" fmla="*/ 0 w 1214433"/>
              <a:gd name="connsiteY0" fmla="*/ 0 h 1295400"/>
              <a:gd name="connsiteX1" fmla="*/ 631371 w 1214433"/>
              <a:gd name="connsiteY1" fmla="*/ 97972 h 1295400"/>
              <a:gd name="connsiteX2" fmla="*/ 1132114 w 1214433"/>
              <a:gd name="connsiteY2" fmla="*/ 500743 h 1295400"/>
              <a:gd name="connsiteX3" fmla="*/ 1208314 w 1214433"/>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1214433" h="1295400">
                <a:moveTo>
                  <a:pt x="0" y="0"/>
                </a:moveTo>
                <a:cubicBezTo>
                  <a:pt x="221342" y="7257"/>
                  <a:pt x="442685" y="14515"/>
                  <a:pt x="631371" y="97972"/>
                </a:cubicBezTo>
                <a:cubicBezTo>
                  <a:pt x="820057" y="181429"/>
                  <a:pt x="1035957" y="301172"/>
                  <a:pt x="1132114" y="500743"/>
                </a:cubicBezTo>
                <a:cubicBezTo>
                  <a:pt x="1228271" y="700314"/>
                  <a:pt x="1218292" y="997857"/>
                  <a:pt x="1208314" y="1295400"/>
                </a:cubicBezTo>
              </a:path>
            </a:pathLst>
          </a:cu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grpSp>
        <p:nvGrpSpPr>
          <p:cNvPr id="10" name="Group 9"/>
          <p:cNvGrpSpPr/>
          <p:nvPr/>
        </p:nvGrpSpPr>
        <p:grpSpPr>
          <a:xfrm>
            <a:off x="6377035" y="4184450"/>
            <a:ext cx="2416046" cy="1292662"/>
            <a:chOff x="6069795" y="2291568"/>
            <a:chExt cx="2416046" cy="1292662"/>
          </a:xfrm>
        </p:grpSpPr>
        <p:sp>
          <p:nvSpPr>
            <p:cNvPr id="14" name="TextBox 13"/>
            <p:cNvSpPr txBox="1"/>
            <p:nvPr/>
          </p:nvSpPr>
          <p:spPr>
            <a:xfrm>
              <a:off x="6069795" y="2660900"/>
              <a:ext cx="2416046" cy="923330"/>
            </a:xfrm>
            <a:prstGeom prst="rect">
              <a:avLst/>
            </a:prstGeom>
            <a:solidFill>
              <a:srgbClr val="66FFFF"/>
            </a:solidFill>
            <a:ln w="28575">
              <a:solidFill>
                <a:srgbClr val="0070C0"/>
              </a:solidFill>
            </a:ln>
          </p:spPr>
          <p:txBody>
            <a:bodyPr wrap="none" rtlCol="0">
              <a:spAutoFit/>
            </a:bodyPr>
            <a:lstStyle/>
            <a:p>
              <a:r>
                <a:rPr lang="en-US" sz="1800" dirty="0">
                  <a:latin typeface="Lucida Sans Typewriter" pitchFamily="49" charset="0"/>
                </a:rPr>
                <a:t>Welcome!</a:t>
              </a:r>
            </a:p>
            <a:p>
              <a:r>
                <a:rPr lang="en-US" sz="1800" dirty="0">
                  <a:latin typeface="Lucida Sans Typewriter" pitchFamily="49" charset="0"/>
                </a:rPr>
                <a:t>Welcome to Java!</a:t>
              </a:r>
            </a:p>
            <a:p>
              <a:r>
                <a:rPr lang="en-US" sz="1800" dirty="0">
                  <a:latin typeface="Lucida Sans Typewriter" pitchFamily="49" charset="0"/>
                </a:rPr>
                <a:t>My name is Ali</a:t>
              </a:r>
              <a:endParaRPr lang="en-MY" sz="1800" dirty="0"/>
            </a:p>
          </p:txBody>
        </p:sp>
        <p:sp>
          <p:nvSpPr>
            <p:cNvPr id="15" name="TextBox 14"/>
            <p:cNvSpPr txBox="1"/>
            <p:nvPr/>
          </p:nvSpPr>
          <p:spPr>
            <a:xfrm>
              <a:off x="7145135" y="2291568"/>
              <a:ext cx="859531" cy="338554"/>
            </a:xfrm>
            <a:prstGeom prst="rect">
              <a:avLst/>
            </a:prstGeom>
            <a:noFill/>
          </p:spPr>
          <p:txBody>
            <a:bodyPr wrap="none" rtlCol="0">
              <a:spAutoFit/>
            </a:bodyPr>
            <a:lstStyle/>
            <a:p>
              <a:r>
                <a:rPr lang="en-US" sz="1600" dirty="0">
                  <a:solidFill>
                    <a:srgbClr val="0070C0"/>
                  </a:solidFill>
                  <a:latin typeface="+mn-lt"/>
                </a:rPr>
                <a:t>Output:</a:t>
              </a:r>
              <a:endParaRPr lang="en-MY" sz="1600" dirty="0">
                <a:solidFill>
                  <a:srgbClr val="0070C0"/>
                </a:solidFill>
                <a:latin typeface="+mn-lt"/>
              </a:endParaRPr>
            </a:p>
          </p:txBody>
        </p:sp>
      </p:grpSp>
      <p:graphicFrame>
        <p:nvGraphicFramePr>
          <p:cNvPr id="16" name="Diagram 15"/>
          <p:cNvGraphicFramePr/>
          <p:nvPr>
            <p:extLst>
              <p:ext uri="{D42A27DB-BD31-4B8C-83A1-F6EECF244321}">
                <p14:modId xmlns:p14="http://schemas.microsoft.com/office/powerpoint/2010/main" val="1462092692"/>
              </p:ext>
            </p:extLst>
          </p:nvPr>
        </p:nvGraphicFramePr>
        <p:xfrm>
          <a:off x="7183540" y="1355130"/>
          <a:ext cx="1519749" cy="2106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68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Graphic spid="1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959A4C-75DD-74D2-1347-CAF3D5365374}"/>
              </a:ext>
            </a:extLst>
          </p:cNvPr>
          <p:cNvSpPr>
            <a:spLocks noGrp="1"/>
          </p:cNvSpPr>
          <p:nvPr>
            <p:ph type="body" idx="1"/>
          </p:nvPr>
        </p:nvSpPr>
        <p:spPr>
          <a:xfrm>
            <a:off x="457200" y="838200"/>
            <a:ext cx="3733800" cy="914400"/>
          </a:xfrm>
          <a:solidFill>
            <a:srgbClr val="66FFFF"/>
          </a:solidFill>
        </p:spPr>
        <p:txBody>
          <a:bodyPr/>
          <a:lstStyle/>
          <a:p>
            <a:pPr algn="ctr"/>
            <a:r>
              <a:rPr lang="en-MY" sz="3200" dirty="0"/>
              <a:t>Outline</a:t>
            </a:r>
          </a:p>
        </p:txBody>
      </p:sp>
      <p:sp>
        <p:nvSpPr>
          <p:cNvPr id="3" name="Content Placeholder 2">
            <a:extLst>
              <a:ext uri="{FF2B5EF4-FFF2-40B4-BE49-F238E27FC236}">
                <a16:creationId xmlns:a16="http://schemas.microsoft.com/office/drawing/2014/main" id="{133DC9E8-D271-174F-192B-0A550B739D36}"/>
              </a:ext>
            </a:extLst>
          </p:cNvPr>
          <p:cNvSpPr>
            <a:spLocks noGrp="1"/>
          </p:cNvSpPr>
          <p:nvPr>
            <p:ph sz="half" idx="2"/>
          </p:nvPr>
        </p:nvSpPr>
        <p:spPr>
          <a:xfrm>
            <a:off x="457200" y="1752601"/>
            <a:ext cx="3733800" cy="2590799"/>
          </a:xfrm>
          <a:solidFill>
            <a:srgbClr val="CCFFFF"/>
          </a:solidFill>
        </p:spPr>
        <p:txBody>
          <a:bodyPr/>
          <a:lstStyle/>
          <a:p>
            <a:pPr lvl="0"/>
            <a:r>
              <a:rPr lang="en-US" sz="2000"/>
              <a:t>Define and call subroutine</a:t>
            </a:r>
            <a:endParaRPr lang="en-MY" sz="2000"/>
          </a:p>
          <a:p>
            <a:pPr lvl="0"/>
            <a:r>
              <a:rPr lang="en-US" sz="2000"/>
              <a:t>Passing parameters with values and references</a:t>
            </a:r>
            <a:endParaRPr lang="en-MY" sz="2000"/>
          </a:p>
          <a:p>
            <a:pPr lvl="0"/>
            <a:r>
              <a:rPr lang="en-US" sz="2000"/>
              <a:t>Scope of Variables</a:t>
            </a:r>
            <a:endParaRPr lang="en-MY" sz="2000"/>
          </a:p>
          <a:p>
            <a:pPr lvl="0"/>
            <a:r>
              <a:rPr lang="en-US" sz="2000"/>
              <a:t>Built-in Library Utilities</a:t>
            </a:r>
            <a:endParaRPr lang="en-MY" sz="2000" dirty="0"/>
          </a:p>
        </p:txBody>
      </p:sp>
      <p:sp>
        <p:nvSpPr>
          <p:cNvPr id="6" name="Text Placeholder 5">
            <a:extLst>
              <a:ext uri="{FF2B5EF4-FFF2-40B4-BE49-F238E27FC236}">
                <a16:creationId xmlns:a16="http://schemas.microsoft.com/office/drawing/2014/main" id="{A1A94CC7-646E-832D-5506-4AF44F69A4AA}"/>
              </a:ext>
            </a:extLst>
          </p:cNvPr>
          <p:cNvSpPr>
            <a:spLocks noGrp="1"/>
          </p:cNvSpPr>
          <p:nvPr>
            <p:ph type="body" sz="quarter" idx="3"/>
          </p:nvPr>
        </p:nvSpPr>
        <p:spPr>
          <a:xfrm>
            <a:off x="4495801" y="838200"/>
            <a:ext cx="4191000" cy="914400"/>
          </a:xfrm>
          <a:solidFill>
            <a:srgbClr val="66FFCC"/>
          </a:solidFill>
        </p:spPr>
        <p:txBody>
          <a:bodyPr/>
          <a:lstStyle/>
          <a:p>
            <a:pPr algn="ctr"/>
            <a:r>
              <a:rPr lang="en-US" altLang="en-US" sz="3200" dirty="0"/>
              <a:t>Learning Outcomes</a:t>
            </a:r>
            <a:endParaRPr lang="en-MY" sz="3200" dirty="0"/>
          </a:p>
        </p:txBody>
      </p:sp>
      <p:sp>
        <p:nvSpPr>
          <p:cNvPr id="7" name="Content Placeholder 6">
            <a:extLst>
              <a:ext uri="{FF2B5EF4-FFF2-40B4-BE49-F238E27FC236}">
                <a16:creationId xmlns:a16="http://schemas.microsoft.com/office/drawing/2014/main" id="{29986090-B9A3-F357-A5BB-23BBE8CC54D0}"/>
              </a:ext>
            </a:extLst>
          </p:cNvPr>
          <p:cNvSpPr>
            <a:spLocks noGrp="1"/>
          </p:cNvSpPr>
          <p:nvPr>
            <p:ph sz="quarter" idx="4"/>
          </p:nvPr>
        </p:nvSpPr>
        <p:spPr>
          <a:xfrm>
            <a:off x="4495801" y="1752601"/>
            <a:ext cx="4191000" cy="4267200"/>
          </a:xfrm>
          <a:solidFill>
            <a:srgbClr val="CCFFCC"/>
          </a:solidFill>
        </p:spPr>
        <p:txBody>
          <a:bodyPr/>
          <a:lstStyle/>
          <a:p>
            <a:pPr marL="0" indent="0" eaLnBrk="1" hangingPunct="1">
              <a:spcBef>
                <a:spcPts val="600"/>
              </a:spcBef>
              <a:buNone/>
            </a:pPr>
            <a:r>
              <a:rPr lang="en-US" altLang="en-US" sz="2000" dirty="0">
                <a:cs typeface="Courier New" panose="02070309020205020404" pitchFamily="49" charset="0"/>
              </a:rPr>
              <a:t>At the end of this chapter, student should be able to:</a:t>
            </a:r>
          </a:p>
          <a:p>
            <a:pPr marL="363538" indent="-319088" eaLnBrk="1" hangingPunct="1">
              <a:spcBef>
                <a:spcPts val="600"/>
              </a:spcBef>
            </a:pPr>
            <a:r>
              <a:rPr lang="en-US" altLang="en-US" sz="2000" dirty="0" err="1"/>
              <a:t>Analyse</a:t>
            </a:r>
            <a:r>
              <a:rPr lang="en-US" altLang="en-US" sz="2000" dirty="0"/>
              <a:t> and solve problem using methods (C4,CTPS)</a:t>
            </a:r>
          </a:p>
          <a:p>
            <a:pPr marL="363538" indent="-319088" eaLnBrk="1" hangingPunct="1">
              <a:spcBef>
                <a:spcPts val="600"/>
              </a:spcBef>
            </a:pPr>
            <a:r>
              <a:rPr lang="en-US" altLang="en-US" sz="2000" dirty="0"/>
              <a:t>Explain the use of parameters.(C2) </a:t>
            </a:r>
          </a:p>
          <a:p>
            <a:pPr marL="363538" indent="-319088" eaLnBrk="1" hangingPunct="1">
              <a:spcBef>
                <a:spcPts val="600"/>
              </a:spcBef>
            </a:pPr>
            <a:r>
              <a:rPr lang="en-US" altLang="en-US" sz="2000" dirty="0"/>
              <a:t>Differentiate local and global variable.(C2)</a:t>
            </a:r>
          </a:p>
          <a:p>
            <a:pPr marL="363538" indent="-319088" eaLnBrk="1" hangingPunct="1">
              <a:spcBef>
                <a:spcPts val="600"/>
              </a:spcBef>
            </a:pPr>
            <a:r>
              <a:rPr lang="en-US" altLang="en-US" sz="2000" dirty="0"/>
              <a:t>Construct program using  methods. (C3)</a:t>
            </a:r>
          </a:p>
          <a:p>
            <a:pPr marL="363538" indent="-319088" eaLnBrk="1" hangingPunct="1">
              <a:spcBef>
                <a:spcPts val="600"/>
              </a:spcBef>
            </a:pPr>
            <a:r>
              <a:rPr lang="en-US" altLang="en-US" sz="2000" dirty="0"/>
              <a:t>Use the other library methods in program (C3)</a:t>
            </a:r>
          </a:p>
        </p:txBody>
      </p:sp>
      <p:sp>
        <p:nvSpPr>
          <p:cNvPr id="4" name="Slide Number Placeholder 3">
            <a:extLst>
              <a:ext uri="{FF2B5EF4-FFF2-40B4-BE49-F238E27FC236}">
                <a16:creationId xmlns:a16="http://schemas.microsoft.com/office/drawing/2014/main" id="{7BEB0C24-DFA9-9F2B-5B0E-BD47F15D927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7E113C-B284-4652-9E0A-0B5010A5FCC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0392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65" y="164575"/>
            <a:ext cx="8229600" cy="734847"/>
          </a:xfrm>
        </p:spPr>
        <p:txBody>
          <a:bodyPr/>
          <a:lstStyle/>
          <a:p>
            <a:r>
              <a:rPr lang="en-US" dirty="0"/>
              <a:t>Invoking Methods</a:t>
            </a:r>
            <a:endParaRPr lang="en-MY" dirty="0"/>
          </a:p>
        </p:txBody>
      </p:sp>
      <p:sp>
        <p:nvSpPr>
          <p:cNvPr id="3" name="Content Placeholder 2"/>
          <p:cNvSpPr>
            <a:spLocks noGrp="1"/>
          </p:cNvSpPr>
          <p:nvPr>
            <p:ph idx="1"/>
          </p:nvPr>
        </p:nvSpPr>
        <p:spPr>
          <a:xfrm>
            <a:off x="457200" y="1086296"/>
            <a:ext cx="8229600" cy="5039868"/>
          </a:xfrm>
        </p:spPr>
        <p:txBody>
          <a:bodyPr/>
          <a:lstStyle/>
          <a:p>
            <a:r>
              <a:rPr lang="en-US" sz="2000" dirty="0">
                <a:cs typeface="Courier New" pitchFamily="49" charset="0"/>
              </a:rPr>
              <a:t>The execution depends on the order the methods are invoked</a:t>
            </a:r>
          </a:p>
          <a:p>
            <a:endParaRPr lang="en-US" sz="2000" dirty="0">
              <a:cs typeface="Courier New" pitchFamily="49" charset="0"/>
            </a:endParaRPr>
          </a:p>
          <a:p>
            <a:pPr marL="0" indent="0">
              <a:buNone/>
            </a:pPr>
            <a:r>
              <a:rPr lang="en-US" sz="2000" dirty="0">
                <a:latin typeface="Lucida Sans Typewriter" pitchFamily="49" charset="0"/>
                <a:cs typeface="Courier New" pitchFamily="49" charset="0"/>
              </a:rPr>
              <a:t>public static void </a:t>
            </a:r>
            <a:r>
              <a:rPr lang="en-US" sz="2000" dirty="0">
                <a:solidFill>
                  <a:srgbClr val="FF0000"/>
                </a:solidFill>
                <a:latin typeface="Lucida Sans Typewriter" pitchFamily="49" charset="0"/>
                <a:cs typeface="Courier New" pitchFamily="49" charset="0"/>
              </a:rPr>
              <a:t>main</a:t>
            </a:r>
            <a:r>
              <a:rPr lang="en-US" sz="2000" dirty="0">
                <a:latin typeface="Lucida Sans Typewriter" pitchFamily="49" charset="0"/>
                <a:cs typeface="Courier New" pitchFamily="49" charset="0"/>
              </a:rPr>
              <a:t> (String[] </a:t>
            </a:r>
            <a:r>
              <a:rPr lang="en-US" sz="2000" dirty="0" err="1">
                <a:latin typeface="Lucida Sans Typewriter" pitchFamily="49" charset="0"/>
                <a:cs typeface="Courier New" pitchFamily="49" charset="0"/>
              </a:rPr>
              <a:t>args</a:t>
            </a:r>
            <a:r>
              <a:rPr lang="en-US" sz="2000" dirty="0">
                <a:latin typeface="Lucida Sans Typewriter" pitchFamily="49" charset="0"/>
                <a:cs typeface="Courier New" pitchFamily="49" charset="0"/>
              </a:rPr>
              <a:t>) {</a:t>
            </a:r>
          </a:p>
          <a:p>
            <a:pPr marL="0" indent="0">
              <a:buNone/>
            </a:pPr>
            <a:r>
              <a:rPr lang="en-US" sz="2000" dirty="0">
                <a:latin typeface="Lucida Sans Typewriter" pitchFamily="49" charset="0"/>
                <a:cs typeface="Courier New" pitchFamily="49" charset="0"/>
              </a:rPr>
              <a:t>   </a:t>
            </a:r>
            <a:r>
              <a:rPr lang="en-US" sz="2000" dirty="0">
                <a:solidFill>
                  <a:srgbClr val="FF0000"/>
                </a:solidFill>
                <a:latin typeface="Lucida Sans Typewriter" pitchFamily="49" charset="0"/>
                <a:cs typeface="Courier New" pitchFamily="49" charset="0"/>
              </a:rPr>
              <a:t>Name();</a:t>
            </a:r>
          </a:p>
          <a:p>
            <a:pPr marL="0" indent="0">
              <a:buNone/>
            </a:pPr>
            <a:r>
              <a:rPr lang="en-US" sz="2000" dirty="0">
                <a:solidFill>
                  <a:srgbClr val="FF0000"/>
                </a:solidFill>
                <a:latin typeface="Lucida Sans Typewriter" pitchFamily="49" charset="0"/>
                <a:cs typeface="Courier New" pitchFamily="49" charset="0"/>
              </a:rPr>
              <a:t>   Welcome();</a:t>
            </a:r>
          </a:p>
          <a:p>
            <a:pPr marL="0" indent="0">
              <a:buNone/>
            </a:pPr>
            <a:r>
              <a:rPr lang="en-US" sz="2000" dirty="0">
                <a:latin typeface="Lucida Sans Typewriter" pitchFamily="49" charset="0"/>
                <a:cs typeface="Courier New"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Welcome()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 to Java!”);</a:t>
            </a:r>
          </a:p>
          <a:p>
            <a:pPr marL="0" indent="0">
              <a:buNone/>
            </a:pPr>
            <a:r>
              <a:rPr lang="en-US" sz="2000" dirty="0">
                <a:latin typeface="Lucida Sans Typewriter"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Name()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(“My name is Ali”);</a:t>
            </a:r>
          </a:p>
          <a:p>
            <a:pPr marL="0" indent="0">
              <a:buNone/>
            </a:pPr>
            <a:r>
              <a:rPr lang="en-US" sz="2000" dirty="0">
                <a:latin typeface="Lucida Sans Typewriter" pitchFamily="49" charset="0"/>
              </a:rPr>
              <a:t>}</a:t>
            </a:r>
            <a:endParaRPr lang="en-MY" sz="2000" dirty="0">
              <a:latin typeface="Lucida Sans Typewriter" pitchFamily="49" charset="0"/>
            </a:endParaRPr>
          </a:p>
          <a:p>
            <a:pPr marL="0" indent="0">
              <a:buNone/>
            </a:pPr>
            <a:endParaRPr lang="en-MY" sz="2000" dirty="0">
              <a:latin typeface="Lucida Sans Typewriter" pitchFamily="49" charset="0"/>
            </a:endParaRPr>
          </a:p>
        </p:txBody>
      </p:sp>
      <p:sp>
        <p:nvSpPr>
          <p:cNvPr id="4" name="Slide Number Placeholder 3"/>
          <p:cNvSpPr>
            <a:spLocks noGrp="1"/>
          </p:cNvSpPr>
          <p:nvPr>
            <p:ph type="sldNum" sz="quarter" idx="12"/>
          </p:nvPr>
        </p:nvSpPr>
        <p:spPr/>
        <p:txBody>
          <a:bodyPr/>
          <a:lstStyle/>
          <a:p>
            <a:pPr>
              <a:defRPr/>
            </a:pPr>
            <a:fld id="{058DE562-9614-478A-A76C-916E4D856D66}" type="slidenum">
              <a:rPr lang="en-US" smtClean="0"/>
              <a:pPr>
                <a:defRPr/>
              </a:pPr>
              <a:t>20</a:t>
            </a:fld>
            <a:endParaRPr lang="en-US"/>
          </a:p>
        </p:txBody>
      </p:sp>
      <p:sp>
        <p:nvSpPr>
          <p:cNvPr id="7" name="Freeform 6"/>
          <p:cNvSpPr/>
          <p:nvPr/>
        </p:nvSpPr>
        <p:spPr>
          <a:xfrm>
            <a:off x="2651750" y="2776115"/>
            <a:ext cx="1697769" cy="877567"/>
          </a:xfrm>
          <a:custGeom>
            <a:avLst/>
            <a:gdLst>
              <a:gd name="connsiteX0" fmla="*/ 0 w 1214433"/>
              <a:gd name="connsiteY0" fmla="*/ 0 h 1295400"/>
              <a:gd name="connsiteX1" fmla="*/ 631371 w 1214433"/>
              <a:gd name="connsiteY1" fmla="*/ 97972 h 1295400"/>
              <a:gd name="connsiteX2" fmla="*/ 1132114 w 1214433"/>
              <a:gd name="connsiteY2" fmla="*/ 500743 h 1295400"/>
              <a:gd name="connsiteX3" fmla="*/ 1208314 w 1214433"/>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1214433" h="1295400">
                <a:moveTo>
                  <a:pt x="0" y="0"/>
                </a:moveTo>
                <a:cubicBezTo>
                  <a:pt x="221342" y="7257"/>
                  <a:pt x="442685" y="14515"/>
                  <a:pt x="631371" y="97972"/>
                </a:cubicBezTo>
                <a:cubicBezTo>
                  <a:pt x="820057" y="181429"/>
                  <a:pt x="1035957" y="301172"/>
                  <a:pt x="1132114" y="500743"/>
                </a:cubicBezTo>
                <a:cubicBezTo>
                  <a:pt x="1228271" y="700314"/>
                  <a:pt x="1218292" y="997857"/>
                  <a:pt x="1208314" y="1295400"/>
                </a:cubicBezTo>
              </a:path>
            </a:pathLst>
          </a:cu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9" name="Freeform 8"/>
          <p:cNvSpPr/>
          <p:nvPr/>
        </p:nvSpPr>
        <p:spPr>
          <a:xfrm>
            <a:off x="2152485" y="2358283"/>
            <a:ext cx="1589817" cy="3144588"/>
          </a:xfrm>
          <a:custGeom>
            <a:avLst/>
            <a:gdLst>
              <a:gd name="connsiteX0" fmla="*/ 0 w 1214433"/>
              <a:gd name="connsiteY0" fmla="*/ 0 h 1295400"/>
              <a:gd name="connsiteX1" fmla="*/ 631371 w 1214433"/>
              <a:gd name="connsiteY1" fmla="*/ 97972 h 1295400"/>
              <a:gd name="connsiteX2" fmla="*/ 1132114 w 1214433"/>
              <a:gd name="connsiteY2" fmla="*/ 500743 h 1295400"/>
              <a:gd name="connsiteX3" fmla="*/ 1208314 w 1214433"/>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1214433" h="1295400">
                <a:moveTo>
                  <a:pt x="0" y="0"/>
                </a:moveTo>
                <a:cubicBezTo>
                  <a:pt x="221342" y="7257"/>
                  <a:pt x="442685" y="14515"/>
                  <a:pt x="631371" y="97972"/>
                </a:cubicBezTo>
                <a:cubicBezTo>
                  <a:pt x="820057" y="181429"/>
                  <a:pt x="1035957" y="301172"/>
                  <a:pt x="1132114" y="500743"/>
                </a:cubicBezTo>
                <a:cubicBezTo>
                  <a:pt x="1228271" y="700314"/>
                  <a:pt x="1218292" y="997857"/>
                  <a:pt x="1208314" y="1295400"/>
                </a:cubicBezTo>
              </a:path>
            </a:pathLst>
          </a:cu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dirty="0"/>
          </a:p>
        </p:txBody>
      </p:sp>
      <p:grpSp>
        <p:nvGrpSpPr>
          <p:cNvPr id="13" name="Group 12"/>
          <p:cNvGrpSpPr/>
          <p:nvPr/>
        </p:nvGrpSpPr>
        <p:grpSpPr>
          <a:xfrm>
            <a:off x="6371476" y="4526817"/>
            <a:ext cx="2416046" cy="1292662"/>
            <a:chOff x="6069795" y="2291568"/>
            <a:chExt cx="2416046" cy="1292662"/>
          </a:xfrm>
        </p:grpSpPr>
        <p:sp>
          <p:nvSpPr>
            <p:cNvPr id="11" name="TextBox 10"/>
            <p:cNvSpPr txBox="1"/>
            <p:nvPr/>
          </p:nvSpPr>
          <p:spPr>
            <a:xfrm>
              <a:off x="6069795" y="2660900"/>
              <a:ext cx="2416046" cy="923330"/>
            </a:xfrm>
            <a:prstGeom prst="rect">
              <a:avLst/>
            </a:prstGeom>
            <a:solidFill>
              <a:srgbClr val="66FFFF"/>
            </a:solidFill>
            <a:ln w="28575">
              <a:solidFill>
                <a:srgbClr val="0070C0"/>
              </a:solidFill>
            </a:ln>
          </p:spPr>
          <p:txBody>
            <a:bodyPr wrap="none" rtlCol="0">
              <a:spAutoFit/>
            </a:bodyPr>
            <a:lstStyle/>
            <a:p>
              <a:r>
                <a:rPr lang="en-US" sz="1800" dirty="0">
                  <a:latin typeface="Lucida Sans Typewriter" pitchFamily="49" charset="0"/>
                </a:rPr>
                <a:t>My name is Ali</a:t>
              </a:r>
              <a:endParaRPr lang="en-MY" sz="1800" dirty="0"/>
            </a:p>
            <a:p>
              <a:r>
                <a:rPr lang="en-US" sz="1800" dirty="0">
                  <a:latin typeface="Lucida Sans Typewriter" pitchFamily="49" charset="0"/>
                </a:rPr>
                <a:t>Welcome!</a:t>
              </a:r>
            </a:p>
            <a:p>
              <a:r>
                <a:rPr lang="en-US" sz="1800" dirty="0">
                  <a:latin typeface="Lucida Sans Typewriter" pitchFamily="49" charset="0"/>
                </a:rPr>
                <a:t>Welcome to Java!</a:t>
              </a:r>
            </a:p>
          </p:txBody>
        </p:sp>
        <p:sp>
          <p:nvSpPr>
            <p:cNvPr id="12" name="TextBox 11"/>
            <p:cNvSpPr txBox="1"/>
            <p:nvPr/>
          </p:nvSpPr>
          <p:spPr>
            <a:xfrm>
              <a:off x="7145135" y="2291568"/>
              <a:ext cx="859531" cy="338554"/>
            </a:xfrm>
            <a:prstGeom prst="rect">
              <a:avLst/>
            </a:prstGeom>
            <a:noFill/>
          </p:spPr>
          <p:txBody>
            <a:bodyPr wrap="none" rtlCol="0">
              <a:spAutoFit/>
            </a:bodyPr>
            <a:lstStyle/>
            <a:p>
              <a:r>
                <a:rPr lang="en-US" sz="1600" dirty="0">
                  <a:solidFill>
                    <a:srgbClr val="0070C0"/>
                  </a:solidFill>
                  <a:latin typeface="+mn-lt"/>
                </a:rPr>
                <a:t>Output:</a:t>
              </a:r>
              <a:endParaRPr lang="en-MY" sz="1600" dirty="0">
                <a:solidFill>
                  <a:srgbClr val="0070C0"/>
                </a:solidFill>
                <a:latin typeface="+mn-lt"/>
              </a:endParaRPr>
            </a:p>
          </p:txBody>
        </p:sp>
      </p:grpSp>
      <p:graphicFrame>
        <p:nvGraphicFramePr>
          <p:cNvPr id="14" name="Diagram 13"/>
          <p:cNvGraphicFramePr/>
          <p:nvPr>
            <p:extLst>
              <p:ext uri="{D42A27DB-BD31-4B8C-83A1-F6EECF244321}">
                <p14:modId xmlns:p14="http://schemas.microsoft.com/office/powerpoint/2010/main" val="1419496981"/>
              </p:ext>
            </p:extLst>
          </p:nvPr>
        </p:nvGraphicFramePr>
        <p:xfrm>
          <a:off x="5950696" y="2369169"/>
          <a:ext cx="2825519" cy="1415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96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Graphic spid="1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4847"/>
          </a:xfrm>
        </p:spPr>
        <p:txBody>
          <a:bodyPr/>
          <a:lstStyle/>
          <a:p>
            <a:r>
              <a:rPr lang="en-US" dirty="0"/>
              <a:t>Invoking Methods</a:t>
            </a:r>
            <a:endParaRPr lang="en-MY" dirty="0"/>
          </a:p>
        </p:txBody>
      </p:sp>
      <p:sp>
        <p:nvSpPr>
          <p:cNvPr id="3" name="Content Placeholder 2"/>
          <p:cNvSpPr>
            <a:spLocks noGrp="1"/>
          </p:cNvSpPr>
          <p:nvPr>
            <p:ph idx="1"/>
          </p:nvPr>
        </p:nvSpPr>
        <p:spPr>
          <a:xfrm>
            <a:off x="457200" y="1278320"/>
            <a:ext cx="8229600" cy="4847844"/>
          </a:xfrm>
        </p:spPr>
        <p:txBody>
          <a:bodyPr/>
          <a:lstStyle/>
          <a:p>
            <a:pPr marL="0" indent="0">
              <a:buNone/>
            </a:pPr>
            <a:r>
              <a:rPr lang="en-US" sz="2000" dirty="0">
                <a:latin typeface="Lucida Sans Typewriter" pitchFamily="49" charset="0"/>
                <a:cs typeface="Courier New" pitchFamily="49" charset="0"/>
              </a:rPr>
              <a:t>public static void </a:t>
            </a:r>
            <a:r>
              <a:rPr lang="en-US" sz="2000" dirty="0">
                <a:solidFill>
                  <a:srgbClr val="FF0000"/>
                </a:solidFill>
                <a:latin typeface="Lucida Sans Typewriter" pitchFamily="49" charset="0"/>
                <a:cs typeface="Courier New" pitchFamily="49" charset="0"/>
              </a:rPr>
              <a:t>main</a:t>
            </a:r>
            <a:r>
              <a:rPr lang="en-US" sz="2000" dirty="0">
                <a:latin typeface="Lucida Sans Typewriter" pitchFamily="49" charset="0"/>
                <a:cs typeface="Courier New" pitchFamily="49" charset="0"/>
              </a:rPr>
              <a:t> (String[] </a:t>
            </a:r>
            <a:r>
              <a:rPr lang="en-US" sz="2000" dirty="0" err="1">
                <a:latin typeface="Lucida Sans Typewriter" pitchFamily="49" charset="0"/>
                <a:cs typeface="Courier New" pitchFamily="49" charset="0"/>
              </a:rPr>
              <a:t>args</a:t>
            </a:r>
            <a:r>
              <a:rPr lang="en-US" sz="2000" dirty="0">
                <a:latin typeface="Lucida Sans Typewriter" pitchFamily="49" charset="0"/>
                <a:cs typeface="Courier New" pitchFamily="49" charset="0"/>
              </a:rPr>
              <a:t>) {</a:t>
            </a:r>
          </a:p>
          <a:p>
            <a:pPr marL="0" indent="0">
              <a:buNone/>
            </a:pPr>
            <a:r>
              <a:rPr lang="en-US" sz="2000" dirty="0">
                <a:latin typeface="Lucida Sans Typewriter" pitchFamily="49" charset="0"/>
                <a:cs typeface="Courier New" pitchFamily="49" charset="0"/>
              </a:rPr>
              <a:t>   </a:t>
            </a:r>
            <a:r>
              <a:rPr lang="en-US" sz="2000" dirty="0">
                <a:solidFill>
                  <a:srgbClr val="FF0000"/>
                </a:solidFill>
                <a:latin typeface="Lucida Sans Typewriter" pitchFamily="49" charset="0"/>
                <a:cs typeface="Courier New" pitchFamily="49" charset="0"/>
              </a:rPr>
              <a:t>Name();</a:t>
            </a:r>
          </a:p>
          <a:p>
            <a:pPr marL="0" indent="0">
              <a:buNone/>
            </a:pPr>
            <a:r>
              <a:rPr lang="en-US" sz="2000" dirty="0">
                <a:solidFill>
                  <a:srgbClr val="FF0000"/>
                </a:solidFill>
                <a:latin typeface="Lucida Sans Typewriter" pitchFamily="49" charset="0"/>
                <a:cs typeface="Courier New" pitchFamily="49" charset="0"/>
              </a:rPr>
              <a:t>   Welcome();</a:t>
            </a:r>
          </a:p>
          <a:p>
            <a:pPr marL="0" indent="0">
              <a:buNone/>
            </a:pPr>
            <a:r>
              <a:rPr lang="en-US" sz="2000" dirty="0">
                <a:latin typeface="Lucida Sans Typewriter" pitchFamily="49" charset="0"/>
                <a:cs typeface="Courier New" pitchFamily="49" charset="0"/>
              </a:rPr>
              <a:t>   </a:t>
            </a:r>
            <a:r>
              <a:rPr lang="en-US" sz="2000" dirty="0">
                <a:solidFill>
                  <a:srgbClr val="FF0000"/>
                </a:solidFill>
                <a:latin typeface="Lucida Sans Typewriter" pitchFamily="49" charset="0"/>
                <a:cs typeface="Courier New" pitchFamily="49" charset="0"/>
              </a:rPr>
              <a:t>Name();</a:t>
            </a:r>
          </a:p>
          <a:p>
            <a:pPr marL="0" indent="0">
              <a:buNone/>
            </a:pPr>
            <a:r>
              <a:rPr lang="en-US" sz="2000" dirty="0">
                <a:latin typeface="Lucida Sans Typewriter" pitchFamily="49" charset="0"/>
                <a:cs typeface="Courier New"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Welcome()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(“Welcome to Java!”);</a:t>
            </a:r>
          </a:p>
          <a:p>
            <a:pPr marL="0" indent="0">
              <a:buNone/>
            </a:pPr>
            <a:r>
              <a:rPr lang="en-US" sz="2000" dirty="0">
                <a:latin typeface="Lucida Sans Typewriter" pitchFamily="49" charset="0"/>
              </a:rPr>
              <a:t>}</a:t>
            </a:r>
          </a:p>
          <a:p>
            <a:pPr marL="0" indent="0">
              <a:buNone/>
            </a:pPr>
            <a:endParaRPr lang="en-US" sz="2000" dirty="0">
              <a:latin typeface="Lucida Sans Typewriter" pitchFamily="49" charset="0"/>
            </a:endParaRPr>
          </a:p>
          <a:p>
            <a:pPr marL="0" indent="0">
              <a:buNone/>
            </a:pPr>
            <a:r>
              <a:rPr lang="en-US" sz="2000" dirty="0">
                <a:latin typeface="Lucida Sans Typewriter" pitchFamily="49" charset="0"/>
              </a:rPr>
              <a:t>public static void </a:t>
            </a:r>
            <a:r>
              <a:rPr lang="en-US" sz="2000" dirty="0">
                <a:solidFill>
                  <a:srgbClr val="FF0000"/>
                </a:solidFill>
                <a:latin typeface="Lucida Sans Typewriter" pitchFamily="49" charset="0"/>
              </a:rPr>
              <a:t>Name()</a:t>
            </a:r>
            <a:r>
              <a:rPr lang="en-US" sz="2000"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(“My name is Ali”);</a:t>
            </a:r>
          </a:p>
          <a:p>
            <a:pPr marL="0" indent="0">
              <a:buNone/>
            </a:pPr>
            <a:r>
              <a:rPr lang="en-US" sz="2000" dirty="0">
                <a:latin typeface="Lucida Sans Typewriter" pitchFamily="49" charset="0"/>
              </a:rPr>
              <a:t>}</a:t>
            </a:r>
            <a:endParaRPr lang="en-MY" sz="2000" dirty="0">
              <a:latin typeface="Lucida Sans Typewriter" pitchFamily="49" charset="0"/>
            </a:endParaRPr>
          </a:p>
          <a:p>
            <a:pPr marL="0" indent="0">
              <a:buNone/>
            </a:pPr>
            <a:endParaRPr lang="en-MY" sz="2000" dirty="0">
              <a:latin typeface="Lucida Sans Typewriter" pitchFamily="49" charset="0"/>
            </a:endParaRPr>
          </a:p>
        </p:txBody>
      </p:sp>
      <p:sp>
        <p:nvSpPr>
          <p:cNvPr id="4" name="Slide Number Placeholder 3"/>
          <p:cNvSpPr>
            <a:spLocks noGrp="1"/>
          </p:cNvSpPr>
          <p:nvPr>
            <p:ph type="sldNum" sz="quarter" idx="12"/>
          </p:nvPr>
        </p:nvSpPr>
        <p:spPr/>
        <p:txBody>
          <a:bodyPr/>
          <a:lstStyle/>
          <a:p>
            <a:pPr>
              <a:defRPr/>
            </a:pPr>
            <a:fld id="{058DE562-9614-478A-A76C-916E4D856D66}" type="slidenum">
              <a:rPr lang="en-US" smtClean="0"/>
              <a:pPr>
                <a:defRPr/>
              </a:pPr>
              <a:t>21</a:t>
            </a:fld>
            <a:endParaRPr lang="en-US"/>
          </a:p>
        </p:txBody>
      </p:sp>
      <p:sp>
        <p:nvSpPr>
          <p:cNvPr id="5" name="TextBox 4"/>
          <p:cNvSpPr txBox="1"/>
          <p:nvPr/>
        </p:nvSpPr>
        <p:spPr>
          <a:xfrm>
            <a:off x="6223415" y="2392065"/>
            <a:ext cx="1175322" cy="461665"/>
          </a:xfrm>
          <a:prstGeom prst="rect">
            <a:avLst/>
          </a:prstGeom>
          <a:solidFill>
            <a:srgbClr val="66FFFF"/>
          </a:solidFill>
        </p:spPr>
        <p:txBody>
          <a:bodyPr wrap="none" rtlCol="0">
            <a:spAutoFit/>
          </a:bodyPr>
          <a:lstStyle/>
          <a:p>
            <a:r>
              <a:rPr lang="en-US" dirty="0"/>
              <a:t>Output?</a:t>
            </a:r>
            <a:endParaRPr lang="en-MY" dirty="0"/>
          </a:p>
        </p:txBody>
      </p:sp>
    </p:spTree>
    <p:extLst>
      <p:ext uri="{BB962C8B-B14F-4D97-AF65-F5344CB8AC3E}">
        <p14:creationId xmlns:p14="http://schemas.microsoft.com/office/powerpoint/2010/main" val="318229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2075" tIns="46038" rIns="92075" bIns="46038"/>
          <a:lstStyle/>
          <a:p>
            <a:pPr eaLnBrk="1" hangingPunct="1"/>
            <a:r>
              <a:rPr lang="en-US"/>
              <a:t>Example</a:t>
            </a:r>
          </a:p>
        </p:txBody>
      </p:sp>
      <p:sp>
        <p:nvSpPr>
          <p:cNvPr id="25603" name="Rectangle 3"/>
          <p:cNvSpPr>
            <a:spLocks noGrp="1" noChangeArrowheads="1"/>
          </p:cNvSpPr>
          <p:nvPr>
            <p:ph type="body" idx="1"/>
          </p:nvPr>
        </p:nvSpPr>
        <p:spPr/>
        <p:txBody>
          <a:bodyPr lIns="92075" tIns="46038" rIns="92075" bIns="46038"/>
          <a:lstStyle/>
          <a:p>
            <a:pPr marL="533400" indent="-533400" eaLnBrk="1" hangingPunct="1">
              <a:buClr>
                <a:schemeClr val="tx1"/>
              </a:buClr>
            </a:pPr>
            <a:r>
              <a:rPr lang="en-US" sz="2800"/>
              <a:t>Write a  program to convert the distance in miles to kilometers where 1.609 kilometers per mile.</a:t>
            </a:r>
          </a:p>
          <a:p>
            <a:pPr marL="533400" indent="-533400" eaLnBrk="1" hangingPunct="1"/>
            <a:endParaRPr lang="en-US" sz="2800"/>
          </a:p>
          <a:p>
            <a:pPr marL="533400" indent="-533400" eaLnBrk="1" hangingPunct="1"/>
            <a:endParaRPr lang="en-US" sz="2800"/>
          </a:p>
          <a:p>
            <a:pPr marL="533400" indent="-533400" eaLnBrk="1" hangingPunct="1">
              <a:buFontTx/>
              <a:buNone/>
            </a:pPr>
            <a:endParaRPr lang="en-US" sz="2800"/>
          </a:p>
        </p:txBody>
      </p:sp>
      <p:sp>
        <p:nvSpPr>
          <p:cNvPr id="4" name="Slide Number Placeholder 3"/>
          <p:cNvSpPr>
            <a:spLocks noGrp="1"/>
          </p:cNvSpPr>
          <p:nvPr>
            <p:ph type="sldNum" sz="quarter" idx="12"/>
          </p:nvPr>
        </p:nvSpPr>
        <p:spPr/>
        <p:txBody>
          <a:bodyPr/>
          <a:lstStyle/>
          <a:p>
            <a:pPr>
              <a:defRPr/>
            </a:pPr>
            <a:fld id="{CF4B702B-E6AD-4B5D-A698-92B795E5EF5D}" type="slidenum">
              <a:rPr lang="en-US" smtClean="0"/>
              <a:pPr>
                <a:defRPr/>
              </a:pPr>
              <a:t>22</a:t>
            </a:fld>
            <a:endParaRPr lang="en-US"/>
          </a:p>
        </p:txBody>
      </p:sp>
      <p:graphicFrame>
        <p:nvGraphicFramePr>
          <p:cNvPr id="2" name="Group 51">
            <a:extLst>
              <a:ext uri="{FF2B5EF4-FFF2-40B4-BE49-F238E27FC236}">
                <a16:creationId xmlns:a16="http://schemas.microsoft.com/office/drawing/2014/main" id="{DD401306-D2A3-7D59-84A1-631CAA1C99D3}"/>
              </a:ext>
            </a:extLst>
          </p:cNvPr>
          <p:cNvGraphicFramePr>
            <a:graphicFrameLocks/>
          </p:cNvGraphicFramePr>
          <p:nvPr>
            <p:extLst>
              <p:ext uri="{D42A27DB-BD31-4B8C-83A1-F6EECF244321}">
                <p14:modId xmlns:p14="http://schemas.microsoft.com/office/powerpoint/2010/main" val="2413807328"/>
              </p:ext>
            </p:extLst>
          </p:nvPr>
        </p:nvGraphicFramePr>
        <p:xfrm>
          <a:off x="457200" y="3433622"/>
          <a:ext cx="8229600" cy="1546352"/>
        </p:xfrm>
        <a:graphic>
          <a:graphicData uri="http://schemas.openxmlformats.org/drawingml/2006/table">
            <a:tbl>
              <a:tblPr/>
              <a:tblGrid>
                <a:gridCol w="1524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18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Input</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Module</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Output</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5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Distance in Miles</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Module Read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Module Calculation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Module Print</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0200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0300</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Distance in kilometers</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266700" y="1028700"/>
            <a:ext cx="856456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double miles, kilometer;</a:t>
            </a:r>
          </a:p>
          <a:p>
            <a:r>
              <a:rPr lang="en-US" sz="1800" dirty="0">
                <a:solidFill>
                  <a:schemeClr val="bg1"/>
                </a:solidFill>
                <a:latin typeface="Lucida Sans Typewriter" pitchFamily="49" charset="0"/>
                <a:cs typeface="Courier New" pitchFamily="49" charset="0"/>
              </a:rPr>
              <a:t>	</a:t>
            </a:r>
          </a:p>
          <a:p>
            <a:r>
              <a:rPr lang="en-US" sz="1800" dirty="0">
                <a:solidFill>
                  <a:schemeClr val="bg1"/>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solidFill>
                  <a:schemeClr val="bg1"/>
                </a:solidFill>
                <a:latin typeface="Lucida Sans Typewriter" pitchFamily="49" charset="0"/>
                <a:cs typeface="Courier New" pitchFamily="49" charset="0"/>
              </a:rPr>
              <a:t>	</a:t>
            </a:r>
          </a:p>
          <a:p>
            <a:r>
              <a:rPr lang="en-US" sz="1800" dirty="0">
                <a:solidFill>
                  <a:schemeClr val="bg1"/>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solidFill>
                  <a:schemeClr val="bg1"/>
                </a:solidFill>
                <a:latin typeface="Lucida Sans Typewriter" pitchFamily="49" charset="0"/>
                <a:cs typeface="Courier New" pitchFamily="49" charset="0"/>
              </a:rPr>
              <a:t>	</a:t>
            </a:r>
          </a:p>
          <a:p>
            <a:endParaRPr lang="en-US" sz="1800" dirty="0">
              <a:solidFill>
                <a:schemeClr val="bg1"/>
              </a:solidFill>
              <a:latin typeface="Lucida Sans Typewriter" pitchFamily="49" charset="0"/>
              <a:cs typeface="Courier New" pitchFamily="49" charset="0"/>
            </a:endParaRPr>
          </a:p>
          <a:p>
            <a:r>
              <a:rPr lang="en-US" sz="1800" dirty="0">
                <a:solidFill>
                  <a:schemeClr val="bg1"/>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20" name="Slide Number Placeholder 19"/>
          <p:cNvSpPr>
            <a:spLocks noGrp="1"/>
          </p:cNvSpPr>
          <p:nvPr>
            <p:ph type="sldNum" sz="quarter" idx="12"/>
          </p:nvPr>
        </p:nvSpPr>
        <p:spPr/>
        <p:txBody>
          <a:bodyPr/>
          <a:lstStyle/>
          <a:p>
            <a:pPr>
              <a:defRPr/>
            </a:pPr>
            <a:fld id="{9216473B-9ACD-4E20-AF90-4AAB566055C6}" type="slidenum">
              <a:rPr lang="en-US" smtClean="0"/>
              <a:pPr>
                <a:defRPr/>
              </a:pPr>
              <a:t>23</a:t>
            </a:fld>
            <a:endParaRPr lang="en-US"/>
          </a:p>
        </p:txBody>
      </p:sp>
      <p:sp>
        <p:nvSpPr>
          <p:cNvPr id="17" name="TextBox 16"/>
          <p:cNvSpPr txBox="1"/>
          <p:nvPr/>
        </p:nvSpPr>
        <p:spPr>
          <a:xfrm>
            <a:off x="266700" y="266700"/>
            <a:ext cx="4017446" cy="461665"/>
          </a:xfrm>
          <a:prstGeom prst="rect">
            <a:avLst/>
          </a:prstGeom>
          <a:noFill/>
        </p:spPr>
        <p:txBody>
          <a:bodyPr wrap="none">
            <a:spAutoFit/>
          </a:bodyPr>
          <a:lstStyle/>
          <a:p>
            <a:pPr eaLnBrk="0" hangingPunct="0">
              <a:defRPr/>
            </a:pPr>
            <a:r>
              <a:rPr lang="en-US" dirty="0">
                <a:latin typeface="+mn-lt"/>
                <a:cs typeface="+mn-cs"/>
              </a:rPr>
              <a:t>// Program without modules:</a:t>
            </a:r>
            <a:endParaRPr lang="ms-MY" dirty="0">
              <a:latin typeface="+mn-lt"/>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p:nvPr/>
        </p:nvSpPr>
        <p:spPr>
          <a:xfrm>
            <a:off x="1167527" y="1593471"/>
            <a:ext cx="7151845" cy="4493384"/>
          </a:xfrm>
          <a:prstGeom prst="rect">
            <a:avLst/>
          </a:prstGeom>
          <a:solidFill>
            <a:srgbClr val="00B05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626" name="TextBox 4"/>
          <p:cNvSpPr txBox="1">
            <a:spLocks noChangeArrowheads="1"/>
          </p:cNvSpPr>
          <p:nvPr/>
        </p:nvSpPr>
        <p:spPr bwMode="auto">
          <a:xfrm>
            <a:off x="266700" y="1028700"/>
            <a:ext cx="856456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double miles, kilometer;</a:t>
            </a:r>
          </a:p>
          <a:p>
            <a:r>
              <a:rPr lang="en-US" sz="1800" dirty="0">
                <a:solidFill>
                  <a:schemeClr val="bg1"/>
                </a:solidFill>
                <a:latin typeface="Lucida Sans Typewriter" pitchFamily="49" charset="0"/>
                <a:cs typeface="Courier New" pitchFamily="49" charset="0"/>
              </a:rPr>
              <a:t>	</a:t>
            </a:r>
          </a:p>
          <a:p>
            <a:r>
              <a:rPr lang="en-US" sz="1800" dirty="0">
                <a:solidFill>
                  <a:schemeClr val="bg1"/>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solidFill>
                  <a:schemeClr val="bg1"/>
                </a:solidFill>
                <a:latin typeface="Lucida Sans Typewriter" pitchFamily="49" charset="0"/>
                <a:cs typeface="Courier New" pitchFamily="49" charset="0"/>
              </a:rPr>
              <a:t>	</a:t>
            </a:r>
          </a:p>
          <a:p>
            <a:r>
              <a:rPr lang="en-US" sz="1800" dirty="0">
                <a:solidFill>
                  <a:schemeClr val="bg1"/>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solidFill>
                  <a:schemeClr val="bg1"/>
                </a:solidFill>
                <a:latin typeface="Lucida Sans Typewriter" pitchFamily="49" charset="0"/>
                <a:cs typeface="Courier New" pitchFamily="49" charset="0"/>
              </a:rPr>
              <a:t>	</a:t>
            </a:r>
          </a:p>
          <a:p>
            <a:endParaRPr lang="en-US" sz="1800" dirty="0">
              <a:solidFill>
                <a:schemeClr val="bg1"/>
              </a:solidFill>
              <a:latin typeface="Lucida Sans Typewriter" pitchFamily="49" charset="0"/>
              <a:cs typeface="Courier New" pitchFamily="49" charset="0"/>
            </a:endParaRPr>
          </a:p>
          <a:p>
            <a:r>
              <a:rPr lang="en-US" sz="1800" dirty="0">
                <a:solidFill>
                  <a:schemeClr val="bg1"/>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grpSp>
        <p:nvGrpSpPr>
          <p:cNvPr id="2" name="Group 17"/>
          <p:cNvGrpSpPr>
            <a:grpSpLocks/>
          </p:cNvGrpSpPr>
          <p:nvPr/>
        </p:nvGrpSpPr>
        <p:grpSpPr bwMode="auto">
          <a:xfrm>
            <a:off x="1905000" y="1820863"/>
            <a:ext cx="7000875" cy="1800225"/>
            <a:chOff x="1981200" y="1943100"/>
            <a:chExt cx="7001302" cy="1906054"/>
          </a:xfrm>
        </p:grpSpPr>
        <p:sp>
          <p:nvSpPr>
            <p:cNvPr id="3" name="Rounded Rectangle 2"/>
            <p:cNvSpPr/>
            <p:nvPr/>
          </p:nvSpPr>
          <p:spPr>
            <a:xfrm>
              <a:off x="1981200" y="2553238"/>
              <a:ext cx="5677246" cy="12959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cxnSp>
          <p:nvCxnSpPr>
            <p:cNvPr id="7" name="Straight Connector 6"/>
            <p:cNvCxnSpPr/>
            <p:nvPr/>
          </p:nvCxnSpPr>
          <p:spPr>
            <a:xfrm rot="5400000" flipH="1" flipV="1">
              <a:off x="7266792" y="2106675"/>
              <a:ext cx="326080" cy="5334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58446" y="1943100"/>
              <a:ext cx="1324056" cy="400036"/>
            </a:xfrm>
            <a:prstGeom prst="rect">
              <a:avLst/>
            </a:prstGeom>
            <a:noFill/>
          </p:spPr>
          <p:txBody>
            <a:bodyPr wrap="none">
              <a:spAutoFit/>
            </a:bodyPr>
            <a:lstStyle/>
            <a:p>
              <a:pPr eaLnBrk="0" hangingPunct="0">
                <a:defRPr/>
              </a:pPr>
              <a:r>
                <a:rPr lang="en-US" sz="2000" dirty="0">
                  <a:solidFill>
                    <a:srgbClr val="FF0000"/>
                  </a:solidFill>
                  <a:latin typeface="+mn-lt"/>
                  <a:cs typeface="+mn-cs"/>
                </a:rPr>
                <a:t>read input</a:t>
              </a:r>
              <a:endParaRPr lang="ms-MY" sz="2000" dirty="0">
                <a:solidFill>
                  <a:srgbClr val="FF0000"/>
                </a:solidFill>
                <a:latin typeface="+mn-lt"/>
                <a:cs typeface="+mn-cs"/>
              </a:endParaRPr>
            </a:p>
          </p:txBody>
        </p:sp>
      </p:grpSp>
      <p:grpSp>
        <p:nvGrpSpPr>
          <p:cNvPr id="6" name="Group 15"/>
          <p:cNvGrpSpPr>
            <a:grpSpLocks/>
          </p:cNvGrpSpPr>
          <p:nvPr/>
        </p:nvGrpSpPr>
        <p:grpSpPr bwMode="auto">
          <a:xfrm>
            <a:off x="1943100" y="4221163"/>
            <a:ext cx="6819900" cy="1714500"/>
            <a:chOff x="2095499" y="4648200"/>
            <a:chExt cx="6819901" cy="1714500"/>
          </a:xfrm>
        </p:grpSpPr>
        <p:sp>
          <p:nvSpPr>
            <p:cNvPr id="5" name="Rounded Rectangle 4"/>
            <p:cNvSpPr/>
            <p:nvPr/>
          </p:nvSpPr>
          <p:spPr>
            <a:xfrm>
              <a:off x="2095499" y="5410200"/>
              <a:ext cx="6300789" cy="952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cxnSp>
          <p:nvCxnSpPr>
            <p:cNvPr id="9" name="Straight Connector 8"/>
            <p:cNvCxnSpPr>
              <a:endCxn id="10" idx="1"/>
            </p:cNvCxnSpPr>
            <p:nvPr/>
          </p:nvCxnSpPr>
          <p:spPr>
            <a:xfrm flipV="1">
              <a:off x="7620000" y="5002212"/>
              <a:ext cx="381000" cy="3698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01000" y="4648200"/>
              <a:ext cx="914400" cy="708025"/>
            </a:xfrm>
            <a:prstGeom prst="rect">
              <a:avLst/>
            </a:prstGeom>
            <a:noFill/>
          </p:spPr>
          <p:txBody>
            <a:bodyPr>
              <a:spAutoFit/>
            </a:bodyPr>
            <a:lstStyle/>
            <a:p>
              <a:pPr eaLnBrk="0" hangingPunct="0">
                <a:defRPr/>
              </a:pPr>
              <a:r>
                <a:rPr lang="en-US" sz="2000" dirty="0">
                  <a:solidFill>
                    <a:srgbClr val="FF0000"/>
                  </a:solidFill>
                  <a:latin typeface="+mn-lt"/>
                  <a:cs typeface="+mn-cs"/>
                </a:rPr>
                <a:t>print output</a:t>
              </a:r>
              <a:endParaRPr lang="ms-MY" sz="2000" dirty="0">
                <a:solidFill>
                  <a:srgbClr val="FF0000"/>
                </a:solidFill>
                <a:latin typeface="+mn-lt"/>
                <a:cs typeface="+mn-cs"/>
              </a:endParaRPr>
            </a:p>
          </p:txBody>
        </p:sp>
      </p:grpSp>
      <p:grpSp>
        <p:nvGrpSpPr>
          <p:cNvPr id="11" name="Group 16"/>
          <p:cNvGrpSpPr>
            <a:grpSpLocks/>
          </p:cNvGrpSpPr>
          <p:nvPr/>
        </p:nvGrpSpPr>
        <p:grpSpPr bwMode="auto">
          <a:xfrm>
            <a:off x="1866900" y="3716338"/>
            <a:ext cx="6302375" cy="962025"/>
            <a:chOff x="2019300" y="4143345"/>
            <a:chExt cx="6302071" cy="962055"/>
          </a:xfrm>
        </p:grpSpPr>
        <p:sp>
          <p:nvSpPr>
            <p:cNvPr id="4" name="Rounded Rectangle 3"/>
            <p:cNvSpPr/>
            <p:nvPr/>
          </p:nvSpPr>
          <p:spPr>
            <a:xfrm>
              <a:off x="2019300" y="4267174"/>
              <a:ext cx="4419387" cy="8382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cxnSp>
          <p:nvCxnSpPr>
            <p:cNvPr id="12" name="Straight Connector 11"/>
            <p:cNvCxnSpPr>
              <a:endCxn id="13" idx="1"/>
            </p:cNvCxnSpPr>
            <p:nvPr/>
          </p:nvCxnSpPr>
          <p:spPr>
            <a:xfrm flipV="1">
              <a:off x="6438687" y="4343376"/>
              <a:ext cx="684180" cy="2794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22867" y="4143345"/>
              <a:ext cx="1198504" cy="400062"/>
            </a:xfrm>
            <a:prstGeom prst="rect">
              <a:avLst/>
            </a:prstGeom>
            <a:noFill/>
          </p:spPr>
          <p:txBody>
            <a:bodyPr wrap="none">
              <a:spAutoFit/>
            </a:bodyPr>
            <a:lstStyle/>
            <a:p>
              <a:pPr eaLnBrk="0" hangingPunct="0">
                <a:defRPr/>
              </a:pPr>
              <a:r>
                <a:rPr lang="en-US" sz="2000" dirty="0">
                  <a:solidFill>
                    <a:srgbClr val="FF0000"/>
                  </a:solidFill>
                  <a:latin typeface="+mn-lt"/>
                  <a:cs typeface="+mn-cs"/>
                </a:rPr>
                <a:t>calculate</a:t>
              </a:r>
              <a:endParaRPr lang="ms-MY" sz="2000" dirty="0">
                <a:solidFill>
                  <a:srgbClr val="FF0000"/>
                </a:solidFill>
                <a:latin typeface="+mn-lt"/>
                <a:cs typeface="+mn-cs"/>
              </a:endParaRPr>
            </a:p>
          </p:txBody>
        </p:sp>
      </p:grpSp>
      <p:sp>
        <p:nvSpPr>
          <p:cNvPr id="20" name="Slide Number Placeholder 19"/>
          <p:cNvSpPr>
            <a:spLocks noGrp="1"/>
          </p:cNvSpPr>
          <p:nvPr>
            <p:ph type="sldNum" sz="quarter" idx="12"/>
          </p:nvPr>
        </p:nvSpPr>
        <p:spPr/>
        <p:txBody>
          <a:bodyPr/>
          <a:lstStyle/>
          <a:p>
            <a:pPr>
              <a:defRPr/>
            </a:pPr>
            <a:fld id="{9216473B-9ACD-4E20-AF90-4AAB566055C6}" type="slidenum">
              <a:rPr lang="en-US" smtClean="0"/>
              <a:pPr>
                <a:defRPr/>
              </a:pPr>
              <a:t>24</a:t>
            </a:fld>
            <a:endParaRPr lang="en-US"/>
          </a:p>
        </p:txBody>
      </p:sp>
      <p:sp>
        <p:nvSpPr>
          <p:cNvPr id="17" name="TextBox 16"/>
          <p:cNvSpPr txBox="1"/>
          <p:nvPr/>
        </p:nvSpPr>
        <p:spPr>
          <a:xfrm>
            <a:off x="266700" y="266700"/>
            <a:ext cx="4017446" cy="461665"/>
          </a:xfrm>
          <a:prstGeom prst="rect">
            <a:avLst/>
          </a:prstGeom>
          <a:noFill/>
        </p:spPr>
        <p:txBody>
          <a:bodyPr wrap="none">
            <a:spAutoFit/>
          </a:bodyPr>
          <a:lstStyle/>
          <a:p>
            <a:pPr eaLnBrk="0" hangingPunct="0">
              <a:defRPr/>
            </a:pPr>
            <a:r>
              <a:rPr lang="en-US" dirty="0">
                <a:latin typeface="+mn-lt"/>
                <a:cs typeface="+mn-cs"/>
              </a:rPr>
              <a:t>// Program without modules:</a:t>
            </a:r>
            <a:endParaRPr lang="ms-MY" dirty="0">
              <a:latin typeface="+mn-lt"/>
              <a:cs typeface="+mn-cs"/>
            </a:endParaRPr>
          </a:p>
        </p:txBody>
      </p:sp>
    </p:spTree>
    <p:extLst>
      <p:ext uri="{BB962C8B-B14F-4D97-AF65-F5344CB8AC3E}">
        <p14:creationId xmlns:p14="http://schemas.microsoft.com/office/powerpoint/2010/main" val="4090675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Rectangle 20"/>
          <p:cNvSpPr/>
          <p:nvPr/>
        </p:nvSpPr>
        <p:spPr>
          <a:xfrm>
            <a:off x="1139668" y="904773"/>
            <a:ext cx="6005467" cy="1446315"/>
          </a:xfrm>
          <a:prstGeom prst="rect">
            <a:avLst/>
          </a:prstGeom>
          <a:solidFill>
            <a:srgbClr val="00B05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p:cNvSpPr txBox="1"/>
          <p:nvPr/>
        </p:nvSpPr>
        <p:spPr>
          <a:xfrm>
            <a:off x="342900" y="3162300"/>
            <a:ext cx="1409700" cy="1016000"/>
          </a:xfrm>
          <a:prstGeom prst="rect">
            <a:avLst/>
          </a:prstGeom>
          <a:solidFill>
            <a:srgbClr val="FFFF00"/>
          </a:solidFill>
        </p:spPr>
        <p:txBody>
          <a:bodyPr>
            <a:spAutoFit/>
          </a:bodyPr>
          <a:lstStyle/>
          <a:p>
            <a:pPr eaLnBrk="0" hangingPunct="0">
              <a:defRPr/>
            </a:pPr>
            <a:r>
              <a:rPr lang="en-US" sz="2000" dirty="0">
                <a:solidFill>
                  <a:srgbClr val="FF0000"/>
                </a:solidFill>
                <a:latin typeface="+mn-lt"/>
                <a:cs typeface="+mn-cs"/>
              </a:rPr>
              <a:t>Move the codes out of main</a:t>
            </a:r>
            <a:endParaRPr lang="ms-MY" sz="2000" dirty="0">
              <a:solidFill>
                <a:srgbClr val="FF0000"/>
              </a:solidFill>
              <a:latin typeface="+mn-lt"/>
              <a:cs typeface="+mn-cs"/>
            </a:endParaRPr>
          </a:p>
        </p:txBody>
      </p:sp>
      <p:sp>
        <p:nvSpPr>
          <p:cNvPr id="31746" name="TextBox 4"/>
          <p:cNvSpPr txBox="1">
            <a:spLocks noChangeArrowheads="1"/>
          </p:cNvSpPr>
          <p:nvPr/>
        </p:nvSpPr>
        <p:spPr bwMode="auto">
          <a:xfrm>
            <a:off x="266700" y="84138"/>
            <a:ext cx="8564563" cy="6832640"/>
          </a:xfrm>
          <a:prstGeom prst="rect">
            <a:avLst/>
          </a:prstGeom>
          <a:noFill/>
          <a:ln w="9525">
            <a:noFill/>
            <a:miter lim="800000"/>
            <a:headEnd/>
            <a:tailEnd/>
          </a:ln>
        </p:spPr>
        <p:txBody>
          <a:bodyPr>
            <a:spAutoFit/>
          </a:bodyPr>
          <a:lstStyle/>
          <a:p>
            <a:pPr eaLnBrk="0" hangingPunct="0">
              <a:defRPr/>
            </a:pPr>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double miles, kilometer;</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Scanner scan = new Scanner(System.in);</a:t>
            </a:r>
          </a:p>
          <a:p>
            <a:pPr eaLnBrk="0" hangingPunct="0">
              <a:defRPr/>
            </a:pP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pPr eaLnBrk="0" hangingPunct="0">
              <a:defRPr/>
            </a:pPr>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pPr eaLnBrk="0" hangingPunct="0">
              <a:defRPr/>
            </a:pPr>
            <a:r>
              <a:rPr lang="en-US" sz="1800" dirty="0">
                <a:latin typeface="Lucida Sans Typewriter" pitchFamily="49" charset="0"/>
                <a:cs typeface="Courier New" pitchFamily="49" charset="0"/>
              </a:rPr>
              <a:t>	</a:t>
            </a:r>
          </a:p>
          <a:p>
            <a:pPr eaLnBrk="0" hangingPunct="0">
              <a:defRPr/>
            </a:pPr>
            <a:endParaRPr lang="en-US" sz="1800" dirty="0">
              <a:latin typeface="Lucida Sans Typewriter" pitchFamily="49" charset="0"/>
              <a:cs typeface="Courier New" pitchFamily="49" charset="0"/>
            </a:endParaRP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r>
              <a:rPr lang="en-US" sz="1800" dirty="0">
                <a:solidFill>
                  <a:schemeClr val="tx1">
                    <a:lumMod val="50000"/>
                    <a:lumOff val="50000"/>
                  </a:schemeClr>
                </a:solidFill>
                <a:latin typeface="Lucida Sans Typewriter" pitchFamily="49" charset="0"/>
                <a:cs typeface="Courier New" pitchFamily="49" charset="0"/>
              </a:rPr>
              <a:t>kilometer = 1.609 * miles;</a:t>
            </a:r>
          </a:p>
          <a:p>
            <a:pPr eaLnBrk="0" hangingPunct="0">
              <a:defRPr/>
            </a:pPr>
            <a:r>
              <a:rPr lang="en-US" sz="1800" dirty="0">
                <a:latin typeface="Lucida Sans Typewriter" pitchFamily="49" charset="0"/>
                <a:cs typeface="Courier New" pitchFamily="49" charset="0"/>
              </a:rPr>
              <a:t>	</a:t>
            </a:r>
          </a:p>
          <a:p>
            <a:pPr eaLnBrk="0" hangingPunct="0">
              <a:defRPr/>
            </a:pPr>
            <a:endParaRPr lang="en-US" sz="1800" dirty="0">
              <a:latin typeface="Lucida Sans Typewriter" pitchFamily="49" charset="0"/>
              <a:cs typeface="Courier New" pitchFamily="49" charset="0"/>
            </a:endParaRP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System.out.println</a:t>
            </a:r>
            <a:r>
              <a:rPr lang="en-US" sz="1800" dirty="0">
                <a:solidFill>
                  <a:schemeClr val="tx1">
                    <a:lumMod val="50000"/>
                    <a:lumOff val="50000"/>
                  </a:schemeClr>
                </a:solidFill>
                <a:latin typeface="Lucida Sans Typewriter" pitchFamily="49" charset="0"/>
                <a:cs typeface="Courier New" pitchFamily="49" charset="0"/>
              </a:rPr>
              <a:t> (“Miles = “ + miles + 					“\</a:t>
            </a:r>
            <a:r>
              <a:rPr lang="en-US" sz="1800" dirty="0" err="1">
                <a:solidFill>
                  <a:schemeClr val="tx1">
                    <a:lumMod val="50000"/>
                    <a:lumOff val="50000"/>
                  </a:schemeClr>
                </a:solidFill>
                <a:latin typeface="Lucida Sans Typewriter" pitchFamily="49" charset="0"/>
                <a:cs typeface="Courier New" pitchFamily="49" charset="0"/>
              </a:rPr>
              <a:t>tKilometer</a:t>
            </a:r>
            <a:r>
              <a:rPr lang="en-US" sz="1800" dirty="0">
                <a:solidFill>
                  <a:schemeClr val="tx1">
                    <a:lumMod val="50000"/>
                    <a:lumOff val="50000"/>
                  </a:schemeClr>
                </a:solidFill>
                <a:latin typeface="Lucida Sans Typewriter" pitchFamily="49" charset="0"/>
                <a:cs typeface="Courier New" pitchFamily="49" charset="0"/>
              </a:rPr>
              <a:t> = “ + kilometer);</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a:t>
            </a:r>
            <a:r>
              <a:rPr lang="en-US" dirty="0">
                <a:latin typeface="Lucida Sans Typewriter" pitchFamily="49" charset="0"/>
                <a:cs typeface="+mn-cs"/>
              </a:rPr>
              <a:t>		</a:t>
            </a:r>
            <a:endParaRPr lang="en-GB" dirty="0">
              <a:latin typeface="Lucida Sans Typewriter" pitchFamily="49" charset="0"/>
              <a:cs typeface="+mn-cs"/>
            </a:endParaRPr>
          </a:p>
        </p:txBody>
      </p:sp>
      <p:sp>
        <p:nvSpPr>
          <p:cNvPr id="15" name="Curved Right Arrow 14"/>
          <p:cNvSpPr/>
          <p:nvPr/>
        </p:nvSpPr>
        <p:spPr>
          <a:xfrm>
            <a:off x="800100" y="1524000"/>
            <a:ext cx="990600" cy="1866900"/>
          </a:xfrm>
          <a:prstGeom prst="curvedRightArrow">
            <a:avLst>
              <a:gd name="adj1" fmla="val 25000"/>
              <a:gd name="adj2" fmla="val 43280"/>
              <a:gd name="adj3" fmla="val 25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solidFill>
                <a:schemeClr val="tx1"/>
              </a:solidFill>
            </a:endParaRPr>
          </a:p>
        </p:txBody>
      </p:sp>
      <p:sp>
        <p:nvSpPr>
          <p:cNvPr id="17" name="Slide Number Placeholder 16"/>
          <p:cNvSpPr>
            <a:spLocks noGrp="1"/>
          </p:cNvSpPr>
          <p:nvPr>
            <p:ph type="sldNum" sz="quarter" idx="12"/>
          </p:nvPr>
        </p:nvSpPr>
        <p:spPr/>
        <p:txBody>
          <a:bodyPr/>
          <a:lstStyle/>
          <a:p>
            <a:pPr>
              <a:defRPr/>
            </a:pPr>
            <a:fld id="{316A62BB-FF1B-4D53-84A5-F8A333CD820A}" type="slidenum">
              <a:rPr lang="en-US" smtClean="0"/>
              <a:pPr>
                <a:defRPr/>
              </a:pPr>
              <a:t>25</a:t>
            </a:fld>
            <a:endParaRPr lang="en-US"/>
          </a:p>
        </p:txBody>
      </p:sp>
      <p:grpSp>
        <p:nvGrpSpPr>
          <p:cNvPr id="27654" name="Group 17"/>
          <p:cNvGrpSpPr>
            <a:grpSpLocks/>
          </p:cNvGrpSpPr>
          <p:nvPr/>
        </p:nvGrpSpPr>
        <p:grpSpPr bwMode="auto">
          <a:xfrm>
            <a:off x="1890713" y="2151063"/>
            <a:ext cx="7000875" cy="1738312"/>
            <a:chOff x="1981200" y="1943100"/>
            <a:chExt cx="7001729" cy="1840359"/>
          </a:xfrm>
        </p:grpSpPr>
        <p:sp>
          <p:nvSpPr>
            <p:cNvPr id="7" name="Rounded Rectangle 6"/>
            <p:cNvSpPr/>
            <p:nvPr/>
          </p:nvSpPr>
          <p:spPr>
            <a:xfrm>
              <a:off x="1981200" y="2553191"/>
              <a:ext cx="5677592" cy="1230268"/>
            </a:xfrm>
            <a:prstGeom prst="roundRect">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solidFill>
                  <a:srgbClr val="FF9999"/>
                </a:solidFill>
              </a:endParaRPr>
            </a:p>
          </p:txBody>
        </p:sp>
        <p:cxnSp>
          <p:nvCxnSpPr>
            <p:cNvPr id="8" name="Straight Connector 7"/>
            <p:cNvCxnSpPr/>
            <p:nvPr/>
          </p:nvCxnSpPr>
          <p:spPr>
            <a:xfrm rot="5400000" flipH="1" flipV="1">
              <a:off x="7267137" y="2106625"/>
              <a:ext cx="326055" cy="533465"/>
            </a:xfrm>
            <a:prstGeom prst="line">
              <a:avLst/>
            </a:prstGeom>
            <a:ln w="19050">
              <a:solidFill>
                <a:srgbClr val="FF999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58792" y="1943100"/>
              <a:ext cx="1324137" cy="423535"/>
            </a:xfrm>
            <a:prstGeom prst="rect">
              <a:avLst/>
            </a:prstGeom>
            <a:noFill/>
            <a:ln>
              <a:noFill/>
            </a:ln>
          </p:spPr>
          <p:txBody>
            <a:bodyPr wrap="none">
              <a:spAutoFit/>
            </a:bodyPr>
            <a:lstStyle/>
            <a:p>
              <a:pPr eaLnBrk="0" hangingPunct="0">
                <a:defRPr/>
              </a:pPr>
              <a:r>
                <a:rPr lang="en-US" sz="2000" dirty="0">
                  <a:solidFill>
                    <a:srgbClr val="FF9999"/>
                  </a:solidFill>
                  <a:latin typeface="+mn-lt"/>
                  <a:cs typeface="+mn-cs"/>
                </a:rPr>
                <a:t>read input</a:t>
              </a:r>
              <a:endParaRPr lang="ms-MY" sz="2000" dirty="0">
                <a:solidFill>
                  <a:srgbClr val="FF9999"/>
                </a:solidFill>
                <a:latin typeface="+mn-lt"/>
                <a:cs typeface="+mn-cs"/>
              </a:endParaRPr>
            </a:p>
          </p:txBody>
        </p:sp>
      </p:grpSp>
      <p:grpSp>
        <p:nvGrpSpPr>
          <p:cNvPr id="27655" name="Group 15"/>
          <p:cNvGrpSpPr>
            <a:grpSpLocks/>
          </p:cNvGrpSpPr>
          <p:nvPr/>
        </p:nvGrpSpPr>
        <p:grpSpPr bwMode="auto">
          <a:xfrm>
            <a:off x="1928813" y="4770438"/>
            <a:ext cx="6819900" cy="1495425"/>
            <a:chOff x="2095500" y="4866055"/>
            <a:chExt cx="6819900" cy="1496644"/>
          </a:xfrm>
        </p:grpSpPr>
        <p:sp>
          <p:nvSpPr>
            <p:cNvPr id="11" name="Rounded Rectangle 10"/>
            <p:cNvSpPr/>
            <p:nvPr/>
          </p:nvSpPr>
          <p:spPr>
            <a:xfrm>
              <a:off x="2095500" y="5598489"/>
              <a:ext cx="6172200" cy="764210"/>
            </a:xfrm>
            <a:prstGeom prst="roundRect">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solidFill>
                  <a:srgbClr val="FF9999"/>
                </a:solidFill>
              </a:endParaRPr>
            </a:p>
          </p:txBody>
        </p:sp>
        <p:cxnSp>
          <p:nvCxnSpPr>
            <p:cNvPr id="12" name="Straight Connector 11"/>
            <p:cNvCxnSpPr>
              <a:endCxn id="13" idx="1"/>
            </p:cNvCxnSpPr>
            <p:nvPr/>
          </p:nvCxnSpPr>
          <p:spPr>
            <a:xfrm flipV="1">
              <a:off x="7620000" y="5220356"/>
              <a:ext cx="381000" cy="370190"/>
            </a:xfrm>
            <a:prstGeom prst="line">
              <a:avLst/>
            </a:prstGeom>
            <a:ln w="19050">
              <a:solidFill>
                <a:srgbClr val="FF9999"/>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01000" y="4866055"/>
              <a:ext cx="914400" cy="708602"/>
            </a:xfrm>
            <a:prstGeom prst="rect">
              <a:avLst/>
            </a:prstGeom>
            <a:noFill/>
            <a:ln>
              <a:noFill/>
            </a:ln>
          </p:spPr>
          <p:txBody>
            <a:bodyPr>
              <a:spAutoFit/>
            </a:bodyPr>
            <a:lstStyle/>
            <a:p>
              <a:pPr eaLnBrk="0" hangingPunct="0">
                <a:defRPr/>
              </a:pPr>
              <a:r>
                <a:rPr lang="en-US" sz="2000" dirty="0">
                  <a:solidFill>
                    <a:srgbClr val="FF9999"/>
                  </a:solidFill>
                  <a:latin typeface="+mn-lt"/>
                  <a:cs typeface="+mn-cs"/>
                </a:rPr>
                <a:t>print output</a:t>
              </a:r>
              <a:endParaRPr lang="ms-MY" sz="2000" dirty="0">
                <a:solidFill>
                  <a:srgbClr val="FF9999"/>
                </a:solidFill>
                <a:latin typeface="+mn-lt"/>
                <a:cs typeface="+mn-cs"/>
              </a:endParaRPr>
            </a:p>
          </p:txBody>
        </p:sp>
      </p:grpSp>
      <p:grpSp>
        <p:nvGrpSpPr>
          <p:cNvPr id="27656" name="Group 16"/>
          <p:cNvGrpSpPr>
            <a:grpSpLocks/>
          </p:cNvGrpSpPr>
          <p:nvPr/>
        </p:nvGrpSpPr>
        <p:grpSpPr bwMode="auto">
          <a:xfrm>
            <a:off x="1852613" y="4046538"/>
            <a:ext cx="6302375" cy="962025"/>
            <a:chOff x="2019300" y="4143345"/>
            <a:chExt cx="6302071" cy="962055"/>
          </a:xfrm>
        </p:grpSpPr>
        <p:sp>
          <p:nvSpPr>
            <p:cNvPr id="18" name="Rounded Rectangle 17"/>
            <p:cNvSpPr/>
            <p:nvPr/>
          </p:nvSpPr>
          <p:spPr>
            <a:xfrm>
              <a:off x="2019300" y="4483081"/>
              <a:ext cx="4419387" cy="622319"/>
            </a:xfrm>
            <a:prstGeom prst="roundRect">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solidFill>
                  <a:srgbClr val="FF9999"/>
                </a:solidFill>
              </a:endParaRPr>
            </a:p>
          </p:txBody>
        </p:sp>
        <p:cxnSp>
          <p:nvCxnSpPr>
            <p:cNvPr id="19" name="Straight Connector 18"/>
            <p:cNvCxnSpPr>
              <a:endCxn id="20" idx="1"/>
            </p:cNvCxnSpPr>
            <p:nvPr/>
          </p:nvCxnSpPr>
          <p:spPr>
            <a:xfrm flipV="1">
              <a:off x="6438687" y="4343376"/>
              <a:ext cx="684179" cy="279409"/>
            </a:xfrm>
            <a:prstGeom prst="line">
              <a:avLst/>
            </a:prstGeom>
            <a:ln w="19050">
              <a:solidFill>
                <a:srgbClr val="FF9999"/>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22866" y="4143345"/>
              <a:ext cx="1198505" cy="400062"/>
            </a:xfrm>
            <a:prstGeom prst="rect">
              <a:avLst/>
            </a:prstGeom>
            <a:noFill/>
            <a:ln>
              <a:noFill/>
            </a:ln>
          </p:spPr>
          <p:txBody>
            <a:bodyPr wrap="none">
              <a:spAutoFit/>
            </a:bodyPr>
            <a:lstStyle/>
            <a:p>
              <a:pPr eaLnBrk="0" hangingPunct="0">
                <a:defRPr/>
              </a:pPr>
              <a:r>
                <a:rPr lang="en-US" sz="2000" dirty="0">
                  <a:solidFill>
                    <a:srgbClr val="FF9999"/>
                  </a:solidFill>
                  <a:latin typeface="+mn-lt"/>
                  <a:cs typeface="+mn-cs"/>
                </a:rPr>
                <a:t>calculate</a:t>
              </a:r>
              <a:endParaRPr lang="ms-MY" sz="2000" dirty="0">
                <a:solidFill>
                  <a:srgbClr val="FF9999"/>
                </a:solidFill>
                <a:latin typeface="+mn-lt"/>
                <a:cs typeface="+mn-cs"/>
              </a:endParaRPr>
            </a:p>
          </p:txBody>
        </p:sp>
      </p:grpSp>
      <p:sp>
        <p:nvSpPr>
          <p:cNvPr id="2" name="TextBox 1"/>
          <p:cNvSpPr txBox="1"/>
          <p:nvPr/>
        </p:nvSpPr>
        <p:spPr>
          <a:xfrm>
            <a:off x="7298755" y="19397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266700" y="84138"/>
            <a:ext cx="8564563" cy="6773862"/>
          </a:xfrm>
          <a:prstGeom prst="rect">
            <a:avLst/>
          </a:prstGeom>
          <a:noFill/>
          <a:ln w="9525">
            <a:noFill/>
            <a:miter lim="800000"/>
            <a:headEnd/>
            <a:tailEnd/>
          </a:ln>
        </p:spPr>
        <p:txBody>
          <a:bodyPr>
            <a:spAutoFit/>
          </a:bodyPr>
          <a:lstStyle/>
          <a:p>
            <a:pPr eaLnBrk="0" hangingPunct="0">
              <a:defRPr/>
            </a:pPr>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double miles, kilometer;</a:t>
            </a:r>
          </a:p>
          <a:p>
            <a:pPr eaLnBrk="0" hangingPunct="0">
              <a:defRPr/>
            </a:pPr>
            <a:r>
              <a:rPr lang="en-US" sz="1800" dirty="0">
                <a:solidFill>
                  <a:schemeClr val="bg1"/>
                </a:solidFill>
                <a:latin typeface="Lucida Sans Typewriter" pitchFamily="49" charset="0"/>
                <a:cs typeface="Courier New" pitchFamily="49" charset="0"/>
              </a:rPr>
              <a:t>		</a:t>
            </a: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p>
          <a:p>
            <a:pPr eaLnBrk="0" hangingPunct="0">
              <a:defRPr/>
            </a:pPr>
            <a:r>
              <a:rPr lang="en-US" sz="1800" dirty="0">
                <a:solidFill>
                  <a:schemeClr val="bg1"/>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public static void </a:t>
            </a:r>
            <a:r>
              <a:rPr lang="en-US" sz="1800" dirty="0" err="1">
                <a:solidFill>
                  <a:srgbClr val="FF0000"/>
                </a:solidFill>
                <a:latin typeface="Lucida Sans Typewriter" pitchFamily="49" charset="0"/>
                <a:cs typeface="Courier New" pitchFamily="49" charset="0"/>
              </a:rPr>
              <a:t>readMiles</a:t>
            </a:r>
            <a:r>
              <a:rPr lang="en-US" sz="1800" dirty="0">
                <a:solidFill>
                  <a:srgbClr val="FF0000"/>
                </a:solidFill>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Scanner scan = new Scanner(</a:t>
            </a:r>
            <a:r>
              <a:rPr lang="en-US" sz="1800" dirty="0" err="1">
                <a:latin typeface="Lucida Sans Typewriter" pitchFamily="49" charset="0"/>
                <a:cs typeface="Courier New" pitchFamily="49" charset="0"/>
              </a:rPr>
              <a:t>System.in</a:t>
            </a:r>
            <a:r>
              <a:rPr lang="en-US" sz="1800" dirty="0">
                <a:latin typeface="Lucida Sans Typewriter" pitchFamily="49" charset="0"/>
                <a:cs typeface="Courier New" pitchFamily="49" charset="0"/>
              </a:rPr>
              <a:t>);</a:t>
            </a:r>
          </a:p>
          <a:p>
            <a:pPr eaLnBrk="0" hangingPunct="0">
              <a:defRPr/>
            </a:pP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pPr eaLnBrk="0" hangingPunct="0">
              <a:defRPr/>
            </a:pPr>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a:t>
            </a:r>
          </a:p>
          <a:p>
            <a:pPr eaLnBrk="0" hangingPunct="0">
              <a:defRPr/>
            </a:pPr>
            <a:endParaRPr lang="en-US" sz="1800" dirty="0">
              <a:solidFill>
                <a:schemeClr val="bg1"/>
              </a:solidFill>
              <a:latin typeface="Lucida Sans Typewriter" pitchFamily="49" charset="0"/>
              <a:cs typeface="Courier New" pitchFamily="49" charset="0"/>
            </a:endParaRPr>
          </a:p>
          <a:p>
            <a:pPr eaLnBrk="0" hangingPunct="0">
              <a:defRPr/>
            </a:pPr>
            <a:r>
              <a:rPr lang="en-US" sz="1800" dirty="0">
                <a:solidFill>
                  <a:schemeClr val="bg1"/>
                </a:solidFill>
                <a:latin typeface="Lucida Sans Typewriter" pitchFamily="49" charset="0"/>
                <a:cs typeface="Courier New" pitchFamily="49" charset="0"/>
              </a:rPr>
              <a:t>	</a:t>
            </a: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kilometer = 1.609 * miles;</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System.out.println</a:t>
            </a:r>
            <a:r>
              <a:rPr lang="en-US" sz="1800" dirty="0">
                <a:solidFill>
                  <a:schemeClr val="tx1">
                    <a:lumMod val="50000"/>
                    <a:lumOff val="50000"/>
                  </a:schemeClr>
                </a:solidFill>
                <a:latin typeface="Lucida Sans Typewriter" pitchFamily="49" charset="0"/>
                <a:cs typeface="Courier New" pitchFamily="49" charset="0"/>
              </a:rPr>
              <a:t> (“Miles = “ + miles + 					“\</a:t>
            </a:r>
            <a:r>
              <a:rPr lang="en-US" sz="1800" dirty="0" err="1">
                <a:solidFill>
                  <a:schemeClr val="tx1">
                    <a:lumMod val="50000"/>
                    <a:lumOff val="50000"/>
                  </a:schemeClr>
                </a:solidFill>
                <a:latin typeface="Lucida Sans Typewriter" pitchFamily="49" charset="0"/>
                <a:cs typeface="Courier New" pitchFamily="49" charset="0"/>
              </a:rPr>
              <a:t>tKilometer</a:t>
            </a:r>
            <a:r>
              <a:rPr lang="en-US" sz="1800" dirty="0">
                <a:solidFill>
                  <a:schemeClr val="tx1">
                    <a:lumMod val="50000"/>
                    <a:lumOff val="50000"/>
                  </a:schemeClr>
                </a:solidFill>
                <a:latin typeface="Lucida Sans Typewriter" pitchFamily="49" charset="0"/>
                <a:cs typeface="Courier New" pitchFamily="49" charset="0"/>
              </a:rPr>
              <a:t> = “ + kilometer);</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a:t>
            </a:r>
            <a:r>
              <a:rPr lang="en-US" dirty="0">
                <a:latin typeface="Lucida Sans Typewriter" pitchFamily="49" charset="0"/>
                <a:cs typeface="+mn-cs"/>
              </a:rPr>
              <a:t>		</a:t>
            </a:r>
            <a:endParaRPr lang="en-GB" dirty="0">
              <a:latin typeface="Lucida Sans Typewriter" pitchFamily="49" charset="0"/>
              <a:cs typeface="+mn-cs"/>
            </a:endParaRPr>
          </a:p>
        </p:txBody>
      </p:sp>
      <p:grpSp>
        <p:nvGrpSpPr>
          <p:cNvPr id="28675" name="Group 6"/>
          <p:cNvGrpSpPr>
            <a:grpSpLocks/>
          </p:cNvGrpSpPr>
          <p:nvPr/>
        </p:nvGrpSpPr>
        <p:grpSpPr bwMode="auto">
          <a:xfrm>
            <a:off x="5791200" y="1219200"/>
            <a:ext cx="3086100" cy="1631950"/>
            <a:chOff x="5791200" y="1219200"/>
            <a:chExt cx="3086100" cy="1631216"/>
          </a:xfrm>
        </p:grpSpPr>
        <p:sp>
          <p:nvSpPr>
            <p:cNvPr id="16" name="TextBox 15"/>
            <p:cNvSpPr txBox="1"/>
            <p:nvPr/>
          </p:nvSpPr>
          <p:spPr>
            <a:xfrm>
              <a:off x="7467600" y="1219200"/>
              <a:ext cx="1409700" cy="1631216"/>
            </a:xfrm>
            <a:prstGeom prst="rect">
              <a:avLst/>
            </a:prstGeom>
            <a:noFill/>
          </p:spPr>
          <p:txBody>
            <a:bodyPr>
              <a:spAutoFit/>
            </a:bodyPr>
            <a:lstStyle/>
            <a:p>
              <a:pPr eaLnBrk="0" hangingPunct="0">
                <a:defRPr/>
              </a:pPr>
              <a:r>
                <a:rPr lang="en-US" sz="2000" dirty="0">
                  <a:solidFill>
                    <a:srgbClr val="FF0000"/>
                  </a:solidFill>
                  <a:latin typeface="+mn-lt"/>
                  <a:cs typeface="+mn-cs"/>
                </a:rPr>
                <a:t>Add method header &amp; name, and braces</a:t>
              </a:r>
              <a:endParaRPr lang="ms-MY" sz="2000" dirty="0">
                <a:solidFill>
                  <a:srgbClr val="FF0000"/>
                </a:solidFill>
                <a:latin typeface="+mn-lt"/>
                <a:cs typeface="+mn-cs"/>
              </a:endParaRPr>
            </a:p>
          </p:txBody>
        </p:sp>
        <p:cxnSp>
          <p:nvCxnSpPr>
            <p:cNvPr id="5" name="Straight Connector 4"/>
            <p:cNvCxnSpPr/>
            <p:nvPr/>
          </p:nvCxnSpPr>
          <p:spPr>
            <a:xfrm flipV="1">
              <a:off x="5791200" y="1638112"/>
              <a:ext cx="1674813" cy="990154"/>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2"/>
          </p:nvPr>
        </p:nvSpPr>
        <p:spPr/>
        <p:txBody>
          <a:bodyPr/>
          <a:lstStyle/>
          <a:p>
            <a:pPr>
              <a:defRPr/>
            </a:pPr>
            <a:fld id="{713810B2-F4E0-415A-A2AA-A10FBEE3F0AD}" type="slidenum">
              <a:rPr lang="en-US" smtClean="0"/>
              <a:pPr>
                <a:defRPr/>
              </a:pPr>
              <a:t>26</a:t>
            </a:fld>
            <a:endParaRPr lang="en-US"/>
          </a:p>
        </p:txBody>
      </p:sp>
      <p:sp>
        <p:nvSpPr>
          <p:cNvPr id="7" name="TextBox 6"/>
          <p:cNvSpPr txBox="1"/>
          <p:nvPr/>
        </p:nvSpPr>
        <p:spPr>
          <a:xfrm>
            <a:off x="7298755" y="19397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266700" y="84138"/>
            <a:ext cx="8564563" cy="6773862"/>
          </a:xfrm>
          <a:prstGeom prst="rect">
            <a:avLst/>
          </a:prstGeom>
          <a:noFill/>
          <a:ln w="9525">
            <a:noFill/>
            <a:miter lim="800000"/>
            <a:headEnd/>
            <a:tailEnd/>
          </a:ln>
        </p:spPr>
        <p:txBody>
          <a:bodyPr>
            <a:spAutoFit/>
          </a:bodyPr>
          <a:lstStyle/>
          <a:p>
            <a:pPr eaLnBrk="0" hangingPunct="0">
              <a:defRPr/>
            </a:pPr>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double miles, kilometer;</a:t>
            </a:r>
          </a:p>
          <a:p>
            <a:pPr eaLnBrk="0" hangingPunct="0">
              <a:defRPr/>
            </a:pPr>
            <a:r>
              <a:rPr lang="en-US" sz="1800" dirty="0">
                <a:solidFill>
                  <a:schemeClr val="bg1"/>
                </a:solidFill>
                <a:latin typeface="Lucida Sans Typewriter" pitchFamily="49" charset="0"/>
                <a:cs typeface="Courier New" pitchFamily="49" charset="0"/>
              </a:rPr>
              <a:t>		</a:t>
            </a:r>
            <a:r>
              <a:rPr lang="en-US" sz="1800" dirty="0" err="1">
                <a:solidFill>
                  <a:srgbClr val="FF0000"/>
                </a:solidFill>
                <a:latin typeface="Lucida Sans Typewriter" pitchFamily="49" charset="0"/>
                <a:cs typeface="Courier New" pitchFamily="49" charset="0"/>
              </a:rPr>
              <a:t>readMiles</a:t>
            </a:r>
            <a:r>
              <a:rPr lang="en-US" sz="1800" dirty="0">
                <a:solidFill>
                  <a:srgbClr val="FF0000"/>
                </a:solidFill>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p>
          <a:p>
            <a:pPr eaLnBrk="0" hangingPunct="0">
              <a:defRPr/>
            </a:pPr>
            <a:r>
              <a:rPr lang="en-US" sz="1800" dirty="0">
                <a:solidFill>
                  <a:schemeClr val="bg1"/>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public static void </a:t>
            </a:r>
            <a:r>
              <a:rPr lang="en-US" sz="1800" dirty="0" err="1">
                <a:solidFill>
                  <a:srgbClr val="FF0000"/>
                </a:solidFill>
                <a:latin typeface="Lucida Sans Typewriter" pitchFamily="49" charset="0"/>
                <a:cs typeface="Courier New" pitchFamily="49" charset="0"/>
              </a:rPr>
              <a:t>readMiles</a:t>
            </a:r>
            <a:r>
              <a:rPr lang="en-US" sz="1800" dirty="0">
                <a:solidFill>
                  <a:srgbClr val="FF0000"/>
                </a:solidFill>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Scanner scan = new Scanner(</a:t>
            </a:r>
            <a:r>
              <a:rPr lang="en-US" sz="1800" dirty="0" err="1">
                <a:latin typeface="Lucida Sans Typewriter" pitchFamily="49" charset="0"/>
                <a:cs typeface="Courier New" pitchFamily="49" charset="0"/>
              </a:rPr>
              <a:t>System.in</a:t>
            </a:r>
            <a:r>
              <a:rPr lang="en-US" sz="1800" dirty="0">
                <a:latin typeface="Lucida Sans Typewriter" pitchFamily="49" charset="0"/>
                <a:cs typeface="Courier New" pitchFamily="49" charset="0"/>
              </a:rPr>
              <a:t>);</a:t>
            </a:r>
          </a:p>
          <a:p>
            <a:pPr eaLnBrk="0" hangingPunct="0">
              <a:defRPr/>
            </a:pP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pPr eaLnBrk="0" hangingPunct="0">
              <a:defRPr/>
            </a:pPr>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a:t>
            </a:r>
          </a:p>
          <a:p>
            <a:pPr eaLnBrk="0" hangingPunct="0">
              <a:defRPr/>
            </a:pPr>
            <a:endParaRPr lang="en-US" sz="1800" dirty="0">
              <a:solidFill>
                <a:schemeClr val="bg1"/>
              </a:solidFill>
              <a:latin typeface="Lucida Sans Typewriter" pitchFamily="49" charset="0"/>
              <a:cs typeface="Courier New" pitchFamily="49" charset="0"/>
            </a:endParaRPr>
          </a:p>
          <a:p>
            <a:pPr eaLnBrk="0" hangingPunct="0">
              <a:defRPr/>
            </a:pPr>
            <a:r>
              <a:rPr lang="en-US" sz="1800" dirty="0">
                <a:solidFill>
                  <a:schemeClr val="bg1"/>
                </a:solidFill>
                <a:latin typeface="Lucida Sans Typewriter" pitchFamily="49" charset="0"/>
                <a:cs typeface="Courier New" pitchFamily="49" charset="0"/>
              </a:rPr>
              <a:t>	</a:t>
            </a: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kilometer = 1.609 * miles;</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System.out.println</a:t>
            </a:r>
            <a:r>
              <a:rPr lang="en-US" sz="1800" dirty="0">
                <a:solidFill>
                  <a:schemeClr val="tx1">
                    <a:lumMod val="50000"/>
                    <a:lumOff val="50000"/>
                  </a:schemeClr>
                </a:solidFill>
                <a:latin typeface="Lucida Sans Typewriter" pitchFamily="49" charset="0"/>
                <a:cs typeface="Courier New" pitchFamily="49" charset="0"/>
              </a:rPr>
              <a:t> (“Miles = “ + miles + 					“\</a:t>
            </a:r>
            <a:r>
              <a:rPr lang="en-US" sz="1800" dirty="0" err="1">
                <a:solidFill>
                  <a:schemeClr val="tx1">
                    <a:lumMod val="50000"/>
                    <a:lumOff val="50000"/>
                  </a:schemeClr>
                </a:solidFill>
                <a:latin typeface="Lucida Sans Typewriter" pitchFamily="49" charset="0"/>
                <a:cs typeface="Courier New" pitchFamily="49" charset="0"/>
              </a:rPr>
              <a:t>tKilometer</a:t>
            </a:r>
            <a:r>
              <a:rPr lang="en-US" sz="1800" dirty="0">
                <a:solidFill>
                  <a:schemeClr val="tx1">
                    <a:lumMod val="50000"/>
                    <a:lumOff val="50000"/>
                  </a:schemeClr>
                </a:solidFill>
                <a:latin typeface="Lucida Sans Typewriter" pitchFamily="49" charset="0"/>
                <a:cs typeface="Courier New" pitchFamily="49" charset="0"/>
              </a:rPr>
              <a:t> = “ + kilometer);</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a:t>
            </a:r>
            <a:r>
              <a:rPr lang="en-US" dirty="0">
                <a:latin typeface="Lucida Sans Typewriter" pitchFamily="49" charset="0"/>
                <a:cs typeface="+mn-cs"/>
              </a:rPr>
              <a:t>		</a:t>
            </a:r>
            <a:endParaRPr lang="en-GB" dirty="0">
              <a:latin typeface="Lucida Sans Typewriter" pitchFamily="49" charset="0"/>
              <a:cs typeface="+mn-cs"/>
            </a:endParaRPr>
          </a:p>
        </p:txBody>
      </p:sp>
      <p:grpSp>
        <p:nvGrpSpPr>
          <p:cNvPr id="29699" name="Group 5"/>
          <p:cNvGrpSpPr>
            <a:grpSpLocks/>
          </p:cNvGrpSpPr>
          <p:nvPr/>
        </p:nvGrpSpPr>
        <p:grpSpPr bwMode="auto">
          <a:xfrm>
            <a:off x="3957638" y="1393825"/>
            <a:ext cx="4960937" cy="1285875"/>
            <a:chOff x="3916699" y="948575"/>
            <a:chExt cx="4960601" cy="1285877"/>
          </a:xfrm>
        </p:grpSpPr>
        <p:sp>
          <p:nvSpPr>
            <p:cNvPr id="16" name="TextBox 15"/>
            <p:cNvSpPr txBox="1"/>
            <p:nvPr/>
          </p:nvSpPr>
          <p:spPr>
            <a:xfrm>
              <a:off x="7142281" y="1218450"/>
              <a:ext cx="1735019" cy="1016002"/>
            </a:xfrm>
            <a:prstGeom prst="rect">
              <a:avLst/>
            </a:prstGeom>
            <a:noFill/>
          </p:spPr>
          <p:txBody>
            <a:bodyPr>
              <a:spAutoFit/>
            </a:bodyPr>
            <a:lstStyle/>
            <a:p>
              <a:pPr eaLnBrk="0" hangingPunct="0">
                <a:defRPr/>
              </a:pPr>
              <a:r>
                <a:rPr lang="en-US" sz="2000" dirty="0">
                  <a:solidFill>
                    <a:srgbClr val="FF0000"/>
                  </a:solidFill>
                  <a:latin typeface="+mn-lt"/>
                  <a:cs typeface="+mn-cs"/>
                </a:rPr>
                <a:t>Add/copy method name into main</a:t>
              </a:r>
              <a:endParaRPr lang="ms-MY" sz="2000" dirty="0">
                <a:solidFill>
                  <a:srgbClr val="FF0000"/>
                </a:solidFill>
                <a:latin typeface="+mn-lt"/>
                <a:cs typeface="+mn-cs"/>
              </a:endParaRPr>
            </a:p>
          </p:txBody>
        </p:sp>
        <p:cxnSp>
          <p:nvCxnSpPr>
            <p:cNvPr id="4" name="Straight Connector 3"/>
            <p:cNvCxnSpPr/>
            <p:nvPr/>
          </p:nvCxnSpPr>
          <p:spPr>
            <a:xfrm>
              <a:off x="3916699" y="948575"/>
              <a:ext cx="3225582" cy="460376"/>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pPr>
              <a:defRPr/>
            </a:pPr>
            <a:fld id="{367C3F87-92E6-4F2C-B128-3C93441C1F75}" type="slidenum">
              <a:rPr lang="en-US" smtClean="0"/>
              <a:pPr>
                <a:defRPr/>
              </a:pPr>
              <a:t>27</a:t>
            </a:fld>
            <a:endParaRPr lang="en-US"/>
          </a:p>
        </p:txBody>
      </p:sp>
      <p:sp>
        <p:nvSpPr>
          <p:cNvPr id="2" name="Oval 1"/>
          <p:cNvSpPr/>
          <p:nvPr/>
        </p:nvSpPr>
        <p:spPr>
          <a:xfrm>
            <a:off x="3803650" y="2392363"/>
            <a:ext cx="1728788" cy="6143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cxnSp>
        <p:nvCxnSpPr>
          <p:cNvPr id="5" name="Straight Connector 4"/>
          <p:cNvCxnSpPr>
            <a:stCxn id="2" idx="0"/>
          </p:cNvCxnSpPr>
          <p:nvPr/>
        </p:nvCxnSpPr>
        <p:spPr>
          <a:xfrm flipH="1" flipV="1">
            <a:off x="3803650" y="1524000"/>
            <a:ext cx="863600" cy="86836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98755" y="19397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266700" y="84138"/>
            <a:ext cx="8564563" cy="6773862"/>
          </a:xfrm>
          <a:prstGeom prst="rect">
            <a:avLst/>
          </a:prstGeom>
          <a:noFill/>
          <a:ln w="9525">
            <a:noFill/>
            <a:miter lim="800000"/>
            <a:headEnd/>
            <a:tailEnd/>
          </a:ln>
        </p:spPr>
        <p:txBody>
          <a:bodyPr>
            <a:spAutoFit/>
          </a:bodyPr>
          <a:lstStyle/>
          <a:p>
            <a:pPr eaLnBrk="0" hangingPunct="0">
              <a:defRPr/>
            </a:pPr>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double miles, kilometer;</a:t>
            </a:r>
          </a:p>
          <a:p>
            <a:pPr eaLnBrk="0" hangingPunct="0">
              <a:defRPr/>
            </a:pPr>
            <a:r>
              <a:rPr lang="en-US" sz="1800" dirty="0">
                <a:solidFill>
                  <a:schemeClr val="bg1"/>
                </a:solidFill>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r>
              <a:rPr lang="en-US" sz="1800" dirty="0" err="1">
                <a:solidFill>
                  <a:srgbClr val="FF0000"/>
                </a:solidFill>
                <a:latin typeface="Lucida Sans Typewriter" pitchFamily="49" charset="0"/>
                <a:cs typeface="Courier New" pitchFamily="49" charset="0"/>
              </a:rPr>
              <a:t>calcKilometer</a:t>
            </a:r>
            <a:r>
              <a:rPr lang="en-US" sz="1800" dirty="0">
                <a:solidFill>
                  <a:srgbClr val="FF0000"/>
                </a:solidFill>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a:t>
            </a:r>
          </a:p>
          <a:p>
            <a:pPr eaLnBrk="0" hangingPunct="0">
              <a:defRPr/>
            </a:pPr>
            <a:r>
              <a:rPr lang="en-US" sz="1800" dirty="0">
                <a:solidFill>
                  <a:schemeClr val="bg1"/>
                </a:solidFill>
                <a:latin typeface="Lucida Sans Typewriter" pitchFamily="49" charset="0"/>
                <a:cs typeface="Courier New" pitchFamily="49" charset="0"/>
              </a:rPr>
              <a:t>	</a:t>
            </a:r>
          </a:p>
          <a:p>
            <a:pPr eaLnBrk="0" hangingPunct="0">
              <a:defRPr/>
            </a:pPr>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public static void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Scanner scan = new Scanner(</a:t>
            </a:r>
            <a:r>
              <a:rPr lang="en-US" sz="1800" dirty="0" err="1">
                <a:latin typeface="Lucida Sans Typewriter" pitchFamily="49" charset="0"/>
                <a:cs typeface="Courier New" pitchFamily="49" charset="0"/>
              </a:rPr>
              <a:t>System.in</a:t>
            </a:r>
            <a:r>
              <a:rPr lang="en-US" sz="1800" dirty="0">
                <a:latin typeface="Lucida Sans Typewriter" pitchFamily="49" charset="0"/>
                <a:cs typeface="Courier New" pitchFamily="49" charset="0"/>
              </a:rPr>
              <a:t>);</a:t>
            </a:r>
          </a:p>
          <a:p>
            <a:pPr eaLnBrk="0" hangingPunct="0">
              <a:defRPr/>
            </a:pP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pPr eaLnBrk="0" hangingPunct="0">
              <a:defRPr/>
            </a:pPr>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pPr eaLnBrk="0" hangingPunct="0">
              <a:defRPr/>
            </a:pPr>
            <a:r>
              <a:rPr lang="en-US" sz="1800" dirty="0">
                <a:latin typeface="Lucida Sans Typewriter" pitchFamily="49" charset="0"/>
                <a:cs typeface="Courier New" pitchFamily="49" charset="0"/>
              </a:rPr>
              <a:t>	}</a:t>
            </a:r>
          </a:p>
          <a:p>
            <a:pPr eaLnBrk="0" hangingPunct="0">
              <a:defRPr/>
            </a:pPr>
            <a:endParaRPr lang="en-US" sz="1800" dirty="0">
              <a:solidFill>
                <a:schemeClr val="bg1"/>
              </a:solidFill>
              <a:latin typeface="Lucida Sans Typewriter" pitchFamily="49" charset="0"/>
              <a:cs typeface="Courier New" pitchFamily="49" charset="0"/>
            </a:endParaRPr>
          </a:p>
          <a:p>
            <a:pPr eaLnBrk="0" hangingPunct="0">
              <a:defRPr/>
            </a:pPr>
            <a:r>
              <a:rPr lang="en-US" sz="1800" dirty="0">
                <a:solidFill>
                  <a:schemeClr val="bg1"/>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public static void </a:t>
            </a:r>
            <a:r>
              <a:rPr lang="en-US" sz="1800" dirty="0" err="1">
                <a:solidFill>
                  <a:srgbClr val="FF0000"/>
                </a:solidFill>
                <a:latin typeface="Lucida Sans Typewriter" pitchFamily="49" charset="0"/>
                <a:cs typeface="Courier New" pitchFamily="49" charset="0"/>
              </a:rPr>
              <a:t>calcKilometer</a:t>
            </a:r>
            <a:r>
              <a:rPr lang="en-US" sz="1800" dirty="0">
                <a:solidFill>
                  <a:srgbClr val="FF0000"/>
                </a:solidFill>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		kilometer = 1.609 * miles;</a:t>
            </a:r>
          </a:p>
          <a:p>
            <a:pPr eaLnBrk="0" hangingPunct="0">
              <a:defRPr/>
            </a:pPr>
            <a:r>
              <a:rPr lang="en-US" sz="1800" dirty="0">
                <a:solidFill>
                  <a:schemeClr val="bg1"/>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a:t>
            </a:r>
          </a:p>
          <a:p>
            <a:pPr eaLnBrk="0" hangingPunct="0">
              <a:defRPr/>
            </a:pPr>
            <a:endParaRPr lang="en-US" sz="1800" dirty="0">
              <a:solidFill>
                <a:schemeClr val="bg1"/>
              </a:solidFill>
              <a:latin typeface="Lucida Sans Typewriter" pitchFamily="49" charset="0"/>
              <a:cs typeface="Courier New" pitchFamily="49" charset="0"/>
            </a:endParaRPr>
          </a:p>
          <a:p>
            <a:pPr eaLnBrk="0" hangingPunct="0">
              <a:defRPr/>
            </a:pPr>
            <a:r>
              <a:rPr lang="en-US" sz="1800" dirty="0">
                <a:solidFill>
                  <a:schemeClr val="bg1"/>
                </a:solidFill>
                <a:latin typeface="Lucida Sans Typewriter" pitchFamily="49" charset="0"/>
                <a:cs typeface="Courier New" pitchFamily="49" charset="0"/>
              </a:rPr>
              <a:t>	</a:t>
            </a:r>
            <a:endParaRPr lang="en-US" sz="1800" dirty="0">
              <a:solidFill>
                <a:schemeClr val="tx1">
                  <a:lumMod val="50000"/>
                  <a:lumOff val="50000"/>
                </a:schemeClr>
              </a:solidFill>
              <a:latin typeface="Lucida Sans Typewriter" pitchFamily="49" charset="0"/>
              <a:cs typeface="Courier New" pitchFamily="49" charset="0"/>
            </a:endParaRP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System.out.println</a:t>
            </a:r>
            <a:r>
              <a:rPr lang="en-US" sz="1800" dirty="0">
                <a:solidFill>
                  <a:schemeClr val="tx1">
                    <a:lumMod val="50000"/>
                    <a:lumOff val="50000"/>
                  </a:schemeClr>
                </a:solidFill>
                <a:latin typeface="Lucida Sans Typewriter" pitchFamily="49" charset="0"/>
                <a:cs typeface="Courier New" pitchFamily="49" charset="0"/>
              </a:rPr>
              <a:t> (“Miles = “ + miles + 					“\</a:t>
            </a:r>
            <a:r>
              <a:rPr lang="en-US" sz="1800" dirty="0" err="1">
                <a:solidFill>
                  <a:schemeClr val="tx1">
                    <a:lumMod val="50000"/>
                    <a:lumOff val="50000"/>
                  </a:schemeClr>
                </a:solidFill>
                <a:latin typeface="Lucida Sans Typewriter" pitchFamily="49" charset="0"/>
                <a:cs typeface="Courier New" pitchFamily="49" charset="0"/>
              </a:rPr>
              <a:t>tKilometer</a:t>
            </a:r>
            <a:r>
              <a:rPr lang="en-US" sz="1800" dirty="0">
                <a:solidFill>
                  <a:schemeClr val="tx1">
                    <a:lumMod val="50000"/>
                    <a:lumOff val="50000"/>
                  </a:schemeClr>
                </a:solidFill>
                <a:latin typeface="Lucida Sans Typewriter" pitchFamily="49" charset="0"/>
                <a:cs typeface="Courier New" pitchFamily="49" charset="0"/>
              </a:rPr>
              <a:t> = “ + kilometer);</a:t>
            </a:r>
          </a:p>
          <a:p>
            <a:pPr eaLnBrk="0" hangingPunct="0">
              <a:defRPr/>
            </a:pPr>
            <a:r>
              <a:rPr lang="en-US" sz="1800" dirty="0">
                <a:solidFill>
                  <a:schemeClr val="tx1">
                    <a:lumMod val="50000"/>
                    <a:lumOff val="50000"/>
                  </a:schemeClr>
                </a:solidFill>
                <a:latin typeface="Lucida Sans Typewriter" pitchFamily="49" charset="0"/>
                <a:cs typeface="Courier New" pitchFamily="49" charset="0"/>
              </a:rPr>
              <a:t>	</a:t>
            </a:r>
          </a:p>
          <a:p>
            <a:pPr eaLnBrk="0" hangingPunct="0">
              <a:defRPr/>
            </a:pPr>
            <a:r>
              <a:rPr lang="en-US" sz="1800" dirty="0">
                <a:latin typeface="Lucida Sans Typewriter" pitchFamily="49" charset="0"/>
                <a:cs typeface="Courier New" pitchFamily="49" charset="0"/>
              </a:rPr>
              <a:t>}</a:t>
            </a:r>
            <a:r>
              <a:rPr lang="en-US" dirty="0">
                <a:latin typeface="Lucida Sans Typewriter" pitchFamily="49" charset="0"/>
                <a:cs typeface="+mn-cs"/>
              </a:rPr>
              <a:t>		</a:t>
            </a:r>
            <a:endParaRPr lang="en-GB" dirty="0">
              <a:latin typeface="Lucida Sans Typewriter" pitchFamily="49" charset="0"/>
              <a:cs typeface="+mn-cs"/>
            </a:endParaRPr>
          </a:p>
        </p:txBody>
      </p:sp>
      <p:grpSp>
        <p:nvGrpSpPr>
          <p:cNvPr id="30723" name="Group 11"/>
          <p:cNvGrpSpPr>
            <a:grpSpLocks/>
          </p:cNvGrpSpPr>
          <p:nvPr/>
        </p:nvGrpSpPr>
        <p:grpSpPr bwMode="auto">
          <a:xfrm>
            <a:off x="6362700" y="3657600"/>
            <a:ext cx="2438400" cy="1631950"/>
            <a:chOff x="6324600" y="1104900"/>
            <a:chExt cx="2438400" cy="1631216"/>
          </a:xfrm>
        </p:grpSpPr>
        <p:sp>
          <p:nvSpPr>
            <p:cNvPr id="13" name="TextBox 12"/>
            <p:cNvSpPr txBox="1"/>
            <p:nvPr/>
          </p:nvSpPr>
          <p:spPr>
            <a:xfrm>
              <a:off x="7353300" y="1104900"/>
              <a:ext cx="1409700" cy="1631216"/>
            </a:xfrm>
            <a:prstGeom prst="rect">
              <a:avLst/>
            </a:prstGeom>
            <a:noFill/>
          </p:spPr>
          <p:txBody>
            <a:bodyPr>
              <a:spAutoFit/>
            </a:bodyPr>
            <a:lstStyle/>
            <a:p>
              <a:pPr eaLnBrk="0" hangingPunct="0">
                <a:defRPr/>
              </a:pPr>
              <a:r>
                <a:rPr lang="en-US" sz="2000" dirty="0">
                  <a:solidFill>
                    <a:srgbClr val="FF0000"/>
                  </a:solidFill>
                  <a:latin typeface="+mn-lt"/>
                  <a:cs typeface="+mn-cs"/>
                </a:rPr>
                <a:t>Add method header &amp; name, and braces</a:t>
              </a:r>
              <a:endParaRPr lang="ms-MY" sz="2000" dirty="0">
                <a:solidFill>
                  <a:srgbClr val="FF0000"/>
                </a:solidFill>
                <a:latin typeface="+mn-lt"/>
                <a:cs typeface="+mn-cs"/>
              </a:endParaRPr>
            </a:p>
          </p:txBody>
        </p:sp>
        <p:cxnSp>
          <p:nvCxnSpPr>
            <p:cNvPr id="14" name="Straight Connector 13"/>
            <p:cNvCxnSpPr/>
            <p:nvPr/>
          </p:nvCxnSpPr>
          <p:spPr>
            <a:xfrm flipV="1">
              <a:off x="6324600" y="1485729"/>
              <a:ext cx="1028700" cy="380829"/>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Slide Number Placeholder 17"/>
          <p:cNvSpPr>
            <a:spLocks noGrp="1"/>
          </p:cNvSpPr>
          <p:nvPr>
            <p:ph type="sldNum" sz="quarter" idx="12"/>
          </p:nvPr>
        </p:nvSpPr>
        <p:spPr/>
        <p:txBody>
          <a:bodyPr/>
          <a:lstStyle/>
          <a:p>
            <a:pPr>
              <a:defRPr/>
            </a:pPr>
            <a:fld id="{C814C9AB-82E4-4512-83A5-2B0C01013258}" type="slidenum">
              <a:rPr lang="en-US" smtClean="0"/>
              <a:pPr>
                <a:defRPr/>
              </a:pPr>
              <a:t>28</a:t>
            </a:fld>
            <a:endParaRPr lang="en-US"/>
          </a:p>
        </p:txBody>
      </p:sp>
      <p:grpSp>
        <p:nvGrpSpPr>
          <p:cNvPr id="5" name="Group 4"/>
          <p:cNvGrpSpPr>
            <a:grpSpLocks/>
          </p:cNvGrpSpPr>
          <p:nvPr/>
        </p:nvGrpSpPr>
        <p:grpSpPr bwMode="auto">
          <a:xfrm>
            <a:off x="3808413" y="1219200"/>
            <a:ext cx="5068887" cy="3438525"/>
            <a:chOff x="3808170" y="1219200"/>
            <a:chExt cx="5069130" cy="3438760"/>
          </a:xfrm>
        </p:grpSpPr>
        <p:grpSp>
          <p:nvGrpSpPr>
            <p:cNvPr id="30726" name="Group 5"/>
            <p:cNvGrpSpPr>
              <a:grpSpLocks/>
            </p:cNvGrpSpPr>
            <p:nvPr/>
          </p:nvGrpSpPr>
          <p:grpSpPr bwMode="auto">
            <a:xfrm>
              <a:off x="4572000" y="1219200"/>
              <a:ext cx="4305300" cy="1323975"/>
              <a:chOff x="4572000" y="1219200"/>
              <a:chExt cx="4305300" cy="1323439"/>
            </a:xfrm>
          </p:grpSpPr>
          <p:sp>
            <p:nvSpPr>
              <p:cNvPr id="16" name="TextBox 15"/>
              <p:cNvSpPr txBox="1"/>
              <p:nvPr/>
            </p:nvSpPr>
            <p:spPr>
              <a:xfrm>
                <a:off x="7467533" y="1219200"/>
                <a:ext cx="1409767" cy="1323529"/>
              </a:xfrm>
              <a:prstGeom prst="rect">
                <a:avLst/>
              </a:prstGeom>
              <a:noFill/>
            </p:spPr>
            <p:txBody>
              <a:bodyPr>
                <a:spAutoFit/>
              </a:bodyPr>
              <a:lstStyle/>
              <a:p>
                <a:pPr eaLnBrk="0" hangingPunct="0">
                  <a:defRPr/>
                </a:pPr>
                <a:r>
                  <a:rPr lang="en-US" sz="2000" dirty="0">
                    <a:solidFill>
                      <a:srgbClr val="FF0000"/>
                    </a:solidFill>
                    <a:latin typeface="+mn-lt"/>
                    <a:cs typeface="+mn-cs"/>
                  </a:rPr>
                  <a:t>Add/copy method name into main</a:t>
                </a:r>
                <a:endParaRPr lang="ms-MY" sz="2000" dirty="0">
                  <a:solidFill>
                    <a:srgbClr val="FF0000"/>
                  </a:solidFill>
                  <a:latin typeface="+mn-lt"/>
                  <a:cs typeface="+mn-cs"/>
                </a:endParaRPr>
              </a:p>
            </p:txBody>
          </p:sp>
          <p:cxnSp>
            <p:nvCxnSpPr>
              <p:cNvPr id="4" name="Straight Connector 3"/>
              <p:cNvCxnSpPr/>
              <p:nvPr/>
            </p:nvCxnSpPr>
            <p:spPr>
              <a:xfrm flipV="1">
                <a:off x="4571794" y="1523897"/>
                <a:ext cx="2894151" cy="190436"/>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a:off x="3808170" y="4111823"/>
              <a:ext cx="2300397" cy="5461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cxnSp>
          <p:nvCxnSpPr>
            <p:cNvPr id="11" name="Straight Connector 10"/>
            <p:cNvCxnSpPr>
              <a:stCxn id="10" idx="0"/>
            </p:cNvCxnSpPr>
            <p:nvPr/>
          </p:nvCxnSpPr>
          <p:spPr>
            <a:xfrm flipH="1" flipV="1">
              <a:off x="4073295" y="1881233"/>
              <a:ext cx="884280" cy="22305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7298755" y="19397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266700" y="84138"/>
            <a:ext cx="8564563" cy="677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double miles, kilometer;</a:t>
            </a:r>
          </a:p>
          <a:p>
            <a:r>
              <a:rPr lang="en-US" sz="1800" dirty="0">
                <a:solidFill>
                  <a:schemeClr val="bg1"/>
                </a:solidFill>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a:t>
            </a:r>
          </a:p>
          <a:p>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solidFill>
                  <a:schemeClr val="bg1"/>
                </a:solidFill>
                <a:latin typeface="Lucida Sans Typewriter" pitchFamily="49" charset="0"/>
                <a:cs typeface="Courier New" pitchFamily="49" charset="0"/>
              </a:rPr>
              <a:t>		</a:t>
            </a:r>
            <a:r>
              <a:rPr lang="en-US" sz="1800" dirty="0" err="1">
                <a:solidFill>
                  <a:srgbClr val="FF0000"/>
                </a:solidFill>
                <a:latin typeface="Lucida Sans Typewriter" pitchFamily="49" charset="0"/>
                <a:cs typeface="Courier New" pitchFamily="49" charset="0"/>
              </a:rPr>
              <a:t>printOutput</a:t>
            </a:r>
            <a:r>
              <a:rPr lang="en-US" sz="1800" dirty="0">
                <a:solidFill>
                  <a:srgbClr val="FF0000"/>
                </a:solidFill>
                <a:latin typeface="Lucida Sans Typewriter" pitchFamily="49" charset="0"/>
                <a:cs typeface="Courier New" pitchFamily="49" charset="0"/>
              </a:rPr>
              <a:t>();</a:t>
            </a:r>
          </a:p>
          <a:p>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a:t>
            </a:r>
          </a:p>
          <a:p>
            <a:r>
              <a:rPr lang="en-US" sz="1800" dirty="0">
                <a:solidFill>
                  <a:schemeClr val="bg1"/>
                </a:solidFill>
                <a:latin typeface="Lucida Sans Typewriter" pitchFamily="49" charset="0"/>
                <a:cs typeface="Courier New" pitchFamily="49" charset="0"/>
              </a:rPr>
              <a:t>	</a:t>
            </a:r>
          </a:p>
          <a:p>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public static void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endParaRPr lang="en-US" sz="1800" dirty="0">
              <a:solidFill>
                <a:schemeClr val="bg1"/>
              </a:solidFill>
              <a:latin typeface="Lucida Sans Typewriter" pitchFamily="49" charset="0"/>
              <a:cs typeface="Courier New" pitchFamily="49" charset="0"/>
            </a:endParaRPr>
          </a:p>
          <a:p>
            <a:r>
              <a:rPr lang="en-US" sz="1800" dirty="0">
                <a:solidFill>
                  <a:schemeClr val="bg1"/>
                </a:solidFill>
                <a:latin typeface="Lucida Sans Typewriter" pitchFamily="49" charset="0"/>
                <a:cs typeface="Courier New" pitchFamily="49" charset="0"/>
              </a:rPr>
              <a:t>	</a:t>
            </a:r>
            <a:r>
              <a:rPr lang="en-US" sz="1800" dirty="0">
                <a:latin typeface="Lucida Sans Typewriter" pitchFamily="49" charset="0"/>
                <a:cs typeface="Courier New" pitchFamily="49" charset="0"/>
              </a:rPr>
              <a:t>public static void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public static void </a:t>
            </a:r>
            <a:r>
              <a:rPr lang="en-US" sz="1800" dirty="0" err="1">
                <a:solidFill>
                  <a:srgbClr val="FF0000"/>
                </a:solidFill>
                <a:latin typeface="Lucida Sans Typewriter" pitchFamily="49" charset="0"/>
                <a:cs typeface="Courier New" pitchFamily="49" charset="0"/>
              </a:rPr>
              <a:t>printOutput</a:t>
            </a:r>
            <a:r>
              <a:rPr lang="en-US" sz="1800" dirty="0">
                <a:solidFill>
                  <a:srgbClr val="FF0000"/>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grpSp>
        <p:nvGrpSpPr>
          <p:cNvPr id="31747" name="Group 5"/>
          <p:cNvGrpSpPr>
            <a:grpSpLocks/>
          </p:cNvGrpSpPr>
          <p:nvPr/>
        </p:nvGrpSpPr>
        <p:grpSpPr bwMode="auto">
          <a:xfrm>
            <a:off x="4305300" y="1219200"/>
            <a:ext cx="4572000" cy="1323975"/>
            <a:chOff x="4305300" y="1219200"/>
            <a:chExt cx="4572000" cy="1323439"/>
          </a:xfrm>
        </p:grpSpPr>
        <p:sp>
          <p:nvSpPr>
            <p:cNvPr id="16" name="TextBox 15"/>
            <p:cNvSpPr txBox="1"/>
            <p:nvPr/>
          </p:nvSpPr>
          <p:spPr>
            <a:xfrm>
              <a:off x="7467600" y="1219200"/>
              <a:ext cx="1409700" cy="1323439"/>
            </a:xfrm>
            <a:prstGeom prst="rect">
              <a:avLst/>
            </a:prstGeom>
            <a:noFill/>
          </p:spPr>
          <p:txBody>
            <a:bodyPr>
              <a:spAutoFit/>
            </a:bodyPr>
            <a:lstStyle/>
            <a:p>
              <a:pPr eaLnBrk="0" hangingPunct="0">
                <a:defRPr/>
              </a:pPr>
              <a:r>
                <a:rPr lang="en-US" sz="2000" dirty="0">
                  <a:solidFill>
                    <a:srgbClr val="FF0000"/>
                  </a:solidFill>
                  <a:latin typeface="+mn-lt"/>
                  <a:cs typeface="+mn-cs"/>
                </a:rPr>
                <a:t>Add/copy method name into main</a:t>
              </a:r>
              <a:endParaRPr lang="ms-MY" sz="2000" dirty="0">
                <a:solidFill>
                  <a:srgbClr val="FF0000"/>
                </a:solidFill>
                <a:latin typeface="+mn-lt"/>
                <a:cs typeface="+mn-cs"/>
              </a:endParaRPr>
            </a:p>
          </p:txBody>
        </p:sp>
        <p:cxnSp>
          <p:nvCxnSpPr>
            <p:cNvPr id="4" name="Straight Connector 3"/>
            <p:cNvCxnSpPr/>
            <p:nvPr/>
          </p:nvCxnSpPr>
          <p:spPr>
            <a:xfrm flipV="1">
              <a:off x="4305300" y="1523877"/>
              <a:ext cx="3160713" cy="457015"/>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748" name="Group 11"/>
          <p:cNvGrpSpPr>
            <a:grpSpLocks/>
          </p:cNvGrpSpPr>
          <p:nvPr/>
        </p:nvGrpSpPr>
        <p:grpSpPr bwMode="auto">
          <a:xfrm>
            <a:off x="6324600" y="3657600"/>
            <a:ext cx="2476500" cy="1828800"/>
            <a:chOff x="6286500" y="1104900"/>
            <a:chExt cx="2476500" cy="1828800"/>
          </a:xfrm>
        </p:grpSpPr>
        <p:sp>
          <p:nvSpPr>
            <p:cNvPr id="13" name="TextBox 12"/>
            <p:cNvSpPr txBox="1"/>
            <p:nvPr/>
          </p:nvSpPr>
          <p:spPr>
            <a:xfrm>
              <a:off x="7353300" y="1104900"/>
              <a:ext cx="1409700" cy="1631950"/>
            </a:xfrm>
            <a:prstGeom prst="rect">
              <a:avLst/>
            </a:prstGeom>
            <a:noFill/>
          </p:spPr>
          <p:txBody>
            <a:bodyPr>
              <a:spAutoFit/>
            </a:bodyPr>
            <a:lstStyle/>
            <a:p>
              <a:pPr eaLnBrk="0" hangingPunct="0">
                <a:defRPr/>
              </a:pPr>
              <a:r>
                <a:rPr lang="en-US" sz="2000" dirty="0">
                  <a:solidFill>
                    <a:srgbClr val="FF0000"/>
                  </a:solidFill>
                  <a:latin typeface="+mn-lt"/>
                  <a:cs typeface="+mn-cs"/>
                </a:rPr>
                <a:t>Add method header &amp; name, and braces</a:t>
              </a:r>
              <a:endParaRPr lang="ms-MY" sz="2000" dirty="0">
                <a:solidFill>
                  <a:srgbClr val="FF0000"/>
                </a:solidFill>
                <a:latin typeface="+mn-lt"/>
                <a:cs typeface="+mn-cs"/>
              </a:endParaRPr>
            </a:p>
          </p:txBody>
        </p:sp>
        <p:cxnSp>
          <p:nvCxnSpPr>
            <p:cNvPr id="14" name="Straight Connector 13"/>
            <p:cNvCxnSpPr/>
            <p:nvPr/>
          </p:nvCxnSpPr>
          <p:spPr>
            <a:xfrm flipV="1">
              <a:off x="6286500" y="2552700"/>
              <a:ext cx="1028700" cy="381000"/>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Slide Number Placeholder 9"/>
          <p:cNvSpPr>
            <a:spLocks noGrp="1"/>
          </p:cNvSpPr>
          <p:nvPr>
            <p:ph type="sldNum" sz="quarter" idx="12"/>
          </p:nvPr>
        </p:nvSpPr>
        <p:spPr/>
        <p:txBody>
          <a:bodyPr/>
          <a:lstStyle/>
          <a:p>
            <a:pPr>
              <a:defRPr/>
            </a:pPr>
            <a:fld id="{7B4BD728-B425-4E42-B887-1F9F8B869C16}" type="slidenum">
              <a:rPr lang="en-US" smtClean="0"/>
              <a:pPr>
                <a:defRPr/>
              </a:pPr>
              <a:t>29</a:t>
            </a:fld>
            <a:endParaRPr lang="en-US"/>
          </a:p>
        </p:txBody>
      </p:sp>
      <p:sp>
        <p:nvSpPr>
          <p:cNvPr id="11" name="Oval 10"/>
          <p:cNvSpPr/>
          <p:nvPr/>
        </p:nvSpPr>
        <p:spPr>
          <a:xfrm>
            <a:off x="3795713" y="5178425"/>
            <a:ext cx="2005012" cy="6159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cxnSp>
        <p:nvCxnSpPr>
          <p:cNvPr id="12" name="Straight Connector 11"/>
          <p:cNvCxnSpPr>
            <a:stCxn id="11" idx="0"/>
          </p:cNvCxnSpPr>
          <p:nvPr/>
        </p:nvCxnSpPr>
        <p:spPr>
          <a:xfrm flipH="1" flipV="1">
            <a:off x="3881438" y="2122488"/>
            <a:ext cx="917575" cy="305593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98755" y="19397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p:cNvSpPr>
            <a:spLocks noGrp="1" noChangeArrowheads="1"/>
          </p:cNvSpPr>
          <p:nvPr>
            <p:ph type="title"/>
          </p:nvPr>
        </p:nvSpPr>
        <p:spPr>
          <a:xfrm>
            <a:off x="3973321" y="329184"/>
            <a:ext cx="4688333" cy="1783080"/>
          </a:xfrm>
        </p:spPr>
        <p:txBody>
          <a:bodyPr anchor="b">
            <a:normAutofit/>
          </a:bodyPr>
          <a:lstStyle/>
          <a:p>
            <a:r>
              <a:rPr lang="en-US" sz="4700"/>
              <a:t>Programming with Methods</a:t>
            </a:r>
          </a:p>
        </p:txBody>
      </p:sp>
      <p:pic>
        <p:nvPicPr>
          <p:cNvPr id="4101" name="Picture 4100" descr="Light bulb on yellow background with sketched light beams and cord">
            <a:extLst>
              <a:ext uri="{FF2B5EF4-FFF2-40B4-BE49-F238E27FC236}">
                <a16:creationId xmlns:a16="http://schemas.microsoft.com/office/drawing/2014/main" id="{3A250238-5EF2-D092-D056-6E789DC1FB38}"/>
              </a:ext>
            </a:extLst>
          </p:cNvPr>
          <p:cNvPicPr>
            <a:picLocks noChangeAspect="1"/>
          </p:cNvPicPr>
          <p:nvPr/>
        </p:nvPicPr>
        <p:blipFill rotWithShape="1">
          <a:blip r:embed="rId2"/>
          <a:srcRect l="56467" r="12209"/>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10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Rectangle 3"/>
          <p:cNvSpPr>
            <a:spLocks noGrp="1" noChangeArrowheads="1"/>
          </p:cNvSpPr>
          <p:nvPr>
            <p:ph type="body" idx="1"/>
          </p:nvPr>
        </p:nvSpPr>
        <p:spPr>
          <a:xfrm>
            <a:off x="3973321" y="2706624"/>
            <a:ext cx="4688333" cy="3483864"/>
          </a:xfrm>
        </p:spPr>
        <p:txBody>
          <a:bodyPr>
            <a:normAutofit/>
          </a:bodyPr>
          <a:lstStyle/>
          <a:p>
            <a:r>
              <a:rPr lang="en-US" sz="1900"/>
              <a:t>Problems are normally big and complex.</a:t>
            </a:r>
          </a:p>
          <a:p>
            <a:pPr lvl="1"/>
            <a:r>
              <a:rPr lang="en-US" sz="1900"/>
              <a:t>Thus, require big programs.</a:t>
            </a:r>
          </a:p>
          <a:p>
            <a:pPr>
              <a:spcBef>
                <a:spcPts val="1200"/>
              </a:spcBef>
            </a:pPr>
            <a:r>
              <a:rPr lang="en-US" sz="1900"/>
              <a:t>Therefore, the processing can be divided into subtasks called methods.</a:t>
            </a:r>
          </a:p>
          <a:p>
            <a:pPr lvl="1"/>
            <a:r>
              <a:rPr lang="en-US" sz="1900"/>
              <a:t>Each method accomplishes one function.</a:t>
            </a:r>
          </a:p>
          <a:p>
            <a:pPr lvl="1"/>
            <a:r>
              <a:rPr lang="en-US" sz="1900"/>
              <a:t>These methods are connected to each other to show the interaction of processing between them.</a:t>
            </a:r>
          </a:p>
        </p:txBody>
      </p:sp>
      <p:sp>
        <p:nvSpPr>
          <p:cNvPr id="4" name="Slide Number Placeholder 3"/>
          <p:cNvSpPr>
            <a:spLocks noGrp="1"/>
          </p:cNvSpPr>
          <p:nvPr>
            <p:ph type="sldNum" sz="quarter" idx="12"/>
          </p:nvPr>
        </p:nvSpPr>
        <p:spPr>
          <a:xfrm>
            <a:off x="7539733" y="6356350"/>
            <a:ext cx="975616" cy="365125"/>
          </a:xfrm>
        </p:spPr>
        <p:txBody>
          <a:bodyPr>
            <a:normAutofit/>
          </a:bodyPr>
          <a:lstStyle/>
          <a:p>
            <a:pPr>
              <a:spcAft>
                <a:spcPts val="600"/>
              </a:spcAft>
              <a:defRPr/>
            </a:pPr>
            <a:fld id="{CA7D3116-0848-400A-85D9-1977BB3EEC22}" type="slidenum">
              <a:rPr lang="en-US" smtClean="0"/>
              <a:pPr>
                <a:spcAft>
                  <a:spcPts val="600"/>
                </a:spcAft>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77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double miles, kilometer;</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5" name="Rounded Rectangle 4"/>
          <p:cNvSpPr/>
          <p:nvPr/>
        </p:nvSpPr>
        <p:spPr>
          <a:xfrm>
            <a:off x="1219200" y="4152900"/>
            <a:ext cx="5753100" cy="876300"/>
          </a:xfrm>
          <a:prstGeom prst="round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Rounded Rectangle 5"/>
          <p:cNvSpPr/>
          <p:nvPr/>
        </p:nvSpPr>
        <p:spPr>
          <a:xfrm>
            <a:off x="1219200" y="5181600"/>
            <a:ext cx="7162800" cy="1333500"/>
          </a:xfrm>
          <a:prstGeom prst="round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4" name="Rounded Rectangle 3"/>
          <p:cNvSpPr/>
          <p:nvPr/>
        </p:nvSpPr>
        <p:spPr>
          <a:xfrm>
            <a:off x="1181100" y="2590800"/>
            <a:ext cx="6438900" cy="1447800"/>
          </a:xfrm>
          <a:prstGeom prst="round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 name="Rounded Rectangle 2"/>
          <p:cNvSpPr/>
          <p:nvPr/>
        </p:nvSpPr>
        <p:spPr>
          <a:xfrm>
            <a:off x="1181100" y="625435"/>
            <a:ext cx="5943600" cy="1774865"/>
          </a:xfrm>
          <a:prstGeom prst="round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30</a:t>
            </a:fld>
            <a:endParaRPr lang="en-US"/>
          </a:p>
        </p:txBody>
      </p:sp>
      <p:sp>
        <p:nvSpPr>
          <p:cNvPr id="2" name="TextBox 1"/>
          <p:cNvSpPr txBox="1"/>
          <p:nvPr/>
        </p:nvSpPr>
        <p:spPr>
          <a:xfrm>
            <a:off x="7241748" y="282476"/>
            <a:ext cx="1746827" cy="1323439"/>
          </a:xfrm>
          <a:prstGeom prst="rect">
            <a:avLst/>
          </a:prstGeom>
          <a:noFill/>
        </p:spPr>
        <p:txBody>
          <a:bodyPr wrap="square" rtlCol="0">
            <a:spAutoFit/>
          </a:bodyPr>
          <a:lstStyle/>
          <a:p>
            <a:r>
              <a:rPr lang="en-US" sz="2000" dirty="0">
                <a:solidFill>
                  <a:srgbClr val="FF0000"/>
                </a:solidFill>
                <a:latin typeface="+mn-lt"/>
              </a:rPr>
              <a:t>We now have a program with several modules</a:t>
            </a:r>
          </a:p>
        </p:txBody>
      </p:sp>
      <p:sp>
        <p:nvSpPr>
          <p:cNvPr id="9" name="TextBox 8"/>
          <p:cNvSpPr txBox="1"/>
          <p:nvPr/>
        </p:nvSpPr>
        <p:spPr>
          <a:xfrm>
            <a:off x="7456067" y="172691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77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double miles, kilometer;</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5" name="Rounded Rectangle 4"/>
          <p:cNvSpPr/>
          <p:nvPr/>
        </p:nvSpPr>
        <p:spPr>
          <a:xfrm>
            <a:off x="1219200" y="4152900"/>
            <a:ext cx="5753100" cy="8763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Rounded Rectangle 5"/>
          <p:cNvSpPr/>
          <p:nvPr/>
        </p:nvSpPr>
        <p:spPr>
          <a:xfrm>
            <a:off x="1219200" y="5181600"/>
            <a:ext cx="7162800" cy="13335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4" name="Rounded Rectangle 3"/>
          <p:cNvSpPr/>
          <p:nvPr/>
        </p:nvSpPr>
        <p:spPr>
          <a:xfrm>
            <a:off x="1181100" y="2590800"/>
            <a:ext cx="6438900" cy="14478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 name="Rounded Rectangle 2"/>
          <p:cNvSpPr/>
          <p:nvPr/>
        </p:nvSpPr>
        <p:spPr>
          <a:xfrm>
            <a:off x="1181100" y="625435"/>
            <a:ext cx="5943600" cy="1774865"/>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31</a:t>
            </a:fld>
            <a:endParaRPr lang="en-US"/>
          </a:p>
        </p:txBody>
      </p:sp>
      <p:sp>
        <p:nvSpPr>
          <p:cNvPr id="2" name="TextBox 1"/>
          <p:cNvSpPr txBox="1"/>
          <p:nvPr/>
        </p:nvSpPr>
        <p:spPr>
          <a:xfrm>
            <a:off x="7298755" y="951583"/>
            <a:ext cx="1746827" cy="1631216"/>
          </a:xfrm>
          <a:prstGeom prst="rect">
            <a:avLst/>
          </a:prstGeom>
          <a:noFill/>
        </p:spPr>
        <p:txBody>
          <a:bodyPr wrap="square" rtlCol="0">
            <a:spAutoFit/>
          </a:bodyPr>
          <a:lstStyle/>
          <a:p>
            <a:r>
              <a:rPr lang="en-US" sz="2000" dirty="0">
                <a:solidFill>
                  <a:srgbClr val="FF0000"/>
                </a:solidFill>
                <a:latin typeface="+mn-lt"/>
              </a:rPr>
              <a:t>But…</a:t>
            </a:r>
          </a:p>
          <a:p>
            <a:r>
              <a:rPr lang="en-US" sz="2000" dirty="0">
                <a:solidFill>
                  <a:srgbClr val="FF0000"/>
                </a:solidFill>
                <a:latin typeface="+mn-lt"/>
              </a:rPr>
              <a:t>the variable declarations are </a:t>
            </a:r>
            <a:r>
              <a:rPr lang="en-US" sz="2000" b="1" dirty="0">
                <a:solidFill>
                  <a:srgbClr val="FF0000"/>
                </a:solidFill>
                <a:latin typeface="+mn-lt"/>
              </a:rPr>
              <a:t>local</a:t>
            </a:r>
            <a:r>
              <a:rPr lang="en-US" sz="2000" dirty="0">
                <a:solidFill>
                  <a:srgbClr val="FF0000"/>
                </a:solidFill>
                <a:latin typeface="+mn-lt"/>
              </a:rPr>
              <a:t> to </a:t>
            </a:r>
            <a:r>
              <a:rPr lang="en-US" sz="2000" b="1" dirty="0">
                <a:solidFill>
                  <a:srgbClr val="FF0000"/>
                </a:solidFill>
                <a:latin typeface="+mn-lt"/>
              </a:rPr>
              <a:t>main</a:t>
            </a:r>
            <a:r>
              <a:rPr lang="en-US" sz="2000" dirty="0">
                <a:solidFill>
                  <a:srgbClr val="FF0000"/>
                </a:solidFill>
                <a:latin typeface="+mn-lt"/>
              </a:rPr>
              <a:t> only</a:t>
            </a:r>
            <a:endParaRPr lang="en-MY" sz="2000" dirty="0">
              <a:solidFill>
                <a:srgbClr val="FF0000"/>
              </a:solidFill>
              <a:latin typeface="+mn-lt"/>
            </a:endParaRPr>
          </a:p>
        </p:txBody>
      </p:sp>
      <p:sp>
        <p:nvSpPr>
          <p:cNvPr id="9" name="Oval 8"/>
          <p:cNvSpPr/>
          <p:nvPr/>
        </p:nvSpPr>
        <p:spPr>
          <a:xfrm>
            <a:off x="1790700" y="944195"/>
            <a:ext cx="3933449" cy="3341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0" name="Oval 9"/>
          <p:cNvSpPr/>
          <p:nvPr/>
        </p:nvSpPr>
        <p:spPr>
          <a:xfrm>
            <a:off x="1960460" y="3314700"/>
            <a:ext cx="1190555" cy="4599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1" name="Oval 10"/>
          <p:cNvSpPr/>
          <p:nvPr/>
        </p:nvSpPr>
        <p:spPr>
          <a:xfrm>
            <a:off x="4800600" y="4465935"/>
            <a:ext cx="1190555" cy="3550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2" name="Oval 11"/>
          <p:cNvSpPr/>
          <p:nvPr/>
        </p:nvSpPr>
        <p:spPr>
          <a:xfrm>
            <a:off x="1960459" y="4465935"/>
            <a:ext cx="1689821" cy="4599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3" name="Oval 12"/>
          <p:cNvSpPr/>
          <p:nvPr/>
        </p:nvSpPr>
        <p:spPr>
          <a:xfrm>
            <a:off x="6529422" y="5579680"/>
            <a:ext cx="1190555" cy="3204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4" name="Oval 13"/>
          <p:cNvSpPr/>
          <p:nvPr/>
        </p:nvSpPr>
        <p:spPr>
          <a:xfrm>
            <a:off x="6529421" y="5900081"/>
            <a:ext cx="1585740" cy="3619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cxnSp>
        <p:nvCxnSpPr>
          <p:cNvPr id="15" name="Straight Connector 14"/>
          <p:cNvCxnSpPr/>
          <p:nvPr/>
        </p:nvCxnSpPr>
        <p:spPr>
          <a:xfrm>
            <a:off x="5781156" y="1163105"/>
            <a:ext cx="151759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98755" y="19397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spTree>
    <p:extLst>
      <p:ext uri="{BB962C8B-B14F-4D97-AF65-F5344CB8AC3E}">
        <p14:creationId xmlns:p14="http://schemas.microsoft.com/office/powerpoint/2010/main" val="3692849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77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static</a:t>
            </a:r>
            <a:r>
              <a:rPr lang="en-US" sz="1800" dirty="0">
                <a:latin typeface="Lucida Sans Typewriter" pitchFamily="49" charset="0"/>
                <a:cs typeface="Courier New" pitchFamily="49" charset="0"/>
              </a:rPr>
              <a:t> double miles, kilometer;</a:t>
            </a:r>
          </a:p>
          <a:p>
            <a:pPr>
              <a:defRPr/>
            </a:pPr>
            <a:endParaRPr lang="en-US" sz="1800" dirty="0">
              <a:latin typeface="Lucida Sans Typewriter" pitchFamily="49" charset="0"/>
              <a:cs typeface="Courier New" pitchFamily="49" charset="0"/>
            </a:endParaRPr>
          </a:p>
          <a:p>
            <a:pPr>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5" name="Rounded Rectangle 4"/>
          <p:cNvSpPr/>
          <p:nvPr/>
        </p:nvSpPr>
        <p:spPr>
          <a:xfrm>
            <a:off x="1219200" y="4152900"/>
            <a:ext cx="5753100" cy="8763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Rounded Rectangle 5"/>
          <p:cNvSpPr/>
          <p:nvPr/>
        </p:nvSpPr>
        <p:spPr>
          <a:xfrm>
            <a:off x="1219200" y="5181600"/>
            <a:ext cx="7162800" cy="13335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4" name="Rounded Rectangle 3"/>
          <p:cNvSpPr/>
          <p:nvPr/>
        </p:nvSpPr>
        <p:spPr>
          <a:xfrm>
            <a:off x="1181100" y="2590800"/>
            <a:ext cx="6438900" cy="14478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 name="Rounded Rectangle 2"/>
          <p:cNvSpPr/>
          <p:nvPr/>
        </p:nvSpPr>
        <p:spPr>
          <a:xfrm>
            <a:off x="1181100" y="913471"/>
            <a:ext cx="5943600" cy="1486829"/>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32</a:t>
            </a:fld>
            <a:endParaRPr lang="en-US"/>
          </a:p>
        </p:txBody>
      </p:sp>
      <p:sp>
        <p:nvSpPr>
          <p:cNvPr id="10" name="Oval 9"/>
          <p:cNvSpPr/>
          <p:nvPr/>
        </p:nvSpPr>
        <p:spPr>
          <a:xfrm>
            <a:off x="1960460" y="3314700"/>
            <a:ext cx="1190555" cy="4599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1" name="Oval 10"/>
          <p:cNvSpPr/>
          <p:nvPr/>
        </p:nvSpPr>
        <p:spPr>
          <a:xfrm>
            <a:off x="4800600" y="4465935"/>
            <a:ext cx="1190555" cy="3550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2" name="Oval 11"/>
          <p:cNvSpPr/>
          <p:nvPr/>
        </p:nvSpPr>
        <p:spPr>
          <a:xfrm>
            <a:off x="1960459" y="4465935"/>
            <a:ext cx="1689821" cy="4599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3" name="Oval 12"/>
          <p:cNvSpPr/>
          <p:nvPr/>
        </p:nvSpPr>
        <p:spPr>
          <a:xfrm>
            <a:off x="6529422" y="5579680"/>
            <a:ext cx="1190555" cy="3204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4" name="Oval 13"/>
          <p:cNvSpPr/>
          <p:nvPr/>
        </p:nvSpPr>
        <p:spPr>
          <a:xfrm>
            <a:off x="6529421" y="5900081"/>
            <a:ext cx="1585740" cy="3619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7" name="Curved Right Arrow 16"/>
          <p:cNvSpPr/>
          <p:nvPr/>
        </p:nvSpPr>
        <p:spPr>
          <a:xfrm flipV="1">
            <a:off x="568800" y="433409"/>
            <a:ext cx="611758" cy="1036936"/>
          </a:xfrm>
          <a:prstGeom prst="curvedRightArrow">
            <a:avLst>
              <a:gd name="adj1" fmla="val 29682"/>
              <a:gd name="adj2" fmla="val 43280"/>
              <a:gd name="adj3" fmla="val 25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solidFill>
                <a:schemeClr val="tx1"/>
              </a:solidFill>
            </a:endParaRPr>
          </a:p>
        </p:txBody>
      </p:sp>
      <p:sp>
        <p:nvSpPr>
          <p:cNvPr id="18" name="Rectangular Callout 17"/>
          <p:cNvSpPr/>
          <p:nvPr/>
        </p:nvSpPr>
        <p:spPr>
          <a:xfrm>
            <a:off x="5899690" y="127085"/>
            <a:ext cx="2991898" cy="612648"/>
          </a:xfrm>
          <a:prstGeom prst="wedgeRectCallout">
            <a:avLst>
              <a:gd name="adj1" fmla="val -62675"/>
              <a:gd name="adj2" fmla="val 21633"/>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defRPr/>
            </a:pPr>
            <a:r>
              <a:rPr lang="en-US" sz="1800" dirty="0">
                <a:solidFill>
                  <a:srgbClr val="FF0000"/>
                </a:solidFill>
              </a:rPr>
              <a:t>Move the declarations out of main, add keyword static</a:t>
            </a:r>
            <a:endParaRPr lang="ms-MY" sz="1800" dirty="0">
              <a:solidFill>
                <a:srgbClr val="FF0000"/>
              </a:solidFill>
            </a:endParaRPr>
          </a:p>
        </p:txBody>
      </p:sp>
      <p:sp>
        <p:nvSpPr>
          <p:cNvPr id="19" name="TextBox 18"/>
          <p:cNvSpPr txBox="1"/>
          <p:nvPr/>
        </p:nvSpPr>
        <p:spPr>
          <a:xfrm>
            <a:off x="7249257" y="789926"/>
            <a:ext cx="1746827" cy="1631216"/>
          </a:xfrm>
          <a:prstGeom prst="rect">
            <a:avLst/>
          </a:prstGeom>
          <a:noFill/>
        </p:spPr>
        <p:txBody>
          <a:bodyPr wrap="square" rtlCol="0">
            <a:spAutoFit/>
          </a:bodyPr>
          <a:lstStyle/>
          <a:p>
            <a:r>
              <a:rPr lang="en-US" sz="2000" dirty="0">
                <a:solidFill>
                  <a:srgbClr val="0070C0"/>
                </a:solidFill>
                <a:latin typeface="+mn-lt"/>
              </a:rPr>
              <a:t>Now the variables are </a:t>
            </a:r>
            <a:r>
              <a:rPr lang="en-US" sz="2000" b="1" dirty="0">
                <a:solidFill>
                  <a:srgbClr val="0070C0"/>
                </a:solidFill>
                <a:latin typeface="+mn-lt"/>
              </a:rPr>
              <a:t>global</a:t>
            </a:r>
            <a:r>
              <a:rPr lang="en-US" sz="2000" dirty="0">
                <a:solidFill>
                  <a:srgbClr val="0070C0"/>
                </a:solidFill>
                <a:latin typeface="+mn-lt"/>
              </a:rPr>
              <a:t> – can be shared by all methods</a:t>
            </a:r>
            <a:endParaRPr lang="en-MY" sz="2000" dirty="0">
              <a:solidFill>
                <a:srgbClr val="0070C0"/>
              </a:solidFill>
              <a:latin typeface="+mn-lt"/>
            </a:endParaRPr>
          </a:p>
        </p:txBody>
      </p:sp>
      <p:sp>
        <p:nvSpPr>
          <p:cNvPr id="20" name="TextBox 19"/>
          <p:cNvSpPr txBox="1"/>
          <p:nvPr/>
        </p:nvSpPr>
        <p:spPr>
          <a:xfrm>
            <a:off x="7558997" y="2593708"/>
            <a:ext cx="1532508" cy="461665"/>
          </a:xfrm>
          <a:prstGeom prst="rect">
            <a:avLst/>
          </a:prstGeom>
          <a:solidFill>
            <a:srgbClr val="FF0000"/>
          </a:solidFill>
        </p:spPr>
        <p:txBody>
          <a:bodyPr wrap="square" rtlCol="0">
            <a:spAutoFit/>
          </a:bodyPr>
          <a:lstStyle/>
          <a:p>
            <a:pPr algn="ctr"/>
            <a:r>
              <a:rPr lang="en-US" b="1" dirty="0">
                <a:solidFill>
                  <a:schemeClr val="bg1"/>
                </a:solidFill>
                <a:latin typeface="+mn-lt"/>
              </a:rPr>
              <a:t>BUT…</a:t>
            </a:r>
          </a:p>
        </p:txBody>
      </p:sp>
    </p:spTree>
    <p:extLst>
      <p:ext uri="{BB962C8B-B14F-4D97-AF65-F5344CB8AC3E}">
        <p14:creationId xmlns:p14="http://schemas.microsoft.com/office/powerpoint/2010/main" val="271609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77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pPr>
              <a:defRPr/>
            </a:pPr>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static</a:t>
            </a:r>
            <a:r>
              <a:rPr lang="en-US" sz="1800" dirty="0">
                <a:latin typeface="Lucida Sans Typewriter" pitchFamily="49" charset="0"/>
                <a:cs typeface="Courier New" pitchFamily="49" charset="0"/>
              </a:rPr>
              <a:t> double miles, kilometer;</a:t>
            </a:r>
          </a:p>
          <a:p>
            <a:pPr>
              <a:defRPr/>
            </a:pPr>
            <a:endParaRPr lang="en-US" sz="1800" dirty="0">
              <a:latin typeface="Lucida Sans Typewriter" pitchFamily="49" charset="0"/>
              <a:cs typeface="Courier New" pitchFamily="49" charset="0"/>
            </a:endParaRPr>
          </a:p>
          <a:p>
            <a:pPr>
              <a:defRPr/>
            </a:pPr>
            <a:r>
              <a:rPr lang="en-US" sz="1800" dirty="0">
                <a:latin typeface="Lucida Sans Typewriter" pitchFamily="49" charset="0"/>
                <a:cs typeface="Courier New" pitchFamily="49" charset="0"/>
              </a:rPr>
              <a:t>	public static void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void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5" name="Rounded Rectangle 4"/>
          <p:cNvSpPr/>
          <p:nvPr/>
        </p:nvSpPr>
        <p:spPr>
          <a:xfrm>
            <a:off x="1219200" y="4152900"/>
            <a:ext cx="5753100" cy="8763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Rounded Rectangle 5"/>
          <p:cNvSpPr/>
          <p:nvPr/>
        </p:nvSpPr>
        <p:spPr>
          <a:xfrm>
            <a:off x="1219200" y="5181600"/>
            <a:ext cx="7162800" cy="13335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4" name="Rounded Rectangle 3"/>
          <p:cNvSpPr/>
          <p:nvPr/>
        </p:nvSpPr>
        <p:spPr>
          <a:xfrm>
            <a:off x="1181100" y="2590800"/>
            <a:ext cx="6438900" cy="144780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 name="Rounded Rectangle 2"/>
          <p:cNvSpPr/>
          <p:nvPr/>
        </p:nvSpPr>
        <p:spPr>
          <a:xfrm>
            <a:off x="1181100" y="913471"/>
            <a:ext cx="5943600" cy="1486829"/>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33</a:t>
            </a:fld>
            <a:endParaRPr lang="en-US"/>
          </a:p>
        </p:txBody>
      </p:sp>
      <p:sp>
        <p:nvSpPr>
          <p:cNvPr id="10" name="Oval 9"/>
          <p:cNvSpPr/>
          <p:nvPr/>
        </p:nvSpPr>
        <p:spPr>
          <a:xfrm>
            <a:off x="1960460" y="3314700"/>
            <a:ext cx="1190555" cy="4599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1" name="Oval 10"/>
          <p:cNvSpPr/>
          <p:nvPr/>
        </p:nvSpPr>
        <p:spPr>
          <a:xfrm>
            <a:off x="4800600" y="4465935"/>
            <a:ext cx="1190555" cy="3550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2" name="Oval 11"/>
          <p:cNvSpPr/>
          <p:nvPr/>
        </p:nvSpPr>
        <p:spPr>
          <a:xfrm>
            <a:off x="1960459" y="4465935"/>
            <a:ext cx="1689821" cy="4599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3" name="Oval 12"/>
          <p:cNvSpPr/>
          <p:nvPr/>
        </p:nvSpPr>
        <p:spPr>
          <a:xfrm>
            <a:off x="6529422" y="5579680"/>
            <a:ext cx="1190555" cy="3204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4" name="Oval 13"/>
          <p:cNvSpPr/>
          <p:nvPr/>
        </p:nvSpPr>
        <p:spPr>
          <a:xfrm>
            <a:off x="6529421" y="5900081"/>
            <a:ext cx="1585740" cy="3619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8" name="Rectangular Callout 17"/>
          <p:cNvSpPr/>
          <p:nvPr/>
        </p:nvSpPr>
        <p:spPr>
          <a:xfrm>
            <a:off x="6837895" y="127084"/>
            <a:ext cx="2053692" cy="1320715"/>
          </a:xfrm>
          <a:prstGeom prst="wedgeRectCallout">
            <a:avLst>
              <a:gd name="adj1" fmla="val -97696"/>
              <a:gd name="adj2" fmla="val -17579"/>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However, using static (</a:t>
            </a:r>
            <a:r>
              <a:rPr lang="en-US" sz="1800" b="1" dirty="0">
                <a:solidFill>
                  <a:srgbClr val="FF0000"/>
                </a:solidFill>
              </a:rPr>
              <a:t>global</a:t>
            </a:r>
            <a:r>
              <a:rPr lang="en-US" sz="1800" dirty="0">
                <a:solidFill>
                  <a:srgbClr val="FF0000"/>
                </a:solidFill>
              </a:rPr>
              <a:t>) variables are </a:t>
            </a:r>
          </a:p>
          <a:p>
            <a:r>
              <a:rPr lang="en-US" sz="1800" b="1" dirty="0">
                <a:solidFill>
                  <a:srgbClr val="FF0000"/>
                </a:solidFill>
              </a:rPr>
              <a:t>NOT</a:t>
            </a:r>
            <a:r>
              <a:rPr lang="en-US" sz="1800" dirty="0">
                <a:solidFill>
                  <a:srgbClr val="FF0000"/>
                </a:solidFill>
              </a:rPr>
              <a:t> encouraged</a:t>
            </a:r>
            <a:endParaRPr lang="en-MY" sz="1800" dirty="0">
              <a:solidFill>
                <a:srgbClr val="FF0000"/>
              </a:solidFill>
            </a:endParaRPr>
          </a:p>
        </p:txBody>
      </p:sp>
      <p:sp>
        <p:nvSpPr>
          <p:cNvPr id="20" name="TextBox 19"/>
          <p:cNvSpPr txBox="1"/>
          <p:nvPr/>
        </p:nvSpPr>
        <p:spPr>
          <a:xfrm>
            <a:off x="7449254" y="1673733"/>
            <a:ext cx="1532508" cy="584775"/>
          </a:xfrm>
          <a:prstGeom prst="rect">
            <a:avLst/>
          </a:prstGeom>
          <a:solidFill>
            <a:srgbClr val="FF0000"/>
          </a:solidFill>
        </p:spPr>
        <p:txBody>
          <a:bodyPr wrap="square" rtlCol="0">
            <a:spAutoFit/>
          </a:bodyPr>
          <a:lstStyle/>
          <a:p>
            <a:pPr algn="ctr"/>
            <a:r>
              <a:rPr lang="en-US" sz="1600" b="1" dirty="0">
                <a:solidFill>
                  <a:schemeClr val="bg1"/>
                </a:solidFill>
                <a:latin typeface="+mn-lt"/>
              </a:rPr>
              <a:t>Not complete yet…</a:t>
            </a:r>
          </a:p>
        </p:txBody>
      </p:sp>
      <p:cxnSp>
        <p:nvCxnSpPr>
          <p:cNvPr id="9" name="Straight Connector 8"/>
          <p:cNvCxnSpPr/>
          <p:nvPr/>
        </p:nvCxnSpPr>
        <p:spPr>
          <a:xfrm>
            <a:off x="1219200" y="548625"/>
            <a:ext cx="4389735"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560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89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p:cNvSpPr>
            <a:spLocks noGrp="1" noChangeArrowheads="1"/>
          </p:cNvSpPr>
          <p:nvPr>
            <p:ph type="title"/>
          </p:nvPr>
        </p:nvSpPr>
        <p:spPr>
          <a:xfrm>
            <a:off x="571350" y="762001"/>
            <a:ext cx="4000647" cy="1708242"/>
          </a:xfrm>
        </p:spPr>
        <p:txBody>
          <a:bodyPr lIns="90000" tIns="46800" rIns="90000" bIns="46800" anchor="ctr">
            <a:normAutofit/>
          </a:bodyPr>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500"/>
              <a:t>The Modules (Methods)</a:t>
            </a:r>
          </a:p>
        </p:txBody>
      </p:sp>
      <p:sp>
        <p:nvSpPr>
          <p:cNvPr id="37891" name="Rectangle 3"/>
          <p:cNvSpPr>
            <a:spLocks noGrp="1" noChangeArrowheads="1"/>
          </p:cNvSpPr>
          <p:nvPr>
            <p:ph type="body" idx="1"/>
          </p:nvPr>
        </p:nvSpPr>
        <p:spPr>
          <a:xfrm>
            <a:off x="571350" y="2470244"/>
            <a:ext cx="4000647" cy="3769835"/>
          </a:xfrm>
        </p:spPr>
        <p:txBody>
          <a:bodyPr lIns="90000" tIns="46800" rIns="90000" bIns="46800" anchor="ctr">
            <a:normAutofit/>
          </a:bodyPr>
          <a:lstStyle/>
          <a:p>
            <a:pPr marL="341313" indent="-341313"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t>The programmer breaks the problem into modules, each with specific function.</a:t>
            </a:r>
          </a:p>
          <a:p>
            <a:pPr marL="341313" indent="-341313"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t>It is much easier to write and test many small modules than a single large program.</a:t>
            </a:r>
          </a:p>
          <a:p>
            <a:pPr marL="341313" indent="-341313"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t>Modules are arranged according to processing order in interactivity chart.</a:t>
            </a:r>
          </a:p>
        </p:txBody>
      </p:sp>
      <p:pic>
        <p:nvPicPr>
          <p:cNvPr id="37893" name="Picture 37892" descr="Top view of cubes connected with black lines">
            <a:extLst>
              <a:ext uri="{FF2B5EF4-FFF2-40B4-BE49-F238E27FC236}">
                <a16:creationId xmlns:a16="http://schemas.microsoft.com/office/drawing/2014/main" id="{DCC703EA-D130-255A-F022-442836F35325}"/>
              </a:ext>
            </a:extLst>
          </p:cNvPr>
          <p:cNvPicPr>
            <a:picLocks noChangeAspect="1"/>
          </p:cNvPicPr>
          <p:nvPr/>
        </p:nvPicPr>
        <p:blipFill rotWithShape="1">
          <a:blip r:embed="rId3"/>
          <a:srcRect l="33120" r="23197"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
        <p:nvSpPr>
          <p:cNvPr id="4" name="Slide Number Placeholder 3"/>
          <p:cNvSpPr>
            <a:spLocks noGrp="1"/>
          </p:cNvSpPr>
          <p:nvPr>
            <p:ph type="sldNum" sz="quarter" idx="12"/>
          </p:nvPr>
        </p:nvSpPr>
        <p:spPr>
          <a:xfrm>
            <a:off x="7625901" y="6356350"/>
            <a:ext cx="1326319" cy="365125"/>
          </a:xfrm>
        </p:spPr>
        <p:txBody>
          <a:bodyPr>
            <a:normAutofit/>
          </a:bodyPr>
          <a:lstStyle/>
          <a:p>
            <a:pPr>
              <a:spcAft>
                <a:spcPts val="600"/>
              </a:spcAft>
              <a:defRPr/>
            </a:pPr>
            <a:fld id="{B50C86C0-C78F-46D0-84FA-5DB2EAEB7FBB}" type="slidenum">
              <a:rPr lang="en-US">
                <a:solidFill>
                  <a:srgbClr val="FFFFFF"/>
                </a:solidFill>
              </a:rPr>
              <a:pPr>
                <a:spcAft>
                  <a:spcPts val="600"/>
                </a:spcAft>
                <a:defRPr/>
              </a:pPr>
              <a:t>34</a:t>
            </a:fld>
            <a:endParaRPr lang="en-US">
              <a:solidFill>
                <a:srgbClr val="FFFFFF"/>
              </a:solidFill>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21" name="Rectangle 389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p:cNvSpPr>
            <a:spLocks noGrp="1" noChangeArrowheads="1"/>
          </p:cNvSpPr>
          <p:nvPr>
            <p:ph type="title"/>
          </p:nvPr>
        </p:nvSpPr>
        <p:spPr>
          <a:xfrm>
            <a:off x="3973321" y="329184"/>
            <a:ext cx="4688333" cy="1783080"/>
          </a:xfrm>
        </p:spPr>
        <p:txBody>
          <a:bodyPr lIns="90000" tIns="46800" rIns="90000" bIns="46800" anchor="b">
            <a:normAutofit/>
          </a:bodyPr>
          <a:lstStyle/>
          <a:p>
            <a:pPr defTabSz="457200" eaLnBrk="1" hangingPunct="1">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Rules for Designing Modules</a:t>
            </a:r>
          </a:p>
        </p:txBody>
      </p:sp>
      <p:pic>
        <p:nvPicPr>
          <p:cNvPr id="38917" name="Picture 38916" descr="Electronic circuit board">
            <a:extLst>
              <a:ext uri="{FF2B5EF4-FFF2-40B4-BE49-F238E27FC236}">
                <a16:creationId xmlns:a16="http://schemas.microsoft.com/office/drawing/2014/main" id="{CF54712B-03E9-91F7-9C37-55483F27E203}"/>
              </a:ext>
            </a:extLst>
          </p:cNvPr>
          <p:cNvPicPr>
            <a:picLocks noChangeAspect="1"/>
          </p:cNvPicPr>
          <p:nvPr/>
        </p:nvPicPr>
        <p:blipFill rotWithShape="1">
          <a:blip r:embed="rId3"/>
          <a:srcRect l="48917" r="17085"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89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5" name="Rectangle 3"/>
          <p:cNvSpPr>
            <a:spLocks noGrp="1" noChangeArrowheads="1"/>
          </p:cNvSpPr>
          <p:nvPr>
            <p:ph type="body" idx="1"/>
          </p:nvPr>
        </p:nvSpPr>
        <p:spPr>
          <a:xfrm>
            <a:off x="3973321" y="2706624"/>
            <a:ext cx="4688333" cy="3483864"/>
          </a:xfrm>
        </p:spPr>
        <p:txBody>
          <a:bodyPr lIns="90000" tIns="46800" rIns="90000" bIns="46800">
            <a:normAutofit/>
          </a:bodyPr>
          <a:lstStyle/>
          <a:p>
            <a:pPr marL="609600" indent="-609600" defTabSz="457200" eaLnBrk="1" hangingPunct="1">
              <a:lnSpc>
                <a:spcPct val="90000"/>
              </a:lnSpc>
              <a:spcBef>
                <a:spcPts val="700"/>
              </a:spcBef>
              <a:buFont typeface="Wingdings"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Each module is an entity and has one entrance and one exit.</a:t>
            </a:r>
          </a:p>
          <a:p>
            <a:pPr marL="609600" indent="-609600" defTabSz="457200" eaLnBrk="1" hangingPunct="1">
              <a:lnSpc>
                <a:spcPct val="90000"/>
              </a:lnSpc>
              <a:spcBef>
                <a:spcPts val="700"/>
              </a:spcBef>
              <a:buFont typeface="Wingdings"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Each module has a single function such as printing, calculating or entering data.</a:t>
            </a:r>
          </a:p>
          <a:p>
            <a:pPr marL="609600" indent="-609600" defTabSz="457200" eaLnBrk="1" hangingPunct="1">
              <a:lnSpc>
                <a:spcPct val="90000"/>
              </a:lnSpc>
              <a:spcBef>
                <a:spcPts val="700"/>
              </a:spcBef>
              <a:buFont typeface="Wingdings"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Each module is short enough to be easily read and modified.</a:t>
            </a:r>
          </a:p>
          <a:p>
            <a:pPr marL="609600" indent="-609600" defTabSz="457200" eaLnBrk="1" hangingPunct="1">
              <a:lnSpc>
                <a:spcPct val="90000"/>
              </a:lnSpc>
              <a:spcBef>
                <a:spcPts val="700"/>
              </a:spcBef>
              <a:buFont typeface="Wingdings"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The length of module governed by its function and the number of instruction to be executed.</a:t>
            </a:r>
          </a:p>
          <a:p>
            <a:pPr marL="609600" indent="-609600" defTabSz="457200" eaLnBrk="1" hangingPunct="1">
              <a:lnSpc>
                <a:spcPct val="90000"/>
              </a:lnSpc>
              <a:spcBef>
                <a:spcPts val="700"/>
              </a:spcBef>
              <a:buFont typeface="Wingdings"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 module is developed to control the order of processing.</a:t>
            </a:r>
          </a:p>
        </p:txBody>
      </p:sp>
      <p:sp>
        <p:nvSpPr>
          <p:cNvPr id="4" name="Slide Number Placeholder 3"/>
          <p:cNvSpPr>
            <a:spLocks noGrp="1"/>
          </p:cNvSpPr>
          <p:nvPr>
            <p:ph type="sldNum" sz="quarter" idx="12"/>
          </p:nvPr>
        </p:nvSpPr>
        <p:spPr>
          <a:xfrm>
            <a:off x="7539733" y="6356350"/>
            <a:ext cx="975616" cy="365125"/>
          </a:xfrm>
        </p:spPr>
        <p:txBody>
          <a:bodyPr>
            <a:normAutofit/>
          </a:bodyPr>
          <a:lstStyle/>
          <a:p>
            <a:pPr>
              <a:spcAft>
                <a:spcPts val="600"/>
              </a:spcAft>
              <a:defRPr/>
            </a:pPr>
            <a:fld id="{F464C4AC-9571-4F13-80B3-D3ED830EDE95}" type="slidenum">
              <a:rPr lang="en-US" smtClean="0"/>
              <a:pPr>
                <a:spcAft>
                  <a:spcPts val="600"/>
                </a:spcAft>
                <a:defRPr/>
              </a:pPr>
              <a:t>35</a:t>
            </a:fld>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94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9947" name="Rectangle 3994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2"/>
          <p:cNvSpPr>
            <a:spLocks noGrp="1" noChangeArrowheads="1"/>
          </p:cNvSpPr>
          <p:nvPr>
            <p:ph type="title"/>
          </p:nvPr>
        </p:nvSpPr>
        <p:spPr>
          <a:xfrm>
            <a:off x="571352" y="350196"/>
            <a:ext cx="3485178" cy="1624520"/>
          </a:xfrm>
        </p:spPr>
        <p:txBody>
          <a:bodyPr lIns="90000" tIns="46800" rIns="90000" bIns="46800" anchor="ctr">
            <a:normAutofit/>
          </a:bodyPr>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500"/>
              <a:t>Types of Modules</a:t>
            </a:r>
          </a:p>
        </p:txBody>
      </p:sp>
      <p:sp>
        <p:nvSpPr>
          <p:cNvPr id="39939" name="Rectangle 3"/>
          <p:cNvSpPr>
            <a:spLocks noGrp="1" noChangeArrowheads="1"/>
          </p:cNvSpPr>
          <p:nvPr>
            <p:ph type="body" idx="1"/>
          </p:nvPr>
        </p:nvSpPr>
        <p:spPr>
          <a:xfrm>
            <a:off x="571351" y="2743200"/>
            <a:ext cx="3485179" cy="3613149"/>
          </a:xfrm>
        </p:spPr>
        <p:txBody>
          <a:bodyPr lIns="90000" tIns="46800" rIns="90000" bIns="46800" anchor="ctr">
            <a:normAutofit/>
          </a:bodyPr>
          <a:lstStyle/>
          <a:p>
            <a:pPr marL="266700" indent="-266700" defTabSz="457200" eaLnBrk="1" hangingPunct="1">
              <a:lnSpc>
                <a:spcPct val="90000"/>
              </a:lnSpc>
              <a:spcBef>
                <a:spcPts val="600"/>
              </a:spcBef>
              <a:buFont typeface="Wingdings"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Control module</a:t>
            </a:r>
          </a:p>
          <a:p>
            <a:pPr marL="490538" lvl="1" indent="-223838" defTabSz="457200" eaLnBrk="1" hangingPunct="1">
              <a:lnSpc>
                <a:spcPct val="90000"/>
              </a:lnSpc>
              <a:spcBef>
                <a:spcPts val="500"/>
              </a:spcBef>
              <a:buFontTx/>
              <a:buChar char="•"/>
              <a:tabLst>
                <a:tab pos="1825625" algn="l"/>
                <a:tab pos="2740025" algn="l"/>
                <a:tab pos="3654425" algn="l"/>
                <a:tab pos="4568825" algn="l"/>
                <a:tab pos="5483225" algn="l"/>
                <a:tab pos="6397625" algn="l"/>
                <a:tab pos="7312025" algn="l"/>
                <a:tab pos="8226425" algn="l"/>
                <a:tab pos="9140825" algn="l"/>
                <a:tab pos="10055225" algn="l"/>
              </a:tabLst>
            </a:pPr>
            <a:r>
              <a:rPr lang="en-GB" sz="1400" dirty="0"/>
              <a:t>Show the overall flow of data through the program. All other modules are subordinate to it.</a:t>
            </a:r>
          </a:p>
          <a:p>
            <a:pPr marL="266700" indent="-266700" defTabSz="457200" eaLnBrk="1" hangingPunct="1">
              <a:lnSpc>
                <a:spcPct val="90000"/>
              </a:lnSpc>
              <a:spcBef>
                <a:spcPts val="600"/>
              </a:spcBef>
              <a:buFont typeface="Wingdings" pitchFamily="2" charset="2"/>
              <a:buAutoNum type="arabicPeriod"/>
              <a:tabLst>
                <a:tab pos="2740025" algn="l"/>
                <a:tab pos="3654425" algn="l"/>
                <a:tab pos="4568825" algn="l"/>
                <a:tab pos="5483225" algn="l"/>
                <a:tab pos="6397625" algn="l"/>
                <a:tab pos="7312025" algn="l"/>
                <a:tab pos="8226425" algn="l"/>
                <a:tab pos="9140825" algn="l"/>
                <a:tab pos="10055225" algn="l"/>
              </a:tabLst>
            </a:pPr>
            <a:r>
              <a:rPr lang="en-GB" sz="1400" dirty="0"/>
              <a:t>Init module</a:t>
            </a:r>
          </a:p>
          <a:p>
            <a:pPr marL="490538" lvl="1" indent="-223838" defTabSz="457200" eaLnBrk="1" hangingPunct="1">
              <a:lnSpc>
                <a:spcPct val="90000"/>
              </a:lnSpc>
              <a:spcBef>
                <a:spcPts val="500"/>
              </a:spcBef>
              <a:buFontTx/>
              <a:buChar char="•"/>
              <a:tabLst>
                <a:tab pos="1825625" algn="l"/>
                <a:tab pos="2740025" algn="l"/>
                <a:tab pos="3654425" algn="l"/>
                <a:tab pos="4568825" algn="l"/>
                <a:tab pos="5483225" algn="l"/>
                <a:tab pos="6397625" algn="l"/>
                <a:tab pos="7312025" algn="l"/>
                <a:tab pos="8226425" algn="l"/>
                <a:tab pos="9140825" algn="l"/>
                <a:tab pos="10055225" algn="l"/>
              </a:tabLst>
            </a:pPr>
            <a:r>
              <a:rPr lang="en-GB" sz="1400" dirty="0"/>
              <a:t>Also called the preparation module, process instruction that are executed only once – at the beginning.</a:t>
            </a:r>
          </a:p>
          <a:p>
            <a:pPr marL="266700" indent="-266700" defTabSz="457200" eaLnBrk="1" hangingPunct="1">
              <a:lnSpc>
                <a:spcPct val="90000"/>
              </a:lnSpc>
              <a:spcBef>
                <a:spcPts val="600"/>
              </a:spcBef>
              <a:buFont typeface="Wingdings"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Process Data module</a:t>
            </a:r>
          </a:p>
          <a:p>
            <a:pPr marL="447675" lvl="1" indent="-180975" defTabSz="457200" eaLnBrk="1" hangingPunct="1">
              <a:lnSpc>
                <a:spcPct val="90000"/>
              </a:lnSpc>
              <a:spcBef>
                <a:spcPts val="600"/>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May be processed only once, or may be part of a loop.</a:t>
            </a:r>
          </a:p>
          <a:p>
            <a:pPr marL="757238" lvl="2" indent="-309563" defTabSz="457200" eaLnBrk="1" hangingPunct="1">
              <a:lnSpc>
                <a:spcPct val="90000"/>
              </a:lnSpc>
              <a:spcBef>
                <a:spcPts val="500"/>
              </a:spcBef>
              <a:buFont typeface="+mj-lt"/>
              <a:buAutoNum type="alphaLcPeriod"/>
              <a:tabLst>
                <a:tab pos="1825625" algn="l"/>
                <a:tab pos="2740025" algn="l"/>
                <a:tab pos="3654425" algn="l"/>
                <a:tab pos="4568825" algn="l"/>
                <a:tab pos="5483225" algn="l"/>
                <a:tab pos="6397625" algn="l"/>
                <a:tab pos="7312025" algn="l"/>
                <a:tab pos="8226425" algn="l"/>
                <a:tab pos="9140825" algn="l"/>
                <a:tab pos="10055225" algn="l"/>
              </a:tabLst>
            </a:pPr>
            <a:r>
              <a:rPr lang="en-GB" sz="1400" dirty="0"/>
              <a:t>Calculation Modules</a:t>
            </a:r>
          </a:p>
          <a:p>
            <a:pPr marL="1119188" lvl="3" indent="-341313" defTabSz="457200" eaLnBrk="1" hangingPunct="1">
              <a:lnSpc>
                <a:spcPct val="90000"/>
              </a:lnSpc>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Do arithmetic calculations.</a:t>
            </a:r>
          </a:p>
        </p:txBody>
      </p:sp>
      <p:pic>
        <p:nvPicPr>
          <p:cNvPr id="39941" name="Picture 39940" descr="Close-up of a calculator keypad">
            <a:extLst>
              <a:ext uri="{FF2B5EF4-FFF2-40B4-BE49-F238E27FC236}">
                <a16:creationId xmlns:a16="http://schemas.microsoft.com/office/drawing/2014/main" id="{CA1DAAFD-F7FE-AE54-2C68-6D3B96293FCB}"/>
              </a:ext>
            </a:extLst>
          </p:cNvPr>
          <p:cNvPicPr>
            <a:picLocks noChangeAspect="1"/>
          </p:cNvPicPr>
          <p:nvPr/>
        </p:nvPicPr>
        <p:blipFill rotWithShape="1">
          <a:blip r:embed="rId3"/>
          <a:srcRect l="24574" r="31209" b="-1"/>
          <a:stretch/>
        </p:blipFill>
        <p:spPr>
          <a:xfrm>
            <a:off x="4572000" y="1"/>
            <a:ext cx="4577118" cy="6858000"/>
          </a:xfrm>
          <a:prstGeom prst="rect">
            <a:avLst/>
          </a:prstGeom>
        </p:spPr>
      </p:pic>
      <p:sp>
        <p:nvSpPr>
          <p:cNvPr id="4" name="Slide Number Placeholder 3"/>
          <p:cNvSpPr>
            <a:spLocks noGrp="1"/>
          </p:cNvSpPr>
          <p:nvPr>
            <p:ph type="sldNum" sz="quarter" idx="12"/>
          </p:nvPr>
        </p:nvSpPr>
        <p:spPr>
          <a:xfrm>
            <a:off x="6549390" y="6356350"/>
            <a:ext cx="2400300" cy="365125"/>
          </a:xfrm>
        </p:spPr>
        <p:txBody>
          <a:bodyPr>
            <a:normAutofit/>
          </a:bodyPr>
          <a:lstStyle/>
          <a:p>
            <a:pPr>
              <a:spcAft>
                <a:spcPts val="600"/>
              </a:spcAft>
              <a:defRPr/>
            </a:pPr>
            <a:fld id="{71B4BD69-11E0-4894-9989-340771CE166D}" type="slidenum">
              <a:rPr lang="en-US">
                <a:solidFill>
                  <a:srgbClr val="FFFFFF"/>
                </a:solidFill>
              </a:rPr>
              <a:pPr>
                <a:spcAft>
                  <a:spcPts val="600"/>
                </a:spcAft>
                <a:defRPr/>
              </a:pPr>
              <a:t>36</a:t>
            </a:fld>
            <a:endParaRPr lang="en-US">
              <a:solidFill>
                <a:srgbClr val="FFFFFF"/>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96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0971" name="Rectangle 4097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a:xfrm>
            <a:off x="571352" y="350196"/>
            <a:ext cx="3485178" cy="1624520"/>
          </a:xfrm>
        </p:spPr>
        <p:txBody>
          <a:bodyPr lIns="92075" tIns="46038" rIns="92075" bIns="46038" anchor="ctr">
            <a:normAutofit/>
          </a:bodyPr>
          <a:lstStyle/>
          <a:p>
            <a:pPr eaLnBrk="1" hangingPunct="1"/>
            <a:r>
              <a:rPr lang="en-GB" sz="3500"/>
              <a:t>Types of modules</a:t>
            </a:r>
          </a:p>
        </p:txBody>
      </p:sp>
      <p:sp>
        <p:nvSpPr>
          <p:cNvPr id="40963" name="Rectangle 3"/>
          <p:cNvSpPr>
            <a:spLocks noGrp="1" noChangeArrowheads="1"/>
          </p:cNvSpPr>
          <p:nvPr>
            <p:ph type="body" idx="1"/>
          </p:nvPr>
        </p:nvSpPr>
        <p:spPr>
          <a:xfrm>
            <a:off x="571351" y="2743200"/>
            <a:ext cx="3485179" cy="3613149"/>
          </a:xfrm>
        </p:spPr>
        <p:txBody>
          <a:bodyPr lIns="92075" tIns="46038" rIns="92075" bIns="46038" anchor="ctr">
            <a:normAutofit/>
          </a:bodyPr>
          <a:lstStyle/>
          <a:p>
            <a:pPr marL="938213" lvl="2" indent="-352425" defTabSz="457200" eaLnBrk="1" hangingPunct="1">
              <a:lnSpc>
                <a:spcPct val="90000"/>
              </a:lnSpc>
              <a:spcBef>
                <a:spcPts val="500"/>
              </a:spcBef>
              <a:buFont typeface="+mj-lt"/>
              <a:buAutoNum type="alphaLcPeriod" startAt="2"/>
            </a:pPr>
            <a:r>
              <a:rPr lang="en-GB" sz="1300" dirty="0"/>
              <a:t>Print Modules</a:t>
            </a:r>
          </a:p>
          <a:p>
            <a:pPr marL="1119188" lvl="3" indent="-180975" defTabSz="457200" eaLnBrk="1" hangingPunct="1">
              <a:lnSpc>
                <a:spcPct val="90000"/>
              </a:lnSpc>
              <a:buFontTx/>
              <a:buChar char="•"/>
            </a:pPr>
            <a:r>
              <a:rPr lang="en-GB" sz="1300" dirty="0"/>
              <a:t>Print output lines.</a:t>
            </a:r>
          </a:p>
          <a:p>
            <a:pPr marL="938213" lvl="2" indent="-352425" defTabSz="457200" eaLnBrk="1" hangingPunct="1">
              <a:lnSpc>
                <a:spcPct val="90000"/>
              </a:lnSpc>
              <a:spcBef>
                <a:spcPts val="500"/>
              </a:spcBef>
              <a:buFont typeface="Wingdings" pitchFamily="2" charset="2"/>
              <a:buAutoNum type="alphaLcPeriod" startAt="2"/>
            </a:pPr>
            <a:r>
              <a:rPr lang="en-GB" sz="1300" dirty="0"/>
              <a:t>Read and Data validation modules</a:t>
            </a:r>
          </a:p>
          <a:p>
            <a:pPr marL="1119188" lvl="3" indent="-223838" defTabSz="457200" eaLnBrk="1" hangingPunct="1">
              <a:lnSpc>
                <a:spcPct val="90000"/>
              </a:lnSpc>
              <a:buFontTx/>
              <a:buChar char="•"/>
            </a:pPr>
            <a:r>
              <a:rPr lang="en-GB" sz="1300" dirty="0"/>
              <a:t>Read or input data, validate data</a:t>
            </a:r>
          </a:p>
          <a:p>
            <a:pPr marL="1119188" lvl="3" indent="-223838" defTabSz="457200" eaLnBrk="1" hangingPunct="1">
              <a:lnSpc>
                <a:spcPct val="90000"/>
              </a:lnSpc>
              <a:buFontTx/>
              <a:buChar char="•"/>
            </a:pPr>
            <a:r>
              <a:rPr lang="en-GB" sz="1300" dirty="0"/>
              <a:t>Validation modules separate from read modules</a:t>
            </a:r>
          </a:p>
          <a:p>
            <a:pPr marL="319088" indent="-319088" defTabSz="457200" eaLnBrk="1" hangingPunct="1">
              <a:lnSpc>
                <a:spcPct val="90000"/>
              </a:lnSpc>
              <a:spcBef>
                <a:spcPts val="600"/>
              </a:spcBef>
              <a:buFont typeface="Wingdings" pitchFamily="2" charset="2"/>
              <a:buAutoNum type="arabicPeriod" startAt="4"/>
            </a:pPr>
            <a:r>
              <a:rPr lang="en-GB" sz="1300" dirty="0"/>
              <a:t>Wrap-up module</a:t>
            </a:r>
          </a:p>
          <a:p>
            <a:pPr marL="533400" lvl="1" indent="-214313" defTabSz="457200" eaLnBrk="1" hangingPunct="1">
              <a:lnSpc>
                <a:spcPct val="90000"/>
              </a:lnSpc>
              <a:spcBef>
                <a:spcPts val="500"/>
              </a:spcBef>
              <a:buFontTx/>
              <a:buChar char="•"/>
            </a:pPr>
            <a:r>
              <a:rPr lang="en-GB" sz="1300" dirty="0"/>
              <a:t>Execute only once at the end. </a:t>
            </a:r>
          </a:p>
          <a:p>
            <a:pPr marL="533400" lvl="1" indent="-214313" defTabSz="457200" eaLnBrk="1" hangingPunct="1">
              <a:lnSpc>
                <a:spcPct val="90000"/>
              </a:lnSpc>
              <a:spcBef>
                <a:spcPts val="500"/>
              </a:spcBef>
              <a:buFontTx/>
              <a:buChar char="•"/>
            </a:pPr>
            <a:r>
              <a:rPr lang="en-GB" sz="1300" dirty="0"/>
              <a:t>Include closing file and printing totals.</a:t>
            </a:r>
          </a:p>
          <a:p>
            <a:pPr marL="319088" indent="-319088" defTabSz="457200" eaLnBrk="1" hangingPunct="1">
              <a:lnSpc>
                <a:spcPct val="90000"/>
              </a:lnSpc>
              <a:spcBef>
                <a:spcPts val="600"/>
              </a:spcBef>
              <a:buFont typeface="Wingdings" pitchFamily="2" charset="2"/>
              <a:buAutoNum type="arabicPeriod" startAt="4"/>
            </a:pPr>
            <a:r>
              <a:rPr lang="en-GB" sz="1300" dirty="0"/>
              <a:t>Event module</a:t>
            </a:r>
          </a:p>
          <a:p>
            <a:pPr marL="533400" lvl="1" indent="-214313" defTabSz="457200" eaLnBrk="1" hangingPunct="1">
              <a:lnSpc>
                <a:spcPct val="90000"/>
              </a:lnSpc>
              <a:spcBef>
                <a:spcPts val="600"/>
              </a:spcBef>
              <a:buFontTx/>
              <a:buChar char="•"/>
            </a:pPr>
            <a:r>
              <a:rPr lang="en-GB" sz="1300" dirty="0"/>
              <a:t>Such as mouse down, mouse up, key entry.</a:t>
            </a:r>
          </a:p>
        </p:txBody>
      </p:sp>
      <p:pic>
        <p:nvPicPr>
          <p:cNvPr id="40965" name="Picture 40964" descr="Graph on document with pen">
            <a:extLst>
              <a:ext uri="{FF2B5EF4-FFF2-40B4-BE49-F238E27FC236}">
                <a16:creationId xmlns:a16="http://schemas.microsoft.com/office/drawing/2014/main" id="{EABDD227-281A-1F10-AE8E-3632DB803AEB}"/>
              </a:ext>
            </a:extLst>
          </p:cNvPr>
          <p:cNvPicPr>
            <a:picLocks noChangeAspect="1"/>
          </p:cNvPicPr>
          <p:nvPr/>
        </p:nvPicPr>
        <p:blipFill rotWithShape="1">
          <a:blip r:embed="rId2"/>
          <a:srcRect l="34586" r="20863" b="-2"/>
          <a:stretch/>
        </p:blipFill>
        <p:spPr>
          <a:xfrm>
            <a:off x="4572000" y="1"/>
            <a:ext cx="4577118" cy="6858000"/>
          </a:xfrm>
          <a:prstGeom prst="rect">
            <a:avLst/>
          </a:prstGeom>
        </p:spPr>
      </p:pic>
      <p:sp>
        <p:nvSpPr>
          <p:cNvPr id="4" name="Slide Number Placeholder 3"/>
          <p:cNvSpPr>
            <a:spLocks noGrp="1"/>
          </p:cNvSpPr>
          <p:nvPr>
            <p:ph type="sldNum" sz="quarter" idx="12"/>
          </p:nvPr>
        </p:nvSpPr>
        <p:spPr>
          <a:xfrm>
            <a:off x="6549390" y="6356350"/>
            <a:ext cx="2400300" cy="365125"/>
          </a:xfrm>
        </p:spPr>
        <p:txBody>
          <a:bodyPr>
            <a:normAutofit/>
          </a:bodyPr>
          <a:lstStyle/>
          <a:p>
            <a:pPr>
              <a:spcAft>
                <a:spcPts val="600"/>
              </a:spcAft>
              <a:defRPr/>
            </a:pPr>
            <a:fld id="{317AC871-1736-4F18-92CE-43948BEF031A}" type="slidenum">
              <a:rPr lang="en-US">
                <a:solidFill>
                  <a:srgbClr val="FFFFFF"/>
                </a:solidFill>
              </a:rPr>
              <a:pPr>
                <a:spcAft>
                  <a:spcPts val="600"/>
                </a:spcAft>
                <a:defRPr/>
              </a:pPr>
              <a:t>37</a:t>
            </a:fld>
            <a:endParaRPr lang="en-US">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2075" tIns="46038" rIns="92075" bIns="46038"/>
          <a:lstStyle/>
          <a:p>
            <a:pPr eaLnBrk="1" hangingPunct="1"/>
            <a:r>
              <a:rPr lang="en-US" dirty="0"/>
              <a:t>Introducing Methods, cont.</a:t>
            </a:r>
          </a:p>
        </p:txBody>
      </p:sp>
      <p:sp>
        <p:nvSpPr>
          <p:cNvPr id="22531" name="Rectangle 15"/>
          <p:cNvSpPr>
            <a:spLocks noGrp="1" noChangeArrowheads="1"/>
          </p:cNvSpPr>
          <p:nvPr>
            <p:ph type="body" idx="1"/>
          </p:nvPr>
        </p:nvSpPr>
        <p:spPr>
          <a:xfrm>
            <a:off x="462665" y="1353003"/>
            <a:ext cx="8229600" cy="971550"/>
          </a:xfrm>
        </p:spPr>
        <p:txBody>
          <a:bodyPr/>
          <a:lstStyle/>
          <a:p>
            <a:pPr eaLnBrk="1" hangingPunct="1">
              <a:spcBef>
                <a:spcPct val="50000"/>
              </a:spcBef>
            </a:pPr>
            <a:r>
              <a:rPr lang="en-US" sz="2400" dirty="0"/>
              <a:t>A method is a collection of statements that are grouped together to perform an operation.</a:t>
            </a:r>
          </a:p>
          <a:p>
            <a:pPr eaLnBrk="1" hangingPunct="1"/>
            <a:endParaRPr lang="en-US" sz="2400" dirty="0"/>
          </a:p>
        </p:txBody>
      </p:sp>
      <p:sp>
        <p:nvSpPr>
          <p:cNvPr id="22532" name="Rectangle 4"/>
          <p:cNvSpPr>
            <a:spLocks noChangeArrowheads="1"/>
          </p:cNvSpPr>
          <p:nvPr/>
        </p:nvSpPr>
        <p:spPr bwMode="auto">
          <a:xfrm>
            <a:off x="308610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3" name="Rectangle 5"/>
          <p:cNvSpPr>
            <a:spLocks noChangeArrowheads="1"/>
          </p:cNvSpPr>
          <p:nvPr/>
        </p:nvSpPr>
        <p:spPr bwMode="auto">
          <a:xfrm>
            <a:off x="27717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4" name="Rectangle 6"/>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5" name="Rectangle 7"/>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6" name="Rectangle 10"/>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7" name="Rectangle 12"/>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8" name="Rectangle 14"/>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12" name="Slide Number Placeholder 11"/>
          <p:cNvSpPr>
            <a:spLocks noGrp="1"/>
          </p:cNvSpPr>
          <p:nvPr>
            <p:ph type="sldNum" sz="quarter" idx="12"/>
          </p:nvPr>
        </p:nvSpPr>
        <p:spPr/>
        <p:txBody>
          <a:bodyPr/>
          <a:lstStyle/>
          <a:p>
            <a:pPr>
              <a:defRPr/>
            </a:pPr>
            <a:fld id="{EE94C5CB-1298-46EB-9189-F59B592340E6}" type="slidenum">
              <a:rPr lang="en-US" smtClean="0"/>
              <a:pPr>
                <a:defRPr/>
              </a:pPr>
              <a:t>38</a:t>
            </a:fld>
            <a:endParaRPr lang="en-US"/>
          </a:p>
        </p:txBody>
      </p:sp>
      <p:sp>
        <p:nvSpPr>
          <p:cNvPr id="2" name="Rectangle 1"/>
          <p:cNvSpPr/>
          <p:nvPr/>
        </p:nvSpPr>
        <p:spPr>
          <a:xfrm>
            <a:off x="3343040" y="2283802"/>
            <a:ext cx="2233304" cy="461665"/>
          </a:xfrm>
          <a:prstGeom prst="rect">
            <a:avLst/>
          </a:prstGeom>
        </p:spPr>
        <p:txBody>
          <a:bodyPr wrap="none">
            <a:spAutoFit/>
          </a:bodyPr>
          <a:lstStyle/>
          <a:p>
            <a:r>
              <a:rPr lang="en-US" dirty="0"/>
              <a:t>Define a method</a:t>
            </a:r>
            <a:endParaRPr lang="ms-MY" dirty="0"/>
          </a:p>
        </p:txBody>
      </p:sp>
      <p:sp>
        <p:nvSpPr>
          <p:cNvPr id="3" name="Rectangle 2"/>
          <p:cNvSpPr/>
          <p:nvPr/>
        </p:nvSpPr>
        <p:spPr>
          <a:xfrm>
            <a:off x="1430100" y="3547534"/>
            <a:ext cx="6713566" cy="3139321"/>
          </a:xfrm>
          <a:prstGeom prst="rect">
            <a:avLst/>
          </a:prstGeom>
        </p:spPr>
        <p:txBody>
          <a:bodyPr wrap="square">
            <a:spAutoFit/>
          </a:bodyPr>
          <a:lstStyle/>
          <a:p>
            <a:r>
              <a:rPr lang="en-US" sz="1800" dirty="0">
                <a:latin typeface="Lucida Sans Typewriter" pitchFamily="49" charset="0"/>
              </a:rPr>
              <a:t>public static </a:t>
            </a:r>
            <a:r>
              <a:rPr lang="en-US" sz="1800" dirty="0" err="1">
                <a:latin typeface="Lucida Sans Typewriter" pitchFamily="49" charset="0"/>
              </a:rPr>
              <a:t>int</a:t>
            </a:r>
            <a:r>
              <a:rPr lang="en-US" sz="1800" dirty="0">
                <a:latin typeface="Lucida Sans Typewriter" pitchFamily="49" charset="0"/>
              </a:rPr>
              <a:t> max(</a:t>
            </a:r>
            <a:r>
              <a:rPr lang="en-US" sz="1800" dirty="0" err="1">
                <a:latin typeface="Lucida Sans Typewriter" pitchFamily="49" charset="0"/>
              </a:rPr>
              <a:t>int</a:t>
            </a:r>
            <a:r>
              <a:rPr lang="en-US" sz="1800" dirty="0">
                <a:latin typeface="Lucida Sans Typewriter" pitchFamily="49" charset="0"/>
              </a:rPr>
              <a:t> num1, </a:t>
            </a:r>
            <a:r>
              <a:rPr lang="en-US" sz="1800" dirty="0" err="1">
                <a:latin typeface="Lucida Sans Typewriter" pitchFamily="49" charset="0"/>
              </a:rPr>
              <a:t>int</a:t>
            </a:r>
            <a:r>
              <a:rPr lang="en-US" sz="1800" dirty="0">
                <a:latin typeface="Lucida Sans Typewriter" pitchFamily="49" charset="0"/>
              </a:rPr>
              <a:t> num2) {</a:t>
            </a:r>
            <a:endParaRPr lang="ms-MY" sz="1800" u="sng" dirty="0">
              <a:latin typeface="Lucida Sans Typewriter" pitchFamily="49" charset="0"/>
            </a:endParaRPr>
          </a:p>
          <a:p>
            <a:r>
              <a:rPr lang="en-US" sz="1800" dirty="0">
                <a:latin typeface="Lucida Sans Typewriter" pitchFamily="49" charset="0"/>
              </a:rPr>
              <a:t> </a:t>
            </a:r>
            <a:endParaRPr lang="ms-MY" sz="1800" u="sng" dirty="0">
              <a:latin typeface="Lucida Sans Typewriter" pitchFamily="49" charset="0"/>
            </a:endParaRPr>
          </a:p>
          <a:p>
            <a:pPr lvl="1"/>
            <a:r>
              <a:rPr lang="en-US" sz="1800" dirty="0" err="1">
                <a:latin typeface="Lucida Sans Typewriter" pitchFamily="49" charset="0"/>
              </a:rPr>
              <a:t>int</a:t>
            </a:r>
            <a:r>
              <a:rPr lang="en-US" sz="1800" dirty="0">
                <a:latin typeface="Lucida Sans Typewriter" pitchFamily="49" charset="0"/>
              </a:rPr>
              <a:t> result;</a:t>
            </a:r>
            <a:endParaRPr lang="ms-MY" sz="1800" u="sng" dirty="0">
              <a:latin typeface="Lucida Sans Typewriter" pitchFamily="49" charset="0"/>
            </a:endParaRPr>
          </a:p>
          <a:p>
            <a:pPr lvl="1"/>
            <a:r>
              <a:rPr lang="en-US" sz="1800" dirty="0">
                <a:latin typeface="Lucida Sans Typewriter" pitchFamily="49" charset="0"/>
              </a:rPr>
              <a:t> </a:t>
            </a:r>
            <a:endParaRPr lang="ms-MY" sz="1800" u="sng" dirty="0">
              <a:latin typeface="Lucida Sans Typewriter" pitchFamily="49" charset="0"/>
            </a:endParaRPr>
          </a:p>
          <a:p>
            <a:pPr lvl="1"/>
            <a:r>
              <a:rPr lang="en-US" sz="1800" dirty="0">
                <a:latin typeface="Lucida Sans Typewriter" pitchFamily="49" charset="0"/>
              </a:rPr>
              <a:t>...</a:t>
            </a:r>
            <a:endParaRPr lang="ms-MY" sz="1800" u="sng" dirty="0">
              <a:latin typeface="Lucida Sans Typewriter" pitchFamily="49" charset="0"/>
            </a:endParaRPr>
          </a:p>
          <a:p>
            <a:pPr lvl="1"/>
            <a:r>
              <a:rPr lang="en-US" sz="1800" dirty="0">
                <a:latin typeface="Lucida Sans Typewriter" pitchFamily="49" charset="0"/>
              </a:rPr>
              <a:t>...</a:t>
            </a:r>
            <a:endParaRPr lang="ms-MY" sz="1800" u="sng" dirty="0">
              <a:latin typeface="Lucida Sans Typewriter" pitchFamily="49" charset="0"/>
            </a:endParaRPr>
          </a:p>
          <a:p>
            <a:pPr lvl="1"/>
            <a:r>
              <a:rPr lang="en-US" sz="1800" dirty="0">
                <a:latin typeface="Lucida Sans Typewriter" pitchFamily="49" charset="0"/>
              </a:rPr>
              <a:t>...</a:t>
            </a:r>
            <a:endParaRPr lang="ms-MY" sz="1800" u="sng" dirty="0">
              <a:latin typeface="Lucida Sans Typewriter" pitchFamily="49" charset="0"/>
            </a:endParaRPr>
          </a:p>
          <a:p>
            <a:pPr lvl="1"/>
            <a:r>
              <a:rPr lang="en-US" sz="1800" dirty="0">
                <a:latin typeface="Lucida Sans Typewriter" pitchFamily="49" charset="0"/>
              </a:rPr>
              <a:t>...</a:t>
            </a:r>
            <a:endParaRPr lang="ms-MY" sz="1800" u="sng" dirty="0">
              <a:latin typeface="Lucida Sans Typewriter" pitchFamily="49" charset="0"/>
            </a:endParaRPr>
          </a:p>
          <a:p>
            <a:pPr lvl="1"/>
            <a:r>
              <a:rPr lang="en-US" sz="1800" dirty="0">
                <a:latin typeface="Lucida Sans Typewriter" pitchFamily="49" charset="0"/>
              </a:rPr>
              <a:t> </a:t>
            </a:r>
            <a:endParaRPr lang="ms-MY" sz="1800" u="sng" dirty="0">
              <a:latin typeface="Lucida Sans Typewriter" pitchFamily="49" charset="0"/>
            </a:endParaRPr>
          </a:p>
          <a:p>
            <a:pPr lvl="1"/>
            <a:r>
              <a:rPr lang="en-US" sz="1800" dirty="0">
                <a:latin typeface="Lucida Sans Typewriter" pitchFamily="49" charset="0"/>
              </a:rPr>
              <a:t>return result;</a:t>
            </a:r>
          </a:p>
          <a:p>
            <a:r>
              <a:rPr lang="en-US" sz="1800" u="sng" dirty="0">
                <a:latin typeface="Lucida Sans Typewriter" pitchFamily="49" charset="0"/>
              </a:rPr>
              <a:t>}</a:t>
            </a:r>
            <a:endParaRPr lang="ms-MY" sz="1800" u="sng" dirty="0">
              <a:latin typeface="Lucida Sans Typewriter" pitchFamily="49" charset="0"/>
            </a:endParaRPr>
          </a:p>
        </p:txBody>
      </p:sp>
      <p:grpSp>
        <p:nvGrpSpPr>
          <p:cNvPr id="7" name="Group 6"/>
          <p:cNvGrpSpPr/>
          <p:nvPr/>
        </p:nvGrpSpPr>
        <p:grpSpPr>
          <a:xfrm>
            <a:off x="1907256" y="2864000"/>
            <a:ext cx="1036934" cy="677200"/>
            <a:chOff x="1153956" y="2745466"/>
            <a:chExt cx="1036934" cy="677200"/>
          </a:xfrm>
        </p:grpSpPr>
        <p:sp>
          <p:nvSpPr>
            <p:cNvPr id="4" name="Text Box 2"/>
            <p:cNvSpPr txBox="1">
              <a:spLocks noChangeArrowheads="1"/>
            </p:cNvSpPr>
            <p:nvPr/>
          </p:nvSpPr>
          <p:spPr bwMode="auto">
            <a:xfrm>
              <a:off x="1153956" y="2745466"/>
              <a:ext cx="1036934" cy="33788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ms-MY" sz="2000" b="0" i="0" u="none" strike="noStrike" cap="none" normalizeH="0" baseline="0" dirty="0">
                  <a:ln>
                    <a:noFill/>
                  </a:ln>
                  <a:solidFill>
                    <a:srgbClr val="FF0000"/>
                  </a:solidFill>
                  <a:effectLst/>
                  <a:latin typeface="Calibri" pitchFamily="34" charset="0"/>
                  <a:cs typeface="Arial" pitchFamily="34" charset="0"/>
                </a:rPr>
                <a:t>modifier</a:t>
              </a:r>
              <a:endParaRPr kumimoji="0" lang="ms-MY" sz="6000" b="0" i="0" u="none" strike="noStrike" cap="none" normalizeH="0" baseline="0" dirty="0">
                <a:ln>
                  <a:noFill/>
                </a:ln>
                <a:solidFill>
                  <a:schemeClr val="tx1"/>
                </a:solidFill>
                <a:effectLst/>
                <a:latin typeface="Arial" pitchFamily="34" charset="0"/>
                <a:cs typeface="Arial" pitchFamily="34" charset="0"/>
              </a:endParaRPr>
            </a:p>
          </p:txBody>
        </p:sp>
        <p:sp>
          <p:nvSpPr>
            <p:cNvPr id="5" name="Line 3"/>
            <p:cNvSpPr>
              <a:spLocks noChangeShapeType="1"/>
            </p:cNvSpPr>
            <p:nvPr/>
          </p:nvSpPr>
          <p:spPr bwMode="auto">
            <a:xfrm flipH="1">
              <a:off x="1390970" y="3083354"/>
              <a:ext cx="281560" cy="339312"/>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sz="5400"/>
            </a:p>
          </p:txBody>
        </p:sp>
        <p:sp>
          <p:nvSpPr>
            <p:cNvPr id="6" name="Line 4"/>
            <p:cNvSpPr>
              <a:spLocks noChangeShapeType="1"/>
            </p:cNvSpPr>
            <p:nvPr/>
          </p:nvSpPr>
          <p:spPr bwMode="auto">
            <a:xfrm>
              <a:off x="1672530" y="3083354"/>
              <a:ext cx="256636" cy="329787"/>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sz="5400"/>
            </a:p>
          </p:txBody>
        </p:sp>
      </p:grpSp>
      <p:grpSp>
        <p:nvGrpSpPr>
          <p:cNvPr id="19" name="Group 18"/>
          <p:cNvGrpSpPr/>
          <p:nvPr/>
        </p:nvGrpSpPr>
        <p:grpSpPr>
          <a:xfrm>
            <a:off x="3058333" y="2694416"/>
            <a:ext cx="1349304" cy="940656"/>
            <a:chOff x="2305033" y="2575882"/>
            <a:chExt cx="1349304" cy="940656"/>
          </a:xfrm>
        </p:grpSpPr>
        <p:sp>
          <p:nvSpPr>
            <p:cNvPr id="10" name="Line 7"/>
            <p:cNvSpPr>
              <a:spLocks noChangeShapeType="1"/>
            </p:cNvSpPr>
            <p:nvPr/>
          </p:nvSpPr>
          <p:spPr bwMode="auto">
            <a:xfrm>
              <a:off x="2900130" y="3139142"/>
              <a:ext cx="0" cy="377396"/>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a:p>
          </p:txBody>
        </p:sp>
        <p:sp>
          <p:nvSpPr>
            <p:cNvPr id="16" name="Rectangle 15"/>
            <p:cNvSpPr/>
            <p:nvPr/>
          </p:nvSpPr>
          <p:spPr>
            <a:xfrm>
              <a:off x="2305033" y="2575882"/>
              <a:ext cx="1349304" cy="646331"/>
            </a:xfrm>
            <a:prstGeom prst="rect">
              <a:avLst/>
            </a:prstGeom>
          </p:spPr>
          <p:txBody>
            <a:bodyPr wrap="square">
              <a:spAutoFit/>
            </a:bodyPr>
            <a:lstStyle/>
            <a:p>
              <a:pPr algn="ctr"/>
              <a:r>
                <a:rPr lang="en-US" sz="1800" dirty="0">
                  <a:solidFill>
                    <a:srgbClr val="FF0000"/>
                  </a:solidFill>
                  <a:latin typeface="+mn-lt"/>
                </a:rPr>
                <a:t>return value type</a:t>
              </a:r>
              <a:endParaRPr lang="ms-MY" sz="1800" dirty="0">
                <a:solidFill>
                  <a:srgbClr val="FF0000"/>
                </a:solidFill>
                <a:latin typeface="+mn-lt"/>
              </a:endParaRPr>
            </a:p>
          </p:txBody>
        </p:sp>
      </p:grpSp>
      <p:grpSp>
        <p:nvGrpSpPr>
          <p:cNvPr id="20" name="Group 19"/>
          <p:cNvGrpSpPr/>
          <p:nvPr/>
        </p:nvGrpSpPr>
        <p:grpSpPr>
          <a:xfrm>
            <a:off x="4305096" y="2795120"/>
            <a:ext cx="1178253" cy="810418"/>
            <a:chOff x="3551796" y="2676586"/>
            <a:chExt cx="1178253" cy="810418"/>
          </a:xfrm>
        </p:grpSpPr>
        <p:sp>
          <p:nvSpPr>
            <p:cNvPr id="11" name="Line 8"/>
            <p:cNvSpPr>
              <a:spLocks noChangeShapeType="1"/>
            </p:cNvSpPr>
            <p:nvPr/>
          </p:nvSpPr>
          <p:spPr bwMode="auto">
            <a:xfrm flipH="1">
              <a:off x="3551796" y="3269292"/>
              <a:ext cx="407370" cy="217712"/>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a:p>
          </p:txBody>
        </p:sp>
        <p:sp>
          <p:nvSpPr>
            <p:cNvPr id="17" name="Rectangle 16"/>
            <p:cNvSpPr/>
            <p:nvPr/>
          </p:nvSpPr>
          <p:spPr>
            <a:xfrm>
              <a:off x="3704473" y="2676586"/>
              <a:ext cx="1025576" cy="646331"/>
            </a:xfrm>
            <a:prstGeom prst="rect">
              <a:avLst/>
            </a:prstGeom>
          </p:spPr>
          <p:txBody>
            <a:bodyPr wrap="square">
              <a:spAutoFit/>
            </a:bodyPr>
            <a:lstStyle/>
            <a:p>
              <a:r>
                <a:rPr lang="en-US" sz="1800" dirty="0">
                  <a:solidFill>
                    <a:srgbClr val="FF0000"/>
                  </a:solidFill>
                  <a:latin typeface="+mn-lt"/>
                </a:rPr>
                <a:t>method name</a:t>
              </a:r>
              <a:endParaRPr lang="ms-MY" sz="1800" dirty="0">
                <a:solidFill>
                  <a:srgbClr val="FF0000"/>
                </a:solidFill>
                <a:latin typeface="+mn-lt"/>
              </a:endParaRPr>
            </a:p>
          </p:txBody>
        </p:sp>
      </p:grpSp>
      <p:grpSp>
        <p:nvGrpSpPr>
          <p:cNvPr id="21" name="Group 20"/>
          <p:cNvGrpSpPr/>
          <p:nvPr/>
        </p:nvGrpSpPr>
        <p:grpSpPr>
          <a:xfrm>
            <a:off x="5440912" y="3018494"/>
            <a:ext cx="2099410" cy="587044"/>
            <a:chOff x="4687612" y="2899960"/>
            <a:chExt cx="2099410" cy="587044"/>
          </a:xfrm>
        </p:grpSpPr>
        <p:sp>
          <p:nvSpPr>
            <p:cNvPr id="13" name="Line 9"/>
            <p:cNvSpPr>
              <a:spLocks noChangeShapeType="1"/>
            </p:cNvSpPr>
            <p:nvPr/>
          </p:nvSpPr>
          <p:spPr bwMode="auto">
            <a:xfrm flipH="1">
              <a:off x="4687612" y="3194930"/>
              <a:ext cx="344903" cy="292074"/>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a:p>
          </p:txBody>
        </p:sp>
        <p:sp>
          <p:nvSpPr>
            <p:cNvPr id="14" name="Line 10"/>
            <p:cNvSpPr>
              <a:spLocks noChangeShapeType="1"/>
            </p:cNvSpPr>
            <p:nvPr/>
          </p:nvSpPr>
          <p:spPr bwMode="auto">
            <a:xfrm flipH="1">
              <a:off x="5954580" y="3212980"/>
              <a:ext cx="223256" cy="255974"/>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a:p>
          </p:txBody>
        </p:sp>
        <p:sp>
          <p:nvSpPr>
            <p:cNvPr id="18" name="Rectangle 17"/>
            <p:cNvSpPr/>
            <p:nvPr/>
          </p:nvSpPr>
          <p:spPr>
            <a:xfrm>
              <a:off x="4730049" y="2899960"/>
              <a:ext cx="2056973" cy="369332"/>
            </a:xfrm>
            <a:prstGeom prst="rect">
              <a:avLst/>
            </a:prstGeom>
          </p:spPr>
          <p:txBody>
            <a:bodyPr wrap="none">
              <a:spAutoFit/>
            </a:bodyPr>
            <a:lstStyle/>
            <a:p>
              <a:r>
                <a:rPr lang="en-US" sz="1800" dirty="0">
                  <a:solidFill>
                    <a:srgbClr val="FF0000"/>
                  </a:solidFill>
                  <a:latin typeface="+mn-lt"/>
                </a:rPr>
                <a:t>formal parameters</a:t>
              </a:r>
              <a:endParaRPr lang="ms-MY" sz="1800" dirty="0">
                <a:solidFill>
                  <a:srgbClr val="FF0000"/>
                </a:solidFill>
                <a:latin typeface="+mn-lt"/>
              </a:endParaRPr>
            </a:p>
          </p:txBody>
        </p:sp>
      </p:grpSp>
      <p:grpSp>
        <p:nvGrpSpPr>
          <p:cNvPr id="9" name="Group 8"/>
          <p:cNvGrpSpPr/>
          <p:nvPr/>
        </p:nvGrpSpPr>
        <p:grpSpPr>
          <a:xfrm>
            <a:off x="4712467" y="3961042"/>
            <a:ext cx="2341061" cy="617308"/>
            <a:chOff x="4712467" y="3961042"/>
            <a:chExt cx="2341061" cy="617308"/>
          </a:xfrm>
        </p:grpSpPr>
        <p:sp>
          <p:nvSpPr>
            <p:cNvPr id="24" name="Left Brace 23"/>
            <p:cNvSpPr/>
            <p:nvPr/>
          </p:nvSpPr>
          <p:spPr>
            <a:xfrm rot="16200000">
              <a:off x="5761783" y="2911726"/>
              <a:ext cx="242430" cy="234106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ms-MY"/>
            </a:p>
          </p:txBody>
        </p:sp>
        <p:sp>
          <p:nvSpPr>
            <p:cNvPr id="28" name="Rectangle 27"/>
            <p:cNvSpPr/>
            <p:nvPr/>
          </p:nvSpPr>
          <p:spPr>
            <a:xfrm>
              <a:off x="4950691" y="4209018"/>
              <a:ext cx="1582484" cy="369332"/>
            </a:xfrm>
            <a:prstGeom prst="rect">
              <a:avLst/>
            </a:prstGeom>
          </p:spPr>
          <p:txBody>
            <a:bodyPr wrap="none">
              <a:spAutoFit/>
            </a:bodyPr>
            <a:lstStyle/>
            <a:p>
              <a:r>
                <a:rPr lang="en-US" sz="1800" dirty="0">
                  <a:solidFill>
                    <a:srgbClr val="FF0000"/>
                  </a:solidFill>
                  <a:latin typeface="+mn-lt"/>
                </a:rPr>
                <a:t>parameter list</a:t>
              </a:r>
              <a:endParaRPr lang="ms-MY" sz="1800" dirty="0">
                <a:solidFill>
                  <a:srgbClr val="FF0000"/>
                </a:solidFill>
                <a:latin typeface="+mn-lt"/>
              </a:endParaRPr>
            </a:p>
          </p:txBody>
        </p:sp>
      </p:grpSp>
      <p:grpSp>
        <p:nvGrpSpPr>
          <p:cNvPr id="15" name="Group 14"/>
          <p:cNvGrpSpPr/>
          <p:nvPr/>
        </p:nvGrpSpPr>
        <p:grpSpPr>
          <a:xfrm>
            <a:off x="4096340" y="5889836"/>
            <a:ext cx="1820460" cy="369332"/>
            <a:chOff x="4096340" y="5889836"/>
            <a:chExt cx="1820460" cy="369332"/>
          </a:xfrm>
        </p:grpSpPr>
        <p:sp>
          <p:nvSpPr>
            <p:cNvPr id="22" name="Line 11"/>
            <p:cNvSpPr>
              <a:spLocks noChangeShapeType="1"/>
            </p:cNvSpPr>
            <p:nvPr/>
          </p:nvSpPr>
          <p:spPr bwMode="auto">
            <a:xfrm flipH="1">
              <a:off x="4096340" y="6120669"/>
              <a:ext cx="417512" cy="8890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a:p>
          </p:txBody>
        </p:sp>
        <p:sp>
          <p:nvSpPr>
            <p:cNvPr id="29" name="Rectangle 28"/>
            <p:cNvSpPr/>
            <p:nvPr/>
          </p:nvSpPr>
          <p:spPr>
            <a:xfrm>
              <a:off x="4513852" y="5889836"/>
              <a:ext cx="1402948" cy="369332"/>
            </a:xfrm>
            <a:prstGeom prst="rect">
              <a:avLst/>
            </a:prstGeom>
          </p:spPr>
          <p:txBody>
            <a:bodyPr wrap="none">
              <a:spAutoFit/>
            </a:bodyPr>
            <a:lstStyle/>
            <a:p>
              <a:r>
                <a:rPr lang="en-US" sz="1800" dirty="0">
                  <a:solidFill>
                    <a:srgbClr val="FF0000"/>
                  </a:solidFill>
                  <a:latin typeface="+mn-lt"/>
                </a:rPr>
                <a:t>return value</a:t>
              </a:r>
              <a:endParaRPr lang="ms-MY" sz="1800" dirty="0">
                <a:solidFill>
                  <a:srgbClr val="FF0000"/>
                </a:solidFill>
                <a:latin typeface="+mn-lt"/>
              </a:endParaRPr>
            </a:p>
          </p:txBody>
        </p:sp>
      </p:grpSp>
      <p:grpSp>
        <p:nvGrpSpPr>
          <p:cNvPr id="8" name="Group 7"/>
          <p:cNvGrpSpPr/>
          <p:nvPr/>
        </p:nvGrpSpPr>
        <p:grpSpPr>
          <a:xfrm>
            <a:off x="47623" y="3435925"/>
            <a:ext cx="1382476" cy="646331"/>
            <a:chOff x="47623" y="3435925"/>
            <a:chExt cx="1382476" cy="646331"/>
          </a:xfrm>
        </p:grpSpPr>
        <p:sp>
          <p:nvSpPr>
            <p:cNvPr id="26" name="Line 14"/>
            <p:cNvSpPr>
              <a:spLocks noChangeShapeType="1"/>
            </p:cNvSpPr>
            <p:nvPr/>
          </p:nvSpPr>
          <p:spPr bwMode="auto">
            <a:xfrm>
              <a:off x="1155461" y="3717131"/>
              <a:ext cx="274638" cy="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ms-MY"/>
            </a:p>
          </p:txBody>
        </p:sp>
        <p:sp>
          <p:nvSpPr>
            <p:cNvPr id="30" name="Rectangle 29"/>
            <p:cNvSpPr/>
            <p:nvPr/>
          </p:nvSpPr>
          <p:spPr>
            <a:xfrm>
              <a:off x="47623" y="3435925"/>
              <a:ext cx="1172254" cy="646331"/>
            </a:xfrm>
            <a:prstGeom prst="rect">
              <a:avLst/>
            </a:prstGeom>
          </p:spPr>
          <p:txBody>
            <a:bodyPr wrap="square">
              <a:spAutoFit/>
            </a:bodyPr>
            <a:lstStyle/>
            <a:p>
              <a:pPr algn="r"/>
              <a:r>
                <a:rPr lang="en-US" sz="1800" dirty="0">
                  <a:solidFill>
                    <a:srgbClr val="FF0000"/>
                  </a:solidFill>
                  <a:latin typeface="+mn-lt"/>
                </a:rPr>
                <a:t>method</a:t>
              </a:r>
              <a:endParaRPr lang="ms-MY" sz="1800" dirty="0">
                <a:solidFill>
                  <a:srgbClr val="FF0000"/>
                </a:solidFill>
                <a:latin typeface="+mn-lt"/>
              </a:endParaRPr>
            </a:p>
            <a:p>
              <a:pPr algn="r"/>
              <a:r>
                <a:rPr lang="en-US" sz="1800" dirty="0">
                  <a:solidFill>
                    <a:srgbClr val="FF0000"/>
                  </a:solidFill>
                  <a:latin typeface="+mn-lt"/>
                </a:rPr>
                <a:t>header</a:t>
              </a:r>
              <a:endParaRPr lang="ms-MY" sz="1800" dirty="0">
                <a:solidFill>
                  <a:srgbClr val="FF0000"/>
                </a:solidFill>
                <a:latin typeface="+mn-lt"/>
              </a:endParaRPr>
            </a:p>
          </p:txBody>
        </p:sp>
      </p:grpSp>
      <p:grpSp>
        <p:nvGrpSpPr>
          <p:cNvPr id="23" name="Group 22"/>
          <p:cNvGrpSpPr/>
          <p:nvPr/>
        </p:nvGrpSpPr>
        <p:grpSpPr>
          <a:xfrm>
            <a:off x="173960" y="4082256"/>
            <a:ext cx="1733296" cy="2127313"/>
            <a:chOff x="173960" y="4082256"/>
            <a:chExt cx="1733296" cy="2127313"/>
          </a:xfrm>
        </p:grpSpPr>
        <p:sp>
          <p:nvSpPr>
            <p:cNvPr id="31" name="Rectangle 30"/>
            <p:cNvSpPr/>
            <p:nvPr/>
          </p:nvSpPr>
          <p:spPr>
            <a:xfrm>
              <a:off x="173960" y="4822746"/>
              <a:ext cx="1265796" cy="646331"/>
            </a:xfrm>
            <a:prstGeom prst="rect">
              <a:avLst/>
            </a:prstGeom>
          </p:spPr>
          <p:txBody>
            <a:bodyPr wrap="square">
              <a:spAutoFit/>
            </a:bodyPr>
            <a:lstStyle/>
            <a:p>
              <a:pPr algn="r"/>
              <a:r>
                <a:rPr lang="en-US" sz="1800" dirty="0">
                  <a:solidFill>
                    <a:srgbClr val="FF0000"/>
                  </a:solidFill>
                  <a:latin typeface="+mn-lt"/>
                </a:rPr>
                <a:t>method</a:t>
              </a:r>
              <a:endParaRPr lang="ms-MY" sz="1800" dirty="0">
                <a:solidFill>
                  <a:srgbClr val="FF0000"/>
                </a:solidFill>
                <a:latin typeface="+mn-lt"/>
              </a:endParaRPr>
            </a:p>
            <a:p>
              <a:pPr algn="r"/>
              <a:r>
                <a:rPr lang="en-US" sz="1800" dirty="0">
                  <a:solidFill>
                    <a:srgbClr val="FF0000"/>
                  </a:solidFill>
                  <a:latin typeface="+mn-lt"/>
                </a:rPr>
                <a:t>body</a:t>
              </a:r>
              <a:endParaRPr lang="ms-MY" sz="1800" dirty="0">
                <a:solidFill>
                  <a:srgbClr val="FF0000"/>
                </a:solidFill>
                <a:latin typeface="+mn-lt"/>
              </a:endParaRPr>
            </a:p>
          </p:txBody>
        </p:sp>
        <p:sp>
          <p:nvSpPr>
            <p:cNvPr id="22528" name="Left Brace 22527"/>
            <p:cNvSpPr/>
            <p:nvPr/>
          </p:nvSpPr>
          <p:spPr>
            <a:xfrm>
              <a:off x="1430099" y="4082256"/>
              <a:ext cx="477157" cy="212731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ms-MY"/>
            </a:p>
          </p:txBody>
        </p:sp>
      </p:grpSp>
    </p:spTree>
    <p:extLst>
      <p:ext uri="{BB962C8B-B14F-4D97-AF65-F5344CB8AC3E}">
        <p14:creationId xmlns:p14="http://schemas.microsoft.com/office/powerpoint/2010/main" val="8810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2075" tIns="46038" rIns="92075" bIns="46038"/>
          <a:lstStyle/>
          <a:p>
            <a:pPr eaLnBrk="1" hangingPunct="1"/>
            <a:r>
              <a:rPr lang="en-US" dirty="0"/>
              <a:t>Introducing Methods</a:t>
            </a:r>
            <a:r>
              <a:rPr lang="en-US"/>
              <a:t>, cont.</a:t>
            </a:r>
            <a:endParaRPr lang="en-US" dirty="0"/>
          </a:p>
        </p:txBody>
      </p:sp>
      <p:sp>
        <p:nvSpPr>
          <p:cNvPr id="22532" name="Rectangle 4"/>
          <p:cNvSpPr>
            <a:spLocks noChangeArrowheads="1"/>
          </p:cNvSpPr>
          <p:nvPr/>
        </p:nvSpPr>
        <p:spPr bwMode="auto">
          <a:xfrm>
            <a:off x="308610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3" name="Rectangle 5"/>
          <p:cNvSpPr>
            <a:spLocks noChangeArrowheads="1"/>
          </p:cNvSpPr>
          <p:nvPr/>
        </p:nvSpPr>
        <p:spPr bwMode="auto">
          <a:xfrm>
            <a:off x="27717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4" name="Rectangle 6"/>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5" name="Rectangle 7"/>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6" name="Rectangle 10"/>
          <p:cNvSpPr>
            <a:spLocks noChangeArrowheads="1"/>
          </p:cNvSpPr>
          <p:nvPr/>
        </p:nvSpPr>
        <p:spPr bwMode="auto">
          <a:xfrm>
            <a:off x="2085975"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7" name="Rectangle 12"/>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22538" name="Rectangle 14"/>
          <p:cNvSpPr>
            <a:spLocks noChangeArrowheads="1"/>
          </p:cNvSpPr>
          <p:nvPr/>
        </p:nvSpPr>
        <p:spPr bwMode="auto">
          <a:xfrm>
            <a:off x="2085975"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22539" name="Object 13"/>
          <p:cNvGraphicFramePr>
            <a:graphicFrameLocks noChangeAspect="1"/>
          </p:cNvGraphicFramePr>
          <p:nvPr>
            <p:extLst>
              <p:ext uri="{D42A27DB-BD31-4B8C-83A1-F6EECF244321}">
                <p14:modId xmlns:p14="http://schemas.microsoft.com/office/powerpoint/2010/main" val="2521548392"/>
              </p:ext>
            </p:extLst>
          </p:nvPr>
        </p:nvGraphicFramePr>
        <p:xfrm>
          <a:off x="-11113" y="2814520"/>
          <a:ext cx="9155113" cy="3479800"/>
        </p:xfrm>
        <a:graphic>
          <a:graphicData uri="http://schemas.openxmlformats.org/presentationml/2006/ole">
            <mc:AlternateContent xmlns:mc="http://schemas.openxmlformats.org/markup-compatibility/2006">
              <mc:Choice xmlns:v="urn:schemas-microsoft-com:vml" Requires="v">
                <p:oleObj name="Picture" r:id="rId3" imgW="4971960" imgH="1886040" progId="Word.Picture.8">
                  <p:embed/>
                </p:oleObj>
              </mc:Choice>
              <mc:Fallback>
                <p:oleObj name="Picture" r:id="rId3" imgW="4971960" imgH="1886040" progId="Word.Picture.8">
                  <p:embed/>
                  <p:pic>
                    <p:nvPicPr>
                      <p:cNvPr id="0" name=""/>
                      <p:cNvPicPr>
                        <a:picLocks noChangeAspect="1" noChangeArrowheads="1"/>
                      </p:cNvPicPr>
                      <p:nvPr/>
                    </p:nvPicPr>
                    <p:blipFill>
                      <a:blip r:embed="rId4"/>
                      <a:srcRect/>
                      <a:stretch>
                        <a:fillRect/>
                      </a:stretch>
                    </p:blipFill>
                    <p:spPr bwMode="auto">
                      <a:xfrm>
                        <a:off x="-11113" y="2814520"/>
                        <a:ext cx="9155113" cy="34798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Slide Number Placeholder 11"/>
          <p:cNvSpPr>
            <a:spLocks noGrp="1"/>
          </p:cNvSpPr>
          <p:nvPr>
            <p:ph type="sldNum" sz="quarter" idx="12"/>
          </p:nvPr>
        </p:nvSpPr>
        <p:spPr/>
        <p:txBody>
          <a:bodyPr/>
          <a:lstStyle/>
          <a:p>
            <a:pPr>
              <a:defRPr/>
            </a:pPr>
            <a:fld id="{EE94C5CB-1298-46EB-9189-F59B592340E6}" type="slidenum">
              <a:rPr lang="en-US" smtClean="0"/>
              <a:pPr>
                <a:defRPr/>
              </a:pPr>
              <a:t>39</a:t>
            </a:fld>
            <a:endParaRPr lang="en-US"/>
          </a:p>
        </p:txBody>
      </p:sp>
    </p:spTree>
    <p:extLst>
      <p:ext uri="{BB962C8B-B14F-4D97-AF65-F5344CB8AC3E}">
        <p14:creationId xmlns:p14="http://schemas.microsoft.com/office/powerpoint/2010/main" val="426837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3973321" y="640080"/>
            <a:ext cx="4688333" cy="3566160"/>
          </a:xfrm>
        </p:spPr>
        <p:txBody>
          <a:bodyPr vert="horz" lIns="91440" tIns="45720" rIns="91440" bIns="45720" rtlCol="0" anchor="b">
            <a:normAutofit/>
          </a:bodyPr>
          <a:lstStyle/>
          <a:p>
            <a:pPr eaLnBrk="1" hangingPunct="1">
              <a:lnSpc>
                <a:spcPct val="90000"/>
              </a:lnSpc>
              <a:defRPr/>
            </a:pPr>
            <a:r>
              <a:rPr lang="en-US" sz="4300" kern="1200">
                <a:solidFill>
                  <a:schemeClr val="tx1"/>
                </a:solidFill>
              </a:rPr>
              <a:t>Pre-programming phase</a:t>
            </a:r>
          </a:p>
        </p:txBody>
      </p:sp>
      <p:sp>
        <p:nvSpPr>
          <p:cNvPr id="5123" name="Text Placeholder 5"/>
          <p:cNvSpPr>
            <a:spLocks noGrp="1"/>
          </p:cNvSpPr>
          <p:nvPr>
            <p:ph type="body" idx="1"/>
          </p:nvPr>
        </p:nvSpPr>
        <p:spPr>
          <a:xfrm>
            <a:off x="3973320" y="4636008"/>
            <a:ext cx="4688333" cy="1572768"/>
          </a:xfrm>
        </p:spPr>
        <p:txBody>
          <a:bodyPr vert="horz" lIns="91440" tIns="45720" rIns="91440" bIns="45720" rtlCol="0">
            <a:normAutofit/>
          </a:bodyPr>
          <a:lstStyle/>
          <a:p>
            <a:pPr eaLnBrk="1" hangingPunct="1">
              <a:lnSpc>
                <a:spcPct val="90000"/>
              </a:lnSpc>
              <a:spcBef>
                <a:spcPts val="1000"/>
              </a:spcBef>
            </a:pPr>
            <a:endParaRPr lang="en-US" sz="2400" kern="1200"/>
          </a:p>
        </p:txBody>
      </p:sp>
      <p:pic>
        <p:nvPicPr>
          <p:cNvPr id="5125" name="Picture 5124">
            <a:extLst>
              <a:ext uri="{FF2B5EF4-FFF2-40B4-BE49-F238E27FC236}">
                <a16:creationId xmlns:a16="http://schemas.microsoft.com/office/drawing/2014/main" id="{BACC858B-0E51-BA54-1F77-999705E39AE5}"/>
              </a:ext>
            </a:extLst>
          </p:cNvPr>
          <p:cNvPicPr>
            <a:picLocks noChangeAspect="1"/>
          </p:cNvPicPr>
          <p:nvPr/>
        </p:nvPicPr>
        <p:blipFill rotWithShape="1">
          <a:blip r:embed="rId2"/>
          <a:srcRect l="14305" r="51697"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13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457950" y="6356350"/>
            <a:ext cx="2057400" cy="365125"/>
          </a:xfrm>
        </p:spPr>
        <p:txBody>
          <a:bodyPr vert="horz" lIns="91440" tIns="45720" rIns="91440" bIns="45720" rtlCol="0" anchor="ctr">
            <a:normAutofit/>
          </a:bodyPr>
          <a:lstStyle/>
          <a:p>
            <a:pPr fontAlgn="auto">
              <a:spcBef>
                <a:spcPts val="0"/>
              </a:spcBef>
              <a:spcAft>
                <a:spcPts val="600"/>
              </a:spcAft>
              <a:defRPr/>
            </a:pPr>
            <a:fld id="{6C8B0D75-2970-4ED3-BF32-340DEB4B1B3E}" type="slidenum">
              <a:rPr lang="en-US" sz="1200" smtClean="0">
                <a:solidFill>
                  <a:prstClr val="black">
                    <a:tint val="75000"/>
                  </a:prstClr>
                </a:solidFill>
                <a:latin typeface="Calibri" panose="020F0502020204030204"/>
              </a:rPr>
              <a:pPr fontAlgn="auto">
                <a:spcBef>
                  <a:spcPts val="0"/>
                </a:spcBef>
                <a:spcAft>
                  <a:spcPts val="600"/>
                </a:spcAft>
                <a:defRPr/>
              </a:pPr>
              <a:t>4</a:t>
            </a:fld>
            <a:endParaRPr lang="en-US" sz="1200">
              <a:solidFill>
                <a:prstClr val="black">
                  <a:tint val="75000"/>
                </a:prstClr>
              </a:solidFill>
              <a:latin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6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7" name="Picture 23556" descr="Pen placed on top of a signature line">
            <a:extLst>
              <a:ext uri="{FF2B5EF4-FFF2-40B4-BE49-F238E27FC236}">
                <a16:creationId xmlns:a16="http://schemas.microsoft.com/office/drawing/2014/main" id="{15B1B5C4-4A83-8FF2-4B04-C876FB84FF88}"/>
              </a:ext>
            </a:extLst>
          </p:cNvPr>
          <p:cNvPicPr>
            <a:picLocks noChangeAspect="1"/>
          </p:cNvPicPr>
          <p:nvPr/>
        </p:nvPicPr>
        <p:blipFill rotWithShape="1">
          <a:blip r:embed="rId3"/>
          <a:srcRect l="52723" r="2828" b="-1"/>
          <a:stretch/>
        </p:blipFill>
        <p:spPr>
          <a:xfrm>
            <a:off x="4577270" y="10"/>
            <a:ext cx="4566728" cy="6857990"/>
          </a:xfrm>
          <a:prstGeom prst="rect">
            <a:avLst/>
          </a:prstGeom>
        </p:spPr>
      </p:pic>
      <p:sp useBgFill="1">
        <p:nvSpPr>
          <p:cNvPr id="23563" name="Rectangle 2356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565" name="Rectangle 2356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2"/>
          <p:cNvSpPr>
            <a:spLocks noGrp="1" noChangeArrowheads="1"/>
          </p:cNvSpPr>
          <p:nvPr>
            <p:ph type="title"/>
          </p:nvPr>
        </p:nvSpPr>
        <p:spPr>
          <a:xfrm>
            <a:off x="571350" y="328512"/>
            <a:ext cx="3583791" cy="1628970"/>
          </a:xfrm>
        </p:spPr>
        <p:txBody>
          <a:bodyPr lIns="92075" tIns="46038" rIns="92075" bIns="46038" anchor="ctr">
            <a:normAutofit/>
          </a:bodyPr>
          <a:lstStyle/>
          <a:p>
            <a:pPr eaLnBrk="1" hangingPunct="1"/>
            <a:r>
              <a:rPr lang="en-US" sz="3500"/>
              <a:t>Introducing Methods, cont.</a:t>
            </a:r>
          </a:p>
        </p:txBody>
      </p:sp>
      <p:sp>
        <p:nvSpPr>
          <p:cNvPr id="23555" name="Rectangle 7"/>
          <p:cNvSpPr>
            <a:spLocks noGrp="1" noChangeArrowheads="1"/>
          </p:cNvSpPr>
          <p:nvPr>
            <p:ph type="body" idx="1"/>
          </p:nvPr>
        </p:nvSpPr>
        <p:spPr>
          <a:xfrm>
            <a:off x="571350" y="2884929"/>
            <a:ext cx="3494817" cy="3374137"/>
          </a:xfrm>
        </p:spPr>
        <p:txBody>
          <a:bodyPr anchor="ctr">
            <a:normAutofit/>
          </a:bodyPr>
          <a:lstStyle/>
          <a:p>
            <a:pPr eaLnBrk="1" hangingPunct="1">
              <a:lnSpc>
                <a:spcPct val="90000"/>
              </a:lnSpc>
              <a:spcBef>
                <a:spcPts val="1200"/>
              </a:spcBef>
            </a:pPr>
            <a:r>
              <a:rPr lang="en-US" sz="1700" i="1" u="sng"/>
              <a:t>Method signature</a:t>
            </a:r>
            <a:r>
              <a:rPr lang="en-US" sz="1700" u="sng"/>
              <a:t> </a:t>
            </a:r>
            <a:r>
              <a:rPr lang="en-US" sz="1700"/>
              <a:t>is the combination of the method name and the parameter list. </a:t>
            </a:r>
          </a:p>
          <a:p>
            <a:pPr eaLnBrk="1" hangingPunct="1">
              <a:lnSpc>
                <a:spcPct val="90000"/>
              </a:lnSpc>
              <a:spcBef>
                <a:spcPts val="1800"/>
              </a:spcBef>
            </a:pPr>
            <a:r>
              <a:rPr lang="en-US" sz="1700"/>
              <a:t>The variables defined in the method header are known as </a:t>
            </a:r>
            <a:r>
              <a:rPr lang="en-US" sz="1700" i="1" u="sng"/>
              <a:t>formal parameters</a:t>
            </a:r>
            <a:r>
              <a:rPr lang="en-US" sz="1700"/>
              <a:t>. </a:t>
            </a:r>
          </a:p>
          <a:p>
            <a:pPr eaLnBrk="1" hangingPunct="1">
              <a:lnSpc>
                <a:spcPct val="90000"/>
              </a:lnSpc>
              <a:spcBef>
                <a:spcPts val="1800"/>
              </a:spcBef>
            </a:pPr>
            <a:r>
              <a:rPr lang="en-US" sz="1700"/>
              <a:t>When a method is invoked, you pass a value to the parameter. This value is referred to as </a:t>
            </a:r>
            <a:r>
              <a:rPr lang="en-US" sz="1700" i="1" u="sng"/>
              <a:t>actual parameter</a:t>
            </a:r>
            <a:r>
              <a:rPr lang="en-US" sz="1700" i="1"/>
              <a:t> or </a:t>
            </a:r>
            <a:r>
              <a:rPr lang="en-US" sz="1700" i="1" u="sng"/>
              <a:t>argument</a:t>
            </a:r>
            <a:r>
              <a:rPr lang="en-US" sz="1700"/>
              <a:t>. </a:t>
            </a:r>
          </a:p>
          <a:p>
            <a:pPr eaLnBrk="1" hangingPunct="1">
              <a:lnSpc>
                <a:spcPct val="90000"/>
              </a:lnSpc>
              <a:spcBef>
                <a:spcPts val="1200"/>
              </a:spcBef>
            </a:pPr>
            <a:endParaRPr lang="en-US" sz="1700"/>
          </a:p>
        </p:txBody>
      </p:sp>
      <p:sp>
        <p:nvSpPr>
          <p:cNvPr id="4" name="Slide Number Placeholder 3"/>
          <p:cNvSpPr>
            <a:spLocks noGrp="1"/>
          </p:cNvSpPr>
          <p:nvPr>
            <p:ph type="sldNum" sz="quarter" idx="12"/>
          </p:nvPr>
        </p:nvSpPr>
        <p:spPr>
          <a:xfrm>
            <a:off x="7886700" y="6356350"/>
            <a:ext cx="1097118" cy="365125"/>
          </a:xfrm>
        </p:spPr>
        <p:txBody>
          <a:bodyPr>
            <a:normAutofit/>
          </a:bodyPr>
          <a:lstStyle/>
          <a:p>
            <a:pPr>
              <a:spcAft>
                <a:spcPts val="600"/>
              </a:spcAft>
              <a:defRPr/>
            </a:pPr>
            <a:fld id="{92A67B6C-ED2C-4FE1-A4A7-6FB2B9B70FE2}" type="slidenum">
              <a:rPr lang="en-US">
                <a:solidFill>
                  <a:srgbClr val="FFFFFF"/>
                </a:solidFill>
              </a:rPr>
              <a:pPr>
                <a:spcAft>
                  <a:spcPts val="600"/>
                </a:spcAft>
                <a:defRPr/>
              </a:pPr>
              <a:t>40</a:t>
            </a:fld>
            <a:endParaRPr lang="en-US">
              <a:solidFill>
                <a:srgbClr val="FFFFFF"/>
              </a:solidFill>
            </a:endParaRPr>
          </a:p>
        </p:txBody>
      </p:sp>
    </p:spTree>
    <p:extLst>
      <p:ext uri="{BB962C8B-B14F-4D97-AF65-F5344CB8AC3E}">
        <p14:creationId xmlns:p14="http://schemas.microsoft.com/office/powerpoint/2010/main" val="38176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90" name="Picture 24589" descr="Graph on document with pen">
            <a:extLst>
              <a:ext uri="{FF2B5EF4-FFF2-40B4-BE49-F238E27FC236}">
                <a16:creationId xmlns:a16="http://schemas.microsoft.com/office/drawing/2014/main" id="{26EBF43E-03C2-4B3F-FB41-CD58FAFA0794}"/>
              </a:ext>
            </a:extLst>
          </p:cNvPr>
          <p:cNvPicPr>
            <a:picLocks noChangeAspect="1"/>
          </p:cNvPicPr>
          <p:nvPr/>
        </p:nvPicPr>
        <p:blipFill rotWithShape="1">
          <a:blip r:embed="rId3"/>
          <a:srcRect l="37114" r="23392" b="-2"/>
          <a:stretch/>
        </p:blipFill>
        <p:spPr>
          <a:xfrm>
            <a:off x="20" y="-2"/>
            <a:ext cx="4057627" cy="6858002"/>
          </a:xfrm>
          <a:prstGeom prst="rect">
            <a:avLst/>
          </a:prstGeom>
        </p:spPr>
      </p:pic>
      <p:sp useBgFill="1">
        <p:nvSpPr>
          <p:cNvPr id="24591" name="Rectangle 2459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noChangeArrowheads="1"/>
          </p:cNvSpPr>
          <p:nvPr>
            <p:ph type="title"/>
          </p:nvPr>
        </p:nvSpPr>
        <p:spPr>
          <a:xfrm>
            <a:off x="4586487" y="405685"/>
            <a:ext cx="4098726" cy="1559301"/>
          </a:xfrm>
        </p:spPr>
        <p:txBody>
          <a:bodyPr lIns="92075" tIns="46038" rIns="92075" bIns="46038">
            <a:normAutofit/>
          </a:bodyPr>
          <a:lstStyle/>
          <a:p>
            <a:pPr eaLnBrk="1" hangingPunct="1"/>
            <a:r>
              <a:rPr lang="en-US" sz="3500"/>
              <a:t>Introducing Methods, cont.</a:t>
            </a:r>
          </a:p>
        </p:txBody>
      </p:sp>
      <p:sp>
        <p:nvSpPr>
          <p:cNvPr id="24579" name="Rectangle 7"/>
          <p:cNvSpPr>
            <a:spLocks noGrp="1" noChangeArrowheads="1"/>
          </p:cNvSpPr>
          <p:nvPr>
            <p:ph type="body" idx="1"/>
          </p:nvPr>
        </p:nvSpPr>
        <p:spPr>
          <a:xfrm>
            <a:off x="4586487" y="2743200"/>
            <a:ext cx="3935505" cy="3496878"/>
          </a:xfrm>
        </p:spPr>
        <p:txBody>
          <a:bodyPr anchor="ctr">
            <a:normAutofit/>
          </a:bodyPr>
          <a:lstStyle/>
          <a:p>
            <a:pPr eaLnBrk="1" hangingPunct="1">
              <a:spcBef>
                <a:spcPct val="50000"/>
              </a:spcBef>
            </a:pPr>
            <a:r>
              <a:rPr lang="en-US" sz="1700"/>
              <a:t>A method may return a value. </a:t>
            </a:r>
          </a:p>
          <a:p>
            <a:pPr eaLnBrk="1" hangingPunct="1">
              <a:spcBef>
                <a:spcPct val="50000"/>
              </a:spcBef>
            </a:pPr>
            <a:r>
              <a:rPr lang="en-US" sz="1700"/>
              <a:t>The </a:t>
            </a:r>
            <a:r>
              <a:rPr lang="en-US" sz="1700" u="sng"/>
              <a:t>returnValueType</a:t>
            </a:r>
            <a:r>
              <a:rPr lang="en-US" sz="1700"/>
              <a:t> is the data type of the value the method returns. </a:t>
            </a:r>
          </a:p>
          <a:p>
            <a:pPr eaLnBrk="1" hangingPunct="1">
              <a:spcBef>
                <a:spcPct val="50000"/>
              </a:spcBef>
            </a:pPr>
            <a:r>
              <a:rPr lang="en-US" sz="1700"/>
              <a:t>If the method does not return a value, the </a:t>
            </a:r>
            <a:r>
              <a:rPr lang="en-US" sz="1700" u="sng"/>
              <a:t>returnValueType</a:t>
            </a:r>
            <a:r>
              <a:rPr lang="en-US" sz="1700"/>
              <a:t> is the keyword </a:t>
            </a:r>
            <a:r>
              <a:rPr lang="en-US" sz="1700" u="sng"/>
              <a:t>void</a:t>
            </a:r>
            <a:r>
              <a:rPr lang="en-US" sz="1700"/>
              <a:t>. </a:t>
            </a:r>
          </a:p>
          <a:p>
            <a:pPr eaLnBrk="1" hangingPunct="1">
              <a:spcBef>
                <a:spcPct val="50000"/>
              </a:spcBef>
            </a:pPr>
            <a:r>
              <a:rPr lang="en-US" sz="1700"/>
              <a:t>For example, the </a:t>
            </a:r>
            <a:r>
              <a:rPr lang="en-US" sz="1700" u="sng"/>
              <a:t>returnValueType</a:t>
            </a:r>
            <a:r>
              <a:rPr lang="en-US" sz="1700"/>
              <a:t> in the </a:t>
            </a:r>
            <a:r>
              <a:rPr lang="en-US" sz="1700" u="sng"/>
              <a:t>main</a:t>
            </a:r>
            <a:r>
              <a:rPr lang="en-US" sz="1700"/>
              <a:t> method is </a:t>
            </a:r>
            <a:r>
              <a:rPr lang="en-US" sz="1700" u="sng"/>
              <a:t>void</a:t>
            </a:r>
            <a:r>
              <a:rPr lang="en-US" sz="1700"/>
              <a:t>.</a:t>
            </a:r>
            <a:endParaRPr lang="en-US" sz="1700" i="1"/>
          </a:p>
          <a:p>
            <a:pPr eaLnBrk="1" hangingPunct="1"/>
            <a:endParaRPr lang="en-US" sz="1700"/>
          </a:p>
        </p:txBody>
      </p:sp>
      <p:sp>
        <p:nvSpPr>
          <p:cNvPr id="4" name="Slide Number Placeholder 3"/>
          <p:cNvSpPr>
            <a:spLocks noGrp="1"/>
          </p:cNvSpPr>
          <p:nvPr>
            <p:ph type="sldNum" sz="quarter" idx="12"/>
          </p:nvPr>
        </p:nvSpPr>
        <p:spPr>
          <a:xfrm>
            <a:off x="6549390" y="6356350"/>
            <a:ext cx="2400300" cy="365125"/>
          </a:xfrm>
        </p:spPr>
        <p:txBody>
          <a:bodyPr>
            <a:normAutofit/>
          </a:bodyPr>
          <a:lstStyle/>
          <a:p>
            <a:pPr>
              <a:spcAft>
                <a:spcPts val="600"/>
              </a:spcAft>
              <a:defRPr/>
            </a:pPr>
            <a:fld id="{8FE5FD9F-5901-490C-8B2E-4EF8196D15A4}" type="slidenum">
              <a:rPr lang="en-US" smtClean="0"/>
              <a:pPr>
                <a:spcAft>
                  <a:spcPts val="600"/>
                </a:spcAft>
                <a:defRPr/>
              </a:pPr>
              <a:t>41</a:t>
            </a:fld>
            <a:endParaRPr lang="en-US"/>
          </a:p>
        </p:txBody>
      </p:sp>
    </p:spTree>
    <p:extLst>
      <p:ext uri="{BB962C8B-B14F-4D97-AF65-F5344CB8AC3E}">
        <p14:creationId xmlns:p14="http://schemas.microsoft.com/office/powerpoint/2010/main" val="967567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901C5-BAD3-5B72-B1F9-D88A3642D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3549A-3EA8-C5D6-AC61-37E50624E40E}"/>
              </a:ext>
            </a:extLst>
          </p:cNvPr>
          <p:cNvSpPr>
            <a:spLocks noGrp="1"/>
          </p:cNvSpPr>
          <p:nvPr>
            <p:ph type="title"/>
          </p:nvPr>
        </p:nvSpPr>
        <p:spPr>
          <a:xfrm>
            <a:off x="-12364" y="158233"/>
            <a:ext cx="5151735" cy="624533"/>
          </a:xfrm>
        </p:spPr>
        <p:txBody>
          <a:bodyPr/>
          <a:lstStyle/>
          <a:p>
            <a:r>
              <a:rPr lang="en-US" sz="2000" dirty="0"/>
              <a:t>Transform from Pseudocode into Program</a:t>
            </a:r>
            <a:endParaRPr lang="en-MY" sz="2000" dirty="0"/>
          </a:p>
        </p:txBody>
      </p:sp>
      <p:sp>
        <p:nvSpPr>
          <p:cNvPr id="4" name="Slide Number Placeholder 3">
            <a:extLst>
              <a:ext uri="{FF2B5EF4-FFF2-40B4-BE49-F238E27FC236}">
                <a16:creationId xmlns:a16="http://schemas.microsoft.com/office/drawing/2014/main" id="{A794CBA8-52C9-933A-D3D1-289331AE5D0B}"/>
              </a:ext>
            </a:extLst>
          </p:cNvPr>
          <p:cNvSpPr>
            <a:spLocks noGrp="1"/>
          </p:cNvSpPr>
          <p:nvPr>
            <p:ph type="sldNum" sz="quarter" idx="12"/>
          </p:nvPr>
        </p:nvSpPr>
        <p:spPr/>
        <p:txBody>
          <a:bodyPr/>
          <a:lstStyle/>
          <a:p>
            <a:pPr>
              <a:defRPr/>
            </a:pPr>
            <a:fld id="{058DE562-9614-478A-A76C-916E4D856D66}" type="slidenum">
              <a:rPr lang="en-US" smtClean="0"/>
              <a:pPr>
                <a:defRPr/>
              </a:pPr>
              <a:t>42</a:t>
            </a:fld>
            <a:endParaRPr lang="en-US"/>
          </a:p>
        </p:txBody>
      </p:sp>
      <p:sp>
        <p:nvSpPr>
          <p:cNvPr id="5" name="TextBox 4">
            <a:extLst>
              <a:ext uri="{FF2B5EF4-FFF2-40B4-BE49-F238E27FC236}">
                <a16:creationId xmlns:a16="http://schemas.microsoft.com/office/drawing/2014/main" id="{CB6C31E1-5640-738B-1A5E-2E0C96D9FC4E}"/>
              </a:ext>
            </a:extLst>
          </p:cNvPr>
          <p:cNvSpPr txBox="1"/>
          <p:nvPr/>
        </p:nvSpPr>
        <p:spPr>
          <a:xfrm>
            <a:off x="484600" y="2530374"/>
            <a:ext cx="2042547" cy="1323439"/>
          </a:xfrm>
          <a:prstGeom prst="rect">
            <a:avLst/>
          </a:prstGeom>
          <a:noFill/>
          <a:ln w="19050">
            <a:solidFill>
              <a:schemeClr val="accent1">
                <a:shade val="15000"/>
              </a:schemeClr>
            </a:solidFill>
          </a:ln>
        </p:spPr>
        <p:txBody>
          <a:bodyPr wrap="none" rtlCol="0">
            <a:spAutoFit/>
          </a:bodyPr>
          <a:lstStyle/>
          <a:p>
            <a:r>
              <a:rPr lang="en-GB" sz="1600" dirty="0">
                <a:solidFill>
                  <a:srgbClr val="FF0000"/>
                </a:solidFill>
              </a:rPr>
              <a:t>Algorithm read()</a:t>
            </a:r>
          </a:p>
          <a:p>
            <a:r>
              <a:rPr lang="en-GB" sz="1600" dirty="0">
                <a:solidFill>
                  <a:srgbClr val="FF0000"/>
                </a:solidFill>
              </a:rPr>
              <a:t>START</a:t>
            </a:r>
          </a:p>
          <a:p>
            <a:pPr marL="536575"/>
            <a:r>
              <a:rPr lang="en-GB" sz="1600" dirty="0">
                <a:solidFill>
                  <a:srgbClr val="FF0000"/>
                </a:solidFill>
              </a:rPr>
              <a:t>READ miles</a:t>
            </a:r>
          </a:p>
          <a:p>
            <a:pPr marL="536575"/>
            <a:r>
              <a:rPr lang="en-GB" sz="1600" dirty="0">
                <a:solidFill>
                  <a:srgbClr val="FF0000"/>
                </a:solidFill>
              </a:rPr>
              <a:t>RETURN miles</a:t>
            </a:r>
          </a:p>
          <a:p>
            <a:r>
              <a:rPr lang="en-GB" sz="1600" dirty="0">
                <a:solidFill>
                  <a:srgbClr val="FF0000"/>
                </a:solidFill>
              </a:rPr>
              <a:t>END</a:t>
            </a:r>
          </a:p>
        </p:txBody>
      </p:sp>
      <p:sp>
        <p:nvSpPr>
          <p:cNvPr id="6" name="TextBox 5">
            <a:extLst>
              <a:ext uri="{FF2B5EF4-FFF2-40B4-BE49-F238E27FC236}">
                <a16:creationId xmlns:a16="http://schemas.microsoft.com/office/drawing/2014/main" id="{138F302F-68E2-2E10-8223-79BEBE9E7DB7}"/>
              </a:ext>
            </a:extLst>
          </p:cNvPr>
          <p:cNvSpPr txBox="1"/>
          <p:nvPr/>
        </p:nvSpPr>
        <p:spPr>
          <a:xfrm>
            <a:off x="443034" y="4081885"/>
            <a:ext cx="2582758" cy="1323439"/>
          </a:xfrm>
          <a:prstGeom prst="rect">
            <a:avLst/>
          </a:prstGeom>
          <a:noFill/>
          <a:ln w="19050">
            <a:solidFill>
              <a:schemeClr val="accent1">
                <a:shade val="15000"/>
              </a:schemeClr>
            </a:solidFill>
          </a:ln>
        </p:spPr>
        <p:txBody>
          <a:bodyPr wrap="none" rtlCol="0">
            <a:spAutoFit/>
          </a:bodyPr>
          <a:lstStyle/>
          <a:p>
            <a:r>
              <a:rPr lang="en-GB" sz="1600" dirty="0">
                <a:solidFill>
                  <a:srgbClr val="7030A0"/>
                </a:solidFill>
              </a:rPr>
              <a:t>Algorithm calculation(miles)</a:t>
            </a:r>
          </a:p>
          <a:p>
            <a:r>
              <a:rPr lang="en-GB" sz="1600" dirty="0">
                <a:solidFill>
                  <a:srgbClr val="7030A0"/>
                </a:solidFill>
              </a:rPr>
              <a:t>START</a:t>
            </a:r>
          </a:p>
          <a:p>
            <a:pPr marL="536575"/>
            <a:r>
              <a:rPr lang="en-GB" sz="1600" dirty="0">
                <a:solidFill>
                  <a:srgbClr val="7030A0"/>
                </a:solidFill>
              </a:rPr>
              <a:t>km = 1.609 x miles</a:t>
            </a:r>
          </a:p>
          <a:p>
            <a:pPr marL="536575"/>
            <a:r>
              <a:rPr lang="en-GB" sz="1600" dirty="0">
                <a:solidFill>
                  <a:srgbClr val="7030A0"/>
                </a:solidFill>
              </a:rPr>
              <a:t>RETURN km</a:t>
            </a:r>
          </a:p>
          <a:p>
            <a:pPr marL="9525"/>
            <a:r>
              <a:rPr lang="en-GB" sz="1600" dirty="0">
                <a:solidFill>
                  <a:srgbClr val="7030A0"/>
                </a:solidFill>
              </a:rPr>
              <a:t>END</a:t>
            </a:r>
          </a:p>
        </p:txBody>
      </p:sp>
      <p:sp>
        <p:nvSpPr>
          <p:cNvPr id="7" name="TextBox 6">
            <a:extLst>
              <a:ext uri="{FF2B5EF4-FFF2-40B4-BE49-F238E27FC236}">
                <a16:creationId xmlns:a16="http://schemas.microsoft.com/office/drawing/2014/main" id="{1502AEF6-AB7D-CD9A-A547-5081F1EFD2CE}"/>
              </a:ext>
            </a:extLst>
          </p:cNvPr>
          <p:cNvSpPr txBox="1"/>
          <p:nvPr/>
        </p:nvSpPr>
        <p:spPr>
          <a:xfrm>
            <a:off x="450117" y="5533116"/>
            <a:ext cx="2537041" cy="1077218"/>
          </a:xfrm>
          <a:prstGeom prst="rect">
            <a:avLst/>
          </a:prstGeom>
          <a:noFill/>
          <a:ln w="19050">
            <a:solidFill>
              <a:schemeClr val="accent1">
                <a:shade val="15000"/>
              </a:schemeClr>
            </a:solidFill>
          </a:ln>
        </p:spPr>
        <p:txBody>
          <a:bodyPr wrap="none" rtlCol="0">
            <a:spAutoFit/>
          </a:bodyPr>
          <a:lstStyle/>
          <a:p>
            <a:r>
              <a:rPr lang="en-GB" sz="1600" dirty="0">
                <a:solidFill>
                  <a:srgbClr val="008000"/>
                </a:solidFill>
              </a:rPr>
              <a:t>Algorithm print(</a:t>
            </a:r>
            <a:r>
              <a:rPr lang="en-GB" sz="1600" dirty="0" err="1">
                <a:solidFill>
                  <a:srgbClr val="008000"/>
                </a:solidFill>
              </a:rPr>
              <a:t>kilometers</a:t>
            </a:r>
            <a:r>
              <a:rPr lang="en-GB" sz="1600" dirty="0">
                <a:solidFill>
                  <a:srgbClr val="008000"/>
                </a:solidFill>
              </a:rPr>
              <a:t>)</a:t>
            </a:r>
          </a:p>
          <a:p>
            <a:r>
              <a:rPr lang="en-GB" sz="1600" dirty="0">
                <a:solidFill>
                  <a:srgbClr val="008000"/>
                </a:solidFill>
              </a:rPr>
              <a:t>START</a:t>
            </a:r>
          </a:p>
          <a:p>
            <a:pPr marL="536575"/>
            <a:r>
              <a:rPr lang="en-GB" sz="1600" dirty="0">
                <a:solidFill>
                  <a:srgbClr val="008000"/>
                </a:solidFill>
              </a:rPr>
              <a:t>DISPLAY </a:t>
            </a:r>
            <a:r>
              <a:rPr lang="en-GB" sz="1600" dirty="0" err="1">
                <a:solidFill>
                  <a:srgbClr val="008000"/>
                </a:solidFill>
              </a:rPr>
              <a:t>kilometers</a:t>
            </a:r>
            <a:r>
              <a:rPr lang="en-GB" sz="1600" dirty="0">
                <a:solidFill>
                  <a:srgbClr val="008000"/>
                </a:solidFill>
              </a:rPr>
              <a:t> </a:t>
            </a:r>
          </a:p>
          <a:p>
            <a:pPr marL="9525"/>
            <a:r>
              <a:rPr lang="en-GB" sz="1600" dirty="0">
                <a:solidFill>
                  <a:srgbClr val="008000"/>
                </a:solidFill>
              </a:rPr>
              <a:t>END</a:t>
            </a:r>
          </a:p>
        </p:txBody>
      </p:sp>
      <p:sp>
        <p:nvSpPr>
          <p:cNvPr id="3" name="TextBox 2">
            <a:extLst>
              <a:ext uri="{FF2B5EF4-FFF2-40B4-BE49-F238E27FC236}">
                <a16:creationId xmlns:a16="http://schemas.microsoft.com/office/drawing/2014/main" id="{9A720C9E-DBB6-3647-0E1A-F80F3E694AC2}"/>
              </a:ext>
            </a:extLst>
          </p:cNvPr>
          <p:cNvSpPr txBox="1"/>
          <p:nvPr/>
        </p:nvSpPr>
        <p:spPr>
          <a:xfrm>
            <a:off x="4249182" y="782766"/>
            <a:ext cx="4662584" cy="5693866"/>
          </a:xfrm>
          <a:prstGeom prst="rect">
            <a:avLst/>
          </a:prstGeom>
          <a:noFill/>
        </p:spPr>
        <p:txBody>
          <a:bodyPr wrap="square" rtlCol="0">
            <a:spAutoFit/>
          </a:bodyPr>
          <a:lstStyle/>
          <a:p>
            <a:r>
              <a:rPr lang="en-GB" sz="1400" dirty="0"/>
              <a:t>import </a:t>
            </a:r>
            <a:r>
              <a:rPr lang="en-GB" sz="1400" dirty="0" err="1"/>
              <a:t>java.util.Scanner</a:t>
            </a:r>
            <a:r>
              <a:rPr lang="en-GB" sz="1400" dirty="0"/>
              <a:t>;</a:t>
            </a:r>
          </a:p>
          <a:p>
            <a:endParaRPr lang="en-GB" sz="1400" dirty="0"/>
          </a:p>
          <a:p>
            <a:r>
              <a:rPr lang="en-GB" sz="1400" dirty="0"/>
              <a:t>public class </a:t>
            </a:r>
            <a:r>
              <a:rPr lang="en-GB" sz="1400" dirty="0" err="1"/>
              <a:t>MilesToKilometers</a:t>
            </a:r>
            <a:r>
              <a:rPr lang="en-GB" sz="1400" dirty="0"/>
              <a:t> {</a:t>
            </a:r>
          </a:p>
          <a:p>
            <a:pPr marL="311150"/>
            <a:r>
              <a:rPr lang="en-GB" sz="1400" dirty="0"/>
              <a:t>public static void main (String[] </a:t>
            </a:r>
            <a:r>
              <a:rPr lang="en-GB" sz="1400" dirty="0" err="1"/>
              <a:t>args</a:t>
            </a:r>
            <a:r>
              <a:rPr lang="en-GB" sz="1400" dirty="0"/>
              <a:t>) {</a:t>
            </a:r>
          </a:p>
          <a:p>
            <a:pPr marL="720725"/>
            <a:r>
              <a:rPr lang="en-GB" sz="1400" dirty="0"/>
              <a:t>double miles = </a:t>
            </a:r>
            <a:r>
              <a:rPr lang="en-GB" sz="1400" dirty="0" err="1"/>
              <a:t>readInput</a:t>
            </a:r>
            <a:r>
              <a:rPr lang="en-GB" sz="1400" dirty="0"/>
              <a:t>();</a:t>
            </a:r>
          </a:p>
          <a:p>
            <a:pPr marL="720725"/>
            <a:r>
              <a:rPr lang="en-GB" sz="1400" dirty="0"/>
              <a:t>double </a:t>
            </a:r>
            <a:r>
              <a:rPr lang="en-GB" sz="1400" dirty="0" err="1"/>
              <a:t>kilometer</a:t>
            </a:r>
            <a:r>
              <a:rPr lang="en-GB" sz="1400" dirty="0"/>
              <a:t> = calculation (miles)</a:t>
            </a:r>
          </a:p>
          <a:p>
            <a:pPr marL="720725"/>
            <a:r>
              <a:rPr lang="en-GB" sz="1400" dirty="0" err="1"/>
              <a:t>printOutput</a:t>
            </a:r>
            <a:r>
              <a:rPr lang="en-GB" sz="1400" dirty="0"/>
              <a:t> (</a:t>
            </a:r>
            <a:r>
              <a:rPr lang="en-GB" sz="1400" dirty="0" err="1"/>
              <a:t>kilometer</a:t>
            </a:r>
            <a:r>
              <a:rPr lang="en-GB" sz="1400" dirty="0"/>
              <a:t>)</a:t>
            </a:r>
          </a:p>
          <a:p>
            <a:pPr marL="311150"/>
            <a:r>
              <a:rPr lang="en-GB" sz="1400" dirty="0"/>
              <a:t>}</a:t>
            </a:r>
          </a:p>
          <a:p>
            <a:pPr marL="311150"/>
            <a:endParaRPr lang="en-GB" sz="1400" dirty="0"/>
          </a:p>
          <a:p>
            <a:pPr marL="311150"/>
            <a:r>
              <a:rPr lang="en-GB" sz="1400" b="1" dirty="0">
                <a:solidFill>
                  <a:srgbClr val="FF0000"/>
                </a:solidFill>
              </a:rPr>
              <a:t>public static </a:t>
            </a:r>
            <a:r>
              <a:rPr lang="en-GB" sz="1400" b="1" dirty="0">
                <a:highlight>
                  <a:srgbClr val="FFFF00"/>
                </a:highlight>
              </a:rPr>
              <a:t>double</a:t>
            </a:r>
            <a:r>
              <a:rPr lang="en-GB" sz="1400" b="1" dirty="0">
                <a:solidFill>
                  <a:srgbClr val="FF0000"/>
                </a:solidFill>
              </a:rPr>
              <a:t> </a:t>
            </a:r>
            <a:r>
              <a:rPr lang="en-GB" sz="1400" b="1" dirty="0" err="1">
                <a:solidFill>
                  <a:srgbClr val="FF0000"/>
                </a:solidFill>
              </a:rPr>
              <a:t>readInput</a:t>
            </a:r>
            <a:r>
              <a:rPr lang="en-GB" sz="1400" b="1" dirty="0">
                <a:solidFill>
                  <a:srgbClr val="FF0000"/>
                </a:solidFill>
              </a:rPr>
              <a:t>() {</a:t>
            </a:r>
          </a:p>
          <a:p>
            <a:pPr marL="720725"/>
            <a:r>
              <a:rPr lang="en-GB" sz="1400" b="1" dirty="0">
                <a:solidFill>
                  <a:srgbClr val="FF0000"/>
                </a:solidFill>
              </a:rPr>
              <a:t>Scanner scan = new Scanner(</a:t>
            </a:r>
            <a:r>
              <a:rPr lang="en-GB" sz="1400" b="1" dirty="0" err="1">
                <a:solidFill>
                  <a:srgbClr val="FF0000"/>
                </a:solidFill>
              </a:rPr>
              <a:t>System.in</a:t>
            </a:r>
            <a:r>
              <a:rPr lang="en-GB" sz="1400" b="1" dirty="0">
                <a:solidFill>
                  <a:srgbClr val="FF0000"/>
                </a:solidFill>
              </a:rPr>
              <a:t>);</a:t>
            </a:r>
          </a:p>
          <a:p>
            <a:pPr marL="720725"/>
            <a:r>
              <a:rPr lang="en-GB" sz="1400" b="1" dirty="0" err="1">
                <a:solidFill>
                  <a:srgbClr val="FF0000"/>
                </a:solidFill>
              </a:rPr>
              <a:t>System.out.print</a:t>
            </a:r>
            <a:r>
              <a:rPr lang="en-GB" sz="1400" b="1" dirty="0">
                <a:solidFill>
                  <a:srgbClr val="FF0000"/>
                </a:solidFill>
              </a:rPr>
              <a:t> (“Enter miles: “);</a:t>
            </a:r>
          </a:p>
          <a:p>
            <a:pPr marL="720725"/>
            <a:r>
              <a:rPr lang="en-GB" sz="1400" b="1" dirty="0">
                <a:solidFill>
                  <a:srgbClr val="FF0000"/>
                </a:solidFill>
              </a:rPr>
              <a:t>double miles = </a:t>
            </a:r>
            <a:r>
              <a:rPr lang="en-GB" sz="1400" b="1" dirty="0" err="1">
                <a:solidFill>
                  <a:srgbClr val="FF0000"/>
                </a:solidFill>
              </a:rPr>
              <a:t>scan.nextInt</a:t>
            </a:r>
            <a:r>
              <a:rPr lang="en-GB" sz="1400" b="1" dirty="0">
                <a:solidFill>
                  <a:srgbClr val="FF0000"/>
                </a:solidFill>
              </a:rPr>
              <a:t>();</a:t>
            </a:r>
          </a:p>
          <a:p>
            <a:pPr marL="720725"/>
            <a:r>
              <a:rPr lang="en-GB" sz="1400" b="1" dirty="0">
                <a:solidFill>
                  <a:srgbClr val="FF0000"/>
                </a:solidFill>
              </a:rPr>
              <a:t>return miles;</a:t>
            </a:r>
          </a:p>
          <a:p>
            <a:pPr marL="311150"/>
            <a:r>
              <a:rPr lang="en-GB" sz="1400" b="1" dirty="0">
                <a:solidFill>
                  <a:srgbClr val="FF0000"/>
                </a:solidFill>
              </a:rPr>
              <a:t>}</a:t>
            </a:r>
          </a:p>
          <a:p>
            <a:pPr marL="311150"/>
            <a:endParaRPr lang="en-GB" sz="1400" dirty="0"/>
          </a:p>
          <a:p>
            <a:pPr marL="311150"/>
            <a:r>
              <a:rPr lang="en-GB" sz="1400" b="1" dirty="0">
                <a:solidFill>
                  <a:srgbClr val="7030A0"/>
                </a:solidFill>
              </a:rPr>
              <a:t>public static </a:t>
            </a:r>
            <a:r>
              <a:rPr lang="en-GB" sz="1400" b="1" dirty="0"/>
              <a:t>double</a:t>
            </a:r>
            <a:r>
              <a:rPr lang="en-GB" sz="1400" b="1" dirty="0">
                <a:solidFill>
                  <a:srgbClr val="7030A0"/>
                </a:solidFill>
              </a:rPr>
              <a:t> calculation (double miles) {</a:t>
            </a:r>
          </a:p>
          <a:p>
            <a:pPr marL="720725"/>
            <a:r>
              <a:rPr lang="en-GB" sz="1400" b="1" dirty="0">
                <a:solidFill>
                  <a:srgbClr val="7030A0"/>
                </a:solidFill>
              </a:rPr>
              <a:t>double </a:t>
            </a:r>
            <a:r>
              <a:rPr lang="en-GB" sz="1400" b="1" dirty="0" err="1">
                <a:solidFill>
                  <a:srgbClr val="7030A0"/>
                </a:solidFill>
              </a:rPr>
              <a:t>kilometers</a:t>
            </a:r>
            <a:r>
              <a:rPr lang="en-GB" sz="1400" b="1" dirty="0">
                <a:solidFill>
                  <a:srgbClr val="7030A0"/>
                </a:solidFill>
              </a:rPr>
              <a:t>;</a:t>
            </a:r>
          </a:p>
          <a:p>
            <a:pPr marL="720725"/>
            <a:r>
              <a:rPr lang="en-GB" sz="1400" b="1" dirty="0" err="1">
                <a:solidFill>
                  <a:srgbClr val="7030A0"/>
                </a:solidFill>
              </a:rPr>
              <a:t>kilometers</a:t>
            </a:r>
            <a:r>
              <a:rPr lang="en-GB" sz="1400" b="1" dirty="0">
                <a:solidFill>
                  <a:srgbClr val="7030A0"/>
                </a:solidFill>
              </a:rPr>
              <a:t> = 1.609 * miles;</a:t>
            </a:r>
          </a:p>
          <a:p>
            <a:pPr marL="720725"/>
            <a:r>
              <a:rPr lang="en-GB" sz="1400" b="1" dirty="0">
                <a:solidFill>
                  <a:srgbClr val="7030A0"/>
                </a:solidFill>
              </a:rPr>
              <a:t>return </a:t>
            </a:r>
            <a:r>
              <a:rPr lang="en-GB" sz="1400" b="1" dirty="0" err="1">
                <a:solidFill>
                  <a:srgbClr val="7030A0"/>
                </a:solidFill>
              </a:rPr>
              <a:t>kilometers</a:t>
            </a:r>
            <a:r>
              <a:rPr lang="en-GB" sz="1400" b="1" dirty="0">
                <a:solidFill>
                  <a:srgbClr val="7030A0"/>
                </a:solidFill>
              </a:rPr>
              <a:t>;</a:t>
            </a:r>
          </a:p>
          <a:p>
            <a:pPr marL="311150"/>
            <a:r>
              <a:rPr lang="en-GB" sz="1400" b="1" dirty="0">
                <a:solidFill>
                  <a:srgbClr val="7030A0"/>
                </a:solidFill>
              </a:rPr>
              <a:t>}</a:t>
            </a:r>
          </a:p>
          <a:p>
            <a:pPr marL="311150"/>
            <a:endParaRPr lang="en-GB" sz="1400" dirty="0"/>
          </a:p>
          <a:p>
            <a:pPr marL="311150"/>
            <a:r>
              <a:rPr lang="en-GB" sz="1400" b="1" dirty="0">
                <a:solidFill>
                  <a:srgbClr val="008000"/>
                </a:solidFill>
              </a:rPr>
              <a:t>public static void </a:t>
            </a:r>
            <a:r>
              <a:rPr lang="en-GB" sz="1400" b="1" dirty="0" err="1">
                <a:solidFill>
                  <a:srgbClr val="008000"/>
                </a:solidFill>
              </a:rPr>
              <a:t>printOutput</a:t>
            </a:r>
            <a:r>
              <a:rPr lang="en-GB" sz="1400" b="1" dirty="0">
                <a:solidFill>
                  <a:srgbClr val="008000"/>
                </a:solidFill>
              </a:rPr>
              <a:t> (double km) {</a:t>
            </a:r>
          </a:p>
          <a:p>
            <a:pPr marL="666750"/>
            <a:r>
              <a:rPr lang="en-GB" sz="1400" b="1" dirty="0" err="1">
                <a:solidFill>
                  <a:srgbClr val="008000"/>
                </a:solidFill>
              </a:rPr>
              <a:t>System.out.println</a:t>
            </a:r>
            <a:r>
              <a:rPr lang="en-GB" sz="1400" b="1" dirty="0">
                <a:solidFill>
                  <a:srgbClr val="008000"/>
                </a:solidFill>
              </a:rPr>
              <a:t> (“</a:t>
            </a:r>
            <a:r>
              <a:rPr lang="en-GB" sz="1400" b="1" dirty="0" err="1">
                <a:solidFill>
                  <a:srgbClr val="008000"/>
                </a:solidFill>
              </a:rPr>
              <a:t>Kilometers</a:t>
            </a:r>
            <a:r>
              <a:rPr lang="en-GB" sz="1400" b="1" dirty="0">
                <a:solidFill>
                  <a:srgbClr val="008000"/>
                </a:solidFill>
              </a:rPr>
              <a:t> = “ + km);</a:t>
            </a:r>
          </a:p>
          <a:p>
            <a:pPr marL="311150"/>
            <a:r>
              <a:rPr lang="en-GB" sz="1400" b="1" dirty="0">
                <a:solidFill>
                  <a:srgbClr val="008000"/>
                </a:solidFill>
              </a:rPr>
              <a:t>}</a:t>
            </a:r>
          </a:p>
          <a:p>
            <a:pPr marL="9525"/>
            <a:r>
              <a:rPr lang="en-GB" sz="1400" dirty="0"/>
              <a:t>}</a:t>
            </a:r>
          </a:p>
        </p:txBody>
      </p:sp>
      <p:sp>
        <p:nvSpPr>
          <p:cNvPr id="8" name="TextBox 7">
            <a:extLst>
              <a:ext uri="{FF2B5EF4-FFF2-40B4-BE49-F238E27FC236}">
                <a16:creationId xmlns:a16="http://schemas.microsoft.com/office/drawing/2014/main" id="{137333BB-CC82-78EC-172E-F34AED9E82FE}"/>
              </a:ext>
            </a:extLst>
          </p:cNvPr>
          <p:cNvSpPr txBox="1"/>
          <p:nvPr/>
        </p:nvSpPr>
        <p:spPr>
          <a:xfrm>
            <a:off x="484600" y="871740"/>
            <a:ext cx="3653949" cy="1569660"/>
          </a:xfrm>
          <a:prstGeom prst="rect">
            <a:avLst/>
          </a:prstGeom>
          <a:noFill/>
          <a:ln w="19050">
            <a:solidFill>
              <a:schemeClr val="accent1">
                <a:shade val="15000"/>
              </a:schemeClr>
            </a:solidFill>
          </a:ln>
        </p:spPr>
        <p:txBody>
          <a:bodyPr wrap="none" rtlCol="0">
            <a:spAutoFit/>
          </a:bodyPr>
          <a:lstStyle/>
          <a:p>
            <a:r>
              <a:rPr lang="en-GB" sz="1600" dirty="0"/>
              <a:t>Algorithm main()</a:t>
            </a:r>
          </a:p>
          <a:p>
            <a:r>
              <a:rPr lang="en-GB" sz="1600" dirty="0"/>
              <a:t>START</a:t>
            </a:r>
          </a:p>
          <a:p>
            <a:pPr marL="268288"/>
            <a:r>
              <a:rPr lang="en-GB" sz="1600" dirty="0"/>
              <a:t>miles = CALL </a:t>
            </a:r>
            <a:r>
              <a:rPr lang="en-GB" sz="1600" dirty="0" err="1"/>
              <a:t>readInput</a:t>
            </a:r>
            <a:r>
              <a:rPr lang="en-GB" sz="1600" dirty="0"/>
              <a:t>()</a:t>
            </a:r>
          </a:p>
          <a:p>
            <a:pPr marL="311150"/>
            <a:r>
              <a:rPr lang="en-GB" sz="1600" dirty="0" err="1"/>
              <a:t>kilometer</a:t>
            </a:r>
            <a:r>
              <a:rPr lang="en-GB" sz="1600" dirty="0"/>
              <a:t> = CALL calculation(miles)</a:t>
            </a:r>
          </a:p>
          <a:p>
            <a:pPr marL="311150"/>
            <a:r>
              <a:rPr lang="en-GB" sz="1600" dirty="0"/>
              <a:t>CALL </a:t>
            </a:r>
            <a:r>
              <a:rPr lang="en-GB" sz="1600" dirty="0" err="1"/>
              <a:t>printOutput</a:t>
            </a:r>
            <a:r>
              <a:rPr lang="en-GB" sz="1600" dirty="0"/>
              <a:t> (</a:t>
            </a:r>
            <a:r>
              <a:rPr lang="en-GB" sz="1600" dirty="0" err="1"/>
              <a:t>kilometer</a:t>
            </a:r>
            <a:r>
              <a:rPr lang="en-GB" sz="1600" dirty="0"/>
              <a:t>)</a:t>
            </a:r>
          </a:p>
          <a:p>
            <a:r>
              <a:rPr lang="en-GB" sz="1600" dirty="0"/>
              <a:t>END</a:t>
            </a:r>
          </a:p>
        </p:txBody>
      </p:sp>
    </p:spTree>
    <p:extLst>
      <p:ext uri="{BB962C8B-B14F-4D97-AF65-F5344CB8AC3E}">
        <p14:creationId xmlns:p14="http://schemas.microsoft.com/office/powerpoint/2010/main" val="1284658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89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latin typeface="Lucida Sans Typewriter" pitchFamily="49" charset="0"/>
                <a:cs typeface="Courier New" pitchFamily="49" charset="0"/>
              </a:rPr>
              <a:t>public class </a:t>
            </a:r>
            <a:r>
              <a:rPr lang="en-US" sz="1800" dirty="0" err="1">
                <a:latin typeface="Lucida Sans Typewriter" pitchFamily="49" charset="0"/>
                <a:cs typeface="Courier New" pitchFamily="49" charset="0"/>
              </a:rPr>
              <a:t>MilesToKilometer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static double miles, kilometer;</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a:t>
            </a:r>
            <a:r>
              <a:rPr lang="en-US" sz="1800" dirty="0">
                <a:solidFill>
                  <a:srgbClr val="FF0000"/>
                </a:solidFill>
                <a:latin typeface="Lucida Sans Typewriter" pitchFamily="49" charset="0"/>
                <a:cs typeface="Courier New" pitchFamily="49" charset="0"/>
              </a:rPr>
              <a:t>void</a:t>
            </a:r>
            <a:r>
              <a:rPr lang="en-US" sz="1800" dirty="0">
                <a:latin typeface="Lucida Sans Typewriter" pitchFamily="49" charset="0"/>
                <a:cs typeface="Courier New" pitchFamily="49" charset="0"/>
              </a:rPr>
              <a:t> main (String[] </a:t>
            </a:r>
            <a:r>
              <a:rPr lang="en-US" sz="1800" dirty="0" err="1">
                <a:latin typeface="Lucida Sans Typewriter" pitchFamily="49" charset="0"/>
                <a:cs typeface="Courier New" pitchFamily="49" charset="0"/>
              </a:rPr>
              <a:t>args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public static </a:t>
            </a:r>
            <a:r>
              <a:rPr lang="en-US" sz="1800" dirty="0">
                <a:solidFill>
                  <a:srgbClr val="FF0000"/>
                </a:solidFill>
                <a:latin typeface="Lucida Sans Typewriter" pitchFamily="49" charset="0"/>
                <a:cs typeface="Courier New" pitchFamily="49" charset="0"/>
              </a:rPr>
              <a:t>void</a:t>
            </a: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readMiles</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Scanner scan = new Scanner(System.in);</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a:t>
            </a:r>
            <a:r>
              <a:rPr lang="en-US" sz="1800" dirty="0">
                <a:latin typeface="Lucida Sans Typewriter" pitchFamily="49" charset="0"/>
                <a:cs typeface="Courier New" pitchFamily="49" charset="0"/>
              </a:rPr>
              <a:t> (“Enter mile: “);</a:t>
            </a:r>
          </a:p>
          <a:p>
            <a:r>
              <a:rPr lang="en-US" sz="1800" dirty="0">
                <a:latin typeface="Lucida Sans Typewriter" pitchFamily="49" charset="0"/>
                <a:cs typeface="Courier New" pitchFamily="49" charset="0"/>
              </a:rPr>
              <a:t>		miles = </a:t>
            </a:r>
            <a:r>
              <a:rPr lang="en-US" sz="1800" dirty="0" err="1">
                <a:latin typeface="Lucida Sans Typewriter" pitchFamily="49" charset="0"/>
                <a:cs typeface="Courier New" pitchFamily="49" charset="0"/>
              </a:rPr>
              <a:t>scan.nextDouble</a:t>
            </a:r>
            <a:r>
              <a:rPr lang="en-US" sz="1800" dirty="0">
                <a:latin typeface="Lucida Sans Typewriter" pitchFamily="49" charset="0"/>
                <a:cs typeface="Courier New" pitchFamily="49" charset="0"/>
              </a:rPr>
              <a:t>();</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a:t>
            </a:r>
            <a:r>
              <a:rPr lang="en-US" sz="1800" dirty="0">
                <a:solidFill>
                  <a:srgbClr val="FF0000"/>
                </a:solidFill>
                <a:latin typeface="Lucida Sans Typewriter" pitchFamily="49" charset="0"/>
                <a:cs typeface="Courier New" pitchFamily="49" charset="0"/>
              </a:rPr>
              <a:t>void</a:t>
            </a: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a:t>
            </a:r>
            <a:r>
              <a:rPr lang="en-US" sz="1800" dirty="0">
                <a:solidFill>
                  <a:srgbClr val="FF0000"/>
                </a:solidFill>
                <a:latin typeface="Lucida Sans Typewriter" pitchFamily="49" charset="0"/>
                <a:cs typeface="Courier New" pitchFamily="49" charset="0"/>
              </a:rPr>
              <a:t>void</a:t>
            </a:r>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printOutput</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err="1">
                <a:latin typeface="Lucida Sans Typewriter" pitchFamily="49" charset="0"/>
                <a:cs typeface="Courier New" pitchFamily="49" charset="0"/>
              </a:rPr>
              <a:t>System.out.println</a:t>
            </a:r>
            <a:r>
              <a:rPr lang="en-US" sz="1800" dirty="0">
                <a:latin typeface="Lucida Sans Typewriter" pitchFamily="49" charset="0"/>
                <a:cs typeface="Courier New" pitchFamily="49" charset="0"/>
              </a:rPr>
              <a:t> (“Miles = “ + miles + 					“\</a:t>
            </a:r>
            <a:r>
              <a:rPr lang="en-US" sz="1800" dirty="0" err="1">
                <a:latin typeface="Lucida Sans Typewriter" pitchFamily="49" charset="0"/>
                <a:cs typeface="Courier New" pitchFamily="49" charset="0"/>
              </a:rPr>
              <a:t>tKilometer</a:t>
            </a:r>
            <a:r>
              <a:rPr lang="en-US" sz="1800" dirty="0">
                <a:latin typeface="Lucida Sans Typewriter" pitchFamily="49" charset="0"/>
                <a:cs typeface="Courier New" pitchFamily="49" charset="0"/>
              </a:rPr>
              <a:t> = “ + kilometer);</a:t>
            </a:r>
          </a:p>
          <a:p>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43</a:t>
            </a:fld>
            <a:endParaRPr lang="en-US"/>
          </a:p>
        </p:txBody>
      </p:sp>
      <p:sp>
        <p:nvSpPr>
          <p:cNvPr id="2" name="TextBox 1"/>
          <p:cNvSpPr txBox="1"/>
          <p:nvPr/>
        </p:nvSpPr>
        <p:spPr>
          <a:xfrm>
            <a:off x="5800960" y="75912"/>
            <a:ext cx="3187614" cy="646331"/>
          </a:xfrm>
          <a:prstGeom prst="rect">
            <a:avLst/>
          </a:prstGeom>
          <a:solidFill>
            <a:srgbClr val="66FFFF"/>
          </a:solidFill>
        </p:spPr>
        <p:txBody>
          <a:bodyPr wrap="square" rtlCol="0">
            <a:spAutoFit/>
          </a:bodyPr>
          <a:lstStyle/>
          <a:p>
            <a:r>
              <a:rPr lang="en-US" sz="1800" dirty="0">
                <a:solidFill>
                  <a:srgbClr val="0070C0"/>
                </a:solidFill>
                <a:latin typeface="+mn-lt"/>
              </a:rPr>
              <a:t>All these methods use void – they don’t return any value</a:t>
            </a:r>
            <a:endParaRPr lang="en-MY" sz="1800" dirty="0">
              <a:solidFill>
                <a:srgbClr val="0070C0"/>
              </a:solidFill>
              <a:latin typeface="+mn-lt"/>
            </a:endParaRPr>
          </a:p>
        </p:txBody>
      </p:sp>
      <p:sp>
        <p:nvSpPr>
          <p:cNvPr id="8" name="Line Callout 1 7"/>
          <p:cNvSpPr/>
          <p:nvPr/>
        </p:nvSpPr>
        <p:spPr>
          <a:xfrm>
            <a:off x="7221945" y="4152900"/>
            <a:ext cx="1647418" cy="876300"/>
          </a:xfrm>
          <a:prstGeom prst="borderCallout1">
            <a:avLst>
              <a:gd name="adj1" fmla="val 50733"/>
              <a:gd name="adj2" fmla="val -404"/>
              <a:gd name="adj3" fmla="val 64053"/>
              <a:gd name="adj4" fmla="val -60799"/>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This method can return a value</a:t>
            </a:r>
            <a:endParaRPr lang="en-MY" sz="1800" dirty="0">
              <a:solidFill>
                <a:srgbClr val="FF0000"/>
              </a:solidFill>
            </a:endParaRPr>
          </a:p>
        </p:txBody>
      </p:sp>
      <p:sp>
        <p:nvSpPr>
          <p:cNvPr id="10" name="Oval 9"/>
          <p:cNvSpPr/>
          <p:nvPr/>
        </p:nvSpPr>
        <p:spPr>
          <a:xfrm>
            <a:off x="2075675" y="4504340"/>
            <a:ext cx="1536200" cy="3456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Oval 10"/>
          <p:cNvSpPr/>
          <p:nvPr/>
        </p:nvSpPr>
        <p:spPr>
          <a:xfrm>
            <a:off x="2075675" y="3429000"/>
            <a:ext cx="998530" cy="3456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Line Callout 1 11"/>
          <p:cNvSpPr/>
          <p:nvPr/>
        </p:nvSpPr>
        <p:spPr>
          <a:xfrm>
            <a:off x="7235201" y="3160165"/>
            <a:ext cx="1647418" cy="844910"/>
          </a:xfrm>
          <a:prstGeom prst="borderCallout1">
            <a:avLst>
              <a:gd name="adj1" fmla="val 50733"/>
              <a:gd name="adj2" fmla="val -404"/>
              <a:gd name="adj3" fmla="val 50388"/>
              <a:gd name="adj4" fmla="val -86570"/>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This method, too, can return a value</a:t>
            </a:r>
            <a:endParaRPr lang="en-MY" sz="1800" dirty="0">
              <a:solidFill>
                <a:srgbClr val="FF0000"/>
              </a:solidFill>
            </a:endParaRPr>
          </a:p>
        </p:txBody>
      </p:sp>
    </p:spTree>
    <p:extLst>
      <p:ext uri="{BB962C8B-B14F-4D97-AF65-F5344CB8AC3E}">
        <p14:creationId xmlns:p14="http://schemas.microsoft.com/office/powerpoint/2010/main" val="98771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8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solidFill>
                  <a:schemeClr val="tx1">
                    <a:lumMod val="50000"/>
                    <a:lumOff val="50000"/>
                  </a:schemeClr>
                </a:solidFill>
                <a:latin typeface="Lucida Sans Typewriter" pitchFamily="49" charset="0"/>
                <a:cs typeface="Courier New" pitchFamily="49" charset="0"/>
              </a:rPr>
              <a:t>public class </a:t>
            </a:r>
            <a:r>
              <a:rPr lang="en-US" sz="1800" dirty="0" err="1">
                <a:solidFill>
                  <a:schemeClr val="tx1">
                    <a:lumMod val="50000"/>
                    <a:lumOff val="50000"/>
                  </a:schemeClr>
                </a:solidFill>
                <a:latin typeface="Lucida Sans Typewriter" pitchFamily="49" charset="0"/>
                <a:cs typeface="Courier New" pitchFamily="49" charset="0"/>
              </a:rPr>
              <a:t>MilesToKilometer</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static double miles, </a:t>
            </a:r>
            <a:r>
              <a:rPr lang="en-US" sz="1800" dirty="0">
                <a:solidFill>
                  <a:srgbClr val="FF0000"/>
                </a:solidFill>
                <a:latin typeface="Lucida Sans Typewriter" pitchFamily="49" charset="0"/>
                <a:cs typeface="Courier New" pitchFamily="49" charset="0"/>
              </a:rPr>
              <a:t>km</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public static void main (String[] </a:t>
            </a:r>
            <a:r>
              <a:rPr lang="en-US" sz="1800" dirty="0" err="1">
                <a:solidFill>
                  <a:schemeClr val="tx1">
                    <a:lumMod val="50000"/>
                    <a:lumOff val="50000"/>
                  </a:schemeClr>
                </a:solidFill>
                <a:latin typeface="Lucida Sans Typewriter" pitchFamily="49" charset="0"/>
                <a:cs typeface="Courier New" pitchFamily="49" charset="0"/>
              </a:rPr>
              <a:t>args</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readMiles</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km =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printOutput</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public static void </a:t>
            </a:r>
            <a:r>
              <a:rPr lang="en-US" sz="1800" dirty="0" err="1">
                <a:solidFill>
                  <a:schemeClr val="tx1">
                    <a:lumMod val="50000"/>
                    <a:lumOff val="50000"/>
                  </a:schemeClr>
                </a:solidFill>
                <a:latin typeface="Lucida Sans Typewriter" pitchFamily="49" charset="0"/>
                <a:cs typeface="Courier New" pitchFamily="49" charset="0"/>
              </a:rPr>
              <a:t>readMiles</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Scanner scan = new Scanner(System.in);</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a:t>
            </a:r>
            <a:r>
              <a:rPr lang="en-US" sz="1800" dirty="0">
                <a:solidFill>
                  <a:schemeClr val="tx1">
                    <a:lumMod val="50000"/>
                    <a:lumOff val="50000"/>
                  </a:schemeClr>
                </a:solidFill>
                <a:latin typeface="Lucida Sans Typewriter" pitchFamily="49" charset="0"/>
                <a:cs typeface="Courier New" pitchFamily="49" charset="0"/>
              </a:rPr>
              <a:t> (“Enter mile: “);</a:t>
            </a:r>
          </a:p>
          <a:p>
            <a:r>
              <a:rPr lang="en-US" sz="1800" dirty="0">
                <a:solidFill>
                  <a:schemeClr val="tx1">
                    <a:lumMod val="50000"/>
                    <a:lumOff val="50000"/>
                  </a:schemeClr>
                </a:solidFill>
                <a:latin typeface="Lucida Sans Typewriter" pitchFamily="49" charset="0"/>
                <a:cs typeface="Courier New" pitchFamily="49" charset="0"/>
              </a:rPr>
              <a:t>		miles = </a:t>
            </a:r>
            <a:r>
              <a:rPr lang="en-US" sz="1800" dirty="0" err="1">
                <a:solidFill>
                  <a:schemeClr val="tx1">
                    <a:lumMod val="50000"/>
                    <a:lumOff val="50000"/>
                  </a:schemeClr>
                </a:solidFill>
                <a:latin typeface="Lucida Sans Typewriter" pitchFamily="49" charset="0"/>
                <a:cs typeface="Courier New" pitchFamily="49" charset="0"/>
              </a:rPr>
              <a:t>scan.nextDouble</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a:t>
            </a:r>
            <a:r>
              <a:rPr lang="en-US" sz="1800" dirty="0">
                <a:solidFill>
                  <a:srgbClr val="FF0000"/>
                </a:solidFill>
                <a:latin typeface="Lucida Sans Typewriter" pitchFamily="49" charset="0"/>
                <a:cs typeface="Courier New" pitchFamily="49" charset="0"/>
              </a:rPr>
              <a:t>double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double</a:t>
            </a:r>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return kilometer;</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a:t>
            </a:r>
            <a:r>
              <a:rPr lang="en-US" sz="1800" dirty="0">
                <a:solidFill>
                  <a:schemeClr val="tx1">
                    <a:lumMod val="50000"/>
                    <a:lumOff val="50000"/>
                  </a:schemeClr>
                </a:solidFill>
                <a:latin typeface="Lucida Sans Typewriter" pitchFamily="49" charset="0"/>
                <a:cs typeface="Courier New" pitchFamily="49" charset="0"/>
              </a:rPr>
              <a:t>public static void </a:t>
            </a:r>
            <a:r>
              <a:rPr lang="en-US" sz="1800" dirty="0" err="1">
                <a:solidFill>
                  <a:schemeClr val="tx1">
                    <a:lumMod val="50000"/>
                    <a:lumOff val="50000"/>
                  </a:schemeClr>
                </a:solidFill>
                <a:latin typeface="Lucida Sans Typewriter" pitchFamily="49" charset="0"/>
                <a:cs typeface="Courier New" pitchFamily="49" charset="0"/>
              </a:rPr>
              <a:t>printOutput</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System.out.println</a:t>
            </a:r>
            <a:r>
              <a:rPr lang="en-US" sz="1800" dirty="0">
                <a:solidFill>
                  <a:schemeClr val="tx1">
                    <a:lumMod val="50000"/>
                    <a:lumOff val="50000"/>
                  </a:schemeClr>
                </a:solidFill>
                <a:latin typeface="Lucida Sans Typewriter" pitchFamily="49" charset="0"/>
                <a:cs typeface="Courier New" pitchFamily="49" charset="0"/>
              </a:rPr>
              <a:t> (“Miles = “ + miles + 					“\</a:t>
            </a:r>
            <a:r>
              <a:rPr lang="en-US" sz="1800" dirty="0" err="1">
                <a:solidFill>
                  <a:schemeClr val="tx1">
                    <a:lumMod val="50000"/>
                    <a:lumOff val="50000"/>
                  </a:schemeClr>
                </a:solidFill>
                <a:latin typeface="Lucida Sans Typewriter" pitchFamily="49" charset="0"/>
                <a:cs typeface="Courier New" pitchFamily="49" charset="0"/>
              </a:rPr>
              <a:t>tKilometer</a:t>
            </a:r>
            <a:r>
              <a:rPr lang="en-US" sz="1800" dirty="0">
                <a:solidFill>
                  <a:schemeClr val="tx1">
                    <a:lumMod val="50000"/>
                    <a:lumOff val="50000"/>
                  </a:schemeClr>
                </a:solidFill>
                <a:latin typeface="Lucida Sans Typewriter" pitchFamily="49" charset="0"/>
                <a:cs typeface="Courier New" pitchFamily="49" charset="0"/>
              </a:rPr>
              <a:t> = “ + km);</a:t>
            </a:r>
          </a:p>
          <a:p>
            <a:r>
              <a:rPr lang="en-US" sz="1800" dirty="0">
                <a:solidFill>
                  <a:schemeClr val="tx1">
                    <a:lumMod val="50000"/>
                    <a:lumOff val="50000"/>
                  </a:schemeClr>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5" name="Rounded Rectangle 4"/>
          <p:cNvSpPr/>
          <p:nvPr/>
        </p:nvSpPr>
        <p:spPr>
          <a:xfrm>
            <a:off x="1219200" y="3954470"/>
            <a:ext cx="5753100" cy="127316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44</a:t>
            </a:fld>
            <a:endParaRPr lang="en-US"/>
          </a:p>
        </p:txBody>
      </p:sp>
      <p:sp>
        <p:nvSpPr>
          <p:cNvPr id="9" name="Line Callout 1 8"/>
          <p:cNvSpPr/>
          <p:nvPr/>
        </p:nvSpPr>
        <p:spPr>
          <a:xfrm>
            <a:off x="7221945" y="3954470"/>
            <a:ext cx="1647418" cy="876300"/>
          </a:xfrm>
          <a:prstGeom prst="borderCallout1">
            <a:avLst>
              <a:gd name="adj1" fmla="val 79305"/>
              <a:gd name="adj2" fmla="val 257"/>
              <a:gd name="adj3" fmla="val 88898"/>
              <a:gd name="adj4" fmla="val -151325"/>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This method can return a value</a:t>
            </a:r>
            <a:endParaRPr lang="en-MY" sz="1800" dirty="0">
              <a:solidFill>
                <a:srgbClr val="FF0000"/>
              </a:solidFill>
            </a:endParaRPr>
          </a:p>
        </p:txBody>
      </p:sp>
    </p:spTree>
    <p:extLst>
      <p:ext uri="{BB962C8B-B14F-4D97-AF65-F5344CB8AC3E}">
        <p14:creationId xmlns:p14="http://schemas.microsoft.com/office/powerpoint/2010/main" val="2718824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219200" y="3954470"/>
            <a:ext cx="5753100" cy="127316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2770" name="TextBox 4"/>
          <p:cNvSpPr txBox="1">
            <a:spLocks noChangeArrowheads="1"/>
          </p:cNvSpPr>
          <p:nvPr/>
        </p:nvSpPr>
        <p:spPr bwMode="auto">
          <a:xfrm>
            <a:off x="304800" y="84138"/>
            <a:ext cx="8564563" cy="68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800" dirty="0">
                <a:solidFill>
                  <a:schemeClr val="tx1">
                    <a:lumMod val="50000"/>
                    <a:lumOff val="50000"/>
                  </a:schemeClr>
                </a:solidFill>
                <a:latin typeface="Lucida Sans Typewriter" pitchFamily="49" charset="0"/>
                <a:cs typeface="Courier New" pitchFamily="49" charset="0"/>
              </a:rPr>
              <a:t>public class </a:t>
            </a:r>
            <a:r>
              <a:rPr lang="en-US" sz="1800" dirty="0" err="1">
                <a:solidFill>
                  <a:schemeClr val="tx1">
                    <a:lumMod val="50000"/>
                    <a:lumOff val="50000"/>
                  </a:schemeClr>
                </a:solidFill>
                <a:latin typeface="Lucida Sans Typewriter" pitchFamily="49" charset="0"/>
                <a:cs typeface="Courier New" pitchFamily="49" charset="0"/>
              </a:rPr>
              <a:t>MilesToKilometer</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static double miles, </a:t>
            </a:r>
            <a:r>
              <a:rPr lang="en-US" sz="1800" dirty="0">
                <a:solidFill>
                  <a:srgbClr val="FF0000"/>
                </a:solidFill>
                <a:latin typeface="Lucida Sans Typewriter" pitchFamily="49" charset="0"/>
                <a:cs typeface="Courier New" pitchFamily="49" charset="0"/>
              </a:rPr>
              <a:t>km</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public static void main (String[] </a:t>
            </a:r>
            <a:r>
              <a:rPr lang="en-US" sz="1800" dirty="0" err="1">
                <a:solidFill>
                  <a:schemeClr val="tx1">
                    <a:lumMod val="50000"/>
                    <a:lumOff val="50000"/>
                  </a:schemeClr>
                </a:solidFill>
                <a:latin typeface="Lucida Sans Typewriter" pitchFamily="49" charset="0"/>
                <a:cs typeface="Courier New" pitchFamily="49" charset="0"/>
              </a:rPr>
              <a:t>args</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readMiles</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km = </a:t>
            </a:r>
            <a:r>
              <a:rPr lang="en-US" sz="1800" dirty="0" err="1">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printOutput</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public static void </a:t>
            </a:r>
            <a:r>
              <a:rPr lang="en-US" sz="1800" dirty="0" err="1">
                <a:solidFill>
                  <a:schemeClr val="tx1">
                    <a:lumMod val="50000"/>
                    <a:lumOff val="50000"/>
                  </a:schemeClr>
                </a:solidFill>
                <a:latin typeface="Lucida Sans Typewriter" pitchFamily="49" charset="0"/>
                <a:cs typeface="Courier New" pitchFamily="49" charset="0"/>
              </a:rPr>
              <a:t>readMiles</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Scanner scan = new Scanner(System.in);</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a:t>
            </a:r>
            <a:r>
              <a:rPr lang="en-US" sz="1800" dirty="0">
                <a:solidFill>
                  <a:schemeClr val="tx1">
                    <a:lumMod val="50000"/>
                    <a:lumOff val="50000"/>
                  </a:schemeClr>
                </a:solidFill>
                <a:latin typeface="Lucida Sans Typewriter" pitchFamily="49" charset="0"/>
                <a:cs typeface="Courier New" pitchFamily="49" charset="0"/>
              </a:rPr>
              <a:t> (“Enter mile: “);</a:t>
            </a:r>
          </a:p>
          <a:p>
            <a:r>
              <a:rPr lang="en-US" sz="1800" dirty="0">
                <a:solidFill>
                  <a:schemeClr val="tx1">
                    <a:lumMod val="50000"/>
                    <a:lumOff val="50000"/>
                  </a:schemeClr>
                </a:solidFill>
                <a:latin typeface="Lucida Sans Typewriter" pitchFamily="49" charset="0"/>
                <a:cs typeface="Courier New" pitchFamily="49" charset="0"/>
              </a:rPr>
              <a:t>		miles = </a:t>
            </a:r>
            <a:r>
              <a:rPr lang="en-US" sz="1800" dirty="0" err="1">
                <a:solidFill>
                  <a:schemeClr val="tx1">
                    <a:lumMod val="50000"/>
                    <a:lumOff val="50000"/>
                  </a:schemeClr>
                </a:solidFill>
                <a:latin typeface="Lucida Sans Typewriter" pitchFamily="49" charset="0"/>
                <a:cs typeface="Courier New" pitchFamily="49" charset="0"/>
              </a:rPr>
              <a:t>scan.nextDouble</a:t>
            </a:r>
            <a:r>
              <a:rPr lang="en-US" sz="1800" dirty="0">
                <a:solidFill>
                  <a:schemeClr val="tx1">
                    <a:lumMod val="50000"/>
                    <a:lumOff val="50000"/>
                  </a:schemeClr>
                </a:solidFill>
                <a:latin typeface="Lucida Sans Typewriter" pitchFamily="49" charset="0"/>
                <a:cs typeface="Courier New" pitchFamily="49" charset="0"/>
              </a:rPr>
              <a:t>();</a:t>
            </a:r>
          </a:p>
          <a:p>
            <a:r>
              <a:rPr lang="en-US" sz="1800" dirty="0">
                <a:solidFill>
                  <a:schemeClr val="tx1">
                    <a:lumMod val="50000"/>
                    <a:lumOff val="50000"/>
                  </a:schemeClr>
                </a:solidFill>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public static </a:t>
            </a:r>
            <a:r>
              <a:rPr lang="en-US" sz="1800" dirty="0">
                <a:solidFill>
                  <a:srgbClr val="FF0000"/>
                </a:solidFill>
                <a:latin typeface="Lucida Sans Typewriter" pitchFamily="49" charset="0"/>
                <a:cs typeface="Courier New" pitchFamily="49" charset="0"/>
              </a:rPr>
              <a:t>double </a:t>
            </a:r>
            <a:r>
              <a:rPr lang="en-US" sz="1800" b="1" dirty="0" err="1">
                <a:solidFill>
                  <a:srgbClr val="008000"/>
                </a:solidFill>
                <a:latin typeface="Lucida Sans Typewriter" pitchFamily="49" charset="0"/>
                <a:cs typeface="Courier New" pitchFamily="49" charset="0"/>
              </a:rPr>
              <a:t>calcKilometer</a:t>
            </a:r>
            <a:r>
              <a:rPr lang="en-US" sz="1800" dirty="0">
                <a:latin typeface="Lucida Sans Typewriter" pitchFamily="49" charset="0"/>
                <a:cs typeface="Courier New" pitchFamily="49" charset="0"/>
              </a:rPr>
              <a:t>() {</a:t>
            </a:r>
          </a:p>
          <a:p>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double</a:t>
            </a:r>
            <a:r>
              <a:rPr lang="en-US" sz="1800" dirty="0">
                <a:latin typeface="Lucida Sans Typewriter" pitchFamily="49" charset="0"/>
                <a:cs typeface="Courier New" pitchFamily="49" charset="0"/>
              </a:rPr>
              <a:t> kilometer = 1.609 * miles;</a:t>
            </a:r>
          </a:p>
          <a:p>
            <a:r>
              <a:rPr lang="en-US" sz="1800" dirty="0">
                <a:latin typeface="Lucida Sans Typewriter" pitchFamily="49" charset="0"/>
                <a:cs typeface="Courier New" pitchFamily="49" charset="0"/>
              </a:rPr>
              <a:t>		</a:t>
            </a:r>
            <a:r>
              <a:rPr lang="en-US" sz="1800" dirty="0">
                <a:solidFill>
                  <a:srgbClr val="FF0000"/>
                </a:solidFill>
                <a:latin typeface="Lucida Sans Typewriter" pitchFamily="49" charset="0"/>
                <a:cs typeface="Courier New" pitchFamily="49" charset="0"/>
              </a:rPr>
              <a:t>return kilometer;</a:t>
            </a:r>
          </a:p>
          <a:p>
            <a:r>
              <a:rPr lang="en-US" sz="1800" dirty="0">
                <a:latin typeface="Lucida Sans Typewriter" pitchFamily="49" charset="0"/>
                <a:cs typeface="Courier New" pitchFamily="49" charset="0"/>
              </a:rPr>
              <a:t>	}</a:t>
            </a:r>
          </a:p>
          <a:p>
            <a:endParaRPr lang="en-US" sz="1800" dirty="0">
              <a:latin typeface="Lucida Sans Typewriter" pitchFamily="49" charset="0"/>
              <a:cs typeface="Courier New" pitchFamily="49" charset="0"/>
            </a:endParaRPr>
          </a:p>
          <a:p>
            <a:r>
              <a:rPr lang="en-US" sz="1800" dirty="0">
                <a:latin typeface="Lucida Sans Typewriter" pitchFamily="49" charset="0"/>
                <a:cs typeface="Courier New" pitchFamily="49" charset="0"/>
              </a:rPr>
              <a:t>	</a:t>
            </a:r>
            <a:r>
              <a:rPr lang="en-US" sz="1800" dirty="0">
                <a:solidFill>
                  <a:schemeClr val="tx1">
                    <a:lumMod val="50000"/>
                    <a:lumOff val="50000"/>
                  </a:schemeClr>
                </a:solidFill>
                <a:latin typeface="Lucida Sans Typewriter" pitchFamily="49" charset="0"/>
                <a:cs typeface="Courier New" pitchFamily="49" charset="0"/>
              </a:rPr>
              <a:t>public static void </a:t>
            </a:r>
            <a:r>
              <a:rPr lang="en-US" sz="1800" dirty="0" err="1">
                <a:solidFill>
                  <a:schemeClr val="tx1">
                    <a:lumMod val="50000"/>
                    <a:lumOff val="50000"/>
                  </a:schemeClr>
                </a:solidFill>
                <a:latin typeface="Lucida Sans Typewriter" pitchFamily="49" charset="0"/>
                <a:cs typeface="Courier New" pitchFamily="49" charset="0"/>
              </a:rPr>
              <a:t>printOutput</a:t>
            </a:r>
            <a:r>
              <a:rPr lang="en-US" sz="1800" dirty="0">
                <a:solidFill>
                  <a:schemeClr val="tx1">
                    <a:lumMod val="50000"/>
                    <a:lumOff val="50000"/>
                  </a:schemeClr>
                </a:solidFill>
                <a:latin typeface="Lucida Sans Typewriter" pitchFamily="49" charset="0"/>
                <a:cs typeface="Courier New" pitchFamily="49" charset="0"/>
              </a:rPr>
              <a:t>() {</a:t>
            </a:r>
          </a:p>
          <a:p>
            <a:r>
              <a:rPr lang="en-US" sz="1800" dirty="0">
                <a:solidFill>
                  <a:schemeClr val="tx1">
                    <a:lumMod val="50000"/>
                    <a:lumOff val="50000"/>
                  </a:schemeClr>
                </a:solidFill>
                <a:latin typeface="Lucida Sans Typewriter" pitchFamily="49" charset="0"/>
                <a:cs typeface="Courier New" pitchFamily="49" charset="0"/>
              </a:rPr>
              <a:t>		</a:t>
            </a:r>
            <a:r>
              <a:rPr lang="en-US" sz="1800" dirty="0" err="1">
                <a:solidFill>
                  <a:schemeClr val="tx1">
                    <a:lumMod val="50000"/>
                    <a:lumOff val="50000"/>
                  </a:schemeClr>
                </a:solidFill>
                <a:latin typeface="Lucida Sans Typewriter" pitchFamily="49" charset="0"/>
                <a:cs typeface="Courier New" pitchFamily="49" charset="0"/>
              </a:rPr>
              <a:t>System.out.println</a:t>
            </a:r>
            <a:r>
              <a:rPr lang="en-US" sz="1800" dirty="0">
                <a:solidFill>
                  <a:schemeClr val="tx1">
                    <a:lumMod val="50000"/>
                    <a:lumOff val="50000"/>
                  </a:schemeClr>
                </a:solidFill>
                <a:latin typeface="Lucida Sans Typewriter" pitchFamily="49" charset="0"/>
                <a:cs typeface="Courier New" pitchFamily="49" charset="0"/>
              </a:rPr>
              <a:t> (“Miles = “ + miles + 					“\</a:t>
            </a:r>
            <a:r>
              <a:rPr lang="en-US" sz="1800" dirty="0" err="1">
                <a:solidFill>
                  <a:schemeClr val="tx1">
                    <a:lumMod val="50000"/>
                    <a:lumOff val="50000"/>
                  </a:schemeClr>
                </a:solidFill>
                <a:latin typeface="Lucida Sans Typewriter" pitchFamily="49" charset="0"/>
                <a:cs typeface="Courier New" pitchFamily="49" charset="0"/>
              </a:rPr>
              <a:t>tKilometer</a:t>
            </a:r>
            <a:r>
              <a:rPr lang="en-US" sz="1800" dirty="0">
                <a:solidFill>
                  <a:schemeClr val="tx1">
                    <a:lumMod val="50000"/>
                    <a:lumOff val="50000"/>
                  </a:schemeClr>
                </a:solidFill>
                <a:latin typeface="Lucida Sans Typewriter" pitchFamily="49" charset="0"/>
                <a:cs typeface="Courier New" pitchFamily="49" charset="0"/>
              </a:rPr>
              <a:t> = “ + km);</a:t>
            </a:r>
          </a:p>
          <a:p>
            <a:r>
              <a:rPr lang="en-US" sz="1800" dirty="0">
                <a:solidFill>
                  <a:schemeClr val="tx1">
                    <a:lumMod val="50000"/>
                    <a:lumOff val="50000"/>
                  </a:schemeClr>
                </a:solidFill>
                <a:latin typeface="Lucida Sans Typewriter" pitchFamily="49" charset="0"/>
                <a:cs typeface="Courier New" pitchFamily="49" charset="0"/>
              </a:rPr>
              <a:t>	}</a:t>
            </a:r>
          </a:p>
          <a:p>
            <a:r>
              <a:rPr lang="en-US" sz="1800" dirty="0">
                <a:latin typeface="Lucida Sans Typewriter" pitchFamily="49" charset="0"/>
                <a:cs typeface="Courier New" pitchFamily="49" charset="0"/>
              </a:rPr>
              <a:t>}</a:t>
            </a:r>
            <a:r>
              <a:rPr lang="en-US" dirty="0">
                <a:latin typeface="Lucida Sans Typewriter" pitchFamily="49" charset="0"/>
              </a:rPr>
              <a:t>		</a:t>
            </a:r>
            <a:endParaRPr lang="en-GB" dirty="0">
              <a:latin typeface="Lucida Sans Typewriter" pitchFamily="49" charset="0"/>
            </a:endParaRPr>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45</a:t>
            </a:fld>
            <a:endParaRPr lang="en-US"/>
          </a:p>
        </p:txBody>
      </p:sp>
      <p:sp>
        <p:nvSpPr>
          <p:cNvPr id="2" name="Oval 1"/>
          <p:cNvSpPr/>
          <p:nvPr/>
        </p:nvSpPr>
        <p:spPr>
          <a:xfrm>
            <a:off x="2805370" y="1124700"/>
            <a:ext cx="2381110" cy="4992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Freeform 10"/>
          <p:cNvSpPr/>
          <p:nvPr/>
        </p:nvSpPr>
        <p:spPr>
          <a:xfrm>
            <a:off x="4238154" y="1374333"/>
            <a:ext cx="1101946" cy="2580138"/>
          </a:xfrm>
          <a:custGeom>
            <a:avLst/>
            <a:gdLst>
              <a:gd name="connsiteX0" fmla="*/ 4489477 w 5320995"/>
              <a:gd name="connsiteY0" fmla="*/ 349 h 2754435"/>
              <a:gd name="connsiteX1" fmla="*/ 4903135 w 5320995"/>
              <a:gd name="connsiteY1" fmla="*/ 22121 h 2754435"/>
              <a:gd name="connsiteX2" fmla="*/ 5164392 w 5320995"/>
              <a:gd name="connsiteY2" fmla="*/ 141864 h 2754435"/>
              <a:gd name="connsiteX3" fmla="*/ 5305906 w 5320995"/>
              <a:gd name="connsiteY3" fmla="*/ 326921 h 2754435"/>
              <a:gd name="connsiteX4" fmla="*/ 5305906 w 5320995"/>
              <a:gd name="connsiteY4" fmla="*/ 620835 h 2754435"/>
              <a:gd name="connsiteX5" fmla="*/ 5207935 w 5320995"/>
              <a:gd name="connsiteY5" fmla="*/ 838549 h 2754435"/>
              <a:gd name="connsiteX6" fmla="*/ 5120849 w 5320995"/>
              <a:gd name="connsiteY6" fmla="*/ 914749 h 2754435"/>
              <a:gd name="connsiteX7" fmla="*/ 4870477 w 5320995"/>
              <a:gd name="connsiteY7" fmla="*/ 990949 h 2754435"/>
              <a:gd name="connsiteX8" fmla="*/ 396449 w 5320995"/>
              <a:gd name="connsiteY8" fmla="*/ 1970664 h 2754435"/>
              <a:gd name="connsiteX9" fmla="*/ 505306 w 5320995"/>
              <a:gd name="connsiteY9" fmla="*/ 2754435 h 275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0995" h="2754435">
                <a:moveTo>
                  <a:pt x="4489477" y="349"/>
                </a:moveTo>
                <a:cubicBezTo>
                  <a:pt x="4640063" y="-558"/>
                  <a:pt x="4790649" y="-1465"/>
                  <a:pt x="4903135" y="22121"/>
                </a:cubicBezTo>
                <a:cubicBezTo>
                  <a:pt x="5015621" y="45707"/>
                  <a:pt x="5097264" y="91064"/>
                  <a:pt x="5164392" y="141864"/>
                </a:cubicBezTo>
                <a:cubicBezTo>
                  <a:pt x="5231521" y="192664"/>
                  <a:pt x="5282320" y="247093"/>
                  <a:pt x="5305906" y="326921"/>
                </a:cubicBezTo>
                <a:cubicBezTo>
                  <a:pt x="5329492" y="406749"/>
                  <a:pt x="5322234" y="535564"/>
                  <a:pt x="5305906" y="620835"/>
                </a:cubicBezTo>
                <a:cubicBezTo>
                  <a:pt x="5289578" y="706106"/>
                  <a:pt x="5238778" y="789563"/>
                  <a:pt x="5207935" y="838549"/>
                </a:cubicBezTo>
                <a:cubicBezTo>
                  <a:pt x="5177092" y="887535"/>
                  <a:pt x="5177092" y="889349"/>
                  <a:pt x="5120849" y="914749"/>
                </a:cubicBezTo>
                <a:cubicBezTo>
                  <a:pt x="5064606" y="940149"/>
                  <a:pt x="4870477" y="990949"/>
                  <a:pt x="4870477" y="990949"/>
                </a:cubicBezTo>
                <a:cubicBezTo>
                  <a:pt x="4083077" y="1166935"/>
                  <a:pt x="1123977" y="1676750"/>
                  <a:pt x="396449" y="1970664"/>
                </a:cubicBezTo>
                <a:cubicBezTo>
                  <a:pt x="-331079" y="2264578"/>
                  <a:pt x="87113" y="2509506"/>
                  <a:pt x="505306" y="2754435"/>
                </a:cubicBezTo>
              </a:path>
            </a:pathLst>
          </a:cu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Freeform 11"/>
          <p:cNvSpPr/>
          <p:nvPr/>
        </p:nvSpPr>
        <p:spPr>
          <a:xfrm>
            <a:off x="402676" y="1623965"/>
            <a:ext cx="3918953" cy="3035752"/>
          </a:xfrm>
          <a:custGeom>
            <a:avLst/>
            <a:gdLst>
              <a:gd name="connsiteX0" fmla="*/ 1785353 w 3918953"/>
              <a:gd name="connsiteY0" fmla="*/ 3124200 h 3124831"/>
              <a:gd name="connsiteX1" fmla="*/ 664124 w 3918953"/>
              <a:gd name="connsiteY1" fmla="*/ 3069771 h 3124831"/>
              <a:gd name="connsiteX2" fmla="*/ 206924 w 3918953"/>
              <a:gd name="connsiteY2" fmla="*/ 2775857 h 3124831"/>
              <a:gd name="connsiteX3" fmla="*/ 95 w 3918953"/>
              <a:gd name="connsiteY3" fmla="*/ 2264228 h 3124831"/>
              <a:gd name="connsiteX4" fmla="*/ 228695 w 3918953"/>
              <a:gd name="connsiteY4" fmla="*/ 1730828 h 3124831"/>
              <a:gd name="connsiteX5" fmla="*/ 1143095 w 3918953"/>
              <a:gd name="connsiteY5" fmla="*/ 1382485 h 3124831"/>
              <a:gd name="connsiteX6" fmla="*/ 2601781 w 3918953"/>
              <a:gd name="connsiteY6" fmla="*/ 1034143 h 3124831"/>
              <a:gd name="connsiteX7" fmla="*/ 3646810 w 3918953"/>
              <a:gd name="connsiteY7" fmla="*/ 609600 h 3124831"/>
              <a:gd name="connsiteX8" fmla="*/ 3918953 w 3918953"/>
              <a:gd name="connsiteY8" fmla="*/ 0 h 3124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8953" h="3124831">
                <a:moveTo>
                  <a:pt x="1785353" y="3124200"/>
                </a:moveTo>
                <a:cubicBezTo>
                  <a:pt x="1356274" y="3126014"/>
                  <a:pt x="927196" y="3127828"/>
                  <a:pt x="664124" y="3069771"/>
                </a:cubicBezTo>
                <a:cubicBezTo>
                  <a:pt x="401052" y="3011714"/>
                  <a:pt x="317596" y="2910114"/>
                  <a:pt x="206924" y="2775857"/>
                </a:cubicBezTo>
                <a:cubicBezTo>
                  <a:pt x="96252" y="2641600"/>
                  <a:pt x="-3533" y="2438399"/>
                  <a:pt x="95" y="2264228"/>
                </a:cubicBezTo>
                <a:cubicBezTo>
                  <a:pt x="3723" y="2090057"/>
                  <a:pt x="38195" y="1877785"/>
                  <a:pt x="228695" y="1730828"/>
                </a:cubicBezTo>
                <a:cubicBezTo>
                  <a:pt x="419195" y="1583871"/>
                  <a:pt x="747581" y="1498599"/>
                  <a:pt x="1143095" y="1382485"/>
                </a:cubicBezTo>
                <a:cubicBezTo>
                  <a:pt x="1538609" y="1266371"/>
                  <a:pt x="2184495" y="1162957"/>
                  <a:pt x="2601781" y="1034143"/>
                </a:cubicBezTo>
                <a:cubicBezTo>
                  <a:pt x="3019067" y="905329"/>
                  <a:pt x="3427281" y="781957"/>
                  <a:pt x="3646810" y="609600"/>
                </a:cubicBezTo>
                <a:cubicBezTo>
                  <a:pt x="3866339" y="437243"/>
                  <a:pt x="3892646" y="218621"/>
                  <a:pt x="3918953" y="0"/>
                </a:cubicBezTo>
              </a:path>
            </a:pathLst>
          </a:cu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5" name="Freeform 14"/>
          <p:cNvSpPr/>
          <p:nvPr/>
        </p:nvSpPr>
        <p:spPr>
          <a:xfrm>
            <a:off x="2362152" y="1524000"/>
            <a:ext cx="1807077" cy="446314"/>
          </a:xfrm>
          <a:custGeom>
            <a:avLst/>
            <a:gdLst>
              <a:gd name="connsiteX0" fmla="*/ 1861458 w 1861458"/>
              <a:gd name="connsiteY0" fmla="*/ 32657 h 446314"/>
              <a:gd name="connsiteX1" fmla="*/ 1632858 w 1861458"/>
              <a:gd name="connsiteY1" fmla="*/ 337457 h 446314"/>
              <a:gd name="connsiteX2" fmla="*/ 870858 w 1861458"/>
              <a:gd name="connsiteY2" fmla="*/ 446314 h 446314"/>
              <a:gd name="connsiteX3" fmla="*/ 381000 w 1861458"/>
              <a:gd name="connsiteY3" fmla="*/ 337457 h 446314"/>
              <a:gd name="connsiteX4" fmla="*/ 0 w 1861458"/>
              <a:gd name="connsiteY4" fmla="*/ 0 h 44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458" h="446314">
                <a:moveTo>
                  <a:pt x="1861458" y="32657"/>
                </a:moveTo>
                <a:cubicBezTo>
                  <a:pt x="1829708" y="150585"/>
                  <a:pt x="1797958" y="268514"/>
                  <a:pt x="1632858" y="337457"/>
                </a:cubicBezTo>
                <a:cubicBezTo>
                  <a:pt x="1467758" y="406400"/>
                  <a:pt x="1079501" y="446314"/>
                  <a:pt x="870858" y="446314"/>
                </a:cubicBezTo>
                <a:cubicBezTo>
                  <a:pt x="662215" y="446314"/>
                  <a:pt x="526143" y="411843"/>
                  <a:pt x="381000" y="337457"/>
                </a:cubicBezTo>
                <a:cubicBezTo>
                  <a:pt x="235857" y="263071"/>
                  <a:pt x="117928" y="131535"/>
                  <a:pt x="0" y="0"/>
                </a:cubicBezTo>
              </a:path>
            </a:pathLst>
          </a:cu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230541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71816"/>
            <a:ext cx="8229600" cy="5654348"/>
          </a:xfrm>
        </p:spPr>
        <p:txBody>
          <a:bodyPr/>
          <a:lstStyle/>
          <a:p>
            <a:pPr marL="358775" indent="0">
              <a:buNone/>
            </a:pPr>
            <a:r>
              <a:rPr lang="en-US" sz="2000" dirty="0">
                <a:latin typeface="Lucida Sans Typewriter" pitchFamily="49" charset="0"/>
                <a:cs typeface="Courier New" pitchFamily="49" charset="0"/>
              </a:rPr>
              <a:t>public static double </a:t>
            </a:r>
            <a:r>
              <a:rPr lang="en-US" sz="2000" dirty="0" err="1">
                <a:latin typeface="Lucida Sans Typewriter" pitchFamily="49" charset="0"/>
                <a:cs typeface="Courier New" pitchFamily="49" charset="0"/>
              </a:rPr>
              <a:t>calcKilometer</a:t>
            </a:r>
            <a:r>
              <a:rPr lang="en-US" sz="2000" dirty="0">
                <a:latin typeface="Lucida Sans Typewriter" pitchFamily="49" charset="0"/>
                <a:cs typeface="Courier New" pitchFamily="49" charset="0"/>
              </a:rPr>
              <a:t>() {</a:t>
            </a:r>
          </a:p>
          <a:p>
            <a:pPr marL="0" indent="0">
              <a:buNone/>
            </a:pPr>
            <a:r>
              <a:rPr lang="en-US" sz="2000" dirty="0">
                <a:latin typeface="Lucida Sans Typewriter" pitchFamily="49" charset="0"/>
                <a:cs typeface="Courier New" pitchFamily="49" charset="0"/>
              </a:rPr>
              <a:t>	double kilometer = 1.609 * miles;</a:t>
            </a:r>
          </a:p>
          <a:p>
            <a:pPr marL="0" indent="0">
              <a:buNone/>
            </a:pPr>
            <a:r>
              <a:rPr lang="en-US" sz="2000" dirty="0">
                <a:latin typeface="Lucida Sans Typewriter" pitchFamily="49" charset="0"/>
                <a:cs typeface="Courier New" pitchFamily="49" charset="0"/>
              </a:rPr>
              <a:t>	return kilometer;</a:t>
            </a:r>
          </a:p>
          <a:p>
            <a:pPr marL="358775" indent="0">
              <a:buNone/>
            </a:pPr>
            <a:r>
              <a:rPr lang="en-US" sz="2000" dirty="0">
                <a:latin typeface="Lucida Sans Typewriter" pitchFamily="49" charset="0"/>
                <a:cs typeface="Courier New" pitchFamily="49" charset="0"/>
              </a:rPr>
              <a:t>}</a:t>
            </a:r>
          </a:p>
          <a:p>
            <a:pPr marL="0" indent="0">
              <a:spcBef>
                <a:spcPts val="1200"/>
              </a:spcBef>
              <a:spcAft>
                <a:spcPts val="1200"/>
              </a:spcAft>
              <a:buNone/>
            </a:pPr>
            <a:r>
              <a:rPr lang="en-US" sz="2000" dirty="0">
                <a:solidFill>
                  <a:srgbClr val="0070C0"/>
                </a:solidFill>
              </a:rPr>
              <a:t>is equivalent to</a:t>
            </a:r>
          </a:p>
          <a:p>
            <a:pPr marL="358775" indent="0">
              <a:buNone/>
            </a:pPr>
            <a:r>
              <a:rPr lang="en-US" sz="2000" dirty="0">
                <a:latin typeface="Lucida Sans Typewriter" pitchFamily="49" charset="0"/>
                <a:cs typeface="Courier New" pitchFamily="49" charset="0"/>
              </a:rPr>
              <a:t>public static double </a:t>
            </a:r>
            <a:r>
              <a:rPr lang="en-US" sz="2000" dirty="0" err="1">
                <a:latin typeface="Lucida Sans Typewriter" pitchFamily="49" charset="0"/>
                <a:cs typeface="Courier New" pitchFamily="49" charset="0"/>
              </a:rPr>
              <a:t>calcKilometer</a:t>
            </a:r>
            <a:r>
              <a:rPr lang="en-US" sz="2000" dirty="0">
                <a:latin typeface="Lucida Sans Typewriter" pitchFamily="49" charset="0"/>
                <a:cs typeface="Courier New" pitchFamily="49" charset="0"/>
              </a:rPr>
              <a:t>() {</a:t>
            </a:r>
          </a:p>
          <a:p>
            <a:pPr marL="0" indent="0">
              <a:buNone/>
            </a:pPr>
            <a:r>
              <a:rPr lang="en-US" sz="2000" dirty="0">
                <a:latin typeface="Lucida Sans Typewriter" pitchFamily="49" charset="0"/>
                <a:cs typeface="Courier New" pitchFamily="49" charset="0"/>
              </a:rPr>
              <a:t>	double kilometer;</a:t>
            </a:r>
          </a:p>
          <a:p>
            <a:pPr marL="0" indent="0">
              <a:buNone/>
            </a:pPr>
            <a:r>
              <a:rPr lang="en-US" sz="2000" dirty="0">
                <a:latin typeface="Lucida Sans Typewriter" pitchFamily="49" charset="0"/>
                <a:cs typeface="Courier New" pitchFamily="49" charset="0"/>
              </a:rPr>
              <a:t>	return kilometer = 1.609 * miles;</a:t>
            </a:r>
          </a:p>
          <a:p>
            <a:pPr marL="358775" indent="0">
              <a:buNone/>
            </a:pPr>
            <a:r>
              <a:rPr lang="en-US" sz="2000" dirty="0">
                <a:latin typeface="Lucida Sans Typewriter" pitchFamily="49" charset="0"/>
                <a:cs typeface="Courier New" pitchFamily="49" charset="0"/>
              </a:rPr>
              <a:t>}</a:t>
            </a:r>
          </a:p>
          <a:p>
            <a:pPr marL="0" indent="0">
              <a:spcBef>
                <a:spcPts val="1200"/>
              </a:spcBef>
              <a:spcAft>
                <a:spcPts val="1200"/>
              </a:spcAft>
              <a:buNone/>
            </a:pPr>
            <a:r>
              <a:rPr lang="en-US" sz="2000" dirty="0">
                <a:solidFill>
                  <a:srgbClr val="0070C0"/>
                </a:solidFill>
              </a:rPr>
              <a:t>or</a:t>
            </a:r>
          </a:p>
          <a:p>
            <a:pPr marL="358775" indent="0">
              <a:buNone/>
            </a:pPr>
            <a:r>
              <a:rPr lang="en-US" sz="2000" dirty="0">
                <a:latin typeface="Lucida Sans Typewriter" pitchFamily="49" charset="0"/>
                <a:cs typeface="Courier New" pitchFamily="49" charset="0"/>
              </a:rPr>
              <a:t>public static double </a:t>
            </a:r>
            <a:r>
              <a:rPr lang="en-US" sz="2000" dirty="0" err="1">
                <a:latin typeface="Lucida Sans Typewriter" pitchFamily="49" charset="0"/>
                <a:cs typeface="Courier New" pitchFamily="49" charset="0"/>
              </a:rPr>
              <a:t>calcKilometer</a:t>
            </a:r>
            <a:r>
              <a:rPr lang="en-US" sz="2000" dirty="0">
                <a:latin typeface="Lucida Sans Typewriter" pitchFamily="49" charset="0"/>
                <a:cs typeface="Courier New" pitchFamily="49" charset="0"/>
              </a:rPr>
              <a:t>() {</a:t>
            </a:r>
          </a:p>
          <a:p>
            <a:pPr marL="0" indent="0">
              <a:buNone/>
            </a:pPr>
            <a:r>
              <a:rPr lang="en-US" sz="2000" dirty="0">
                <a:latin typeface="Lucida Sans Typewriter" pitchFamily="49" charset="0"/>
                <a:cs typeface="Courier New" pitchFamily="49" charset="0"/>
              </a:rPr>
              <a:t>	return 1.609 * miles;</a:t>
            </a:r>
          </a:p>
          <a:p>
            <a:pPr marL="358775" indent="0">
              <a:buNone/>
            </a:pPr>
            <a:r>
              <a:rPr lang="en-US" sz="2000" dirty="0">
                <a:latin typeface="Lucida Sans Typewriter" pitchFamily="49" charset="0"/>
                <a:cs typeface="Courier New" pitchFamily="49" charset="0"/>
              </a:rPr>
              <a:t>}</a:t>
            </a:r>
          </a:p>
          <a:p>
            <a:pPr marL="0" indent="0">
              <a:buNone/>
            </a:pPr>
            <a:endParaRPr lang="en-MY" sz="2000" dirty="0"/>
          </a:p>
        </p:txBody>
      </p:sp>
      <p:sp>
        <p:nvSpPr>
          <p:cNvPr id="2" name="Slide Number Placeholder 1"/>
          <p:cNvSpPr>
            <a:spLocks noGrp="1"/>
          </p:cNvSpPr>
          <p:nvPr>
            <p:ph type="sldNum" sz="quarter" idx="12"/>
          </p:nvPr>
        </p:nvSpPr>
        <p:spPr/>
        <p:txBody>
          <a:bodyPr/>
          <a:lstStyle/>
          <a:p>
            <a:pPr>
              <a:defRPr/>
            </a:pPr>
            <a:fld id="{78B5BB07-A3BF-4BBB-830A-A544564A32FE}" type="slidenum">
              <a:rPr lang="en-US" smtClean="0"/>
              <a:pPr>
                <a:defRPr/>
              </a:pPr>
              <a:t>46</a:t>
            </a:fld>
            <a:endParaRPr lang="en-US"/>
          </a:p>
        </p:txBody>
      </p:sp>
    </p:spTree>
    <p:extLst>
      <p:ext uri="{BB962C8B-B14F-4D97-AF65-F5344CB8AC3E}">
        <p14:creationId xmlns:p14="http://schemas.microsoft.com/office/powerpoint/2010/main" val="1753340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2075" tIns="46038" rIns="92075" bIns="46038"/>
          <a:lstStyle/>
          <a:p>
            <a:pPr eaLnBrk="1" hangingPunct="1"/>
            <a:r>
              <a:rPr lang="en-US"/>
              <a:t>Calling Methods</a:t>
            </a:r>
            <a:endParaRPr lang="en-US">
              <a:solidFill>
                <a:schemeClr val="tx1"/>
              </a:solidFill>
            </a:endParaRPr>
          </a:p>
        </p:txBody>
      </p:sp>
      <p:sp>
        <p:nvSpPr>
          <p:cNvPr id="41987" name="Rectangle 10"/>
          <p:cNvSpPr>
            <a:spLocks noGrp="1" noChangeArrowheads="1"/>
          </p:cNvSpPr>
          <p:nvPr>
            <p:ph type="body" idx="1"/>
          </p:nvPr>
        </p:nvSpPr>
        <p:spPr/>
        <p:txBody>
          <a:bodyPr/>
          <a:lstStyle/>
          <a:p>
            <a:pPr eaLnBrk="1" hangingPunct="1"/>
            <a:r>
              <a:rPr lang="en-US"/>
              <a:t>Example: Testing the max method</a:t>
            </a:r>
          </a:p>
          <a:p>
            <a:pPr eaLnBrk="1" hangingPunct="1"/>
            <a:r>
              <a:rPr lang="en-US"/>
              <a:t>This program demonstrates calling a method max to return the largest of the int values</a:t>
            </a:r>
          </a:p>
          <a:p>
            <a:pPr eaLnBrk="1" hangingPunct="1"/>
            <a:endParaRPr lang="en-US"/>
          </a:p>
        </p:txBody>
      </p:sp>
      <p:sp>
        <p:nvSpPr>
          <p:cNvPr id="6" name="Slide Number Placeholder 5"/>
          <p:cNvSpPr>
            <a:spLocks noGrp="1"/>
          </p:cNvSpPr>
          <p:nvPr>
            <p:ph type="sldNum" sz="quarter" idx="12"/>
          </p:nvPr>
        </p:nvSpPr>
        <p:spPr/>
        <p:txBody>
          <a:bodyPr/>
          <a:lstStyle/>
          <a:p>
            <a:pPr>
              <a:defRPr/>
            </a:pPr>
            <a:fld id="{8E59D7F4-9C7A-4957-A1F3-106F1052E805}"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85800" y="0"/>
            <a:ext cx="7772400" cy="1428750"/>
          </a:xfrm>
        </p:spPr>
        <p:txBody>
          <a:bodyPr lIns="92075" tIns="46038" rIns="92075" bIns="46038"/>
          <a:lstStyle/>
          <a:p>
            <a:pPr eaLnBrk="1" hangingPunct="1"/>
            <a:r>
              <a:rPr lang="en-US"/>
              <a:t>Calling Methods, cont.</a:t>
            </a:r>
            <a:endParaRPr lang="en-US">
              <a:solidFill>
                <a:schemeClr val="tx1"/>
              </a:solidFill>
            </a:endParaRPr>
          </a:p>
        </p:txBody>
      </p:sp>
      <p:sp>
        <p:nvSpPr>
          <p:cNvPr id="43011" name="Rectangle 7"/>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7" name="Slide Number Placeholder 6"/>
          <p:cNvSpPr>
            <a:spLocks noGrp="1"/>
          </p:cNvSpPr>
          <p:nvPr>
            <p:ph type="sldNum" sz="quarter" idx="12"/>
          </p:nvPr>
        </p:nvSpPr>
        <p:spPr/>
        <p:txBody>
          <a:bodyPr/>
          <a:lstStyle/>
          <a:p>
            <a:pPr>
              <a:defRPr/>
            </a:pPr>
            <a:fld id="{EC32D950-31E8-4DDF-9C81-9889BEFD1ED1}" type="slidenum">
              <a:rPr lang="en-US" smtClean="0"/>
              <a:pPr>
                <a:defRPr/>
              </a:pPr>
              <a:t>48</a:t>
            </a:fld>
            <a:endParaRPr lang="en-US"/>
          </a:p>
        </p:txBody>
      </p:sp>
      <p:sp>
        <p:nvSpPr>
          <p:cNvPr id="2" name="Rectangle 1"/>
          <p:cNvSpPr/>
          <p:nvPr/>
        </p:nvSpPr>
        <p:spPr>
          <a:xfrm>
            <a:off x="290650" y="1278320"/>
            <a:ext cx="5164665" cy="2308324"/>
          </a:xfrm>
          <a:prstGeom prst="rect">
            <a:avLst/>
          </a:prstGeom>
          <a:solidFill>
            <a:srgbClr val="FFFFCC"/>
          </a:solidFill>
        </p:spPr>
        <p:txBody>
          <a:bodyPr wrap="square">
            <a:spAutoFit/>
          </a:bodyPr>
          <a:lstStyle/>
          <a:p>
            <a:r>
              <a:rPr lang="en-US" sz="1600" dirty="0">
                <a:latin typeface="Lucida Sans Typewriter" pitchFamily="49" charset="0"/>
              </a:rPr>
              <a:t>public static void main(String[] </a:t>
            </a:r>
            <a:r>
              <a:rPr lang="en-US" sz="1600" dirty="0" err="1">
                <a:latin typeface="Lucida Sans Typewriter" pitchFamily="49" charset="0"/>
              </a:rPr>
              <a:t>args</a:t>
            </a:r>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i = 5;</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j = 2;</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k = max(i, j);</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System.out.println</a:t>
            </a:r>
            <a:r>
              <a:rPr lang="en-US" sz="1600" dirty="0">
                <a:latin typeface="Lucida Sans Typewriter" pitchFamily="49" charset="0"/>
              </a:rPr>
              <a:t>(</a:t>
            </a:r>
            <a:endParaRPr lang="en-MY" sz="1600" dirty="0">
              <a:latin typeface="Lucida Sans Typewriter" pitchFamily="49" charset="0"/>
            </a:endParaRPr>
          </a:p>
          <a:p>
            <a:r>
              <a:rPr lang="en-US" sz="1600" dirty="0">
                <a:latin typeface="Lucida Sans Typewriter" pitchFamily="49" charset="0"/>
              </a:rPr>
              <a:t>   "The maximum between " + i +</a:t>
            </a:r>
            <a:endParaRPr lang="en-MY" sz="1600" dirty="0">
              <a:latin typeface="Lucida Sans Typewriter" pitchFamily="49" charset="0"/>
            </a:endParaRPr>
          </a:p>
          <a:p>
            <a:r>
              <a:rPr lang="en-US" sz="1600" dirty="0">
                <a:latin typeface="Lucida Sans Typewriter" pitchFamily="49" charset="0"/>
              </a:rPr>
              <a:t>   " and " + j + " is " + k);</a:t>
            </a:r>
            <a:endParaRPr lang="en-MY" sz="1600" dirty="0">
              <a:latin typeface="Lucida Sans Typewriter" pitchFamily="49" charset="0"/>
            </a:endParaRPr>
          </a:p>
          <a:p>
            <a:r>
              <a:rPr lang="en-US" sz="1600" dirty="0">
                <a:latin typeface="Lucida Sans Typewriter" pitchFamily="49" charset="0"/>
              </a:rPr>
              <a:t>}</a:t>
            </a:r>
            <a:endParaRPr lang="en-MY" sz="1600" dirty="0">
              <a:latin typeface="Lucida Sans Typewriter" pitchFamily="49" charset="0"/>
            </a:endParaRPr>
          </a:p>
        </p:txBody>
      </p:sp>
      <p:sp>
        <p:nvSpPr>
          <p:cNvPr id="3" name="Rectangle 2"/>
          <p:cNvSpPr/>
          <p:nvPr/>
        </p:nvSpPr>
        <p:spPr>
          <a:xfrm>
            <a:off x="3458255" y="3966668"/>
            <a:ext cx="5530320" cy="2554545"/>
          </a:xfrm>
          <a:prstGeom prst="rect">
            <a:avLst/>
          </a:prstGeom>
          <a:solidFill>
            <a:srgbClr val="FFFFCC"/>
          </a:solidFill>
        </p:spPr>
        <p:txBody>
          <a:bodyPr wrap="square">
            <a:spAutoFit/>
          </a:bodyPr>
          <a:lstStyle/>
          <a:p>
            <a:r>
              <a:rPr lang="en-US" sz="1600" dirty="0">
                <a:latin typeface="Lucida Sans Typewriter" pitchFamily="49" charset="0"/>
              </a:rPr>
              <a:t>public static </a:t>
            </a:r>
            <a:r>
              <a:rPr lang="en-US" sz="1600" dirty="0" err="1">
                <a:latin typeface="Lucida Sans Typewriter" pitchFamily="49" charset="0"/>
              </a:rPr>
              <a:t>int</a:t>
            </a:r>
            <a:r>
              <a:rPr lang="en-US" sz="1600" dirty="0">
                <a:latin typeface="Lucida Sans Typewriter" pitchFamily="49" charset="0"/>
              </a:rPr>
              <a:t> max(</a:t>
            </a:r>
            <a:r>
              <a:rPr lang="en-US" sz="1600" dirty="0" err="1">
                <a:latin typeface="Lucida Sans Typewriter" pitchFamily="49" charset="0"/>
              </a:rPr>
              <a:t>int</a:t>
            </a:r>
            <a:r>
              <a:rPr lang="en-US" sz="1600" dirty="0">
                <a:latin typeface="Lucida Sans Typewriter" pitchFamily="49" charset="0"/>
              </a:rPr>
              <a:t> num1, </a:t>
            </a:r>
            <a:r>
              <a:rPr lang="en-US" sz="1600" dirty="0" err="1">
                <a:latin typeface="Lucida Sans Typewriter" pitchFamily="49" charset="0"/>
              </a:rPr>
              <a:t>int</a:t>
            </a:r>
            <a:r>
              <a:rPr lang="en-US" sz="1600" dirty="0">
                <a:latin typeface="Lucida Sans Typewriter" pitchFamily="49" charset="0"/>
              </a:rPr>
              <a:t> num2) {</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result;</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if (num1 &gt; num2)</a:t>
            </a:r>
            <a:endParaRPr lang="en-MY" sz="1600" dirty="0">
              <a:latin typeface="Lucida Sans Typewriter" pitchFamily="49" charset="0"/>
            </a:endParaRPr>
          </a:p>
          <a:p>
            <a:r>
              <a:rPr lang="en-US" sz="1600" dirty="0">
                <a:latin typeface="Lucida Sans Typewriter" pitchFamily="49" charset="0"/>
              </a:rPr>
              <a:t>    result = num1;</a:t>
            </a:r>
            <a:endParaRPr lang="en-MY" sz="1600" dirty="0">
              <a:latin typeface="Lucida Sans Typewriter" pitchFamily="49" charset="0"/>
            </a:endParaRPr>
          </a:p>
          <a:p>
            <a:r>
              <a:rPr lang="en-US" sz="1600" dirty="0">
                <a:latin typeface="Lucida Sans Typewriter" pitchFamily="49" charset="0"/>
              </a:rPr>
              <a:t>  else</a:t>
            </a:r>
            <a:endParaRPr lang="en-MY" sz="1600" dirty="0">
              <a:latin typeface="Lucida Sans Typewriter" pitchFamily="49" charset="0"/>
            </a:endParaRPr>
          </a:p>
          <a:p>
            <a:r>
              <a:rPr lang="en-US" sz="1600" dirty="0">
                <a:latin typeface="Lucida Sans Typewriter" pitchFamily="49" charset="0"/>
              </a:rPr>
              <a:t>    result = num2;</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return result;</a:t>
            </a:r>
            <a:endParaRPr lang="en-MY" sz="1600" dirty="0">
              <a:latin typeface="Lucida Sans Typewriter" pitchFamily="49" charset="0"/>
            </a:endParaRPr>
          </a:p>
          <a:p>
            <a:r>
              <a:rPr lang="en-US" sz="1600" dirty="0">
                <a:latin typeface="Lucida Sans Typewriter" pitchFamily="49" charset="0"/>
              </a:rPr>
              <a:t>}</a:t>
            </a:r>
            <a:endParaRPr lang="en-MY" sz="1600" dirty="0">
              <a:latin typeface="Lucida Sans Typewriter" pitchFamily="49" charset="0"/>
            </a:endParaRPr>
          </a:p>
        </p:txBody>
      </p:sp>
      <p:sp>
        <p:nvSpPr>
          <p:cNvPr id="31" name="Freeform 30"/>
          <p:cNvSpPr/>
          <p:nvPr/>
        </p:nvSpPr>
        <p:spPr>
          <a:xfrm>
            <a:off x="2895600" y="2183202"/>
            <a:ext cx="1266410" cy="1986027"/>
          </a:xfrm>
          <a:custGeom>
            <a:avLst/>
            <a:gdLst>
              <a:gd name="connsiteX0" fmla="*/ 0 w 1266410"/>
              <a:gd name="connsiteY0" fmla="*/ 15712 h 1986027"/>
              <a:gd name="connsiteX1" fmla="*/ 435429 w 1266410"/>
              <a:gd name="connsiteY1" fmla="*/ 15712 h 1986027"/>
              <a:gd name="connsiteX2" fmla="*/ 892629 w 1266410"/>
              <a:gd name="connsiteY2" fmla="*/ 178998 h 1986027"/>
              <a:gd name="connsiteX3" fmla="*/ 1164771 w 1266410"/>
              <a:gd name="connsiteY3" fmla="*/ 396712 h 1986027"/>
              <a:gd name="connsiteX4" fmla="*/ 1262743 w 1266410"/>
              <a:gd name="connsiteY4" fmla="*/ 625312 h 1986027"/>
              <a:gd name="connsiteX5" fmla="*/ 1186543 w 1266410"/>
              <a:gd name="connsiteY5" fmla="*/ 930112 h 1986027"/>
              <a:gd name="connsiteX6" fmla="*/ 674914 w 1266410"/>
              <a:gd name="connsiteY6" fmla="*/ 1321998 h 1986027"/>
              <a:gd name="connsiteX7" fmla="*/ 489857 w 1266410"/>
              <a:gd name="connsiteY7" fmla="*/ 1496169 h 1986027"/>
              <a:gd name="connsiteX8" fmla="*/ 359229 w 1266410"/>
              <a:gd name="connsiteY8" fmla="*/ 1702998 h 1986027"/>
              <a:gd name="connsiteX9" fmla="*/ 359229 w 1266410"/>
              <a:gd name="connsiteY9" fmla="*/ 1898941 h 1986027"/>
              <a:gd name="connsiteX10" fmla="*/ 576943 w 1266410"/>
              <a:gd name="connsiteY10" fmla="*/ 1986027 h 198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6410" h="1986027">
                <a:moveTo>
                  <a:pt x="0" y="15712"/>
                </a:moveTo>
                <a:cubicBezTo>
                  <a:pt x="143328" y="2105"/>
                  <a:pt x="286657" y="-11502"/>
                  <a:pt x="435429" y="15712"/>
                </a:cubicBezTo>
                <a:cubicBezTo>
                  <a:pt x="584201" y="42926"/>
                  <a:pt x="771072" y="115498"/>
                  <a:pt x="892629" y="178998"/>
                </a:cubicBezTo>
                <a:cubicBezTo>
                  <a:pt x="1014186" y="242498"/>
                  <a:pt x="1103085" y="322326"/>
                  <a:pt x="1164771" y="396712"/>
                </a:cubicBezTo>
                <a:cubicBezTo>
                  <a:pt x="1226457" y="471098"/>
                  <a:pt x="1259114" y="536412"/>
                  <a:pt x="1262743" y="625312"/>
                </a:cubicBezTo>
                <a:cubicBezTo>
                  <a:pt x="1266372" y="714212"/>
                  <a:pt x="1284514" y="813998"/>
                  <a:pt x="1186543" y="930112"/>
                </a:cubicBezTo>
                <a:cubicBezTo>
                  <a:pt x="1088572" y="1046226"/>
                  <a:pt x="791028" y="1227655"/>
                  <a:pt x="674914" y="1321998"/>
                </a:cubicBezTo>
                <a:cubicBezTo>
                  <a:pt x="558800" y="1416341"/>
                  <a:pt x="542471" y="1432669"/>
                  <a:pt x="489857" y="1496169"/>
                </a:cubicBezTo>
                <a:cubicBezTo>
                  <a:pt x="437243" y="1559669"/>
                  <a:pt x="381000" y="1635870"/>
                  <a:pt x="359229" y="1702998"/>
                </a:cubicBezTo>
                <a:cubicBezTo>
                  <a:pt x="337458" y="1770126"/>
                  <a:pt x="322943" y="1851770"/>
                  <a:pt x="359229" y="1898941"/>
                </a:cubicBezTo>
                <a:cubicBezTo>
                  <a:pt x="395515" y="1946112"/>
                  <a:pt x="486229" y="1966069"/>
                  <a:pt x="576943" y="1986027"/>
                </a:cubicBezTo>
              </a:path>
            </a:pathLst>
          </a:custGeom>
          <a:ln w="19050">
            <a:solidFill>
              <a:srgbClr val="FF9999"/>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32" name="Freeform 31"/>
          <p:cNvSpPr/>
          <p:nvPr/>
        </p:nvSpPr>
        <p:spPr>
          <a:xfrm>
            <a:off x="2705632" y="2276287"/>
            <a:ext cx="1104987" cy="3785883"/>
          </a:xfrm>
          <a:custGeom>
            <a:avLst/>
            <a:gdLst>
              <a:gd name="connsiteX0" fmla="*/ 189968 w 1104987"/>
              <a:gd name="connsiteY0" fmla="*/ 7332 h 3893532"/>
              <a:gd name="connsiteX1" fmla="*/ 505654 w 1104987"/>
              <a:gd name="connsiteY1" fmla="*/ 7332 h 3893532"/>
              <a:gd name="connsiteX2" fmla="*/ 799568 w 1104987"/>
              <a:gd name="connsiteY2" fmla="*/ 83532 h 3893532"/>
              <a:gd name="connsiteX3" fmla="*/ 1028168 w 1104987"/>
              <a:gd name="connsiteY3" fmla="*/ 290360 h 3893532"/>
              <a:gd name="connsiteX4" fmla="*/ 1104368 w 1104987"/>
              <a:gd name="connsiteY4" fmla="*/ 562503 h 3893532"/>
              <a:gd name="connsiteX5" fmla="*/ 995511 w 1104987"/>
              <a:gd name="connsiteY5" fmla="*/ 812875 h 3893532"/>
              <a:gd name="connsiteX6" fmla="*/ 766911 w 1104987"/>
              <a:gd name="connsiteY6" fmla="*/ 1063246 h 3893532"/>
              <a:gd name="connsiteX7" fmla="*/ 451225 w 1104987"/>
              <a:gd name="connsiteY7" fmla="*/ 1368046 h 3893532"/>
              <a:gd name="connsiteX8" fmla="*/ 200854 w 1104987"/>
              <a:gd name="connsiteY8" fmla="*/ 1738160 h 3893532"/>
              <a:gd name="connsiteX9" fmla="*/ 26682 w 1104987"/>
              <a:gd name="connsiteY9" fmla="*/ 2228018 h 3893532"/>
              <a:gd name="connsiteX10" fmla="*/ 4911 w 1104987"/>
              <a:gd name="connsiteY10" fmla="*/ 2870275 h 3893532"/>
              <a:gd name="connsiteX11" fmla="*/ 70225 w 1104987"/>
              <a:gd name="connsiteY11" fmla="*/ 3501646 h 3893532"/>
              <a:gd name="connsiteX12" fmla="*/ 331482 w 1104987"/>
              <a:gd name="connsiteY12" fmla="*/ 3795560 h 3893532"/>
              <a:gd name="connsiteX13" fmla="*/ 886654 w 1104987"/>
              <a:gd name="connsiteY13" fmla="*/ 3893532 h 38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4987" h="3893532">
                <a:moveTo>
                  <a:pt x="189968" y="7332"/>
                </a:moveTo>
                <a:cubicBezTo>
                  <a:pt x="297011" y="982"/>
                  <a:pt x="404054" y="-5368"/>
                  <a:pt x="505654" y="7332"/>
                </a:cubicBezTo>
                <a:cubicBezTo>
                  <a:pt x="607254" y="20032"/>
                  <a:pt x="712482" y="36361"/>
                  <a:pt x="799568" y="83532"/>
                </a:cubicBezTo>
                <a:cubicBezTo>
                  <a:pt x="886654" y="130703"/>
                  <a:pt x="977368" y="210532"/>
                  <a:pt x="1028168" y="290360"/>
                </a:cubicBezTo>
                <a:cubicBezTo>
                  <a:pt x="1078968" y="370188"/>
                  <a:pt x="1109811" y="475417"/>
                  <a:pt x="1104368" y="562503"/>
                </a:cubicBezTo>
                <a:cubicBezTo>
                  <a:pt x="1098925" y="649589"/>
                  <a:pt x="1051754" y="729418"/>
                  <a:pt x="995511" y="812875"/>
                </a:cubicBezTo>
                <a:cubicBezTo>
                  <a:pt x="939268" y="896332"/>
                  <a:pt x="857625" y="970718"/>
                  <a:pt x="766911" y="1063246"/>
                </a:cubicBezTo>
                <a:cubicBezTo>
                  <a:pt x="676197" y="1155774"/>
                  <a:pt x="545568" y="1255560"/>
                  <a:pt x="451225" y="1368046"/>
                </a:cubicBezTo>
                <a:cubicBezTo>
                  <a:pt x="356882" y="1480532"/>
                  <a:pt x="271611" y="1594831"/>
                  <a:pt x="200854" y="1738160"/>
                </a:cubicBezTo>
                <a:cubicBezTo>
                  <a:pt x="130097" y="1881489"/>
                  <a:pt x="59339" y="2039332"/>
                  <a:pt x="26682" y="2228018"/>
                </a:cubicBezTo>
                <a:cubicBezTo>
                  <a:pt x="-5975" y="2416704"/>
                  <a:pt x="-2346" y="2658004"/>
                  <a:pt x="4911" y="2870275"/>
                </a:cubicBezTo>
                <a:cubicBezTo>
                  <a:pt x="12168" y="3082546"/>
                  <a:pt x="15797" y="3347432"/>
                  <a:pt x="70225" y="3501646"/>
                </a:cubicBezTo>
                <a:cubicBezTo>
                  <a:pt x="124653" y="3655860"/>
                  <a:pt x="195411" y="3730246"/>
                  <a:pt x="331482" y="3795560"/>
                </a:cubicBezTo>
                <a:cubicBezTo>
                  <a:pt x="467553" y="3860874"/>
                  <a:pt x="677103" y="3877203"/>
                  <a:pt x="886654" y="3893532"/>
                </a:cubicBezTo>
              </a:path>
            </a:pathLst>
          </a:custGeom>
          <a:ln w="19050">
            <a:solidFill>
              <a:srgbClr val="FF9999"/>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grpSp>
        <p:nvGrpSpPr>
          <p:cNvPr id="35" name="Group 34"/>
          <p:cNvGrpSpPr/>
          <p:nvPr/>
        </p:nvGrpSpPr>
        <p:grpSpPr>
          <a:xfrm>
            <a:off x="2159417" y="1418040"/>
            <a:ext cx="5608547" cy="2566131"/>
            <a:chOff x="2159417" y="1418040"/>
            <a:chExt cx="5608547" cy="2566131"/>
          </a:xfrm>
        </p:grpSpPr>
        <p:sp>
          <p:nvSpPr>
            <p:cNvPr id="33" name="Freeform 32"/>
            <p:cNvSpPr/>
            <p:nvPr/>
          </p:nvSpPr>
          <p:spPr>
            <a:xfrm>
              <a:off x="2159417" y="1665335"/>
              <a:ext cx="4793694" cy="2318836"/>
            </a:xfrm>
            <a:custGeom>
              <a:avLst/>
              <a:gdLst>
                <a:gd name="connsiteX0" fmla="*/ 6841 w 5160793"/>
                <a:gd name="connsiteY0" fmla="*/ 359408 h 2318836"/>
                <a:gd name="connsiteX1" fmla="*/ 17727 w 5160793"/>
                <a:gd name="connsiteY1" fmla="*/ 152579 h 2318836"/>
                <a:gd name="connsiteX2" fmla="*/ 159241 w 5160793"/>
                <a:gd name="connsiteY2" fmla="*/ 21951 h 2318836"/>
                <a:gd name="connsiteX3" fmla="*/ 464041 w 5160793"/>
                <a:gd name="connsiteY3" fmla="*/ 179 h 2318836"/>
                <a:gd name="connsiteX4" fmla="*/ 4067213 w 5160793"/>
                <a:gd name="connsiteY4" fmla="*/ 54608 h 2318836"/>
                <a:gd name="connsiteX5" fmla="*/ 4948955 w 5160793"/>
                <a:gd name="connsiteY5" fmla="*/ 468265 h 2318836"/>
                <a:gd name="connsiteX6" fmla="*/ 5134013 w 5160793"/>
                <a:gd name="connsiteY6" fmla="*/ 1382665 h 2318836"/>
                <a:gd name="connsiteX7" fmla="*/ 5155784 w 5160793"/>
                <a:gd name="connsiteY7" fmla="*/ 2318836 h 231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0793" h="2318836">
                  <a:moveTo>
                    <a:pt x="6841" y="359408"/>
                  </a:moveTo>
                  <a:cubicBezTo>
                    <a:pt x="-416" y="284115"/>
                    <a:pt x="-7673" y="208822"/>
                    <a:pt x="17727" y="152579"/>
                  </a:cubicBezTo>
                  <a:cubicBezTo>
                    <a:pt x="43127" y="96336"/>
                    <a:pt x="84855" y="47351"/>
                    <a:pt x="159241" y="21951"/>
                  </a:cubicBezTo>
                  <a:cubicBezTo>
                    <a:pt x="233627" y="-3449"/>
                    <a:pt x="464041" y="179"/>
                    <a:pt x="464041" y="179"/>
                  </a:cubicBezTo>
                  <a:lnTo>
                    <a:pt x="4067213" y="54608"/>
                  </a:lnTo>
                  <a:cubicBezTo>
                    <a:pt x="4814698" y="132622"/>
                    <a:pt x="4771155" y="246922"/>
                    <a:pt x="4948955" y="468265"/>
                  </a:cubicBezTo>
                  <a:cubicBezTo>
                    <a:pt x="5126755" y="689608"/>
                    <a:pt x="5099542" y="1074237"/>
                    <a:pt x="5134013" y="1382665"/>
                  </a:cubicBezTo>
                  <a:cubicBezTo>
                    <a:pt x="5168485" y="1691094"/>
                    <a:pt x="5162134" y="2004965"/>
                    <a:pt x="5155784" y="2318836"/>
                  </a:cubicBezTo>
                </a:path>
              </a:pathLst>
            </a:custGeom>
            <a:ln w="19050">
              <a:solidFill>
                <a:srgbClr val="FF9999"/>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34" name="Rectangle 33"/>
            <p:cNvSpPr/>
            <p:nvPr/>
          </p:nvSpPr>
          <p:spPr>
            <a:xfrm>
              <a:off x="5916175" y="1418040"/>
              <a:ext cx="1851789" cy="369332"/>
            </a:xfrm>
            <a:prstGeom prst="rect">
              <a:avLst/>
            </a:prstGeom>
          </p:spPr>
          <p:txBody>
            <a:bodyPr wrap="none">
              <a:spAutoFit/>
            </a:bodyPr>
            <a:lstStyle/>
            <a:p>
              <a:r>
                <a:rPr lang="en-US" sz="1800" dirty="0">
                  <a:solidFill>
                    <a:srgbClr val="0070C0"/>
                  </a:solidFill>
                </a:rPr>
                <a:t>pass the value of i</a:t>
              </a:r>
              <a:endParaRPr lang="en-MY" sz="1800" dirty="0">
                <a:solidFill>
                  <a:srgbClr val="0070C0"/>
                </a:solidFill>
              </a:endParaRPr>
            </a:p>
          </p:txBody>
        </p:sp>
      </p:grpSp>
      <p:grpSp>
        <p:nvGrpSpPr>
          <p:cNvPr id="37" name="Group 36"/>
          <p:cNvGrpSpPr/>
          <p:nvPr/>
        </p:nvGrpSpPr>
        <p:grpSpPr>
          <a:xfrm>
            <a:off x="2525486" y="1882119"/>
            <a:ext cx="6435918" cy="2102052"/>
            <a:chOff x="2525486" y="1882119"/>
            <a:chExt cx="6435918" cy="2102052"/>
          </a:xfrm>
        </p:grpSpPr>
        <p:sp>
          <p:nvSpPr>
            <p:cNvPr id="10" name="Freeform 9"/>
            <p:cNvSpPr/>
            <p:nvPr/>
          </p:nvSpPr>
          <p:spPr>
            <a:xfrm>
              <a:off x="2525486" y="1882119"/>
              <a:ext cx="5579774" cy="2102052"/>
            </a:xfrm>
            <a:custGeom>
              <a:avLst/>
              <a:gdLst>
                <a:gd name="connsiteX0" fmla="*/ 0 w 5083628"/>
                <a:gd name="connsiteY0" fmla="*/ 164395 h 2102052"/>
                <a:gd name="connsiteX1" fmla="*/ 65314 w 5083628"/>
                <a:gd name="connsiteY1" fmla="*/ 88195 h 2102052"/>
                <a:gd name="connsiteX2" fmla="*/ 152400 w 5083628"/>
                <a:gd name="connsiteY2" fmla="*/ 44652 h 2102052"/>
                <a:gd name="connsiteX3" fmla="*/ 424543 w 5083628"/>
                <a:gd name="connsiteY3" fmla="*/ 1110 h 2102052"/>
                <a:gd name="connsiteX4" fmla="*/ 936171 w 5083628"/>
                <a:gd name="connsiteY4" fmla="*/ 11995 h 2102052"/>
                <a:gd name="connsiteX5" fmla="*/ 3156857 w 5083628"/>
                <a:gd name="connsiteY5" fmla="*/ 175281 h 2102052"/>
                <a:gd name="connsiteX6" fmla="*/ 4016828 w 5083628"/>
                <a:gd name="connsiteY6" fmla="*/ 414767 h 2102052"/>
                <a:gd name="connsiteX7" fmla="*/ 4702628 w 5083628"/>
                <a:gd name="connsiteY7" fmla="*/ 871967 h 2102052"/>
                <a:gd name="connsiteX8" fmla="*/ 4985657 w 5083628"/>
                <a:gd name="connsiteY8" fmla="*/ 1318281 h 2102052"/>
                <a:gd name="connsiteX9" fmla="*/ 5083628 w 5083628"/>
                <a:gd name="connsiteY9" fmla="*/ 2102052 h 210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3628" h="2102052">
                  <a:moveTo>
                    <a:pt x="0" y="164395"/>
                  </a:moveTo>
                  <a:cubicBezTo>
                    <a:pt x="19957" y="136273"/>
                    <a:pt x="39914" y="108152"/>
                    <a:pt x="65314" y="88195"/>
                  </a:cubicBezTo>
                  <a:cubicBezTo>
                    <a:pt x="90714" y="68238"/>
                    <a:pt x="92529" y="59166"/>
                    <a:pt x="152400" y="44652"/>
                  </a:cubicBezTo>
                  <a:cubicBezTo>
                    <a:pt x="212271" y="30138"/>
                    <a:pt x="293914" y="6553"/>
                    <a:pt x="424543" y="1110"/>
                  </a:cubicBezTo>
                  <a:cubicBezTo>
                    <a:pt x="555172" y="-4333"/>
                    <a:pt x="936171" y="11995"/>
                    <a:pt x="936171" y="11995"/>
                  </a:cubicBezTo>
                  <a:cubicBezTo>
                    <a:pt x="1391557" y="41023"/>
                    <a:pt x="2643414" y="108152"/>
                    <a:pt x="3156857" y="175281"/>
                  </a:cubicBezTo>
                  <a:cubicBezTo>
                    <a:pt x="3670300" y="242410"/>
                    <a:pt x="3759199" y="298653"/>
                    <a:pt x="4016828" y="414767"/>
                  </a:cubicBezTo>
                  <a:cubicBezTo>
                    <a:pt x="4274457" y="530881"/>
                    <a:pt x="4541157" y="721381"/>
                    <a:pt x="4702628" y="871967"/>
                  </a:cubicBezTo>
                  <a:cubicBezTo>
                    <a:pt x="4864099" y="1022553"/>
                    <a:pt x="4922157" y="1113267"/>
                    <a:pt x="4985657" y="1318281"/>
                  </a:cubicBezTo>
                  <a:cubicBezTo>
                    <a:pt x="5049157" y="1523295"/>
                    <a:pt x="5066392" y="1812673"/>
                    <a:pt x="5083628" y="2102052"/>
                  </a:cubicBezTo>
                </a:path>
              </a:pathLst>
            </a:custGeom>
            <a:ln w="19050">
              <a:solidFill>
                <a:srgbClr val="FF9999"/>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solidFill>
                  <a:srgbClr val="0070C0"/>
                </a:solidFill>
              </a:endParaRPr>
            </a:p>
          </p:txBody>
        </p:sp>
        <p:sp>
          <p:nvSpPr>
            <p:cNvPr id="42" name="Rectangle 41"/>
            <p:cNvSpPr/>
            <p:nvPr/>
          </p:nvSpPr>
          <p:spPr>
            <a:xfrm>
              <a:off x="7109615" y="2091621"/>
              <a:ext cx="1851789" cy="369332"/>
            </a:xfrm>
            <a:prstGeom prst="rect">
              <a:avLst/>
            </a:prstGeom>
          </p:spPr>
          <p:txBody>
            <a:bodyPr wrap="none">
              <a:spAutoFit/>
            </a:bodyPr>
            <a:lstStyle/>
            <a:p>
              <a:r>
                <a:rPr lang="en-US" sz="1800" dirty="0">
                  <a:solidFill>
                    <a:srgbClr val="0070C0"/>
                  </a:solidFill>
                </a:rPr>
                <a:t>pass the value of j</a:t>
              </a:r>
              <a:endParaRPr lang="en-MY" sz="1800" dirty="0">
                <a:solidFill>
                  <a:srgbClr val="0070C0"/>
                </a:solidFill>
              </a:endParaRPr>
            </a:p>
          </p:txBody>
        </p:sp>
      </p:grpSp>
    </p:spTree>
    <p:extLst>
      <p:ext uri="{BB962C8B-B14F-4D97-AF65-F5344CB8AC3E}">
        <p14:creationId xmlns:p14="http://schemas.microsoft.com/office/powerpoint/2010/main" val="158619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edge">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Oval 6"/>
          <p:cNvSpPr>
            <a:spLocks noChangeArrowheads="1"/>
          </p:cNvSpPr>
          <p:nvPr/>
        </p:nvSpPr>
        <p:spPr bwMode="auto">
          <a:xfrm>
            <a:off x="1762125" y="1422400"/>
            <a:ext cx="1924050" cy="1560513"/>
          </a:xfrm>
          <a:prstGeom prst="ellipse">
            <a:avLst/>
          </a:prstGeom>
          <a:solidFill>
            <a:srgbClr val="92D050"/>
          </a:solidFill>
          <a:ln w="38100">
            <a:solidFill>
              <a:srgbClr val="000000"/>
            </a:solidFill>
            <a:round/>
            <a:headEnd/>
            <a:tailEnd/>
          </a:ln>
        </p:spPr>
        <p:txBody>
          <a:bodyPr wrap="none" anchor="ctr"/>
          <a:lstStyle/>
          <a:p>
            <a:pPr eaLnBrk="0" hangingPunct="0"/>
            <a:endParaRPr lang="en-GB"/>
          </a:p>
        </p:txBody>
      </p:sp>
      <p:sp>
        <p:nvSpPr>
          <p:cNvPr id="44035" name="AutoShape 7"/>
          <p:cNvSpPr>
            <a:spLocks noChangeArrowheads="1"/>
          </p:cNvSpPr>
          <p:nvPr/>
        </p:nvSpPr>
        <p:spPr bwMode="auto">
          <a:xfrm>
            <a:off x="1922463" y="971550"/>
            <a:ext cx="1458912" cy="46355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eaLnBrk="0" hangingPunct="0">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Lucida Sans Typewriter" pitchFamily="49" charset="0"/>
                <a:cs typeface="Courier New" pitchFamily="49" charset="0"/>
              </a:rPr>
              <a:t>main()</a:t>
            </a:r>
          </a:p>
        </p:txBody>
      </p:sp>
      <p:sp>
        <p:nvSpPr>
          <p:cNvPr id="44036" name="Oval 9"/>
          <p:cNvSpPr>
            <a:spLocks noChangeArrowheads="1"/>
          </p:cNvSpPr>
          <p:nvPr/>
        </p:nvSpPr>
        <p:spPr bwMode="auto">
          <a:xfrm>
            <a:off x="5314950" y="1350963"/>
            <a:ext cx="1925638" cy="1560512"/>
          </a:xfrm>
          <a:prstGeom prst="ellipse">
            <a:avLst/>
          </a:prstGeom>
          <a:solidFill>
            <a:srgbClr val="92D050"/>
          </a:solidFill>
          <a:ln w="38100">
            <a:solidFill>
              <a:srgbClr val="000000"/>
            </a:solidFill>
            <a:round/>
            <a:headEnd/>
            <a:tailEnd/>
          </a:ln>
        </p:spPr>
        <p:txBody>
          <a:bodyPr wrap="none" anchor="ctr"/>
          <a:lstStyle/>
          <a:p>
            <a:pPr eaLnBrk="0" hangingPunct="0"/>
            <a:endParaRPr lang="en-GB"/>
          </a:p>
        </p:txBody>
      </p:sp>
      <p:sp>
        <p:nvSpPr>
          <p:cNvPr id="44037" name="Line 17"/>
          <p:cNvSpPr>
            <a:spLocks noChangeShapeType="1"/>
          </p:cNvSpPr>
          <p:nvPr/>
        </p:nvSpPr>
        <p:spPr bwMode="auto">
          <a:xfrm flipV="1">
            <a:off x="3168650" y="2776538"/>
            <a:ext cx="2670175" cy="134937"/>
          </a:xfrm>
          <a:prstGeom prst="line">
            <a:avLst/>
          </a:prstGeom>
          <a:noFill/>
          <a:ln w="381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MY"/>
          </a:p>
        </p:txBody>
      </p:sp>
      <p:sp>
        <p:nvSpPr>
          <p:cNvPr id="44038" name="Line 18"/>
          <p:cNvSpPr>
            <a:spLocks noChangeShapeType="1"/>
          </p:cNvSpPr>
          <p:nvPr/>
        </p:nvSpPr>
        <p:spPr bwMode="auto">
          <a:xfrm>
            <a:off x="3686175" y="2201863"/>
            <a:ext cx="1628775" cy="158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44039" name="AutoShape 7"/>
          <p:cNvSpPr>
            <a:spLocks noChangeArrowheads="1"/>
          </p:cNvSpPr>
          <p:nvPr/>
        </p:nvSpPr>
        <p:spPr bwMode="auto">
          <a:xfrm>
            <a:off x="1922463" y="1739900"/>
            <a:ext cx="1958975" cy="40163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eaLnBrk="0" hangingPunct="0">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chemeClr val="bg2"/>
                </a:solidFill>
                <a:latin typeface="Courier New" pitchFamily="49" charset="0"/>
                <a:cs typeface="Courier New" pitchFamily="49" charset="0"/>
              </a:rPr>
              <a:t>max(i, j)</a:t>
            </a:r>
          </a:p>
        </p:txBody>
      </p:sp>
      <p:sp>
        <p:nvSpPr>
          <p:cNvPr id="44040" name="AutoShape 7"/>
          <p:cNvSpPr>
            <a:spLocks noChangeArrowheads="1"/>
          </p:cNvSpPr>
          <p:nvPr/>
        </p:nvSpPr>
        <p:spPr bwMode="auto">
          <a:xfrm>
            <a:off x="5110163" y="855663"/>
            <a:ext cx="3148012" cy="46355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eaLnBrk="0" hangingPunct="0">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Lucida Sans Typewriter" pitchFamily="49" charset="0"/>
                <a:cs typeface="Courier New" pitchFamily="49" charset="0"/>
              </a:rPr>
              <a:t>max(num1, num2)</a:t>
            </a:r>
          </a:p>
        </p:txBody>
      </p:sp>
      <p:sp>
        <p:nvSpPr>
          <p:cNvPr id="44041" name="AutoShape 7"/>
          <p:cNvSpPr>
            <a:spLocks noChangeArrowheads="1"/>
          </p:cNvSpPr>
          <p:nvPr/>
        </p:nvSpPr>
        <p:spPr bwMode="auto">
          <a:xfrm>
            <a:off x="4073525" y="1816100"/>
            <a:ext cx="1112838" cy="40163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eaLnBrk="0" hangingPunct="0">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cs typeface="Courier New" pitchFamily="49" charset="0"/>
              </a:rPr>
              <a:t>i, j</a:t>
            </a:r>
          </a:p>
        </p:txBody>
      </p:sp>
      <p:sp>
        <p:nvSpPr>
          <p:cNvPr id="44042" name="AutoShape 7"/>
          <p:cNvSpPr>
            <a:spLocks noChangeArrowheads="1"/>
          </p:cNvSpPr>
          <p:nvPr/>
        </p:nvSpPr>
        <p:spPr bwMode="auto">
          <a:xfrm>
            <a:off x="5532438" y="1892300"/>
            <a:ext cx="1304925" cy="403225"/>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eaLnBrk="0" hangingPunct="0">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chemeClr val="bg2"/>
                </a:solidFill>
                <a:latin typeface="Courier New" pitchFamily="49" charset="0"/>
                <a:cs typeface="Courier New" pitchFamily="49" charset="0"/>
              </a:rPr>
              <a:t>result</a:t>
            </a:r>
          </a:p>
        </p:txBody>
      </p:sp>
      <p:sp>
        <p:nvSpPr>
          <p:cNvPr id="44043" name="AutoShape 7"/>
          <p:cNvSpPr>
            <a:spLocks noChangeArrowheads="1"/>
          </p:cNvSpPr>
          <p:nvPr/>
        </p:nvSpPr>
        <p:spPr bwMode="auto">
          <a:xfrm>
            <a:off x="3649663" y="2468563"/>
            <a:ext cx="1958975" cy="403225"/>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eaLnBrk="0" hangingPunct="0">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pitchFamily="49" charset="0"/>
                <a:cs typeface="Courier New" pitchFamily="49" charset="0"/>
              </a:rPr>
              <a:t>result</a:t>
            </a:r>
            <a:endParaRPr lang="en-GB" sz="2000">
              <a:latin typeface="Courier New" pitchFamily="49" charset="0"/>
              <a:cs typeface="Courier New" pitchFamily="49" charset="0"/>
            </a:endParaRPr>
          </a:p>
        </p:txBody>
      </p:sp>
      <p:sp>
        <p:nvSpPr>
          <p:cNvPr id="12" name="Slide Number Placeholder 11"/>
          <p:cNvSpPr>
            <a:spLocks noGrp="1"/>
          </p:cNvSpPr>
          <p:nvPr>
            <p:ph type="sldNum" sz="quarter" idx="12"/>
          </p:nvPr>
        </p:nvSpPr>
        <p:spPr/>
        <p:txBody>
          <a:bodyPr/>
          <a:lstStyle/>
          <a:p>
            <a:pPr>
              <a:defRPr/>
            </a:pPr>
            <a:fld id="{10574ADD-FF73-4A1A-A0ED-C6591F31B3A2}"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906462"/>
          </a:xfrm>
        </p:spPr>
        <p:txBody>
          <a:bodyPr/>
          <a:lstStyle/>
          <a:p>
            <a:pPr eaLnBrk="1" hangingPunct="1"/>
            <a:r>
              <a:rPr lang="en-US"/>
              <a:t>Problem 1</a:t>
            </a:r>
          </a:p>
        </p:txBody>
      </p:sp>
      <p:sp>
        <p:nvSpPr>
          <p:cNvPr id="16387" name="Rectangle 3"/>
          <p:cNvSpPr>
            <a:spLocks noGrp="1" noChangeArrowheads="1"/>
          </p:cNvSpPr>
          <p:nvPr>
            <p:ph type="body" idx="4294967295"/>
          </p:nvPr>
        </p:nvSpPr>
        <p:spPr>
          <a:xfrm>
            <a:off x="457200" y="1371600"/>
            <a:ext cx="8229600" cy="4754563"/>
          </a:xfrm>
        </p:spPr>
        <p:txBody>
          <a:bodyPr/>
          <a:lstStyle/>
          <a:p>
            <a:pPr marL="0" indent="0">
              <a:buFontTx/>
              <a:buNone/>
              <a:defRPr/>
            </a:pPr>
            <a:r>
              <a:rPr lang="en-US" sz="2400" dirty="0"/>
              <a:t>From Chapter 2... To convert the distance in miles to kilometers where 1.609 kilometers per mile. </a:t>
            </a:r>
          </a:p>
          <a:p>
            <a:pPr marL="0" indent="0">
              <a:buFontTx/>
              <a:buNone/>
              <a:defRPr/>
            </a:pPr>
            <a:endParaRPr lang="en-US" sz="2400" dirty="0"/>
          </a:p>
          <a:p>
            <a:pPr marL="457200" indent="-457200" eaLnBrk="1" hangingPunct="1">
              <a:lnSpc>
                <a:spcPct val="90000"/>
              </a:lnSpc>
              <a:buFontTx/>
              <a:buNone/>
              <a:defRPr/>
            </a:pPr>
            <a:r>
              <a:rPr lang="en-US" sz="2000" dirty="0"/>
              <a:t>PAC</a:t>
            </a:r>
          </a:p>
          <a:p>
            <a:pPr marL="457200" indent="-457200" eaLnBrk="1" hangingPunct="1">
              <a:lnSpc>
                <a:spcPct val="90000"/>
              </a:lnSpc>
              <a:defRPr/>
            </a:pPr>
            <a:endParaRPr lang="en-US" sz="2000" dirty="0"/>
          </a:p>
          <a:p>
            <a:pPr marL="457200" indent="-457200" eaLnBrk="1" hangingPunct="1">
              <a:lnSpc>
                <a:spcPct val="90000"/>
              </a:lnSpc>
              <a:defRPr/>
            </a:pPr>
            <a:endParaRPr lang="en-US" sz="2000" dirty="0"/>
          </a:p>
          <a:p>
            <a:pPr marL="457200" indent="-457200" eaLnBrk="1" hangingPunct="1">
              <a:lnSpc>
                <a:spcPct val="90000"/>
              </a:lnSpc>
              <a:defRPr/>
            </a:pPr>
            <a:endParaRPr lang="en-US" sz="2000" dirty="0"/>
          </a:p>
          <a:p>
            <a:pPr marL="457200" indent="-457200" eaLnBrk="1" hangingPunct="1">
              <a:lnSpc>
                <a:spcPct val="90000"/>
              </a:lnSpc>
              <a:defRPr/>
            </a:pPr>
            <a:endParaRPr lang="en-US" sz="2000" dirty="0"/>
          </a:p>
          <a:p>
            <a:pPr marL="457200" indent="-457200" eaLnBrk="1" hangingPunct="1">
              <a:lnSpc>
                <a:spcPct val="90000"/>
              </a:lnSpc>
              <a:buFontTx/>
              <a:buNone/>
              <a:defRPr/>
            </a:pPr>
            <a:r>
              <a:rPr lang="en-US" sz="2000" dirty="0"/>
              <a:t>IPO</a:t>
            </a:r>
          </a:p>
          <a:p>
            <a:pPr marL="457200" indent="-457200" eaLnBrk="1" hangingPunct="1">
              <a:lnSpc>
                <a:spcPct val="90000"/>
              </a:lnSpc>
              <a:defRPr/>
            </a:pPr>
            <a:endParaRPr lang="en-US" sz="2000" dirty="0"/>
          </a:p>
          <a:p>
            <a:pPr marL="457200" indent="-457200" eaLnBrk="1" hangingPunct="1">
              <a:lnSpc>
                <a:spcPct val="90000"/>
              </a:lnSpc>
              <a:defRPr/>
            </a:pPr>
            <a:endParaRPr lang="en-US" sz="2000" dirty="0"/>
          </a:p>
        </p:txBody>
      </p:sp>
      <p:graphicFrame>
        <p:nvGraphicFramePr>
          <p:cNvPr id="69683" name="Group 51"/>
          <p:cNvGraphicFramePr>
            <a:graphicFrameLocks noGrp="1"/>
          </p:cNvGraphicFramePr>
          <p:nvPr>
            <p:ph type="tbl" idx="1"/>
            <p:extLst>
              <p:ext uri="{D42A27DB-BD31-4B8C-83A1-F6EECF244321}">
                <p14:modId xmlns:p14="http://schemas.microsoft.com/office/powerpoint/2010/main" val="2923797951"/>
              </p:ext>
            </p:extLst>
          </p:nvPr>
        </p:nvGraphicFramePr>
        <p:xfrm>
          <a:off x="457200" y="4610100"/>
          <a:ext cx="8229600" cy="1546352"/>
        </p:xfrm>
        <a:graphic>
          <a:graphicData uri="http://schemas.openxmlformats.org/drawingml/2006/table">
            <a:tbl>
              <a:tblPr/>
              <a:tblGrid>
                <a:gridCol w="1524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18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Input</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cs typeface="Times New Roman" pitchFamily="18" charset="0"/>
                        </a:rPr>
                        <a:t>Module</a:t>
                      </a:r>
                      <a:endParaRPr kumimoji="0" lang="en-US" sz="2000" b="0" i="0" u="none" strike="noStrike" cap="none" normalizeH="0" baseline="0" dirty="0">
                        <a:ln>
                          <a:noFill/>
                        </a:ln>
                        <a:solidFill>
                          <a:schemeClr val="tx1"/>
                        </a:solidFill>
                        <a:effectLst/>
                        <a:latin typeface="Arial" charset="0"/>
                      </a:endParaRP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Output</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5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Distance in Miles</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Read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Kilometers = 1.609 x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Display kilometers</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Distance in kilometers</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405" name="Slide Number Placeholder 4"/>
          <p:cNvSpPr>
            <a:spLocks noGrp="1"/>
          </p:cNvSpPr>
          <p:nvPr>
            <p:ph type="sldNum" sz="quarter" idx="12"/>
          </p:nvPr>
        </p:nvSpPr>
        <p:spPr/>
        <p:txBody>
          <a:bodyPr/>
          <a:lstStyle/>
          <a:p>
            <a:pPr>
              <a:defRPr/>
            </a:pPr>
            <a:fld id="{08B55CB6-50DA-45A3-BD36-600041961926}" type="slidenum">
              <a:rPr lang="en-US" smtClean="0"/>
              <a:pPr>
                <a:defRPr/>
              </a:pPr>
              <a:t>5</a:t>
            </a:fld>
            <a:endParaRPr lang="en-US"/>
          </a:p>
        </p:txBody>
      </p:sp>
      <p:graphicFrame>
        <p:nvGraphicFramePr>
          <p:cNvPr id="6" name="Group 1046"/>
          <p:cNvGraphicFramePr>
            <a:graphicFrameLocks/>
          </p:cNvGraphicFramePr>
          <p:nvPr/>
        </p:nvGraphicFramePr>
        <p:xfrm>
          <a:off x="457200" y="2933700"/>
          <a:ext cx="8229600" cy="1097116"/>
        </p:xfrm>
        <a:graphic>
          <a:graphicData uri="http://schemas.openxmlformats.org/drawingml/2006/table">
            <a:tbl>
              <a:tblPr/>
              <a:tblGrid>
                <a:gridCol w="2362200">
                  <a:extLst>
                    <a:ext uri="{9D8B030D-6E8A-4147-A177-3AD203B41FA5}">
                      <a16:colId xmlns:a16="http://schemas.microsoft.com/office/drawing/2014/main" val="20000"/>
                    </a:ext>
                  </a:extLst>
                </a:gridCol>
                <a:gridCol w="3831211">
                  <a:extLst>
                    <a:ext uri="{9D8B030D-6E8A-4147-A177-3AD203B41FA5}">
                      <a16:colId xmlns:a16="http://schemas.microsoft.com/office/drawing/2014/main" val="20001"/>
                    </a:ext>
                  </a:extLst>
                </a:gridCol>
                <a:gridCol w="2036189">
                  <a:extLst>
                    <a:ext uri="{9D8B030D-6E8A-4147-A177-3AD203B41FA5}">
                      <a16:colId xmlns:a16="http://schemas.microsoft.com/office/drawing/2014/main" val="20002"/>
                    </a:ext>
                  </a:extLst>
                </a:gridCol>
              </a:tblGrid>
              <a:tr h="3961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Data</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Output</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8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Distance in miles</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Kilometers = 1.609 x miles</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Distance in kilometers</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9683"/>
                                        </p:tgtEl>
                                        <p:attrNameLst>
                                          <p:attrName>style.visibility</p:attrName>
                                        </p:attrNameLst>
                                      </p:cBhvr>
                                      <p:to>
                                        <p:strVal val="visible"/>
                                      </p:to>
                                    </p:set>
                                    <p:animEffect transition="in" filter="box(in)">
                                      <p:cBhvr>
                                        <p:cTn id="12"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45059"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45060"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45061"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6"/>
          <p:cNvSpPr>
            <a:spLocks noChangeArrowheads="1"/>
          </p:cNvSpPr>
          <p:nvPr/>
        </p:nvSpPr>
        <p:spPr bwMode="auto">
          <a:xfrm>
            <a:off x="384175" y="2311400"/>
            <a:ext cx="342265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45063" name="AutoShape 7"/>
          <p:cNvSpPr>
            <a:spLocks noChangeArrowheads="1"/>
          </p:cNvSpPr>
          <p:nvPr/>
        </p:nvSpPr>
        <p:spPr bwMode="auto">
          <a:xfrm>
            <a:off x="2690813" y="1201738"/>
            <a:ext cx="3533775" cy="384175"/>
          </a:xfrm>
          <a:prstGeom prst="wedgeRoundRectCallout">
            <a:avLst>
              <a:gd name="adj1" fmla="val -45014"/>
              <a:gd name="adj2" fmla="val 263634"/>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i is now 5</a:t>
            </a:r>
          </a:p>
        </p:txBody>
      </p:sp>
      <p:sp>
        <p:nvSpPr>
          <p:cNvPr id="45064"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9" name="Slide Number Placeholder 8"/>
          <p:cNvSpPr>
            <a:spLocks noGrp="1"/>
          </p:cNvSpPr>
          <p:nvPr>
            <p:ph type="sldNum" sz="quarter" idx="12"/>
          </p:nvPr>
        </p:nvSpPr>
        <p:spPr/>
        <p:txBody>
          <a:bodyPr/>
          <a:lstStyle/>
          <a:p>
            <a:pPr>
              <a:defRPr/>
            </a:pPr>
            <a:fld id="{22FC8B2A-A67F-4832-92C3-9306E58D22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46083"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46084"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46085"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6"/>
          <p:cNvSpPr>
            <a:spLocks noChangeArrowheads="1"/>
          </p:cNvSpPr>
          <p:nvPr/>
        </p:nvSpPr>
        <p:spPr bwMode="auto">
          <a:xfrm>
            <a:off x="385763" y="2468563"/>
            <a:ext cx="342265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46087" name="AutoShape 7"/>
          <p:cNvSpPr>
            <a:spLocks noChangeArrowheads="1"/>
          </p:cNvSpPr>
          <p:nvPr/>
        </p:nvSpPr>
        <p:spPr bwMode="auto">
          <a:xfrm>
            <a:off x="2690813" y="1201738"/>
            <a:ext cx="3533775" cy="384175"/>
          </a:xfrm>
          <a:prstGeom prst="wedgeRoundRectCallout">
            <a:avLst>
              <a:gd name="adj1" fmla="val -45236"/>
              <a:gd name="adj2" fmla="val 309093"/>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j is now 2</a:t>
            </a:r>
          </a:p>
        </p:txBody>
      </p:sp>
      <p:sp>
        <p:nvSpPr>
          <p:cNvPr id="4608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9" name="Slide Number Placeholder 8"/>
          <p:cNvSpPr>
            <a:spLocks noGrp="1"/>
          </p:cNvSpPr>
          <p:nvPr>
            <p:ph type="sldNum" sz="quarter" idx="12"/>
          </p:nvPr>
        </p:nvSpPr>
        <p:spPr/>
        <p:txBody>
          <a:bodyPr/>
          <a:lstStyle/>
          <a:p>
            <a:pPr>
              <a:defRPr/>
            </a:pPr>
            <a:fld id="{0005DB7D-0874-4456-ADCA-0D33ECDF8E48}"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47107"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47108"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47109"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Rectangle 6"/>
          <p:cNvSpPr>
            <a:spLocks noChangeArrowheads="1"/>
          </p:cNvSpPr>
          <p:nvPr/>
        </p:nvSpPr>
        <p:spPr bwMode="auto">
          <a:xfrm>
            <a:off x="1230313" y="2622550"/>
            <a:ext cx="257810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47111" name="AutoShape 7"/>
          <p:cNvSpPr>
            <a:spLocks noChangeArrowheads="1"/>
          </p:cNvSpPr>
          <p:nvPr/>
        </p:nvSpPr>
        <p:spPr bwMode="auto">
          <a:xfrm>
            <a:off x="2690813" y="1201738"/>
            <a:ext cx="3533775" cy="384175"/>
          </a:xfrm>
          <a:prstGeom prst="wedgeRoundRectCallout">
            <a:avLst>
              <a:gd name="adj1" fmla="val -45236"/>
              <a:gd name="adj2" fmla="val 352065"/>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invoke max(i, j)</a:t>
            </a:r>
          </a:p>
        </p:txBody>
      </p:sp>
      <p:sp>
        <p:nvSpPr>
          <p:cNvPr id="471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9" name="Slide Number Placeholder 8"/>
          <p:cNvSpPr>
            <a:spLocks noGrp="1"/>
          </p:cNvSpPr>
          <p:nvPr>
            <p:ph type="sldNum" sz="quarter" idx="12"/>
          </p:nvPr>
        </p:nvSpPr>
        <p:spPr/>
        <p:txBody>
          <a:bodyPr/>
          <a:lstStyle/>
          <a:p>
            <a:pPr>
              <a:defRPr/>
            </a:pPr>
            <a:fld id="{BC5D6AE8-9C39-488E-A9D2-E55C5EEE3D35}"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48131"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48132"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48133"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Rectangle 6"/>
          <p:cNvSpPr>
            <a:spLocks noChangeArrowheads="1"/>
          </p:cNvSpPr>
          <p:nvPr/>
        </p:nvSpPr>
        <p:spPr bwMode="auto">
          <a:xfrm>
            <a:off x="5762625" y="2162175"/>
            <a:ext cx="257810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48135" name="AutoShape 7"/>
          <p:cNvSpPr>
            <a:spLocks noChangeArrowheads="1"/>
          </p:cNvSpPr>
          <p:nvPr/>
        </p:nvSpPr>
        <p:spPr bwMode="auto">
          <a:xfrm>
            <a:off x="2690813" y="931863"/>
            <a:ext cx="3532187" cy="998537"/>
          </a:xfrm>
          <a:prstGeom prst="wedgeRoundRectCallout">
            <a:avLst>
              <a:gd name="adj1" fmla="val 41597"/>
              <a:gd name="adj2" fmla="val 75120"/>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invoke max(i, j)</a:t>
            </a:r>
          </a:p>
          <a:p>
            <a:pPr algn="ctr" eaLnBrk="0" hangingPunct="0"/>
            <a:r>
              <a:rPr lang="en-US" sz="1800"/>
              <a:t>Pass the value of i to num1</a:t>
            </a:r>
          </a:p>
          <a:p>
            <a:pPr algn="ctr" eaLnBrk="0" hangingPunct="0"/>
            <a:r>
              <a:rPr lang="en-US" sz="1800"/>
              <a:t>Pass the value of j to num2</a:t>
            </a:r>
          </a:p>
        </p:txBody>
      </p:sp>
      <p:sp>
        <p:nvSpPr>
          <p:cNvPr id="48136" name="Line 8"/>
          <p:cNvSpPr>
            <a:spLocks noChangeShapeType="1"/>
          </p:cNvSpPr>
          <p:nvPr/>
        </p:nvSpPr>
        <p:spPr bwMode="auto">
          <a:xfrm flipV="1">
            <a:off x="1844675" y="2314575"/>
            <a:ext cx="3994150" cy="3841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MY"/>
          </a:p>
        </p:txBody>
      </p:sp>
      <p:sp>
        <p:nvSpPr>
          <p:cNvPr id="4813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10" name="Slide Number Placeholder 9"/>
          <p:cNvSpPr>
            <a:spLocks noGrp="1"/>
          </p:cNvSpPr>
          <p:nvPr>
            <p:ph type="sldNum" sz="quarter" idx="12"/>
          </p:nvPr>
        </p:nvSpPr>
        <p:spPr/>
        <p:txBody>
          <a:bodyPr/>
          <a:lstStyle/>
          <a:p>
            <a:pPr>
              <a:defRPr/>
            </a:pPr>
            <a:fld id="{D0DDF34B-FD22-47CD-884C-A717239AB7FD}"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49155"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49156"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49157"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6"/>
          <p:cNvSpPr>
            <a:spLocks noChangeArrowheads="1"/>
          </p:cNvSpPr>
          <p:nvPr/>
        </p:nvSpPr>
        <p:spPr bwMode="auto">
          <a:xfrm>
            <a:off x="4648200" y="2354263"/>
            <a:ext cx="257810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49159" name="AutoShape 7"/>
          <p:cNvSpPr>
            <a:spLocks noChangeArrowheads="1"/>
          </p:cNvSpPr>
          <p:nvPr/>
        </p:nvSpPr>
        <p:spPr bwMode="auto">
          <a:xfrm>
            <a:off x="2690813" y="1201738"/>
            <a:ext cx="3533775" cy="384175"/>
          </a:xfrm>
          <a:prstGeom prst="wedgeRoundRectCallout">
            <a:avLst>
              <a:gd name="adj1" fmla="val 44653"/>
              <a:gd name="adj2" fmla="val 263634"/>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declare variable result</a:t>
            </a:r>
          </a:p>
        </p:txBody>
      </p:sp>
      <p:sp>
        <p:nvSpPr>
          <p:cNvPr id="49160" name="Line 8"/>
          <p:cNvSpPr>
            <a:spLocks noChangeShapeType="1"/>
          </p:cNvSpPr>
          <p:nvPr/>
        </p:nvSpPr>
        <p:spPr bwMode="auto">
          <a:xfrm flipV="1">
            <a:off x="1844675" y="2314575"/>
            <a:ext cx="3994150" cy="3841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MY"/>
          </a:p>
        </p:txBody>
      </p:sp>
      <p:sp>
        <p:nvSpPr>
          <p:cNvPr id="49161"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10" name="Slide Number Placeholder 9"/>
          <p:cNvSpPr>
            <a:spLocks noGrp="1"/>
          </p:cNvSpPr>
          <p:nvPr>
            <p:ph type="sldNum" sz="quarter" idx="12"/>
          </p:nvPr>
        </p:nvSpPr>
        <p:spPr/>
        <p:txBody>
          <a:bodyPr/>
          <a:lstStyle/>
          <a:p>
            <a:pPr>
              <a:defRPr/>
            </a:pPr>
            <a:fld id="{66304927-7522-4C29-9361-B9A3FBAFC78E}"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50179"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50180"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50181"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6"/>
          <p:cNvSpPr>
            <a:spLocks noChangeArrowheads="1"/>
          </p:cNvSpPr>
          <p:nvPr/>
        </p:nvSpPr>
        <p:spPr bwMode="auto">
          <a:xfrm>
            <a:off x="4648200" y="2622550"/>
            <a:ext cx="257810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50183" name="AutoShape 7"/>
          <p:cNvSpPr>
            <a:spLocks noChangeArrowheads="1"/>
          </p:cNvSpPr>
          <p:nvPr/>
        </p:nvSpPr>
        <p:spPr bwMode="auto">
          <a:xfrm>
            <a:off x="2690813" y="971550"/>
            <a:ext cx="3533775" cy="614363"/>
          </a:xfrm>
          <a:prstGeom prst="wedgeRoundRectCallout">
            <a:avLst>
              <a:gd name="adj1" fmla="val 57593"/>
              <a:gd name="adj2" fmla="val 238889"/>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(num1 &gt; num2) is true since </a:t>
            </a:r>
          </a:p>
          <a:p>
            <a:pPr algn="ctr" eaLnBrk="0" hangingPunct="0"/>
            <a:r>
              <a:rPr lang="en-US" sz="1800"/>
              <a:t>num1 is 5 and num2 is 2</a:t>
            </a:r>
          </a:p>
        </p:txBody>
      </p:sp>
      <p:sp>
        <p:nvSpPr>
          <p:cNvPr id="50184" name="Line 8"/>
          <p:cNvSpPr>
            <a:spLocks noChangeShapeType="1"/>
          </p:cNvSpPr>
          <p:nvPr/>
        </p:nvSpPr>
        <p:spPr bwMode="auto">
          <a:xfrm flipV="1">
            <a:off x="1844675" y="2314575"/>
            <a:ext cx="3994150" cy="3841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MY"/>
          </a:p>
        </p:txBody>
      </p:sp>
      <p:sp>
        <p:nvSpPr>
          <p:cNvPr id="50185"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10" name="Slide Number Placeholder 9"/>
          <p:cNvSpPr>
            <a:spLocks noGrp="1"/>
          </p:cNvSpPr>
          <p:nvPr>
            <p:ph type="sldNum" sz="quarter" idx="12"/>
          </p:nvPr>
        </p:nvSpPr>
        <p:spPr/>
        <p:txBody>
          <a:bodyPr/>
          <a:lstStyle/>
          <a:p>
            <a:pPr>
              <a:defRPr/>
            </a:pPr>
            <a:fld id="{C79A43DF-A637-4290-9C26-C33378B75F9F}"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51203"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51204"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51205"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6"/>
          <p:cNvSpPr>
            <a:spLocks noChangeArrowheads="1"/>
          </p:cNvSpPr>
          <p:nvPr/>
        </p:nvSpPr>
        <p:spPr bwMode="auto">
          <a:xfrm>
            <a:off x="4648200" y="2776538"/>
            <a:ext cx="257810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51207" name="AutoShape 7"/>
          <p:cNvSpPr>
            <a:spLocks noChangeArrowheads="1"/>
          </p:cNvSpPr>
          <p:nvPr/>
        </p:nvSpPr>
        <p:spPr bwMode="auto">
          <a:xfrm>
            <a:off x="2690813" y="971550"/>
            <a:ext cx="3533775" cy="614363"/>
          </a:xfrm>
          <a:prstGeom prst="wedgeRoundRectCallout">
            <a:avLst>
              <a:gd name="adj1" fmla="val 60153"/>
              <a:gd name="adj2" fmla="val 266019"/>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result is now 5</a:t>
            </a:r>
          </a:p>
        </p:txBody>
      </p:sp>
      <p:sp>
        <p:nvSpPr>
          <p:cNvPr id="51208" name="Line 8"/>
          <p:cNvSpPr>
            <a:spLocks noChangeShapeType="1"/>
          </p:cNvSpPr>
          <p:nvPr/>
        </p:nvSpPr>
        <p:spPr bwMode="auto">
          <a:xfrm flipV="1">
            <a:off x="1844675" y="2314575"/>
            <a:ext cx="3994150" cy="3841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MY"/>
          </a:p>
        </p:txBody>
      </p:sp>
      <p:sp>
        <p:nvSpPr>
          <p:cNvPr id="51209"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10" name="Slide Number Placeholder 9"/>
          <p:cNvSpPr>
            <a:spLocks noGrp="1"/>
          </p:cNvSpPr>
          <p:nvPr>
            <p:ph type="sldNum" sz="quarter" idx="12"/>
          </p:nvPr>
        </p:nvSpPr>
        <p:spPr/>
        <p:txBody>
          <a:bodyPr/>
          <a:lstStyle/>
          <a:p>
            <a:pPr>
              <a:defRPr/>
            </a:pPr>
            <a:fld id="{F6FC0E47-2F3A-4494-92C1-28942EDCD3BE}"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52227"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52228"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52229"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0" name="Rectangle 6"/>
          <p:cNvSpPr>
            <a:spLocks noChangeArrowheads="1"/>
          </p:cNvSpPr>
          <p:nvPr/>
        </p:nvSpPr>
        <p:spPr bwMode="auto">
          <a:xfrm>
            <a:off x="4648200" y="3390900"/>
            <a:ext cx="257810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52231" name="AutoShape 7"/>
          <p:cNvSpPr>
            <a:spLocks noChangeArrowheads="1"/>
          </p:cNvSpPr>
          <p:nvPr/>
        </p:nvSpPr>
        <p:spPr bwMode="auto">
          <a:xfrm>
            <a:off x="2690813" y="1201738"/>
            <a:ext cx="3533775" cy="384175"/>
          </a:xfrm>
          <a:prstGeom prst="wedgeRoundRectCallout">
            <a:avLst>
              <a:gd name="adj1" fmla="val 7954"/>
              <a:gd name="adj2" fmla="val 531819"/>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return result, which is 5</a:t>
            </a:r>
          </a:p>
        </p:txBody>
      </p:sp>
      <p:sp>
        <p:nvSpPr>
          <p:cNvPr id="52232" name="Line 8"/>
          <p:cNvSpPr>
            <a:spLocks noChangeShapeType="1"/>
          </p:cNvSpPr>
          <p:nvPr/>
        </p:nvSpPr>
        <p:spPr bwMode="auto">
          <a:xfrm flipV="1">
            <a:off x="1844675" y="2314575"/>
            <a:ext cx="3994150" cy="3841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MY"/>
          </a:p>
        </p:txBody>
      </p:sp>
      <p:sp>
        <p:nvSpPr>
          <p:cNvPr id="52233"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10" name="Slide Number Placeholder 9"/>
          <p:cNvSpPr>
            <a:spLocks noGrp="1"/>
          </p:cNvSpPr>
          <p:nvPr>
            <p:ph type="sldNum" sz="quarter" idx="12"/>
          </p:nvPr>
        </p:nvSpPr>
        <p:spPr/>
        <p:txBody>
          <a:bodyPr/>
          <a:lstStyle/>
          <a:p>
            <a:pPr>
              <a:defRPr/>
            </a:pPr>
            <a:fld id="{00A08A5F-EB31-4E97-B40C-99D3251DD7A6}"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53251"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53252"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53253"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4" name="Rectangle 6"/>
          <p:cNvSpPr>
            <a:spLocks noChangeArrowheads="1"/>
          </p:cNvSpPr>
          <p:nvPr/>
        </p:nvSpPr>
        <p:spPr bwMode="auto">
          <a:xfrm>
            <a:off x="423863" y="2622550"/>
            <a:ext cx="3384550" cy="177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53255" name="AutoShape 7"/>
          <p:cNvSpPr>
            <a:spLocks noChangeArrowheads="1"/>
          </p:cNvSpPr>
          <p:nvPr/>
        </p:nvSpPr>
        <p:spPr bwMode="auto">
          <a:xfrm>
            <a:off x="2690813" y="931863"/>
            <a:ext cx="3533775" cy="654050"/>
          </a:xfrm>
          <a:prstGeom prst="wedgeRoundRectCallout">
            <a:avLst>
              <a:gd name="adj1" fmla="val -45236"/>
              <a:gd name="adj2" fmla="val 227426"/>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return max(i, j) and assign the return value to k</a:t>
            </a:r>
          </a:p>
        </p:txBody>
      </p:sp>
      <p:sp>
        <p:nvSpPr>
          <p:cNvPr id="53256" name="Line 8"/>
          <p:cNvSpPr>
            <a:spLocks noChangeShapeType="1"/>
          </p:cNvSpPr>
          <p:nvPr/>
        </p:nvSpPr>
        <p:spPr bwMode="auto">
          <a:xfrm flipH="1" flipV="1">
            <a:off x="1844675" y="2776538"/>
            <a:ext cx="2881313" cy="69056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MY"/>
          </a:p>
        </p:txBody>
      </p:sp>
      <p:sp>
        <p:nvSpPr>
          <p:cNvPr id="5325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10" name="Slide Number Placeholder 9"/>
          <p:cNvSpPr>
            <a:spLocks noGrp="1"/>
          </p:cNvSpPr>
          <p:nvPr>
            <p:ph type="sldNum" sz="quarter" idx="12"/>
          </p:nvPr>
        </p:nvSpPr>
        <p:spPr/>
        <p:txBody>
          <a:bodyPr/>
          <a:lstStyle/>
          <a:p>
            <a:pPr>
              <a:defRPr/>
            </a:pPr>
            <a:fld id="{7E0D38CA-D9C4-418E-A7BA-7F66B8E24870}"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700088" y="384175"/>
            <a:ext cx="7758112" cy="579438"/>
          </a:xfrm>
        </p:spPr>
        <p:txBody>
          <a:bodyPr lIns="92075" tIns="46038" rIns="92075" bIns="46038"/>
          <a:lstStyle/>
          <a:p>
            <a:pPr eaLnBrk="1" hangingPunct="1"/>
            <a:r>
              <a:rPr lang="en-US" sz="4000"/>
              <a:t>Trace Method Invocation</a:t>
            </a:r>
            <a:endParaRPr lang="en-US" sz="4000">
              <a:solidFill>
                <a:schemeClr val="tx1"/>
              </a:solidFill>
            </a:endParaRPr>
          </a:p>
        </p:txBody>
      </p:sp>
      <p:sp>
        <p:nvSpPr>
          <p:cNvPr id="54275"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54276"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54277" name="Object 5"/>
          <p:cNvGraphicFramePr>
            <a:graphicFrameLocks noChangeAspect="1"/>
          </p:cNvGraphicFramePr>
          <p:nvPr/>
        </p:nvGraphicFramePr>
        <p:xfrm>
          <a:off x="231775" y="1930400"/>
          <a:ext cx="8610600" cy="2209800"/>
        </p:xfrm>
        <a:graphic>
          <a:graphicData uri="http://schemas.openxmlformats.org/presentationml/2006/ole">
            <mc:AlternateContent xmlns:mc="http://schemas.openxmlformats.org/markup-compatibility/2006">
              <mc:Choice xmlns:v="urn:schemas-microsoft-com:vml" Requires="v">
                <p:oleObj name="Picture" r:id="rId3" imgW="4232148" imgH="1085088" progId="Word.Picture.8">
                  <p:embed/>
                </p:oleObj>
              </mc:Choice>
              <mc:Fallback>
                <p:oleObj name="Picture" r:id="rId3" imgW="4232148" imgH="108508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304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Rectangle 6"/>
          <p:cNvSpPr>
            <a:spLocks noChangeArrowheads="1"/>
          </p:cNvSpPr>
          <p:nvPr/>
        </p:nvSpPr>
        <p:spPr bwMode="auto">
          <a:xfrm>
            <a:off x="423863" y="2968625"/>
            <a:ext cx="3384550" cy="4603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pPr eaLnBrk="0" hangingPunct="0"/>
            <a:endParaRPr lang="ms-MY"/>
          </a:p>
        </p:txBody>
      </p:sp>
      <p:sp>
        <p:nvSpPr>
          <p:cNvPr id="54279" name="AutoShape 7"/>
          <p:cNvSpPr>
            <a:spLocks noChangeArrowheads="1"/>
          </p:cNvSpPr>
          <p:nvPr/>
        </p:nvSpPr>
        <p:spPr bwMode="auto">
          <a:xfrm>
            <a:off x="2690813" y="931863"/>
            <a:ext cx="3533775" cy="654050"/>
          </a:xfrm>
          <a:prstGeom prst="wedgeRoundRectCallout">
            <a:avLst>
              <a:gd name="adj1" fmla="val -43398"/>
              <a:gd name="adj2" fmla="val 279611"/>
              <a:gd name="adj3" fmla="val 16667"/>
            </a:avLst>
          </a:prstGeom>
          <a:solidFill>
            <a:schemeClr val="accent1"/>
          </a:solidFill>
          <a:ln w="12700">
            <a:solidFill>
              <a:schemeClr val="tx1"/>
            </a:solidFill>
            <a:miter lim="800000"/>
            <a:headEnd type="none" w="sm" len="sm"/>
            <a:tailEnd type="none" w="sm" len="sm"/>
          </a:ln>
        </p:spPr>
        <p:txBody>
          <a:bodyPr/>
          <a:lstStyle/>
          <a:p>
            <a:pPr algn="ctr" eaLnBrk="0" hangingPunct="0"/>
            <a:r>
              <a:rPr lang="en-US" sz="1800"/>
              <a:t>Execute the print statement</a:t>
            </a:r>
          </a:p>
        </p:txBody>
      </p:sp>
      <p:sp>
        <p:nvSpPr>
          <p:cNvPr id="5428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solidFill>
                  <a:schemeClr val="bg2"/>
                </a:solidFill>
                <a:latin typeface="Forte" pitchFamily="66" charset="0"/>
              </a:rPr>
              <a:t>animation</a:t>
            </a:r>
          </a:p>
        </p:txBody>
      </p:sp>
      <p:sp>
        <p:nvSpPr>
          <p:cNvPr id="9" name="Slide Number Placeholder 8"/>
          <p:cNvSpPr>
            <a:spLocks noGrp="1"/>
          </p:cNvSpPr>
          <p:nvPr>
            <p:ph type="sldNum" sz="quarter" idx="12"/>
          </p:nvPr>
        </p:nvSpPr>
        <p:spPr/>
        <p:txBody>
          <a:bodyPr/>
          <a:lstStyle/>
          <a:p>
            <a:pPr>
              <a:defRPr/>
            </a:pPr>
            <a:fld id="{F1515630-7B17-40BF-9D85-D5ED6812FCAC}" type="slidenum">
              <a:rPr lang="en-US" smtClean="0"/>
              <a:pPr>
                <a:defRPr/>
              </a:pPr>
              <a:t>59</a:t>
            </a:fld>
            <a:endParaRPr lang="en-US"/>
          </a:p>
        </p:txBody>
      </p:sp>
      <p:sp>
        <p:nvSpPr>
          <p:cNvPr id="2" name="TextBox 1"/>
          <p:cNvSpPr txBox="1"/>
          <p:nvPr/>
        </p:nvSpPr>
        <p:spPr>
          <a:xfrm>
            <a:off x="779665" y="4273105"/>
            <a:ext cx="1813317" cy="400110"/>
          </a:xfrm>
          <a:prstGeom prst="rect">
            <a:avLst/>
          </a:prstGeom>
          <a:noFill/>
        </p:spPr>
        <p:txBody>
          <a:bodyPr wrap="none" rtlCol="0">
            <a:spAutoFit/>
          </a:bodyPr>
          <a:lstStyle/>
          <a:p>
            <a:r>
              <a:rPr lang="en-US" sz="2000" dirty="0"/>
              <a:t>Output console:</a:t>
            </a:r>
            <a:endParaRPr lang="en-MY" sz="2000" dirty="0"/>
          </a:p>
        </p:txBody>
      </p:sp>
      <p:sp>
        <p:nvSpPr>
          <p:cNvPr id="3" name="TextBox 2"/>
          <p:cNvSpPr txBox="1"/>
          <p:nvPr/>
        </p:nvSpPr>
        <p:spPr>
          <a:xfrm>
            <a:off x="872030" y="4734770"/>
            <a:ext cx="7041205" cy="1015663"/>
          </a:xfrm>
          <a:prstGeom prst="rect">
            <a:avLst/>
          </a:prstGeom>
          <a:noFill/>
          <a:ln w="19050">
            <a:solidFill>
              <a:schemeClr val="tx1"/>
            </a:solidFill>
          </a:ln>
        </p:spPr>
        <p:txBody>
          <a:bodyPr wrap="square" rtlCol="0">
            <a:spAutoFit/>
          </a:bodyPr>
          <a:lstStyle/>
          <a:p>
            <a:r>
              <a:rPr lang="en-US" sz="2000" b="1" dirty="0">
                <a:latin typeface="Courier New" pitchFamily="49" charset="0"/>
                <a:cs typeface="Courier New" pitchFamily="49" charset="0"/>
              </a:rPr>
              <a:t>The maximum between 5 and 2 is 5</a:t>
            </a:r>
          </a:p>
          <a:p>
            <a:endParaRPr lang="en-US" sz="2000" dirty="0"/>
          </a:p>
          <a:p>
            <a:endParaRPr lang="en-MY"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44562"/>
          </a:xfrm>
        </p:spPr>
        <p:txBody>
          <a:bodyPr/>
          <a:lstStyle/>
          <a:p>
            <a:r>
              <a:rPr lang="en-US" dirty="0"/>
              <a:t>With Methods…</a:t>
            </a:r>
            <a:endParaRPr lang="ms-MY" dirty="0"/>
          </a:p>
        </p:txBody>
      </p:sp>
      <p:sp>
        <p:nvSpPr>
          <p:cNvPr id="4" name="Slide Number Placeholder 3"/>
          <p:cNvSpPr>
            <a:spLocks noGrp="1"/>
          </p:cNvSpPr>
          <p:nvPr>
            <p:ph type="sldNum" sz="quarter" idx="12"/>
          </p:nvPr>
        </p:nvSpPr>
        <p:spPr/>
        <p:txBody>
          <a:bodyPr/>
          <a:lstStyle/>
          <a:p>
            <a:pPr>
              <a:defRPr/>
            </a:pPr>
            <a:fld id="{C98744DD-9030-4015-AAF4-7089E9FC6BA8}" type="slidenum">
              <a:rPr lang="en-US" smtClean="0"/>
              <a:pPr>
                <a:defRPr/>
              </a:pPr>
              <a:t>6</a:t>
            </a:fld>
            <a:endParaRPr lang="en-US"/>
          </a:p>
        </p:txBody>
      </p:sp>
      <p:graphicFrame>
        <p:nvGraphicFramePr>
          <p:cNvPr id="7" name="Diagram 6"/>
          <p:cNvGraphicFramePr/>
          <p:nvPr>
            <p:extLst>
              <p:ext uri="{D42A27DB-BD31-4B8C-83A1-F6EECF244321}">
                <p14:modId xmlns:p14="http://schemas.microsoft.com/office/powerpoint/2010/main" val="314443618"/>
              </p:ext>
            </p:extLst>
          </p:nvPr>
        </p:nvGraphicFramePr>
        <p:xfrm>
          <a:off x="769905" y="1231773"/>
          <a:ext cx="7886700" cy="2696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Group 51"/>
          <p:cNvGraphicFramePr>
            <a:graphicFrameLocks/>
          </p:cNvGraphicFramePr>
          <p:nvPr>
            <p:extLst>
              <p:ext uri="{D42A27DB-BD31-4B8C-83A1-F6EECF244321}">
                <p14:modId xmlns:p14="http://schemas.microsoft.com/office/powerpoint/2010/main" val="2247941884"/>
              </p:ext>
            </p:extLst>
          </p:nvPr>
        </p:nvGraphicFramePr>
        <p:xfrm>
          <a:off x="495300" y="4686300"/>
          <a:ext cx="8229600" cy="1546352"/>
        </p:xfrm>
        <a:graphic>
          <a:graphicData uri="http://schemas.openxmlformats.org/drawingml/2006/table">
            <a:tbl>
              <a:tblPr/>
              <a:tblGrid>
                <a:gridCol w="1524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18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Input</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Module</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Output</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5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Distance in Miles</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Module Read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Module Calculation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Module Print</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0200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0300</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Distance in kilometers</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TextBox 11"/>
          <p:cNvSpPr txBox="1"/>
          <p:nvPr/>
        </p:nvSpPr>
        <p:spPr>
          <a:xfrm>
            <a:off x="495300" y="4229100"/>
            <a:ext cx="4683125" cy="400050"/>
          </a:xfrm>
          <a:prstGeom prst="rect">
            <a:avLst/>
          </a:prstGeom>
          <a:noFill/>
        </p:spPr>
        <p:txBody>
          <a:bodyPr wrap="none">
            <a:spAutoFit/>
          </a:bodyPr>
          <a:lstStyle/>
          <a:p>
            <a:pPr eaLnBrk="0" hangingPunct="0">
              <a:defRPr/>
            </a:pPr>
            <a:r>
              <a:rPr lang="en-US" sz="2000" dirty="0">
                <a:latin typeface="+mn-lt"/>
                <a:cs typeface="+mn-cs"/>
              </a:rPr>
              <a:t>So now we can complete the IPO chart:</a:t>
            </a:r>
            <a:endParaRPr lang="ms-MY" sz="200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3" name="Content Placeholder 2"/>
          <p:cNvSpPr>
            <a:spLocks noGrp="1"/>
          </p:cNvSpPr>
          <p:nvPr>
            <p:ph idx="1"/>
          </p:nvPr>
        </p:nvSpPr>
        <p:spPr/>
        <p:txBody>
          <a:bodyPr/>
          <a:lstStyle/>
          <a:p>
            <a:r>
              <a:rPr lang="en-US" altLang="en-US" sz="2800" dirty="0"/>
              <a:t>Find the sum of integers </a:t>
            </a:r>
          </a:p>
          <a:p>
            <a:pPr lvl="1"/>
            <a:r>
              <a:rPr lang="en-US" altLang="en-US" sz="2400" dirty="0"/>
              <a:t>from </a:t>
            </a:r>
            <a:r>
              <a:rPr lang="en-US" altLang="en-US" sz="2400" u="sng" dirty="0"/>
              <a:t>1</a:t>
            </a:r>
            <a:r>
              <a:rPr lang="en-US" altLang="en-US" sz="2400" dirty="0"/>
              <a:t> to </a:t>
            </a:r>
            <a:r>
              <a:rPr lang="en-US" altLang="en-US" sz="2400" u="sng" dirty="0"/>
              <a:t>10</a:t>
            </a:r>
            <a:r>
              <a:rPr lang="en-US" altLang="en-US" sz="2400" dirty="0"/>
              <a:t>, </a:t>
            </a:r>
          </a:p>
          <a:p>
            <a:pPr lvl="1"/>
            <a:r>
              <a:rPr lang="en-US" altLang="en-US" sz="2400" dirty="0"/>
              <a:t>from </a:t>
            </a:r>
            <a:r>
              <a:rPr lang="en-US" altLang="en-US" sz="2400" u="sng" dirty="0"/>
              <a:t>20</a:t>
            </a:r>
            <a:r>
              <a:rPr lang="en-US" altLang="en-US" sz="2400" dirty="0"/>
              <a:t> to </a:t>
            </a:r>
            <a:r>
              <a:rPr lang="en-US" altLang="en-US" sz="2400" u="sng" dirty="0"/>
              <a:t>30</a:t>
            </a:r>
            <a:r>
              <a:rPr lang="en-US" altLang="en-US" sz="2400" dirty="0"/>
              <a:t>, </a:t>
            </a:r>
          </a:p>
          <a:p>
            <a:pPr lvl="1"/>
            <a:r>
              <a:rPr lang="en-US" altLang="en-US" sz="2400" dirty="0"/>
              <a:t>and from </a:t>
            </a:r>
            <a:r>
              <a:rPr lang="en-US" altLang="en-US" sz="2400" u="sng" dirty="0"/>
              <a:t>35</a:t>
            </a:r>
            <a:r>
              <a:rPr lang="en-US" altLang="en-US" sz="2400" dirty="0"/>
              <a:t> to </a:t>
            </a:r>
            <a:r>
              <a:rPr lang="en-US" altLang="en-US" sz="2400" u="sng" dirty="0"/>
              <a:t>45</a:t>
            </a:r>
            <a:r>
              <a:rPr lang="en-US" altLang="en-US" sz="2400" dirty="0"/>
              <a:t>, respectively.</a:t>
            </a:r>
          </a:p>
          <a:p>
            <a:endParaRPr lang="en-MY" dirty="0"/>
          </a:p>
        </p:txBody>
      </p:sp>
      <p:sp>
        <p:nvSpPr>
          <p:cNvPr id="4" name="Slide Number Placeholder 3"/>
          <p:cNvSpPr>
            <a:spLocks noGrp="1"/>
          </p:cNvSpPr>
          <p:nvPr>
            <p:ph type="sldNum" sz="quarter" idx="12"/>
          </p:nvPr>
        </p:nvSpPr>
        <p:spPr/>
        <p:txBody>
          <a:bodyPr/>
          <a:lstStyle/>
          <a:p>
            <a:pPr>
              <a:defRPr/>
            </a:pPr>
            <a:fld id="{058DE562-9614-478A-A76C-916E4D856D66}" type="slidenum">
              <a:rPr lang="en-US" smtClean="0"/>
              <a:pPr>
                <a:defRPr/>
              </a:pPr>
              <a:t>60</a:t>
            </a:fld>
            <a:endParaRPr lang="en-US"/>
          </a:p>
        </p:txBody>
      </p:sp>
    </p:spTree>
    <p:extLst>
      <p:ext uri="{BB962C8B-B14F-4D97-AF65-F5344CB8AC3E}">
        <p14:creationId xmlns:p14="http://schemas.microsoft.com/office/powerpoint/2010/main" val="172170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3124200" y="6245225"/>
            <a:ext cx="2895600" cy="476250"/>
          </a:xfrm>
        </p:spPr>
        <p:txBody>
          <a:bodyPr/>
          <a:lstStyle/>
          <a:p>
            <a:pPr algn="ctr">
              <a:defRPr/>
            </a:pPr>
            <a:fld id="{8E169B41-BA98-4BFD-8996-E629AF289960}" type="slidenum">
              <a:rPr lang="en-US"/>
              <a:pPr algn="ctr">
                <a:defRPr/>
              </a:pPr>
              <a:t>61</a:t>
            </a:fld>
            <a:endParaRPr lang="en-US"/>
          </a:p>
        </p:txBody>
      </p:sp>
      <p:sp>
        <p:nvSpPr>
          <p:cNvPr id="8196" name="Rectangle 3"/>
          <p:cNvSpPr>
            <a:spLocks noChangeArrowheads="1"/>
          </p:cNvSpPr>
          <p:nvPr/>
        </p:nvSpPr>
        <p:spPr bwMode="auto">
          <a:xfrm>
            <a:off x="0" y="237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197" name="Rectangle 4"/>
          <p:cNvSpPr>
            <a:spLocks noChangeArrowheads="1"/>
          </p:cNvSpPr>
          <p:nvPr/>
        </p:nvSpPr>
        <p:spPr bwMode="auto">
          <a:xfrm>
            <a:off x="0" y="448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198" name="Rectangle 5"/>
          <p:cNvSpPr>
            <a:spLocks noChangeArrowheads="1"/>
          </p:cNvSpPr>
          <p:nvPr/>
        </p:nvSpPr>
        <p:spPr bwMode="auto">
          <a:xfrm>
            <a:off x="0" y="218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199" name="Text Box 6"/>
          <p:cNvSpPr txBox="1">
            <a:spLocks noChangeArrowheads="1"/>
          </p:cNvSpPr>
          <p:nvPr/>
        </p:nvSpPr>
        <p:spPr bwMode="auto">
          <a:xfrm>
            <a:off x="136525" y="1319213"/>
            <a:ext cx="8870950" cy="4832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200" dirty="0" err="1">
                <a:latin typeface="Lucida Sans Typewriter" pitchFamily="49" charset="0"/>
              </a:rPr>
              <a:t>int</a:t>
            </a:r>
            <a:r>
              <a:rPr lang="en-US" altLang="en-US" sz="2200" dirty="0">
                <a:latin typeface="Lucida Sans Typewriter" pitchFamily="49" charset="0"/>
              </a:rPr>
              <a:t> sum = 0;</a:t>
            </a:r>
          </a:p>
          <a:p>
            <a:pPr>
              <a:spcBef>
                <a:spcPct val="0"/>
              </a:spcBef>
              <a:buFontTx/>
              <a:buNone/>
            </a:pPr>
            <a:r>
              <a:rPr lang="en-US" altLang="en-US" sz="2200" dirty="0">
                <a:latin typeface="Lucida Sans Typewriter" pitchFamily="49" charset="0"/>
              </a:rPr>
              <a:t>for (</a:t>
            </a:r>
            <a:r>
              <a:rPr lang="en-US" altLang="en-US" sz="2200" dirty="0" err="1">
                <a:latin typeface="Lucida Sans Typewriter" pitchFamily="49" charset="0"/>
              </a:rPr>
              <a:t>int</a:t>
            </a:r>
            <a:r>
              <a:rPr lang="en-US" altLang="en-US" sz="2200" dirty="0">
                <a:latin typeface="Lucida Sans Typewriter" pitchFamily="49" charset="0"/>
              </a:rPr>
              <a:t> </a:t>
            </a:r>
            <a:r>
              <a:rPr lang="en-US" altLang="en-US" sz="2200" dirty="0" err="1">
                <a:latin typeface="Lucida Sans Typewriter" pitchFamily="49" charset="0"/>
              </a:rPr>
              <a:t>i</a:t>
            </a:r>
            <a:r>
              <a:rPr lang="en-US" altLang="en-US" sz="2200" dirty="0">
                <a:latin typeface="Lucida Sans Typewriter" pitchFamily="49" charset="0"/>
              </a:rPr>
              <a:t> = 1; </a:t>
            </a:r>
            <a:r>
              <a:rPr lang="en-US" altLang="en-US" sz="2200" dirty="0" err="1">
                <a:latin typeface="Lucida Sans Typewriter" pitchFamily="49" charset="0"/>
              </a:rPr>
              <a:t>i</a:t>
            </a:r>
            <a:r>
              <a:rPr lang="en-US" altLang="en-US" sz="2200" dirty="0">
                <a:latin typeface="Lucida Sans Typewriter" pitchFamily="49" charset="0"/>
              </a:rPr>
              <a:t> &lt;= 10;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a:latin typeface="Lucida Sans Typewriter" pitchFamily="49" charset="0"/>
              </a:rPr>
              <a:t>  sum +=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err="1">
                <a:latin typeface="Lucida Sans Typewriter" pitchFamily="49" charset="0"/>
              </a:rPr>
              <a:t>System.out.println</a:t>
            </a:r>
            <a:r>
              <a:rPr lang="en-US" altLang="en-US" sz="2200" dirty="0">
                <a:latin typeface="Lucida Sans Typewriter" pitchFamily="49" charset="0"/>
              </a:rPr>
              <a:t>("Sum from 1 to 10 is " + sum);</a:t>
            </a:r>
          </a:p>
          <a:p>
            <a:pPr>
              <a:spcBef>
                <a:spcPct val="0"/>
              </a:spcBef>
              <a:buFontTx/>
              <a:buNone/>
            </a:pPr>
            <a:endParaRPr lang="en-US" altLang="en-US" sz="2200" dirty="0">
              <a:latin typeface="Lucida Sans Typewriter" pitchFamily="49" charset="0"/>
            </a:endParaRPr>
          </a:p>
          <a:p>
            <a:pPr>
              <a:spcBef>
                <a:spcPct val="0"/>
              </a:spcBef>
              <a:buFontTx/>
              <a:buNone/>
            </a:pPr>
            <a:r>
              <a:rPr lang="en-US" altLang="en-US" sz="2200" dirty="0">
                <a:latin typeface="Lucida Sans Typewriter" pitchFamily="49" charset="0"/>
              </a:rPr>
              <a:t>sum = 0;</a:t>
            </a:r>
          </a:p>
          <a:p>
            <a:pPr>
              <a:spcBef>
                <a:spcPct val="0"/>
              </a:spcBef>
              <a:buFontTx/>
              <a:buNone/>
            </a:pPr>
            <a:r>
              <a:rPr lang="en-US" altLang="en-US" sz="2200" dirty="0">
                <a:latin typeface="Lucida Sans Typewriter" pitchFamily="49" charset="0"/>
              </a:rPr>
              <a:t>for (</a:t>
            </a:r>
            <a:r>
              <a:rPr lang="en-US" altLang="en-US" sz="2200" dirty="0" err="1">
                <a:latin typeface="Lucida Sans Typewriter" pitchFamily="49" charset="0"/>
              </a:rPr>
              <a:t>int</a:t>
            </a:r>
            <a:r>
              <a:rPr lang="en-US" altLang="en-US" sz="2200" dirty="0">
                <a:latin typeface="Lucida Sans Typewriter" pitchFamily="49" charset="0"/>
              </a:rPr>
              <a:t> </a:t>
            </a:r>
            <a:r>
              <a:rPr lang="en-US" altLang="en-US" sz="2200" dirty="0" err="1">
                <a:latin typeface="Lucida Sans Typewriter" pitchFamily="49" charset="0"/>
              </a:rPr>
              <a:t>i</a:t>
            </a:r>
            <a:r>
              <a:rPr lang="en-US" altLang="en-US" sz="2200" dirty="0">
                <a:latin typeface="Lucida Sans Typewriter" pitchFamily="49" charset="0"/>
              </a:rPr>
              <a:t> = 20; </a:t>
            </a:r>
            <a:r>
              <a:rPr lang="en-US" altLang="en-US" sz="2200" dirty="0" err="1">
                <a:latin typeface="Lucida Sans Typewriter" pitchFamily="49" charset="0"/>
              </a:rPr>
              <a:t>i</a:t>
            </a:r>
            <a:r>
              <a:rPr lang="en-US" altLang="en-US" sz="2200" dirty="0">
                <a:latin typeface="Lucida Sans Typewriter" pitchFamily="49" charset="0"/>
              </a:rPr>
              <a:t> &lt;= 30;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a:latin typeface="Lucida Sans Typewriter" pitchFamily="49" charset="0"/>
              </a:rPr>
              <a:t>  sum +=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err="1">
                <a:latin typeface="Lucida Sans Typewriter" pitchFamily="49" charset="0"/>
              </a:rPr>
              <a:t>System.out.println</a:t>
            </a:r>
            <a:r>
              <a:rPr lang="en-US" altLang="en-US" sz="2200" dirty="0">
                <a:latin typeface="Lucida Sans Typewriter" pitchFamily="49" charset="0"/>
              </a:rPr>
              <a:t>("Sum from 20 to 30 is " + sum);</a:t>
            </a:r>
          </a:p>
          <a:p>
            <a:pPr>
              <a:spcBef>
                <a:spcPct val="0"/>
              </a:spcBef>
              <a:buFontTx/>
              <a:buNone/>
            </a:pPr>
            <a:endParaRPr lang="en-US" altLang="en-US" sz="2200" dirty="0">
              <a:latin typeface="Lucida Sans Typewriter" pitchFamily="49" charset="0"/>
            </a:endParaRPr>
          </a:p>
          <a:p>
            <a:pPr>
              <a:spcBef>
                <a:spcPct val="0"/>
              </a:spcBef>
              <a:buFontTx/>
              <a:buNone/>
            </a:pPr>
            <a:r>
              <a:rPr lang="en-US" altLang="en-US" sz="2200" dirty="0">
                <a:latin typeface="Lucida Sans Typewriter" pitchFamily="49" charset="0"/>
              </a:rPr>
              <a:t>sum = 0;</a:t>
            </a:r>
          </a:p>
          <a:p>
            <a:pPr>
              <a:spcBef>
                <a:spcPct val="0"/>
              </a:spcBef>
              <a:buFontTx/>
              <a:buNone/>
            </a:pPr>
            <a:r>
              <a:rPr lang="en-US" altLang="en-US" sz="2200" dirty="0">
                <a:latin typeface="Lucida Sans Typewriter" pitchFamily="49" charset="0"/>
              </a:rPr>
              <a:t>for (</a:t>
            </a:r>
            <a:r>
              <a:rPr lang="en-US" altLang="en-US" sz="2200" dirty="0" err="1">
                <a:latin typeface="Lucida Sans Typewriter" pitchFamily="49" charset="0"/>
              </a:rPr>
              <a:t>int</a:t>
            </a:r>
            <a:r>
              <a:rPr lang="en-US" altLang="en-US" sz="2200" dirty="0">
                <a:latin typeface="Lucida Sans Typewriter" pitchFamily="49" charset="0"/>
              </a:rPr>
              <a:t> </a:t>
            </a:r>
            <a:r>
              <a:rPr lang="en-US" altLang="en-US" sz="2200" dirty="0" err="1">
                <a:latin typeface="Lucida Sans Typewriter" pitchFamily="49" charset="0"/>
              </a:rPr>
              <a:t>i</a:t>
            </a:r>
            <a:r>
              <a:rPr lang="en-US" altLang="en-US" sz="2200" dirty="0">
                <a:latin typeface="Lucida Sans Typewriter" pitchFamily="49" charset="0"/>
              </a:rPr>
              <a:t> = 35; </a:t>
            </a:r>
            <a:r>
              <a:rPr lang="en-US" altLang="en-US" sz="2200" dirty="0" err="1">
                <a:latin typeface="Lucida Sans Typewriter" pitchFamily="49" charset="0"/>
              </a:rPr>
              <a:t>i</a:t>
            </a:r>
            <a:r>
              <a:rPr lang="en-US" altLang="en-US" sz="2200" dirty="0">
                <a:latin typeface="Lucida Sans Typewriter" pitchFamily="49" charset="0"/>
              </a:rPr>
              <a:t> &lt;= 45;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a:latin typeface="Lucida Sans Typewriter" pitchFamily="49" charset="0"/>
              </a:rPr>
              <a:t>  sum +=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err="1">
                <a:latin typeface="Lucida Sans Typewriter" pitchFamily="49" charset="0"/>
              </a:rPr>
              <a:t>System.out.println</a:t>
            </a:r>
            <a:r>
              <a:rPr lang="en-US" altLang="en-US" sz="2200" dirty="0">
                <a:latin typeface="Lucida Sans Typewriter" pitchFamily="49" charset="0"/>
              </a:rPr>
              <a:t>("Sum from 35 to 45 is " + sum);</a:t>
            </a:r>
          </a:p>
        </p:txBody>
      </p:sp>
      <p:sp>
        <p:nvSpPr>
          <p:cNvPr id="2" name="Title 1"/>
          <p:cNvSpPr>
            <a:spLocks noGrp="1"/>
          </p:cNvSpPr>
          <p:nvPr>
            <p:ph type="title"/>
          </p:nvPr>
        </p:nvSpPr>
        <p:spPr/>
        <p:txBody>
          <a:bodyPr/>
          <a:lstStyle/>
          <a:p>
            <a:r>
              <a:rPr lang="en-US" dirty="0"/>
              <a:t>Without using method</a:t>
            </a:r>
            <a:endParaRPr lang="en-MY" dirty="0"/>
          </a:p>
        </p:txBody>
      </p:sp>
    </p:spTree>
    <p:extLst>
      <p:ext uri="{BB962C8B-B14F-4D97-AF65-F5344CB8AC3E}">
        <p14:creationId xmlns:p14="http://schemas.microsoft.com/office/powerpoint/2010/main" val="22460159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3124200" y="6245225"/>
            <a:ext cx="2895600" cy="476250"/>
          </a:xfrm>
        </p:spPr>
        <p:txBody>
          <a:bodyPr/>
          <a:lstStyle/>
          <a:p>
            <a:pPr algn="ctr">
              <a:defRPr/>
            </a:pPr>
            <a:fld id="{8E169B41-BA98-4BFD-8996-E629AF289960}" type="slidenum">
              <a:rPr lang="en-US"/>
              <a:pPr algn="ctr">
                <a:defRPr/>
              </a:pPr>
              <a:t>62</a:t>
            </a:fld>
            <a:endParaRPr lang="en-US"/>
          </a:p>
        </p:txBody>
      </p:sp>
      <p:sp>
        <p:nvSpPr>
          <p:cNvPr id="8196" name="Rectangle 3"/>
          <p:cNvSpPr>
            <a:spLocks noChangeArrowheads="1"/>
          </p:cNvSpPr>
          <p:nvPr/>
        </p:nvSpPr>
        <p:spPr bwMode="auto">
          <a:xfrm>
            <a:off x="0" y="237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197" name="Rectangle 4"/>
          <p:cNvSpPr>
            <a:spLocks noChangeArrowheads="1"/>
          </p:cNvSpPr>
          <p:nvPr/>
        </p:nvSpPr>
        <p:spPr bwMode="auto">
          <a:xfrm>
            <a:off x="0" y="448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198" name="Rectangle 5"/>
          <p:cNvSpPr>
            <a:spLocks noChangeArrowheads="1"/>
          </p:cNvSpPr>
          <p:nvPr/>
        </p:nvSpPr>
        <p:spPr bwMode="auto">
          <a:xfrm>
            <a:off x="0" y="218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199" name="Text Box 6"/>
          <p:cNvSpPr txBox="1">
            <a:spLocks noChangeArrowheads="1"/>
          </p:cNvSpPr>
          <p:nvPr/>
        </p:nvSpPr>
        <p:spPr bwMode="auto">
          <a:xfrm>
            <a:off x="136525" y="1319213"/>
            <a:ext cx="8870950" cy="4832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200" dirty="0" err="1">
                <a:latin typeface="Lucida Sans Typewriter" pitchFamily="49" charset="0"/>
              </a:rPr>
              <a:t>int</a:t>
            </a:r>
            <a:r>
              <a:rPr lang="en-US" altLang="en-US" sz="2200" dirty="0">
                <a:latin typeface="Lucida Sans Typewriter" pitchFamily="49" charset="0"/>
              </a:rPr>
              <a:t> sum = 0;</a:t>
            </a:r>
          </a:p>
          <a:p>
            <a:pPr>
              <a:spcBef>
                <a:spcPct val="0"/>
              </a:spcBef>
              <a:buFontTx/>
              <a:buNone/>
            </a:pPr>
            <a:r>
              <a:rPr lang="en-US" altLang="en-US" sz="2200" dirty="0">
                <a:latin typeface="Lucida Sans Typewriter" pitchFamily="49" charset="0"/>
              </a:rPr>
              <a:t>for (</a:t>
            </a:r>
            <a:r>
              <a:rPr lang="en-US" altLang="en-US" sz="2200" dirty="0" err="1">
                <a:latin typeface="Lucida Sans Typewriter" pitchFamily="49" charset="0"/>
              </a:rPr>
              <a:t>int</a:t>
            </a:r>
            <a:r>
              <a:rPr lang="en-US" altLang="en-US" sz="2200" dirty="0">
                <a:latin typeface="Lucida Sans Typewriter" pitchFamily="49" charset="0"/>
              </a:rPr>
              <a:t> </a:t>
            </a:r>
            <a:r>
              <a:rPr lang="en-US" altLang="en-US" sz="2200" dirty="0" err="1">
                <a:latin typeface="Lucida Sans Typewriter" pitchFamily="49" charset="0"/>
              </a:rPr>
              <a:t>i</a:t>
            </a:r>
            <a:r>
              <a:rPr lang="en-US" altLang="en-US" sz="2200" dirty="0">
                <a:latin typeface="Lucida Sans Typewriter" pitchFamily="49" charset="0"/>
              </a:rPr>
              <a:t> = 1; </a:t>
            </a:r>
            <a:r>
              <a:rPr lang="en-US" altLang="en-US" sz="2200" dirty="0" err="1">
                <a:latin typeface="Lucida Sans Typewriter" pitchFamily="49" charset="0"/>
              </a:rPr>
              <a:t>i</a:t>
            </a:r>
            <a:r>
              <a:rPr lang="en-US" altLang="en-US" sz="2200" dirty="0">
                <a:latin typeface="Lucida Sans Typewriter" pitchFamily="49" charset="0"/>
              </a:rPr>
              <a:t> &lt;= 10;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a:latin typeface="Lucida Sans Typewriter" pitchFamily="49" charset="0"/>
              </a:rPr>
              <a:t>  sum +=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err="1">
                <a:latin typeface="Lucida Sans Typewriter" pitchFamily="49" charset="0"/>
              </a:rPr>
              <a:t>System.out.println</a:t>
            </a:r>
            <a:r>
              <a:rPr lang="en-US" altLang="en-US" sz="2200" dirty="0">
                <a:latin typeface="Lucida Sans Typewriter" pitchFamily="49" charset="0"/>
              </a:rPr>
              <a:t>("Sum from 1 to 10 is " + sum);</a:t>
            </a:r>
          </a:p>
          <a:p>
            <a:pPr>
              <a:spcBef>
                <a:spcPct val="0"/>
              </a:spcBef>
              <a:buFontTx/>
              <a:buNone/>
            </a:pPr>
            <a:endParaRPr lang="en-US" altLang="en-US" sz="2200" dirty="0">
              <a:latin typeface="Lucida Sans Typewriter" pitchFamily="49" charset="0"/>
            </a:endParaRPr>
          </a:p>
          <a:p>
            <a:pPr>
              <a:spcBef>
                <a:spcPct val="0"/>
              </a:spcBef>
              <a:buFontTx/>
              <a:buNone/>
            </a:pPr>
            <a:r>
              <a:rPr lang="en-US" altLang="en-US" sz="2200" dirty="0">
                <a:latin typeface="Lucida Sans Typewriter" pitchFamily="49" charset="0"/>
              </a:rPr>
              <a:t>sum = 0;</a:t>
            </a:r>
          </a:p>
          <a:p>
            <a:pPr>
              <a:spcBef>
                <a:spcPct val="0"/>
              </a:spcBef>
              <a:buFontTx/>
              <a:buNone/>
            </a:pPr>
            <a:r>
              <a:rPr lang="en-US" altLang="en-US" sz="2200" dirty="0">
                <a:latin typeface="Lucida Sans Typewriter" pitchFamily="49" charset="0"/>
              </a:rPr>
              <a:t>for (</a:t>
            </a:r>
            <a:r>
              <a:rPr lang="en-US" altLang="en-US" sz="2200" dirty="0" err="1">
                <a:latin typeface="Lucida Sans Typewriter" pitchFamily="49" charset="0"/>
              </a:rPr>
              <a:t>int</a:t>
            </a:r>
            <a:r>
              <a:rPr lang="en-US" altLang="en-US" sz="2200" dirty="0">
                <a:latin typeface="Lucida Sans Typewriter" pitchFamily="49" charset="0"/>
              </a:rPr>
              <a:t> </a:t>
            </a:r>
            <a:r>
              <a:rPr lang="en-US" altLang="en-US" sz="2200" dirty="0" err="1">
                <a:latin typeface="Lucida Sans Typewriter" pitchFamily="49" charset="0"/>
              </a:rPr>
              <a:t>i</a:t>
            </a:r>
            <a:r>
              <a:rPr lang="en-US" altLang="en-US" sz="2200" dirty="0">
                <a:latin typeface="Lucida Sans Typewriter" pitchFamily="49" charset="0"/>
              </a:rPr>
              <a:t> = 20; </a:t>
            </a:r>
            <a:r>
              <a:rPr lang="en-US" altLang="en-US" sz="2200" dirty="0" err="1">
                <a:latin typeface="Lucida Sans Typewriter" pitchFamily="49" charset="0"/>
              </a:rPr>
              <a:t>i</a:t>
            </a:r>
            <a:r>
              <a:rPr lang="en-US" altLang="en-US" sz="2200" dirty="0">
                <a:latin typeface="Lucida Sans Typewriter" pitchFamily="49" charset="0"/>
              </a:rPr>
              <a:t> &lt;= 30;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a:latin typeface="Lucida Sans Typewriter" pitchFamily="49" charset="0"/>
              </a:rPr>
              <a:t>  sum +=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err="1">
                <a:latin typeface="Lucida Sans Typewriter" pitchFamily="49" charset="0"/>
              </a:rPr>
              <a:t>System.out.println</a:t>
            </a:r>
            <a:r>
              <a:rPr lang="en-US" altLang="en-US" sz="2200" dirty="0">
                <a:latin typeface="Lucida Sans Typewriter" pitchFamily="49" charset="0"/>
              </a:rPr>
              <a:t>("Sum from 20 to 30 is " + sum);</a:t>
            </a:r>
          </a:p>
          <a:p>
            <a:pPr>
              <a:spcBef>
                <a:spcPct val="0"/>
              </a:spcBef>
              <a:buFontTx/>
              <a:buNone/>
            </a:pPr>
            <a:endParaRPr lang="en-US" altLang="en-US" sz="2200" dirty="0">
              <a:latin typeface="Lucida Sans Typewriter" pitchFamily="49" charset="0"/>
            </a:endParaRPr>
          </a:p>
          <a:p>
            <a:pPr>
              <a:spcBef>
                <a:spcPct val="0"/>
              </a:spcBef>
              <a:buFontTx/>
              <a:buNone/>
            </a:pPr>
            <a:r>
              <a:rPr lang="en-US" altLang="en-US" sz="2200" dirty="0">
                <a:latin typeface="Lucida Sans Typewriter" pitchFamily="49" charset="0"/>
              </a:rPr>
              <a:t>sum = 0;</a:t>
            </a:r>
          </a:p>
          <a:p>
            <a:pPr>
              <a:spcBef>
                <a:spcPct val="0"/>
              </a:spcBef>
              <a:buFontTx/>
              <a:buNone/>
            </a:pPr>
            <a:r>
              <a:rPr lang="en-US" altLang="en-US" sz="2200" dirty="0">
                <a:latin typeface="Lucida Sans Typewriter" pitchFamily="49" charset="0"/>
              </a:rPr>
              <a:t>for (</a:t>
            </a:r>
            <a:r>
              <a:rPr lang="en-US" altLang="en-US" sz="2200" dirty="0" err="1">
                <a:latin typeface="Lucida Sans Typewriter" pitchFamily="49" charset="0"/>
              </a:rPr>
              <a:t>int</a:t>
            </a:r>
            <a:r>
              <a:rPr lang="en-US" altLang="en-US" sz="2200" dirty="0">
                <a:latin typeface="Lucida Sans Typewriter" pitchFamily="49" charset="0"/>
              </a:rPr>
              <a:t> </a:t>
            </a:r>
            <a:r>
              <a:rPr lang="en-US" altLang="en-US" sz="2200" dirty="0" err="1">
                <a:latin typeface="Lucida Sans Typewriter" pitchFamily="49" charset="0"/>
              </a:rPr>
              <a:t>i</a:t>
            </a:r>
            <a:r>
              <a:rPr lang="en-US" altLang="en-US" sz="2200" dirty="0">
                <a:latin typeface="Lucida Sans Typewriter" pitchFamily="49" charset="0"/>
              </a:rPr>
              <a:t> = 35; </a:t>
            </a:r>
            <a:r>
              <a:rPr lang="en-US" altLang="en-US" sz="2200" dirty="0" err="1">
                <a:latin typeface="Lucida Sans Typewriter" pitchFamily="49" charset="0"/>
              </a:rPr>
              <a:t>i</a:t>
            </a:r>
            <a:r>
              <a:rPr lang="en-US" altLang="en-US" sz="2200" dirty="0">
                <a:latin typeface="Lucida Sans Typewriter" pitchFamily="49" charset="0"/>
              </a:rPr>
              <a:t> &lt;= 45;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a:latin typeface="Lucida Sans Typewriter" pitchFamily="49" charset="0"/>
              </a:rPr>
              <a:t>  sum += </a:t>
            </a:r>
            <a:r>
              <a:rPr lang="en-US" altLang="en-US" sz="2200" dirty="0" err="1">
                <a:latin typeface="Lucida Sans Typewriter" pitchFamily="49" charset="0"/>
              </a:rPr>
              <a:t>i</a:t>
            </a:r>
            <a:r>
              <a:rPr lang="en-US" altLang="en-US" sz="2200" dirty="0">
                <a:latin typeface="Lucida Sans Typewriter" pitchFamily="49" charset="0"/>
              </a:rPr>
              <a:t>;</a:t>
            </a:r>
          </a:p>
          <a:p>
            <a:pPr>
              <a:spcBef>
                <a:spcPct val="0"/>
              </a:spcBef>
              <a:buFontTx/>
              <a:buNone/>
            </a:pPr>
            <a:r>
              <a:rPr lang="en-US" altLang="en-US" sz="2200" dirty="0" err="1">
                <a:latin typeface="Lucida Sans Typewriter" pitchFamily="49" charset="0"/>
              </a:rPr>
              <a:t>System.out.println</a:t>
            </a:r>
            <a:r>
              <a:rPr lang="en-US" altLang="en-US" sz="2200" dirty="0">
                <a:latin typeface="Lucida Sans Typewriter" pitchFamily="49" charset="0"/>
              </a:rPr>
              <a:t>("Sum from 35 to 45 is " + sum);</a:t>
            </a:r>
          </a:p>
        </p:txBody>
      </p:sp>
      <p:sp>
        <p:nvSpPr>
          <p:cNvPr id="8200" name="Rectangle 7"/>
          <p:cNvSpPr>
            <a:spLocks noChangeArrowheads="1"/>
          </p:cNvSpPr>
          <p:nvPr/>
        </p:nvSpPr>
        <p:spPr bwMode="auto">
          <a:xfrm>
            <a:off x="212725" y="1357313"/>
            <a:ext cx="5684838" cy="1036638"/>
          </a:xfrm>
          <a:prstGeom prst="rect">
            <a:avLst/>
          </a:prstGeom>
          <a:solidFill>
            <a:srgbClr val="FF6600">
              <a:alpha val="36078"/>
            </a:srgbClr>
          </a:solidFill>
          <a:ln w="12700">
            <a:noFill/>
            <a:miter lim="800000"/>
            <a:headEnd type="none" w="sm" len="sm"/>
            <a:tailEnd type="none" w="sm" len="sm"/>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201" name="Rectangle 7"/>
          <p:cNvSpPr>
            <a:spLocks noChangeArrowheads="1"/>
          </p:cNvSpPr>
          <p:nvPr/>
        </p:nvSpPr>
        <p:spPr bwMode="auto">
          <a:xfrm>
            <a:off x="212725" y="3046413"/>
            <a:ext cx="5684838" cy="1036638"/>
          </a:xfrm>
          <a:prstGeom prst="rect">
            <a:avLst/>
          </a:prstGeom>
          <a:solidFill>
            <a:srgbClr val="FF6600">
              <a:alpha val="36078"/>
            </a:srgbClr>
          </a:solidFill>
          <a:ln w="12700">
            <a:noFill/>
            <a:miter lim="800000"/>
            <a:headEnd type="none" w="sm" len="sm"/>
            <a:tailEnd type="none" w="sm" len="sm"/>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8202" name="Rectangle 7"/>
          <p:cNvSpPr>
            <a:spLocks noChangeArrowheads="1"/>
          </p:cNvSpPr>
          <p:nvPr/>
        </p:nvSpPr>
        <p:spPr bwMode="auto">
          <a:xfrm>
            <a:off x="212725" y="4699001"/>
            <a:ext cx="5684838" cy="1036637"/>
          </a:xfrm>
          <a:prstGeom prst="rect">
            <a:avLst/>
          </a:prstGeom>
          <a:solidFill>
            <a:srgbClr val="FF6600">
              <a:alpha val="36078"/>
            </a:srgbClr>
          </a:solidFill>
          <a:ln w="12700">
            <a:noFill/>
            <a:miter lim="800000"/>
            <a:headEnd type="none" w="sm" len="sm"/>
            <a:tailEnd type="none" w="sm" len="sm"/>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2" name="Title 1"/>
          <p:cNvSpPr>
            <a:spLocks noGrp="1"/>
          </p:cNvSpPr>
          <p:nvPr>
            <p:ph type="title"/>
          </p:nvPr>
        </p:nvSpPr>
        <p:spPr/>
        <p:txBody>
          <a:bodyPr/>
          <a:lstStyle/>
          <a:p>
            <a:r>
              <a:rPr lang="en-US" dirty="0"/>
              <a:t>Without using method</a:t>
            </a:r>
            <a:endParaRPr lang="en-MY" dirty="0"/>
          </a:p>
        </p:txBody>
      </p:sp>
    </p:spTree>
    <p:extLst>
      <p:ext uri="{BB962C8B-B14F-4D97-AF65-F5344CB8AC3E}">
        <p14:creationId xmlns:p14="http://schemas.microsoft.com/office/powerpoint/2010/main" val="597093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a:xfrm>
            <a:off x="3124200" y="6245225"/>
            <a:ext cx="2895600" cy="476250"/>
          </a:xfrm>
        </p:spPr>
        <p:txBody>
          <a:bodyPr/>
          <a:lstStyle/>
          <a:p>
            <a:pPr algn="ctr">
              <a:defRPr/>
            </a:pPr>
            <a:fld id="{3C038249-A836-4935-8A53-0D08916352E5}" type="slidenum">
              <a:rPr lang="en-US"/>
              <a:pPr algn="ctr">
                <a:defRPr/>
              </a:pPr>
              <a:t>63</a:t>
            </a:fld>
            <a:endParaRPr lang="en-US"/>
          </a:p>
        </p:txBody>
      </p:sp>
      <p:sp>
        <p:nvSpPr>
          <p:cNvPr id="9220" name="Rectangle 3"/>
          <p:cNvSpPr>
            <a:spLocks noChangeArrowheads="1"/>
          </p:cNvSpPr>
          <p:nvPr/>
        </p:nvSpPr>
        <p:spPr bwMode="auto">
          <a:xfrm>
            <a:off x="98131" y="272599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9221" name="Rectangle 4"/>
          <p:cNvSpPr>
            <a:spLocks noChangeArrowheads="1"/>
          </p:cNvSpPr>
          <p:nvPr/>
        </p:nvSpPr>
        <p:spPr bwMode="auto">
          <a:xfrm>
            <a:off x="98131" y="4843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9222" name="Rectangle 5"/>
          <p:cNvSpPr>
            <a:spLocks noChangeArrowheads="1"/>
          </p:cNvSpPr>
          <p:nvPr/>
        </p:nvSpPr>
        <p:spPr bwMode="auto">
          <a:xfrm>
            <a:off x="98131" y="253867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2400">
              <a:latin typeface="Times New Roman" pitchFamily="18" charset="0"/>
            </a:endParaRPr>
          </a:p>
        </p:txBody>
      </p:sp>
      <p:sp>
        <p:nvSpPr>
          <p:cNvPr id="9223" name="Text Box 6"/>
          <p:cNvSpPr txBox="1">
            <a:spLocks noChangeArrowheads="1"/>
          </p:cNvSpPr>
          <p:nvPr/>
        </p:nvSpPr>
        <p:spPr bwMode="auto">
          <a:xfrm>
            <a:off x="256203" y="1480557"/>
            <a:ext cx="8832850" cy="372409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1800" b="1" dirty="0">
                <a:latin typeface="Lucida Sans Typewriter" panose="020B0509030504030204" pitchFamily="49" charset="0"/>
              </a:rPr>
              <a:t>public static </a:t>
            </a:r>
            <a:r>
              <a:rPr lang="en-US" altLang="en-US" sz="1800" b="1" dirty="0" err="1">
                <a:latin typeface="Lucida Sans Typewriter" panose="020B0509030504030204" pitchFamily="49" charset="0"/>
              </a:rPr>
              <a:t>int</a:t>
            </a:r>
            <a:r>
              <a:rPr lang="en-US" altLang="en-US" sz="1800" b="1" dirty="0">
                <a:latin typeface="Lucida Sans Typewriter" panose="020B0509030504030204" pitchFamily="49" charset="0"/>
              </a:rPr>
              <a:t> </a:t>
            </a:r>
            <a:r>
              <a:rPr lang="en-US" altLang="en-US" sz="1800" dirty="0">
                <a:latin typeface="Lucida Sans Typewriter" panose="020B0509030504030204" pitchFamily="49" charset="0"/>
              </a:rPr>
              <a:t>sum(</a:t>
            </a:r>
            <a:r>
              <a:rPr lang="en-US" altLang="en-US" sz="1800" b="1" dirty="0" err="1">
                <a:latin typeface="Lucida Sans Typewriter" panose="020B0509030504030204" pitchFamily="49" charset="0"/>
              </a:rPr>
              <a:t>int</a:t>
            </a:r>
            <a:r>
              <a:rPr lang="en-US" altLang="en-US" sz="1800" dirty="0">
                <a:latin typeface="Lucida Sans Typewriter" panose="020B0509030504030204" pitchFamily="49" charset="0"/>
              </a:rPr>
              <a:t> i1, </a:t>
            </a:r>
            <a:r>
              <a:rPr lang="en-US" altLang="en-US" sz="1800" b="1" dirty="0" err="1">
                <a:latin typeface="Lucida Sans Typewriter" panose="020B0509030504030204" pitchFamily="49" charset="0"/>
              </a:rPr>
              <a:t>int</a:t>
            </a:r>
            <a:r>
              <a:rPr lang="en-US" altLang="en-US" sz="1800" dirty="0">
                <a:latin typeface="Lucida Sans Typewriter" panose="020B0509030504030204" pitchFamily="49" charset="0"/>
              </a:rPr>
              <a:t> i2) {</a:t>
            </a:r>
            <a:endParaRPr lang="en-US" altLang="en-US" sz="1800" b="1" dirty="0">
              <a:latin typeface="Lucida Sans Typewriter" panose="020B0509030504030204" pitchFamily="49" charset="0"/>
            </a:endParaRPr>
          </a:p>
          <a:p>
            <a:pPr>
              <a:spcBef>
                <a:spcPct val="0"/>
              </a:spcBef>
              <a:buFontTx/>
              <a:buNone/>
            </a:pPr>
            <a:r>
              <a:rPr lang="en-US" altLang="en-US" sz="1800" b="1" dirty="0">
                <a:latin typeface="Lucida Sans Typewriter" panose="020B0509030504030204" pitchFamily="49" charset="0"/>
              </a:rPr>
              <a:t>  </a:t>
            </a:r>
            <a:r>
              <a:rPr lang="en-US" altLang="en-US" sz="1800" b="1" dirty="0" err="1">
                <a:latin typeface="Lucida Sans Typewriter" panose="020B0509030504030204" pitchFamily="49" charset="0"/>
              </a:rPr>
              <a:t>int</a:t>
            </a:r>
            <a:r>
              <a:rPr lang="en-US" altLang="en-US" sz="1800" b="1" dirty="0">
                <a:latin typeface="Lucida Sans Typewriter" panose="020B0509030504030204" pitchFamily="49" charset="0"/>
              </a:rPr>
              <a:t> </a:t>
            </a:r>
            <a:r>
              <a:rPr lang="en-US" altLang="en-US" sz="1800" dirty="0">
                <a:latin typeface="Lucida Sans Typewriter" panose="020B0509030504030204" pitchFamily="49" charset="0"/>
              </a:rPr>
              <a:t>sum = 0;</a:t>
            </a:r>
            <a:endParaRPr lang="en-US" altLang="en-US" sz="1800" b="1" dirty="0">
              <a:latin typeface="Lucida Sans Typewriter" panose="020B0509030504030204" pitchFamily="49" charset="0"/>
            </a:endParaRPr>
          </a:p>
          <a:p>
            <a:pPr>
              <a:spcBef>
                <a:spcPct val="0"/>
              </a:spcBef>
              <a:buFontTx/>
              <a:buNone/>
            </a:pPr>
            <a:r>
              <a:rPr lang="en-US" altLang="en-US" sz="1800" b="1" dirty="0">
                <a:latin typeface="Lucida Sans Typewriter" panose="020B0509030504030204" pitchFamily="49" charset="0"/>
              </a:rPr>
              <a:t>  for (</a:t>
            </a:r>
            <a:r>
              <a:rPr lang="en-US" altLang="en-US" sz="1800" b="1" dirty="0" err="1">
                <a:latin typeface="Lucida Sans Typewriter" panose="020B0509030504030204" pitchFamily="49" charset="0"/>
              </a:rPr>
              <a:t>int</a:t>
            </a: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i</a:t>
            </a:r>
            <a:r>
              <a:rPr lang="en-US" altLang="en-US" sz="1800" dirty="0">
                <a:latin typeface="Lucida Sans Typewriter" panose="020B0509030504030204" pitchFamily="49" charset="0"/>
              </a:rPr>
              <a:t> = i1; </a:t>
            </a:r>
            <a:r>
              <a:rPr lang="en-US" altLang="en-US" sz="1800" dirty="0" err="1">
                <a:latin typeface="Lucida Sans Typewriter" panose="020B0509030504030204" pitchFamily="49" charset="0"/>
              </a:rPr>
              <a:t>i</a:t>
            </a:r>
            <a:r>
              <a:rPr lang="en-US" altLang="en-US" sz="1800" dirty="0">
                <a:latin typeface="Lucida Sans Typewriter" panose="020B0509030504030204" pitchFamily="49" charset="0"/>
              </a:rPr>
              <a:t> &lt;= i2; </a:t>
            </a:r>
            <a:r>
              <a:rPr lang="en-US" altLang="en-US" sz="1800" dirty="0" err="1">
                <a:latin typeface="Lucida Sans Typewriter" panose="020B0509030504030204" pitchFamily="49" charset="0"/>
              </a:rPr>
              <a:t>i</a:t>
            </a:r>
            <a:r>
              <a:rPr lang="en-US" altLang="en-US" sz="1800" dirty="0">
                <a:latin typeface="Lucida Sans Typewriter" panose="020B0509030504030204" pitchFamily="49" charset="0"/>
              </a:rPr>
              <a:t>++)</a:t>
            </a:r>
          </a:p>
          <a:p>
            <a:pPr>
              <a:spcBef>
                <a:spcPct val="0"/>
              </a:spcBef>
              <a:buFontTx/>
              <a:buNone/>
            </a:pPr>
            <a:r>
              <a:rPr lang="en-US" altLang="en-US" sz="1800" dirty="0">
                <a:latin typeface="Lucida Sans Typewriter" panose="020B0509030504030204" pitchFamily="49" charset="0"/>
              </a:rPr>
              <a:t>    sum += </a:t>
            </a:r>
            <a:r>
              <a:rPr lang="en-US" altLang="en-US" sz="1800" dirty="0" err="1">
                <a:latin typeface="Lucida Sans Typewriter" panose="020B0509030504030204" pitchFamily="49" charset="0"/>
              </a:rPr>
              <a:t>i</a:t>
            </a:r>
            <a:r>
              <a:rPr lang="en-US" altLang="en-US" sz="1800" dirty="0">
                <a:latin typeface="Lucida Sans Typewriter" panose="020B0509030504030204" pitchFamily="49" charset="0"/>
              </a:rPr>
              <a:t>;</a:t>
            </a:r>
            <a:endParaRPr lang="en-US" altLang="en-US" sz="1800" b="1" dirty="0">
              <a:latin typeface="Lucida Sans Typewriter" panose="020B0509030504030204" pitchFamily="49" charset="0"/>
            </a:endParaRPr>
          </a:p>
          <a:p>
            <a:pPr>
              <a:spcBef>
                <a:spcPct val="0"/>
              </a:spcBef>
              <a:buFontTx/>
              <a:buNone/>
            </a:pPr>
            <a:r>
              <a:rPr lang="en-US" altLang="en-US" sz="1800" b="1" dirty="0">
                <a:latin typeface="Lucida Sans Typewriter" panose="020B0509030504030204" pitchFamily="49" charset="0"/>
              </a:rPr>
              <a:t>  return </a:t>
            </a:r>
            <a:r>
              <a:rPr lang="en-US" altLang="en-US" sz="1800" dirty="0">
                <a:latin typeface="Lucida Sans Typewriter" panose="020B0509030504030204" pitchFamily="49" charset="0"/>
              </a:rPr>
              <a:t>sum;</a:t>
            </a:r>
          </a:p>
          <a:p>
            <a:pPr>
              <a:spcBef>
                <a:spcPct val="0"/>
              </a:spcBef>
              <a:buFontTx/>
              <a:buNone/>
            </a:pPr>
            <a:r>
              <a:rPr lang="en-US" altLang="en-US" sz="1800" dirty="0">
                <a:latin typeface="Lucida Sans Typewriter" panose="020B0509030504030204" pitchFamily="49" charset="0"/>
              </a:rPr>
              <a:t>}</a:t>
            </a:r>
          </a:p>
          <a:p>
            <a:pPr>
              <a:spcBef>
                <a:spcPct val="0"/>
              </a:spcBef>
              <a:buFontTx/>
              <a:buNone/>
            </a:pPr>
            <a:endParaRPr lang="en-US" altLang="en-US" sz="1800" b="1" dirty="0">
              <a:latin typeface="Lucida Sans Typewriter" panose="020B0509030504030204" pitchFamily="49" charset="0"/>
            </a:endParaRPr>
          </a:p>
          <a:p>
            <a:pPr>
              <a:spcBef>
                <a:spcPct val="0"/>
              </a:spcBef>
              <a:spcAft>
                <a:spcPts val="600"/>
              </a:spcAft>
              <a:buFontTx/>
              <a:buNone/>
            </a:pPr>
            <a:r>
              <a:rPr lang="en-US" altLang="en-US" sz="1800" b="1" dirty="0">
                <a:latin typeface="Lucida Sans Typewriter" panose="020B0509030504030204" pitchFamily="49" charset="0"/>
              </a:rPr>
              <a:t>public static void </a:t>
            </a:r>
            <a:r>
              <a:rPr lang="en-US" altLang="en-US" sz="1800" dirty="0">
                <a:latin typeface="Lucida Sans Typewriter" panose="020B0509030504030204" pitchFamily="49" charset="0"/>
              </a:rPr>
              <a:t>main(String[] </a:t>
            </a:r>
            <a:r>
              <a:rPr lang="en-US" altLang="en-US" sz="1800" dirty="0" err="1">
                <a:latin typeface="Lucida Sans Typewriter" panose="020B0509030504030204" pitchFamily="49" charset="0"/>
              </a:rPr>
              <a:t>args</a:t>
            </a:r>
            <a:r>
              <a:rPr lang="en-US" altLang="en-US" sz="1800" dirty="0">
                <a:latin typeface="Lucida Sans Typewriter" panose="020B0509030504030204" pitchFamily="49" charset="0"/>
              </a:rPr>
              <a:t>) {</a:t>
            </a:r>
          </a:p>
          <a:p>
            <a:pPr>
              <a:spcBef>
                <a:spcPct val="0"/>
              </a:spcBef>
              <a:spcAft>
                <a:spcPts val="600"/>
              </a:spcAft>
              <a:buFontTx/>
              <a:buNone/>
            </a:pP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System.out.println</a:t>
            </a:r>
            <a:r>
              <a:rPr lang="en-US" altLang="en-US" sz="1800" dirty="0">
                <a:latin typeface="Lucida Sans Typewriter" panose="020B0509030504030204" pitchFamily="49" charset="0"/>
              </a:rPr>
              <a:t>("Sum from 1 to 10 is " + sum(1, 10));</a:t>
            </a:r>
          </a:p>
          <a:p>
            <a:pPr>
              <a:spcBef>
                <a:spcPct val="0"/>
              </a:spcBef>
              <a:spcAft>
                <a:spcPts val="600"/>
              </a:spcAft>
              <a:buFontTx/>
              <a:buNone/>
            </a:pP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System.out.println</a:t>
            </a:r>
            <a:r>
              <a:rPr lang="en-US" altLang="en-US" sz="1800" dirty="0">
                <a:latin typeface="Lucida Sans Typewriter" panose="020B0509030504030204" pitchFamily="49" charset="0"/>
              </a:rPr>
              <a:t>("Sum from 20 to 30 is " + sum(20, 30));</a:t>
            </a:r>
          </a:p>
          <a:p>
            <a:pPr>
              <a:spcBef>
                <a:spcPct val="0"/>
              </a:spcBef>
              <a:spcAft>
                <a:spcPts val="600"/>
              </a:spcAft>
              <a:buFontTx/>
              <a:buNone/>
            </a:pP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System.out.println</a:t>
            </a:r>
            <a:r>
              <a:rPr lang="en-US" altLang="en-US" sz="1800" dirty="0">
                <a:latin typeface="Lucida Sans Typewriter" panose="020B0509030504030204" pitchFamily="49" charset="0"/>
              </a:rPr>
              <a:t>("Sum from 35 to 45 is " + sum(35, 45));</a:t>
            </a:r>
          </a:p>
          <a:p>
            <a:pPr>
              <a:spcBef>
                <a:spcPct val="0"/>
              </a:spcBef>
              <a:buFontTx/>
              <a:buNone/>
            </a:pPr>
            <a:r>
              <a:rPr lang="en-US" altLang="en-US" sz="1800" dirty="0">
                <a:latin typeface="Lucida Sans Typewriter" panose="020B0509030504030204" pitchFamily="49" charset="0"/>
              </a:rPr>
              <a:t>}</a:t>
            </a:r>
          </a:p>
        </p:txBody>
      </p:sp>
      <p:sp>
        <p:nvSpPr>
          <p:cNvPr id="9224" name="Rectangle 7"/>
          <p:cNvSpPr>
            <a:spLocks noChangeArrowheads="1"/>
          </p:cNvSpPr>
          <p:nvPr/>
        </p:nvSpPr>
        <p:spPr bwMode="auto">
          <a:xfrm>
            <a:off x="335711" y="1480557"/>
            <a:ext cx="5492750" cy="1766935"/>
          </a:xfrm>
          <a:prstGeom prst="rect">
            <a:avLst/>
          </a:prstGeom>
          <a:solidFill>
            <a:srgbClr val="FF6600">
              <a:alpha val="36078"/>
            </a:srgbClr>
          </a:solidFill>
          <a:ln w="12700">
            <a:noFill/>
            <a:miter lim="800000"/>
            <a:headEnd type="none" w="sm" len="sm"/>
            <a:tailEnd type="none" w="sm" len="sm"/>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1800">
              <a:latin typeface="Lucida Sans Typewriter" panose="020B0509030504030204" pitchFamily="49" charset="0"/>
            </a:endParaRPr>
          </a:p>
        </p:txBody>
      </p:sp>
      <p:sp>
        <p:nvSpPr>
          <p:cNvPr id="9225" name="Rectangle 8"/>
          <p:cNvSpPr>
            <a:spLocks noChangeArrowheads="1"/>
          </p:cNvSpPr>
          <p:nvPr/>
        </p:nvSpPr>
        <p:spPr bwMode="auto">
          <a:xfrm>
            <a:off x="6557043" y="3774645"/>
            <a:ext cx="1574800" cy="280017"/>
          </a:xfrm>
          <a:prstGeom prst="rect">
            <a:avLst/>
          </a:prstGeom>
          <a:solidFill>
            <a:srgbClr val="FF6600">
              <a:alpha val="36078"/>
            </a:srgbClr>
          </a:solidFill>
          <a:ln w="12700">
            <a:noFill/>
            <a:miter lim="800000"/>
            <a:headEnd type="none" w="sm" len="sm"/>
            <a:tailEnd type="none" w="sm" len="sm"/>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1800">
              <a:latin typeface="Lucida Sans Typewriter" panose="020B0509030504030204" pitchFamily="49" charset="0"/>
            </a:endParaRPr>
          </a:p>
        </p:txBody>
      </p:sp>
      <p:sp>
        <p:nvSpPr>
          <p:cNvPr id="9226" name="Rectangle 11"/>
          <p:cNvSpPr>
            <a:spLocks noChangeArrowheads="1"/>
          </p:cNvSpPr>
          <p:nvPr/>
        </p:nvSpPr>
        <p:spPr bwMode="auto">
          <a:xfrm>
            <a:off x="6749130" y="4120097"/>
            <a:ext cx="1586560" cy="307434"/>
          </a:xfrm>
          <a:prstGeom prst="rect">
            <a:avLst/>
          </a:prstGeom>
          <a:solidFill>
            <a:srgbClr val="FF6600">
              <a:alpha val="36078"/>
            </a:srgbClr>
          </a:solidFill>
          <a:ln w="12700">
            <a:noFill/>
            <a:miter lim="800000"/>
            <a:headEnd type="none" w="sm" len="sm"/>
            <a:tailEnd type="none" w="sm" len="sm"/>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1800">
              <a:latin typeface="Lucida Sans Typewriter" panose="020B0509030504030204" pitchFamily="49" charset="0"/>
            </a:endParaRPr>
          </a:p>
        </p:txBody>
      </p:sp>
      <p:sp>
        <p:nvSpPr>
          <p:cNvPr id="9227" name="Rectangle 12"/>
          <p:cNvSpPr>
            <a:spLocks noChangeArrowheads="1"/>
          </p:cNvSpPr>
          <p:nvPr/>
        </p:nvSpPr>
        <p:spPr bwMode="auto">
          <a:xfrm>
            <a:off x="6711030" y="4515037"/>
            <a:ext cx="1624660" cy="328683"/>
          </a:xfrm>
          <a:prstGeom prst="rect">
            <a:avLst/>
          </a:prstGeom>
          <a:solidFill>
            <a:srgbClr val="FF6600">
              <a:alpha val="36078"/>
            </a:srgbClr>
          </a:solidFill>
          <a:ln w="12700">
            <a:noFill/>
            <a:miter lim="800000"/>
            <a:headEnd type="none" w="sm" len="sm"/>
            <a:tailEnd type="none" w="sm" len="sm"/>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US" altLang="en-US" sz="1800">
              <a:latin typeface="Lucida Sans Typewriter" panose="020B0509030504030204" pitchFamily="49" charset="0"/>
            </a:endParaRPr>
          </a:p>
        </p:txBody>
      </p:sp>
      <p:sp>
        <p:nvSpPr>
          <p:cNvPr id="2" name="Title 1"/>
          <p:cNvSpPr>
            <a:spLocks noGrp="1"/>
          </p:cNvSpPr>
          <p:nvPr>
            <p:ph type="title"/>
          </p:nvPr>
        </p:nvSpPr>
        <p:spPr>
          <a:xfrm>
            <a:off x="457200" y="274638"/>
            <a:ext cx="8229600" cy="619125"/>
          </a:xfrm>
        </p:spPr>
        <p:txBody>
          <a:bodyPr/>
          <a:lstStyle/>
          <a:p>
            <a:r>
              <a:rPr lang="en-US" dirty="0"/>
              <a:t>Using method</a:t>
            </a:r>
            <a:endParaRPr lang="en-MY" dirty="0"/>
          </a:p>
        </p:txBody>
      </p:sp>
      <p:sp>
        <p:nvSpPr>
          <p:cNvPr id="3" name="Oval 2"/>
          <p:cNvSpPr/>
          <p:nvPr/>
        </p:nvSpPr>
        <p:spPr>
          <a:xfrm>
            <a:off x="6557043" y="3659430"/>
            <a:ext cx="664902" cy="460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p:cNvSpPr/>
          <p:nvPr/>
        </p:nvSpPr>
        <p:spPr>
          <a:xfrm>
            <a:off x="2746327" y="1480557"/>
            <a:ext cx="664902" cy="460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Freeform 3"/>
          <p:cNvSpPr/>
          <p:nvPr/>
        </p:nvSpPr>
        <p:spPr>
          <a:xfrm>
            <a:off x="3254829" y="986271"/>
            <a:ext cx="3594923" cy="2638672"/>
          </a:xfrm>
          <a:custGeom>
            <a:avLst/>
            <a:gdLst>
              <a:gd name="connsiteX0" fmla="*/ 3581400 w 3594923"/>
              <a:gd name="connsiteY0" fmla="*/ 2638672 h 2638672"/>
              <a:gd name="connsiteX1" fmla="*/ 3505200 w 3594923"/>
              <a:gd name="connsiteY1" fmla="*/ 962272 h 2638672"/>
              <a:gd name="connsiteX2" fmla="*/ 2906485 w 3594923"/>
              <a:gd name="connsiteY2" fmla="*/ 254700 h 2638672"/>
              <a:gd name="connsiteX3" fmla="*/ 1719942 w 3594923"/>
              <a:gd name="connsiteY3" fmla="*/ 4329 h 2638672"/>
              <a:gd name="connsiteX4" fmla="*/ 631371 w 3594923"/>
              <a:gd name="connsiteY4" fmla="*/ 124072 h 2638672"/>
              <a:gd name="connsiteX5" fmla="*/ 0 w 3594923"/>
              <a:gd name="connsiteY5" fmla="*/ 472415 h 263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4923" h="2638672">
                <a:moveTo>
                  <a:pt x="3581400" y="2638672"/>
                </a:moveTo>
                <a:cubicBezTo>
                  <a:pt x="3599543" y="1999136"/>
                  <a:pt x="3617686" y="1359601"/>
                  <a:pt x="3505200" y="962272"/>
                </a:cubicBezTo>
                <a:cubicBezTo>
                  <a:pt x="3392714" y="564943"/>
                  <a:pt x="3204028" y="414357"/>
                  <a:pt x="2906485" y="254700"/>
                </a:cubicBezTo>
                <a:cubicBezTo>
                  <a:pt x="2608942" y="95043"/>
                  <a:pt x="2099128" y="26100"/>
                  <a:pt x="1719942" y="4329"/>
                </a:cubicBezTo>
                <a:cubicBezTo>
                  <a:pt x="1340756" y="-17442"/>
                  <a:pt x="918028" y="46058"/>
                  <a:pt x="631371" y="124072"/>
                </a:cubicBezTo>
                <a:cubicBezTo>
                  <a:pt x="344714" y="202086"/>
                  <a:pt x="172357" y="337250"/>
                  <a:pt x="0" y="472415"/>
                </a:cubicBezTo>
              </a:path>
            </a:pathLst>
          </a:cu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6" name="Freeform 5"/>
          <p:cNvSpPr/>
          <p:nvPr/>
        </p:nvSpPr>
        <p:spPr>
          <a:xfrm>
            <a:off x="5489886" y="1206269"/>
            <a:ext cx="2414163" cy="2560188"/>
          </a:xfrm>
          <a:custGeom>
            <a:avLst/>
            <a:gdLst>
              <a:gd name="connsiteX0" fmla="*/ 2536371 w 2559164"/>
              <a:gd name="connsiteY0" fmla="*/ 2560188 h 2560188"/>
              <a:gd name="connsiteX1" fmla="*/ 2514600 w 2559164"/>
              <a:gd name="connsiteY1" fmla="*/ 883788 h 2560188"/>
              <a:gd name="connsiteX2" fmla="*/ 2133600 w 2559164"/>
              <a:gd name="connsiteY2" fmla="*/ 208874 h 2560188"/>
              <a:gd name="connsiteX3" fmla="*/ 1447800 w 2559164"/>
              <a:gd name="connsiteY3" fmla="*/ 23817 h 2560188"/>
              <a:gd name="connsiteX4" fmla="*/ 1055914 w 2559164"/>
              <a:gd name="connsiteY4" fmla="*/ 34702 h 2560188"/>
              <a:gd name="connsiteX5" fmla="*/ 0 w 2559164"/>
              <a:gd name="connsiteY5" fmla="*/ 317731 h 256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9164" h="2560188">
                <a:moveTo>
                  <a:pt x="2536371" y="2560188"/>
                </a:moveTo>
                <a:cubicBezTo>
                  <a:pt x="2559050" y="1917931"/>
                  <a:pt x="2581729" y="1275674"/>
                  <a:pt x="2514600" y="883788"/>
                </a:cubicBezTo>
                <a:cubicBezTo>
                  <a:pt x="2447471" y="491902"/>
                  <a:pt x="2311400" y="352202"/>
                  <a:pt x="2133600" y="208874"/>
                </a:cubicBezTo>
                <a:cubicBezTo>
                  <a:pt x="1955800" y="65546"/>
                  <a:pt x="1627414" y="52846"/>
                  <a:pt x="1447800" y="23817"/>
                </a:cubicBezTo>
                <a:cubicBezTo>
                  <a:pt x="1268186" y="-5212"/>
                  <a:pt x="1297214" y="-14284"/>
                  <a:pt x="1055914" y="34702"/>
                </a:cubicBezTo>
                <a:cubicBezTo>
                  <a:pt x="814614" y="83688"/>
                  <a:pt x="407307" y="200709"/>
                  <a:pt x="0" y="317731"/>
                </a:cubicBezTo>
              </a:path>
            </a:pathLst>
          </a:cu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7" name="Freeform 6"/>
          <p:cNvSpPr/>
          <p:nvPr/>
        </p:nvSpPr>
        <p:spPr>
          <a:xfrm>
            <a:off x="2177143" y="2819400"/>
            <a:ext cx="4474028" cy="827314"/>
          </a:xfrm>
          <a:custGeom>
            <a:avLst/>
            <a:gdLst>
              <a:gd name="connsiteX0" fmla="*/ 0 w 4474028"/>
              <a:gd name="connsiteY0" fmla="*/ 0 h 827314"/>
              <a:gd name="connsiteX1" fmla="*/ 3331028 w 4474028"/>
              <a:gd name="connsiteY1" fmla="*/ 65314 h 827314"/>
              <a:gd name="connsiteX2" fmla="*/ 4169228 w 4474028"/>
              <a:gd name="connsiteY2" fmla="*/ 304800 h 827314"/>
              <a:gd name="connsiteX3" fmla="*/ 4474028 w 4474028"/>
              <a:gd name="connsiteY3" fmla="*/ 827314 h 827314"/>
            </a:gdLst>
            <a:ahLst/>
            <a:cxnLst>
              <a:cxn ang="0">
                <a:pos x="connsiteX0" y="connsiteY0"/>
              </a:cxn>
              <a:cxn ang="0">
                <a:pos x="connsiteX1" y="connsiteY1"/>
              </a:cxn>
              <a:cxn ang="0">
                <a:pos x="connsiteX2" y="connsiteY2"/>
              </a:cxn>
              <a:cxn ang="0">
                <a:pos x="connsiteX3" y="connsiteY3"/>
              </a:cxn>
            </a:cxnLst>
            <a:rect l="l" t="t" r="r" b="b"/>
            <a:pathLst>
              <a:path w="4474028" h="827314">
                <a:moveTo>
                  <a:pt x="0" y="0"/>
                </a:moveTo>
                <a:cubicBezTo>
                  <a:pt x="1318078" y="7257"/>
                  <a:pt x="2636157" y="14514"/>
                  <a:pt x="3331028" y="65314"/>
                </a:cubicBezTo>
                <a:cubicBezTo>
                  <a:pt x="4025899" y="116114"/>
                  <a:pt x="3978728" y="177800"/>
                  <a:pt x="4169228" y="304800"/>
                </a:cubicBezTo>
                <a:cubicBezTo>
                  <a:pt x="4359728" y="431800"/>
                  <a:pt x="4416878" y="629557"/>
                  <a:pt x="4474028" y="827314"/>
                </a:cubicBezTo>
              </a:path>
            </a:pathLst>
          </a:custGeom>
          <a:ln>
            <a:solidFill>
              <a:srgbClr val="008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8" name="Freeform 7"/>
          <p:cNvSpPr/>
          <p:nvPr/>
        </p:nvSpPr>
        <p:spPr>
          <a:xfrm>
            <a:off x="4212771" y="903333"/>
            <a:ext cx="3130028" cy="2852238"/>
          </a:xfrm>
          <a:custGeom>
            <a:avLst/>
            <a:gdLst>
              <a:gd name="connsiteX0" fmla="*/ 3124200 w 3130028"/>
              <a:gd name="connsiteY0" fmla="*/ 2852238 h 2852238"/>
              <a:gd name="connsiteX1" fmla="*/ 3037115 w 3130028"/>
              <a:gd name="connsiteY1" fmla="*/ 925467 h 2852238"/>
              <a:gd name="connsiteX2" fmla="*/ 2481943 w 3130028"/>
              <a:gd name="connsiteY2" fmla="*/ 163467 h 2852238"/>
              <a:gd name="connsiteX3" fmla="*/ 1643743 w 3130028"/>
              <a:gd name="connsiteY3" fmla="*/ 181 h 2852238"/>
              <a:gd name="connsiteX4" fmla="*/ 620486 w 3130028"/>
              <a:gd name="connsiteY4" fmla="*/ 141696 h 2852238"/>
              <a:gd name="connsiteX5" fmla="*/ 0 w 3130028"/>
              <a:gd name="connsiteY5" fmla="*/ 566238 h 28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0028" h="2852238">
                <a:moveTo>
                  <a:pt x="3124200" y="2852238"/>
                </a:moveTo>
                <a:cubicBezTo>
                  <a:pt x="3134179" y="2112916"/>
                  <a:pt x="3144158" y="1373595"/>
                  <a:pt x="3037115" y="925467"/>
                </a:cubicBezTo>
                <a:cubicBezTo>
                  <a:pt x="2930072" y="477339"/>
                  <a:pt x="2714172" y="317681"/>
                  <a:pt x="2481943" y="163467"/>
                </a:cubicBezTo>
                <a:cubicBezTo>
                  <a:pt x="2249714" y="9253"/>
                  <a:pt x="1953986" y="3809"/>
                  <a:pt x="1643743" y="181"/>
                </a:cubicBezTo>
                <a:cubicBezTo>
                  <a:pt x="1333500" y="-3447"/>
                  <a:pt x="894443" y="47353"/>
                  <a:pt x="620486" y="141696"/>
                </a:cubicBezTo>
                <a:cubicBezTo>
                  <a:pt x="346529" y="236039"/>
                  <a:pt x="173264" y="401138"/>
                  <a:pt x="0" y="566238"/>
                </a:cubicBezTo>
              </a:path>
            </a:pathLst>
          </a:cu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9" name="Oval 18"/>
          <p:cNvSpPr/>
          <p:nvPr/>
        </p:nvSpPr>
        <p:spPr>
          <a:xfrm>
            <a:off x="3880320" y="1468037"/>
            <a:ext cx="533837" cy="46066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Oval 19"/>
          <p:cNvSpPr/>
          <p:nvPr/>
        </p:nvSpPr>
        <p:spPr>
          <a:xfrm>
            <a:off x="4956050" y="1455617"/>
            <a:ext cx="533837" cy="46066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Straight Arrow Connector 9"/>
          <p:cNvCxnSpPr>
            <a:stCxn id="19" idx="3"/>
          </p:cNvCxnSpPr>
          <p:nvPr/>
        </p:nvCxnSpPr>
        <p:spPr>
          <a:xfrm flipH="1">
            <a:off x="2746328" y="1861241"/>
            <a:ext cx="1212171" cy="22358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957520" y="1815990"/>
            <a:ext cx="1094770" cy="26883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6C6A28B-C74E-4946-BA71-B4A90C03BDA0}"/>
              </a:ext>
            </a:extLst>
          </p:cNvPr>
          <p:cNvPicPr>
            <a:picLocks noChangeAspect="1"/>
          </p:cNvPicPr>
          <p:nvPr/>
        </p:nvPicPr>
        <p:blipFill>
          <a:blip r:embed="rId3"/>
          <a:stretch>
            <a:fillRect/>
          </a:stretch>
        </p:blipFill>
        <p:spPr>
          <a:xfrm>
            <a:off x="5448322" y="5377443"/>
            <a:ext cx="3220378" cy="1169506"/>
          </a:xfrm>
          <a:prstGeom prst="rect">
            <a:avLst/>
          </a:prstGeom>
        </p:spPr>
      </p:pic>
    </p:spTree>
    <p:extLst>
      <p:ext uri="{BB962C8B-B14F-4D97-AF65-F5344CB8AC3E}">
        <p14:creationId xmlns:p14="http://schemas.microsoft.com/office/powerpoint/2010/main" val="384128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righ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righ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righ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4" grpId="0" animBg="1"/>
      <p:bldP spid="6" grpId="0" animBg="1"/>
      <p:bldP spid="7" grpId="0" animBg="1"/>
      <p:bldP spid="8" grpId="0" animBg="1"/>
      <p:bldP spid="19" grpId="0" animBg="1"/>
      <p:bldP spid="20"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92075" tIns="46038" rIns="92075" bIns="46038"/>
          <a:lstStyle/>
          <a:p>
            <a:pPr eaLnBrk="1" hangingPunct="1"/>
            <a:r>
              <a:rPr lang="en-US"/>
              <a:t>CAUTION</a:t>
            </a:r>
          </a:p>
        </p:txBody>
      </p:sp>
      <p:sp>
        <p:nvSpPr>
          <p:cNvPr id="49155" name="Rectangle 3"/>
          <p:cNvSpPr>
            <a:spLocks noGrp="1" noChangeArrowheads="1"/>
          </p:cNvSpPr>
          <p:nvPr>
            <p:ph type="body" idx="1"/>
          </p:nvPr>
        </p:nvSpPr>
        <p:spPr/>
        <p:txBody>
          <a:bodyPr lIns="92075" tIns="46038" rIns="92075" bIns="46038"/>
          <a:lstStyle/>
          <a:p>
            <a:pPr marL="271463" indent="-271463" eaLnBrk="1" hangingPunct="1">
              <a:lnSpc>
                <a:spcPct val="90000"/>
              </a:lnSpc>
              <a:defRPr/>
            </a:pPr>
            <a:r>
              <a:rPr lang="en-US" sz="2400" dirty="0"/>
              <a:t>A return statement is required for a </a:t>
            </a:r>
            <a:r>
              <a:rPr lang="en-US" sz="2400" dirty="0" err="1"/>
              <a:t>nonvoid</a:t>
            </a:r>
            <a:r>
              <a:rPr lang="en-US" sz="2400" dirty="0"/>
              <a:t> method. </a:t>
            </a:r>
          </a:p>
          <a:p>
            <a:pPr marL="271463" indent="-271463" eaLnBrk="1" hangingPunct="1">
              <a:lnSpc>
                <a:spcPct val="90000"/>
              </a:lnSpc>
              <a:defRPr/>
            </a:pPr>
            <a:r>
              <a:rPr lang="en-US" sz="2400" dirty="0"/>
              <a:t>The following method is logically correct, but it has a compilation error, because the Java compiler thinks it possible that this method does not return any value.</a:t>
            </a:r>
            <a:r>
              <a:rPr lang="en-US" sz="2000" dirty="0">
                <a:latin typeface="Courier" pitchFamily="49" charset="0"/>
                <a:cs typeface="Times New Roman" pitchFamily="18" charset="0"/>
              </a:rPr>
              <a:t> </a:t>
            </a:r>
          </a:p>
          <a:p>
            <a:pPr marL="0" indent="0" eaLnBrk="1" hangingPunct="1">
              <a:lnSpc>
                <a:spcPct val="90000"/>
              </a:lnSpc>
              <a:buFontTx/>
              <a:buNone/>
              <a:defRPr/>
            </a:pPr>
            <a:endParaRPr lang="en-US" sz="2000" dirty="0">
              <a:latin typeface="Courier" pitchFamily="49" charset="0"/>
              <a:cs typeface="Times New Roman" pitchFamily="18" charset="0"/>
            </a:endParaRPr>
          </a:p>
          <a:p>
            <a:pPr marL="0" indent="0" eaLnBrk="1" hangingPunct="1">
              <a:lnSpc>
                <a:spcPct val="90000"/>
              </a:lnSpc>
              <a:buFontTx/>
              <a:buNone/>
              <a:defRPr/>
            </a:pPr>
            <a:r>
              <a:rPr lang="en-US" sz="2200" dirty="0">
                <a:latin typeface="Courier" pitchFamily="49" charset="0"/>
                <a:cs typeface="Times New Roman" pitchFamily="18" charset="0"/>
              </a:rPr>
              <a:t> </a:t>
            </a:r>
            <a:r>
              <a:rPr lang="en-US" sz="2200" dirty="0">
                <a:latin typeface="Lucida Sans Typewriter" pitchFamily="49" charset="0"/>
                <a:cs typeface="Times New Roman" pitchFamily="18" charset="0"/>
              </a:rPr>
              <a:t>public static </a:t>
            </a:r>
            <a:r>
              <a:rPr lang="en-US" sz="2200" dirty="0" err="1">
                <a:latin typeface="Lucida Sans Typewriter" pitchFamily="49" charset="0"/>
                <a:cs typeface="Times New Roman" pitchFamily="18" charset="0"/>
              </a:rPr>
              <a:t>int</a:t>
            </a:r>
            <a:r>
              <a:rPr lang="en-US" sz="2200" dirty="0">
                <a:latin typeface="Lucida Sans Typewriter" pitchFamily="49" charset="0"/>
                <a:cs typeface="Times New Roman" pitchFamily="18" charset="0"/>
              </a:rPr>
              <a:t> sign(</a:t>
            </a:r>
            <a:r>
              <a:rPr lang="en-US" sz="2200" dirty="0" err="1">
                <a:latin typeface="Lucida Sans Typewriter" pitchFamily="49" charset="0"/>
                <a:cs typeface="Times New Roman" pitchFamily="18" charset="0"/>
              </a:rPr>
              <a:t>int</a:t>
            </a:r>
            <a:r>
              <a:rPr lang="en-US" sz="2200" dirty="0">
                <a:latin typeface="Lucida Sans Typewriter" pitchFamily="49" charset="0"/>
                <a:cs typeface="Times New Roman" pitchFamily="18" charset="0"/>
              </a:rPr>
              <a:t> n) {</a:t>
            </a:r>
          </a:p>
          <a:p>
            <a:pPr marL="0" indent="0" eaLnBrk="1" hangingPunct="1">
              <a:lnSpc>
                <a:spcPct val="90000"/>
              </a:lnSpc>
              <a:buFontTx/>
              <a:buNone/>
              <a:defRPr/>
            </a:pPr>
            <a:r>
              <a:rPr lang="en-US" sz="2200" dirty="0">
                <a:latin typeface="Lucida Sans Typewriter" pitchFamily="49" charset="0"/>
                <a:cs typeface="Times New Roman" pitchFamily="18" charset="0"/>
              </a:rPr>
              <a:t>   if (n &gt; 0) return 1;</a:t>
            </a:r>
          </a:p>
          <a:p>
            <a:pPr marL="0" indent="0" eaLnBrk="1" hangingPunct="1">
              <a:lnSpc>
                <a:spcPct val="90000"/>
              </a:lnSpc>
              <a:buFontTx/>
              <a:buNone/>
              <a:defRPr/>
            </a:pPr>
            <a:r>
              <a:rPr lang="en-US" sz="2200" dirty="0">
                <a:latin typeface="Lucida Sans Typewriter" pitchFamily="49" charset="0"/>
                <a:cs typeface="Times New Roman" pitchFamily="18" charset="0"/>
              </a:rPr>
              <a:t>   else if (n == 0) return 0;</a:t>
            </a:r>
          </a:p>
          <a:p>
            <a:pPr marL="0" indent="0" eaLnBrk="1" hangingPunct="1">
              <a:lnSpc>
                <a:spcPct val="90000"/>
              </a:lnSpc>
              <a:buFontTx/>
              <a:buNone/>
              <a:defRPr/>
            </a:pPr>
            <a:r>
              <a:rPr lang="en-US" sz="2200" dirty="0">
                <a:latin typeface="Lucida Sans Typewriter" pitchFamily="49" charset="0"/>
                <a:cs typeface="Times New Roman" pitchFamily="18" charset="0"/>
              </a:rPr>
              <a:t>   else if (n &lt; 0) return –1;</a:t>
            </a:r>
          </a:p>
          <a:p>
            <a:pPr marL="0" indent="0" eaLnBrk="1" hangingPunct="1">
              <a:lnSpc>
                <a:spcPct val="90000"/>
              </a:lnSpc>
              <a:buFontTx/>
              <a:buNone/>
              <a:defRPr/>
            </a:pPr>
            <a:r>
              <a:rPr lang="en-US" sz="2200" dirty="0">
                <a:latin typeface="Lucida Sans Typewriter" pitchFamily="49" charset="0"/>
                <a:cs typeface="Times New Roman" pitchFamily="18" charset="0"/>
              </a:rPr>
              <a:t> }</a:t>
            </a:r>
          </a:p>
          <a:p>
            <a:pPr marL="0" indent="0" eaLnBrk="1" hangingPunct="1">
              <a:lnSpc>
                <a:spcPct val="90000"/>
              </a:lnSpc>
              <a:buFontTx/>
              <a:buNone/>
              <a:defRPr/>
            </a:pPr>
            <a:endParaRPr lang="en-US" sz="2200" dirty="0">
              <a:latin typeface="Lucida Sans Typewriter" pitchFamily="49" charset="0"/>
              <a:cs typeface="Times New Roman" pitchFamily="18" charset="0"/>
            </a:endParaRPr>
          </a:p>
          <a:p>
            <a:pPr marL="0" indent="0" eaLnBrk="1" hangingPunct="1">
              <a:lnSpc>
                <a:spcPct val="90000"/>
              </a:lnSpc>
              <a:buFontTx/>
              <a:buNone/>
              <a:defRPr/>
            </a:pPr>
            <a:r>
              <a:rPr lang="en-US" sz="2400" dirty="0"/>
              <a:t>To fix this problem, delete </a:t>
            </a:r>
            <a:r>
              <a:rPr lang="en-US" sz="2400" dirty="0">
                <a:solidFill>
                  <a:srgbClr val="FF0000"/>
                </a:solidFill>
                <a:latin typeface="Lucida Sans Typewriter" pitchFamily="49" charset="0"/>
              </a:rPr>
              <a:t>if (n &lt; 0) </a:t>
            </a:r>
            <a:r>
              <a:rPr lang="en-US" sz="2400" dirty="0"/>
              <a:t>in the code.</a:t>
            </a:r>
          </a:p>
        </p:txBody>
      </p:sp>
      <p:sp>
        <p:nvSpPr>
          <p:cNvPr id="4" name="Slide Number Placeholder 3"/>
          <p:cNvSpPr>
            <a:spLocks noGrp="1"/>
          </p:cNvSpPr>
          <p:nvPr>
            <p:ph type="sldNum" sz="quarter" idx="12"/>
          </p:nvPr>
        </p:nvSpPr>
        <p:spPr/>
        <p:txBody>
          <a:bodyPr/>
          <a:lstStyle/>
          <a:p>
            <a:pPr>
              <a:defRPr/>
            </a:pPr>
            <a:fld id="{B197B4F7-145A-4DCF-8593-EE1E853FC13E}" type="slidenum">
              <a:rPr lang="en-US" smtClean="0"/>
              <a:pPr>
                <a:defRPr/>
              </a:pPr>
              <a:t>64</a:t>
            </a:fld>
            <a:endParaRPr lang="en-US"/>
          </a:p>
        </p:txBody>
      </p:sp>
      <p:sp>
        <p:nvSpPr>
          <p:cNvPr id="5" name="Oval 4"/>
          <p:cNvSpPr/>
          <p:nvPr/>
        </p:nvSpPr>
        <p:spPr>
          <a:xfrm>
            <a:off x="2857500" y="3314700"/>
            <a:ext cx="914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cxnSp>
        <p:nvCxnSpPr>
          <p:cNvPr id="9" name="Straight Connector 8"/>
          <p:cNvCxnSpPr/>
          <p:nvPr/>
        </p:nvCxnSpPr>
        <p:spPr>
          <a:xfrm>
            <a:off x="1905000" y="4648200"/>
            <a:ext cx="1676400" cy="38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92075" tIns="46038" rIns="92075" bIns="46038"/>
          <a:lstStyle/>
          <a:p>
            <a:pPr eaLnBrk="1" hangingPunct="1"/>
            <a:r>
              <a:rPr lang="en-US"/>
              <a:t>Reuse Methods from Other Classes</a:t>
            </a:r>
          </a:p>
        </p:txBody>
      </p:sp>
      <p:sp>
        <p:nvSpPr>
          <p:cNvPr id="50179" name="Rectangle 3"/>
          <p:cNvSpPr>
            <a:spLocks noGrp="1" noChangeArrowheads="1"/>
          </p:cNvSpPr>
          <p:nvPr>
            <p:ph type="body" idx="1"/>
          </p:nvPr>
        </p:nvSpPr>
        <p:spPr/>
        <p:txBody>
          <a:bodyPr lIns="92075" tIns="46038" rIns="92075" bIns="46038"/>
          <a:lstStyle/>
          <a:p>
            <a:pPr marL="0" indent="0" eaLnBrk="1" hangingPunct="1">
              <a:buFontTx/>
              <a:buNone/>
              <a:defRPr/>
            </a:pPr>
            <a:r>
              <a:rPr lang="en-US" sz="2600" dirty="0">
                <a:cs typeface="Courier New" pitchFamily="49" charset="0"/>
              </a:rPr>
              <a:t>NOTE: One of the benefits of methods is for reuse.</a:t>
            </a:r>
          </a:p>
          <a:p>
            <a:pPr marL="271463" indent="-271463" eaLnBrk="1" hangingPunct="1">
              <a:defRPr/>
            </a:pPr>
            <a:r>
              <a:rPr lang="en-US" sz="2600" dirty="0">
                <a:cs typeface="Courier New" pitchFamily="49" charset="0"/>
              </a:rPr>
              <a:t>The </a:t>
            </a:r>
            <a:r>
              <a:rPr lang="en-US" sz="2600" u="sng" dirty="0">
                <a:cs typeface="Courier New" pitchFamily="49" charset="0"/>
              </a:rPr>
              <a:t>max</a:t>
            </a:r>
            <a:r>
              <a:rPr lang="en-US" sz="2600" dirty="0">
                <a:cs typeface="Courier New" pitchFamily="49" charset="0"/>
              </a:rPr>
              <a:t> method can be invoked from any class besides </a:t>
            </a:r>
            <a:r>
              <a:rPr lang="en-US" sz="2600" b="1" dirty="0" err="1">
                <a:latin typeface="OCR A Extended" pitchFamily="50" charset="0"/>
                <a:cs typeface="Courier New" pitchFamily="49" charset="0"/>
              </a:rPr>
              <a:t>TestMax</a:t>
            </a:r>
            <a:r>
              <a:rPr lang="en-US" sz="2600" dirty="0">
                <a:cs typeface="Courier New" pitchFamily="49" charset="0"/>
              </a:rPr>
              <a:t>. </a:t>
            </a:r>
          </a:p>
          <a:p>
            <a:pPr marL="271463" indent="-271463" eaLnBrk="1" hangingPunct="1">
              <a:defRPr/>
            </a:pPr>
            <a:r>
              <a:rPr lang="en-US" sz="2600" dirty="0">
                <a:cs typeface="Courier New" pitchFamily="49" charset="0"/>
              </a:rPr>
              <a:t>If you create a new class </a:t>
            </a:r>
            <a:r>
              <a:rPr lang="en-US" sz="2600" b="1" dirty="0">
                <a:latin typeface="OCR A Extended" pitchFamily="50" charset="0"/>
                <a:cs typeface="Courier New" pitchFamily="49" charset="0"/>
              </a:rPr>
              <a:t>Test</a:t>
            </a:r>
            <a:r>
              <a:rPr lang="en-US" sz="2600" dirty="0">
                <a:cs typeface="Courier New" pitchFamily="49" charset="0"/>
              </a:rPr>
              <a:t>, you can invoke the </a:t>
            </a:r>
            <a:r>
              <a:rPr lang="en-US" sz="2600" b="1" dirty="0">
                <a:latin typeface="OCR A Extended" pitchFamily="50" charset="0"/>
                <a:cs typeface="Courier New" pitchFamily="49" charset="0"/>
              </a:rPr>
              <a:t>max</a:t>
            </a:r>
            <a:r>
              <a:rPr lang="en-US" sz="2600" dirty="0">
                <a:cs typeface="Courier New" pitchFamily="49" charset="0"/>
              </a:rPr>
              <a:t> method using </a:t>
            </a:r>
            <a:r>
              <a:rPr lang="en-US" sz="2600" dirty="0" err="1">
                <a:latin typeface="OCR A Extended" pitchFamily="50" charset="0"/>
                <a:cs typeface="Courier New" pitchFamily="49" charset="0"/>
              </a:rPr>
              <a:t>ClassName.methodName</a:t>
            </a:r>
            <a:r>
              <a:rPr lang="en-US" sz="2600" dirty="0">
                <a:cs typeface="Courier New" pitchFamily="49" charset="0"/>
              </a:rPr>
              <a:t> (e.g., </a:t>
            </a:r>
            <a:r>
              <a:rPr lang="en-US" sz="2600" b="1" dirty="0">
                <a:latin typeface="OCR A Extended" pitchFamily="50" charset="0"/>
                <a:cs typeface="Courier New" pitchFamily="49" charset="0"/>
              </a:rPr>
              <a:t>TestMax.max</a:t>
            </a:r>
            <a:r>
              <a:rPr lang="en-US" sz="2600" dirty="0">
                <a:cs typeface="Courier New" pitchFamily="49" charset="0"/>
              </a:rPr>
              <a:t>). </a:t>
            </a:r>
            <a:endParaRPr lang="en-US" dirty="0"/>
          </a:p>
        </p:txBody>
      </p:sp>
      <p:sp>
        <p:nvSpPr>
          <p:cNvPr id="4" name="Slide Number Placeholder 3"/>
          <p:cNvSpPr>
            <a:spLocks noGrp="1"/>
          </p:cNvSpPr>
          <p:nvPr>
            <p:ph type="sldNum" sz="quarter" idx="12"/>
          </p:nvPr>
        </p:nvSpPr>
        <p:spPr/>
        <p:txBody>
          <a:bodyPr/>
          <a:lstStyle/>
          <a:p>
            <a:pPr>
              <a:defRPr/>
            </a:pPr>
            <a:fld id="{6E317B07-3466-4CD1-868D-396239D61303}"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2665" y="202980"/>
            <a:ext cx="8229600" cy="542822"/>
          </a:xfrm>
        </p:spPr>
        <p:txBody>
          <a:bodyPr lIns="92075" tIns="46038" rIns="92075" bIns="46038"/>
          <a:lstStyle/>
          <a:p>
            <a:pPr eaLnBrk="1" hangingPunct="1"/>
            <a:r>
              <a:rPr lang="en-US" sz="3600" dirty="0"/>
              <a:t>Reuse Methods from Other Classes</a:t>
            </a:r>
          </a:p>
        </p:txBody>
      </p:sp>
      <p:sp>
        <p:nvSpPr>
          <p:cNvPr id="4" name="Slide Number Placeholder 3"/>
          <p:cNvSpPr>
            <a:spLocks noGrp="1"/>
          </p:cNvSpPr>
          <p:nvPr>
            <p:ph type="sldNum" sz="quarter" idx="12"/>
          </p:nvPr>
        </p:nvSpPr>
        <p:spPr/>
        <p:txBody>
          <a:bodyPr/>
          <a:lstStyle/>
          <a:p>
            <a:pPr>
              <a:defRPr/>
            </a:pPr>
            <a:fld id="{6E317B07-3466-4CD1-868D-396239D61303}" type="slidenum">
              <a:rPr lang="en-US" smtClean="0"/>
              <a:pPr>
                <a:defRPr/>
              </a:pPr>
              <a:t>66</a:t>
            </a:fld>
            <a:endParaRPr lang="en-US"/>
          </a:p>
        </p:txBody>
      </p:sp>
      <p:sp>
        <p:nvSpPr>
          <p:cNvPr id="6" name="Rectangle 5"/>
          <p:cNvSpPr/>
          <p:nvPr/>
        </p:nvSpPr>
        <p:spPr>
          <a:xfrm>
            <a:off x="293116" y="1265327"/>
            <a:ext cx="5683940" cy="3046988"/>
          </a:xfrm>
          <a:prstGeom prst="rect">
            <a:avLst/>
          </a:prstGeom>
          <a:solidFill>
            <a:srgbClr val="FFFFCC"/>
          </a:solidFill>
          <a:ln w="28575">
            <a:solidFill>
              <a:srgbClr val="FFC000"/>
            </a:solidFill>
          </a:ln>
        </p:spPr>
        <p:txBody>
          <a:bodyPr wrap="square">
            <a:spAutoFit/>
          </a:bodyPr>
          <a:lstStyle/>
          <a:p>
            <a:r>
              <a:rPr lang="en-US" sz="1600" dirty="0">
                <a:latin typeface="Lucida Sans Typewriter" pitchFamily="49" charset="0"/>
              </a:rPr>
              <a:t>public </a:t>
            </a:r>
            <a:r>
              <a:rPr lang="en-US" sz="1600" b="1" dirty="0">
                <a:latin typeface="Lucida Sans Typewriter" pitchFamily="49" charset="0"/>
              </a:rPr>
              <a:t>class</a:t>
            </a:r>
            <a:r>
              <a:rPr lang="en-US" sz="1600" dirty="0">
                <a:latin typeface="Lucida Sans Typewriter" pitchFamily="49" charset="0"/>
              </a:rPr>
              <a:t> </a:t>
            </a:r>
            <a:r>
              <a:rPr lang="en-US" sz="1600" b="1" dirty="0" err="1">
                <a:solidFill>
                  <a:srgbClr val="FF0000"/>
                </a:solidFill>
                <a:latin typeface="Lucida Sans Typewriter" pitchFamily="49" charset="0"/>
              </a:rPr>
              <a:t>TestMax</a:t>
            </a:r>
            <a:r>
              <a:rPr lang="en-US" sz="1600" dirty="0">
                <a:latin typeface="Lucida Sans Typewriter" pitchFamily="49" charset="0"/>
              </a:rPr>
              <a:t>{</a:t>
            </a:r>
          </a:p>
          <a:p>
            <a:endParaRPr lang="en-US" sz="1600" dirty="0">
              <a:latin typeface="Lucida Sans Typewriter" pitchFamily="49" charset="0"/>
            </a:endParaRPr>
          </a:p>
          <a:p>
            <a:r>
              <a:rPr lang="en-US" sz="1600" dirty="0">
                <a:latin typeface="Lucida Sans Typewriter" pitchFamily="49" charset="0"/>
              </a:rPr>
              <a:t>  public static void main(String[] </a:t>
            </a:r>
            <a:r>
              <a:rPr lang="en-US" sz="1600" dirty="0" err="1">
                <a:latin typeface="Lucida Sans Typewriter" pitchFamily="49" charset="0"/>
              </a:rPr>
              <a:t>args</a:t>
            </a:r>
            <a:r>
              <a:rPr lang="en-US" sz="1600" dirty="0">
                <a:latin typeface="Lucida Sans Typewriter" pitchFamily="49" charset="0"/>
              </a:rPr>
              <a:t>){</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k = </a:t>
            </a:r>
            <a:r>
              <a:rPr lang="en-US" sz="1600" b="1" dirty="0">
                <a:solidFill>
                  <a:srgbClr val="FF0000"/>
                </a:solidFill>
                <a:latin typeface="Lucida Sans Typewriter" pitchFamily="49" charset="0"/>
              </a:rPr>
              <a:t>max</a:t>
            </a:r>
            <a:r>
              <a:rPr lang="en-US" sz="1600" dirty="0">
                <a:latin typeface="Lucida Sans Typewriter" pitchFamily="49" charset="0"/>
              </a:rPr>
              <a:t>(i, j);</a:t>
            </a:r>
          </a:p>
          <a:p>
            <a:r>
              <a:rPr lang="en-US" sz="1600" dirty="0">
                <a:latin typeface="Lucida Sans Typewriter" pitchFamily="49" charset="0"/>
              </a:rPr>
              <a:t>  }</a:t>
            </a:r>
          </a:p>
          <a:p>
            <a:endParaRPr lang="en-MY" sz="1600" dirty="0">
              <a:latin typeface="Lucida Sans Typewriter" pitchFamily="49" charset="0"/>
            </a:endParaRPr>
          </a:p>
          <a:p>
            <a:r>
              <a:rPr lang="en-US" sz="1600" dirty="0">
                <a:latin typeface="Lucida Sans Typewriter" pitchFamily="49" charset="0"/>
              </a:rPr>
              <a:t>  public static </a:t>
            </a:r>
            <a:r>
              <a:rPr lang="en-US" sz="1600" dirty="0" err="1">
                <a:latin typeface="Lucida Sans Typewriter" pitchFamily="49" charset="0"/>
              </a:rPr>
              <a:t>int</a:t>
            </a:r>
            <a:r>
              <a:rPr lang="en-US" sz="1600" dirty="0">
                <a:latin typeface="Lucida Sans Typewriter" pitchFamily="49" charset="0"/>
              </a:rPr>
              <a:t> </a:t>
            </a:r>
            <a:r>
              <a:rPr lang="en-US" sz="1600" b="1" dirty="0">
                <a:solidFill>
                  <a:srgbClr val="FF0000"/>
                </a:solidFill>
                <a:latin typeface="Lucida Sans Typewriter" pitchFamily="49" charset="0"/>
              </a:rPr>
              <a:t>max</a:t>
            </a:r>
            <a:r>
              <a:rPr lang="en-US" sz="1600" dirty="0">
                <a:latin typeface="Lucida Sans Typewriter" pitchFamily="49" charset="0"/>
              </a:rPr>
              <a:t>(</a:t>
            </a:r>
            <a:r>
              <a:rPr lang="en-US" sz="1600" dirty="0" err="1">
                <a:latin typeface="Lucida Sans Typewriter" pitchFamily="49" charset="0"/>
              </a:rPr>
              <a:t>int</a:t>
            </a:r>
            <a:r>
              <a:rPr lang="en-US" sz="1600" dirty="0">
                <a:latin typeface="Lucida Sans Typewriter" pitchFamily="49" charset="0"/>
              </a:rPr>
              <a:t> num1, </a:t>
            </a:r>
            <a:r>
              <a:rPr lang="en-US" sz="1600" dirty="0" err="1">
                <a:latin typeface="Lucida Sans Typewriter" pitchFamily="49" charset="0"/>
              </a:rPr>
              <a:t>int</a:t>
            </a:r>
            <a:r>
              <a:rPr lang="en-US" sz="1600" dirty="0">
                <a:latin typeface="Lucida Sans Typewriter" pitchFamily="49" charset="0"/>
              </a:rPr>
              <a:t> num2){</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return result;</a:t>
            </a:r>
            <a:endParaRPr lang="en-MY" sz="1600" dirty="0">
              <a:latin typeface="Lucida Sans Typewriter" pitchFamily="49" charset="0"/>
            </a:endParaRPr>
          </a:p>
          <a:p>
            <a:r>
              <a:rPr lang="en-US" sz="1600" dirty="0">
                <a:latin typeface="Lucida Sans Typewriter" pitchFamily="49" charset="0"/>
              </a:rPr>
              <a:t>  }</a:t>
            </a:r>
          </a:p>
          <a:p>
            <a:r>
              <a:rPr lang="en-US" sz="1600" dirty="0">
                <a:latin typeface="Lucida Sans Typewriter" pitchFamily="49" charset="0"/>
              </a:rPr>
              <a:t>}</a:t>
            </a:r>
            <a:endParaRPr lang="en-MY" sz="1600" dirty="0">
              <a:latin typeface="Lucida Sans Typewriter" pitchFamily="49" charset="0"/>
            </a:endParaRPr>
          </a:p>
        </p:txBody>
      </p:sp>
      <p:sp>
        <p:nvSpPr>
          <p:cNvPr id="2" name="Rounded Rectangle 1"/>
          <p:cNvSpPr/>
          <p:nvPr/>
        </p:nvSpPr>
        <p:spPr>
          <a:xfrm>
            <a:off x="523546" y="1764592"/>
            <a:ext cx="5069460" cy="1024229"/>
          </a:xfrm>
          <a:prstGeom prst="roundRect">
            <a:avLst/>
          </a:prstGeom>
          <a:solidFill>
            <a:srgbClr val="FFCCCC">
              <a:alpha val="36078"/>
            </a:srgb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ounded Rectangle 7"/>
          <p:cNvSpPr/>
          <p:nvPr/>
        </p:nvSpPr>
        <p:spPr>
          <a:xfrm>
            <a:off x="531030" y="2955147"/>
            <a:ext cx="5292406" cy="1101039"/>
          </a:xfrm>
          <a:prstGeom prst="roundRect">
            <a:avLst/>
          </a:prstGeom>
          <a:solidFill>
            <a:srgbClr val="FFCCCC">
              <a:alpha val="36078"/>
            </a:srgb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Freeform 2"/>
          <p:cNvSpPr/>
          <p:nvPr/>
        </p:nvSpPr>
        <p:spPr>
          <a:xfrm>
            <a:off x="3058277" y="2427847"/>
            <a:ext cx="251416" cy="587829"/>
          </a:xfrm>
          <a:custGeom>
            <a:avLst/>
            <a:gdLst>
              <a:gd name="connsiteX0" fmla="*/ 43543 w 381071"/>
              <a:gd name="connsiteY0" fmla="*/ 0 h 587829"/>
              <a:gd name="connsiteX1" fmla="*/ 293914 w 381071"/>
              <a:gd name="connsiteY1" fmla="*/ 32657 h 587829"/>
              <a:gd name="connsiteX2" fmla="*/ 381000 w 381071"/>
              <a:gd name="connsiteY2" fmla="*/ 185057 h 587829"/>
              <a:gd name="connsiteX3" fmla="*/ 283028 w 381071"/>
              <a:gd name="connsiteY3" fmla="*/ 348343 h 587829"/>
              <a:gd name="connsiteX4" fmla="*/ 0 w 381071"/>
              <a:gd name="connsiteY4" fmla="*/ 587829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71" h="587829">
                <a:moveTo>
                  <a:pt x="43543" y="0"/>
                </a:moveTo>
                <a:cubicBezTo>
                  <a:pt x="140607" y="907"/>
                  <a:pt x="237671" y="1814"/>
                  <a:pt x="293914" y="32657"/>
                </a:cubicBezTo>
                <a:cubicBezTo>
                  <a:pt x="350157" y="63500"/>
                  <a:pt x="382814" y="132443"/>
                  <a:pt x="381000" y="185057"/>
                </a:cubicBezTo>
                <a:cubicBezTo>
                  <a:pt x="379186" y="237671"/>
                  <a:pt x="346528" y="281214"/>
                  <a:pt x="283028" y="348343"/>
                </a:cubicBezTo>
                <a:cubicBezTo>
                  <a:pt x="219528" y="415472"/>
                  <a:pt x="109764" y="501650"/>
                  <a:pt x="0" y="58782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5" name="TextBox 4"/>
          <p:cNvSpPr txBox="1"/>
          <p:nvPr/>
        </p:nvSpPr>
        <p:spPr>
          <a:xfrm>
            <a:off x="6146605" y="1265327"/>
            <a:ext cx="2172558" cy="707886"/>
          </a:xfrm>
          <a:prstGeom prst="rect">
            <a:avLst/>
          </a:prstGeom>
          <a:noFill/>
        </p:spPr>
        <p:txBody>
          <a:bodyPr wrap="square" rtlCol="0">
            <a:spAutoFit/>
          </a:bodyPr>
          <a:lstStyle/>
          <a:p>
            <a:r>
              <a:rPr lang="en-US" sz="2000" dirty="0"/>
              <a:t>Invoking method in the </a:t>
            </a:r>
            <a:r>
              <a:rPr lang="en-US" sz="2000" dirty="0">
                <a:solidFill>
                  <a:srgbClr val="FF0000"/>
                </a:solidFill>
              </a:rPr>
              <a:t>same</a:t>
            </a:r>
            <a:r>
              <a:rPr lang="en-US" sz="2000" dirty="0"/>
              <a:t> class</a:t>
            </a:r>
            <a:endParaRPr lang="en-MY" sz="2000" dirty="0"/>
          </a:p>
        </p:txBody>
      </p:sp>
    </p:spTree>
    <p:extLst>
      <p:ext uri="{BB962C8B-B14F-4D97-AF65-F5344CB8AC3E}">
        <p14:creationId xmlns:p14="http://schemas.microsoft.com/office/powerpoint/2010/main" val="329116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2665" y="202980"/>
            <a:ext cx="8229600" cy="542822"/>
          </a:xfrm>
        </p:spPr>
        <p:txBody>
          <a:bodyPr lIns="92075" tIns="46038" rIns="92075" bIns="46038"/>
          <a:lstStyle/>
          <a:p>
            <a:pPr eaLnBrk="1" hangingPunct="1"/>
            <a:r>
              <a:rPr lang="en-US" sz="3600" dirty="0"/>
              <a:t>Reuse Methods from Other Classes</a:t>
            </a:r>
          </a:p>
        </p:txBody>
      </p:sp>
      <p:sp>
        <p:nvSpPr>
          <p:cNvPr id="4" name="Slide Number Placeholder 3"/>
          <p:cNvSpPr>
            <a:spLocks noGrp="1"/>
          </p:cNvSpPr>
          <p:nvPr>
            <p:ph type="sldNum" sz="quarter" idx="12"/>
          </p:nvPr>
        </p:nvSpPr>
        <p:spPr/>
        <p:txBody>
          <a:bodyPr/>
          <a:lstStyle/>
          <a:p>
            <a:pPr>
              <a:defRPr/>
            </a:pPr>
            <a:fld id="{6E317B07-3466-4CD1-868D-396239D61303}" type="slidenum">
              <a:rPr lang="en-US" smtClean="0"/>
              <a:pPr>
                <a:defRPr/>
              </a:pPr>
              <a:t>67</a:t>
            </a:fld>
            <a:endParaRPr lang="en-US"/>
          </a:p>
        </p:txBody>
      </p:sp>
      <p:sp>
        <p:nvSpPr>
          <p:cNvPr id="6" name="Rectangle 5"/>
          <p:cNvSpPr/>
          <p:nvPr/>
        </p:nvSpPr>
        <p:spPr>
          <a:xfrm>
            <a:off x="293116" y="1265327"/>
            <a:ext cx="5683940" cy="3046988"/>
          </a:xfrm>
          <a:prstGeom prst="rect">
            <a:avLst/>
          </a:prstGeom>
          <a:solidFill>
            <a:srgbClr val="FFFFCC"/>
          </a:solidFill>
          <a:ln w="28575">
            <a:solidFill>
              <a:srgbClr val="FFC000"/>
            </a:solidFill>
          </a:ln>
        </p:spPr>
        <p:txBody>
          <a:bodyPr wrap="square">
            <a:spAutoFit/>
          </a:bodyPr>
          <a:lstStyle/>
          <a:p>
            <a:r>
              <a:rPr lang="en-US" sz="1600" dirty="0">
                <a:latin typeface="Lucida Sans Typewriter" pitchFamily="49" charset="0"/>
              </a:rPr>
              <a:t>public </a:t>
            </a:r>
            <a:r>
              <a:rPr lang="en-US" sz="1600" b="1" dirty="0">
                <a:latin typeface="Lucida Sans Typewriter" pitchFamily="49" charset="0"/>
              </a:rPr>
              <a:t>class</a:t>
            </a:r>
            <a:r>
              <a:rPr lang="en-US" sz="1600" dirty="0">
                <a:latin typeface="Lucida Sans Typewriter" pitchFamily="49" charset="0"/>
              </a:rPr>
              <a:t> </a:t>
            </a:r>
            <a:r>
              <a:rPr lang="en-US" sz="1600" b="1" dirty="0" err="1">
                <a:solidFill>
                  <a:srgbClr val="FF0000"/>
                </a:solidFill>
                <a:latin typeface="Lucida Sans Typewriter" pitchFamily="49" charset="0"/>
              </a:rPr>
              <a:t>TestMax</a:t>
            </a:r>
            <a:r>
              <a:rPr lang="en-US" sz="1600" dirty="0">
                <a:latin typeface="Lucida Sans Typewriter" pitchFamily="49" charset="0"/>
              </a:rPr>
              <a:t>{</a:t>
            </a:r>
          </a:p>
          <a:p>
            <a:endParaRPr lang="en-US" sz="1600" dirty="0">
              <a:latin typeface="Lucida Sans Typewriter" pitchFamily="49" charset="0"/>
            </a:endParaRPr>
          </a:p>
          <a:p>
            <a:r>
              <a:rPr lang="en-US" sz="1600" dirty="0">
                <a:latin typeface="Lucida Sans Typewriter" pitchFamily="49" charset="0"/>
              </a:rPr>
              <a:t>  public static void main(String[] </a:t>
            </a:r>
            <a:r>
              <a:rPr lang="en-US" sz="1600" dirty="0" err="1">
                <a:latin typeface="Lucida Sans Typewriter" pitchFamily="49" charset="0"/>
              </a:rPr>
              <a:t>args</a:t>
            </a:r>
            <a:r>
              <a:rPr lang="en-US" sz="1600" dirty="0">
                <a:latin typeface="Lucida Sans Typewriter" pitchFamily="49" charset="0"/>
              </a:rPr>
              <a:t>){</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k = </a:t>
            </a:r>
            <a:r>
              <a:rPr lang="en-US" sz="1600" b="1" dirty="0">
                <a:solidFill>
                  <a:srgbClr val="FF0000"/>
                </a:solidFill>
                <a:latin typeface="Lucida Sans Typewriter" pitchFamily="49" charset="0"/>
              </a:rPr>
              <a:t>max</a:t>
            </a:r>
            <a:r>
              <a:rPr lang="en-US" sz="1600" dirty="0">
                <a:latin typeface="Lucida Sans Typewriter" pitchFamily="49" charset="0"/>
              </a:rPr>
              <a:t>(i, j);</a:t>
            </a:r>
          </a:p>
          <a:p>
            <a:r>
              <a:rPr lang="en-US" sz="1600" dirty="0">
                <a:latin typeface="Lucida Sans Typewriter" pitchFamily="49" charset="0"/>
              </a:rPr>
              <a:t>  }</a:t>
            </a:r>
          </a:p>
          <a:p>
            <a:endParaRPr lang="en-MY" sz="1600" dirty="0">
              <a:latin typeface="Lucida Sans Typewriter" pitchFamily="49" charset="0"/>
            </a:endParaRPr>
          </a:p>
          <a:p>
            <a:r>
              <a:rPr lang="en-US" sz="1600" dirty="0">
                <a:latin typeface="Lucida Sans Typewriter" pitchFamily="49" charset="0"/>
              </a:rPr>
              <a:t>  public static </a:t>
            </a:r>
            <a:r>
              <a:rPr lang="en-US" sz="1600" dirty="0" err="1">
                <a:latin typeface="Lucida Sans Typewriter" pitchFamily="49" charset="0"/>
              </a:rPr>
              <a:t>int</a:t>
            </a:r>
            <a:r>
              <a:rPr lang="en-US" sz="1600" dirty="0">
                <a:latin typeface="Lucida Sans Typewriter" pitchFamily="49" charset="0"/>
              </a:rPr>
              <a:t> </a:t>
            </a:r>
            <a:r>
              <a:rPr lang="en-US" sz="1600" b="1" dirty="0">
                <a:solidFill>
                  <a:srgbClr val="FF0000"/>
                </a:solidFill>
                <a:latin typeface="Lucida Sans Typewriter" pitchFamily="49" charset="0"/>
              </a:rPr>
              <a:t>max</a:t>
            </a:r>
            <a:r>
              <a:rPr lang="en-US" sz="1600" dirty="0">
                <a:latin typeface="Lucida Sans Typewriter" pitchFamily="49" charset="0"/>
              </a:rPr>
              <a:t>(</a:t>
            </a:r>
            <a:r>
              <a:rPr lang="en-US" sz="1600" dirty="0" err="1">
                <a:latin typeface="Lucida Sans Typewriter" pitchFamily="49" charset="0"/>
              </a:rPr>
              <a:t>int</a:t>
            </a:r>
            <a:r>
              <a:rPr lang="en-US" sz="1600" dirty="0">
                <a:latin typeface="Lucida Sans Typewriter" pitchFamily="49" charset="0"/>
              </a:rPr>
              <a:t> num1, </a:t>
            </a:r>
            <a:r>
              <a:rPr lang="en-US" sz="1600" dirty="0" err="1">
                <a:latin typeface="Lucida Sans Typewriter" pitchFamily="49" charset="0"/>
              </a:rPr>
              <a:t>int</a:t>
            </a:r>
            <a:r>
              <a:rPr lang="en-US" sz="1600" dirty="0">
                <a:latin typeface="Lucida Sans Typewriter" pitchFamily="49" charset="0"/>
              </a:rPr>
              <a:t> num2){</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return result;</a:t>
            </a:r>
            <a:endParaRPr lang="en-MY" sz="1600" dirty="0">
              <a:latin typeface="Lucida Sans Typewriter" pitchFamily="49" charset="0"/>
            </a:endParaRPr>
          </a:p>
          <a:p>
            <a:r>
              <a:rPr lang="en-US" sz="1600" dirty="0">
                <a:latin typeface="Lucida Sans Typewriter" pitchFamily="49" charset="0"/>
              </a:rPr>
              <a:t>  }</a:t>
            </a:r>
          </a:p>
          <a:p>
            <a:r>
              <a:rPr lang="en-US" sz="1600" dirty="0">
                <a:latin typeface="Lucida Sans Typewriter" pitchFamily="49" charset="0"/>
              </a:rPr>
              <a:t>}</a:t>
            </a:r>
            <a:endParaRPr lang="en-MY" sz="1600" dirty="0">
              <a:latin typeface="Lucida Sans Typewriter" pitchFamily="49" charset="0"/>
            </a:endParaRPr>
          </a:p>
        </p:txBody>
      </p:sp>
      <p:sp>
        <p:nvSpPr>
          <p:cNvPr id="2" name="Rounded Rectangle 1"/>
          <p:cNvSpPr/>
          <p:nvPr/>
        </p:nvSpPr>
        <p:spPr>
          <a:xfrm>
            <a:off x="523546" y="1764592"/>
            <a:ext cx="5069460" cy="1024229"/>
          </a:xfrm>
          <a:prstGeom prst="roundRect">
            <a:avLst/>
          </a:prstGeom>
          <a:solidFill>
            <a:srgbClr val="FFCCCC">
              <a:alpha val="36078"/>
            </a:srgb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ounded Rectangle 7"/>
          <p:cNvSpPr/>
          <p:nvPr/>
        </p:nvSpPr>
        <p:spPr>
          <a:xfrm>
            <a:off x="531030" y="2955147"/>
            <a:ext cx="5292406" cy="1101039"/>
          </a:xfrm>
          <a:prstGeom prst="roundRect">
            <a:avLst/>
          </a:prstGeom>
          <a:solidFill>
            <a:srgbClr val="FFCCCC">
              <a:alpha val="36078"/>
            </a:srgb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p:cNvSpPr/>
          <p:nvPr/>
        </p:nvSpPr>
        <p:spPr>
          <a:xfrm>
            <a:off x="3058276" y="4606562"/>
            <a:ext cx="5270012" cy="2062103"/>
          </a:xfrm>
          <a:prstGeom prst="rect">
            <a:avLst/>
          </a:prstGeom>
          <a:solidFill>
            <a:srgbClr val="66FFFF"/>
          </a:solidFill>
          <a:ln w="28575">
            <a:solidFill>
              <a:srgbClr val="0070C0"/>
            </a:solidFill>
          </a:ln>
        </p:spPr>
        <p:txBody>
          <a:bodyPr wrap="square">
            <a:spAutoFit/>
          </a:bodyPr>
          <a:lstStyle/>
          <a:p>
            <a:r>
              <a:rPr lang="en-US" sz="1600" dirty="0">
                <a:latin typeface="Lucida Sans Typewriter" pitchFamily="49" charset="0"/>
              </a:rPr>
              <a:t>public </a:t>
            </a:r>
            <a:r>
              <a:rPr lang="en-US" sz="1600" b="1" dirty="0">
                <a:latin typeface="Lucida Sans Typewriter" pitchFamily="49" charset="0"/>
              </a:rPr>
              <a:t>class</a:t>
            </a:r>
            <a:r>
              <a:rPr lang="en-US" sz="1600" dirty="0">
                <a:latin typeface="Lucida Sans Typewriter" pitchFamily="49" charset="0"/>
              </a:rPr>
              <a:t> </a:t>
            </a:r>
            <a:r>
              <a:rPr lang="en-US" sz="1600" b="1" dirty="0">
                <a:solidFill>
                  <a:srgbClr val="FF0000"/>
                </a:solidFill>
                <a:latin typeface="Lucida Sans Typewriter" pitchFamily="49" charset="0"/>
              </a:rPr>
              <a:t>Test</a:t>
            </a:r>
            <a:r>
              <a:rPr lang="en-US" sz="1600" dirty="0">
                <a:latin typeface="Lucida Sans Typewriter" pitchFamily="49" charset="0"/>
              </a:rPr>
              <a:t>{</a:t>
            </a:r>
          </a:p>
          <a:p>
            <a:endParaRPr lang="en-US" sz="1600" dirty="0">
              <a:latin typeface="Lucida Sans Typewriter" pitchFamily="49" charset="0"/>
            </a:endParaRPr>
          </a:p>
          <a:p>
            <a:r>
              <a:rPr lang="en-US" sz="1600" dirty="0">
                <a:latin typeface="Lucida Sans Typewriter" pitchFamily="49" charset="0"/>
              </a:rPr>
              <a:t>  public static void main(String[] </a:t>
            </a:r>
            <a:r>
              <a:rPr lang="en-US" sz="1600" dirty="0" err="1">
                <a:latin typeface="Lucida Sans Typewriter" pitchFamily="49" charset="0"/>
              </a:rPr>
              <a:t>args</a:t>
            </a:r>
            <a:r>
              <a:rPr lang="en-US" sz="1600" dirty="0">
                <a:latin typeface="Lucida Sans Typewriter" pitchFamily="49" charset="0"/>
              </a:rPr>
              <a:t>){</a:t>
            </a:r>
            <a:endParaRPr lang="en-MY" sz="1600" dirty="0">
              <a:latin typeface="Lucida Sans Typewriter" pitchFamily="49" charset="0"/>
            </a:endParaRPr>
          </a:p>
          <a:p>
            <a:r>
              <a:rPr lang="en-US" sz="1600" dirty="0">
                <a:latin typeface="Lucida Sans Typewriter" pitchFamily="49" charset="0"/>
              </a:rPr>
              <a:t>    ...</a:t>
            </a:r>
            <a:endParaRPr lang="en-MY" sz="1600" dirty="0">
              <a:latin typeface="Lucida Sans Typewriter" pitchFamily="49" charset="0"/>
            </a:endParaRPr>
          </a:p>
          <a:p>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c = </a:t>
            </a:r>
            <a:r>
              <a:rPr lang="en-US" sz="1600" b="1" dirty="0" err="1">
                <a:solidFill>
                  <a:srgbClr val="FF0000"/>
                </a:solidFill>
                <a:latin typeface="Lucida Sans Typewriter" pitchFamily="49" charset="0"/>
              </a:rPr>
              <a:t>TestMax.max</a:t>
            </a:r>
            <a:r>
              <a:rPr lang="en-US" sz="1600" dirty="0">
                <a:latin typeface="Lucida Sans Typewriter" pitchFamily="49" charset="0"/>
              </a:rPr>
              <a:t>(a, b);</a:t>
            </a:r>
          </a:p>
          <a:p>
            <a:r>
              <a:rPr lang="en-US" sz="1600" dirty="0">
                <a:latin typeface="Lucida Sans Typewriter" pitchFamily="49" charset="0"/>
              </a:rPr>
              <a:t>    ...</a:t>
            </a:r>
          </a:p>
          <a:p>
            <a:r>
              <a:rPr lang="en-US" sz="1600" dirty="0">
                <a:latin typeface="Lucida Sans Typewriter" pitchFamily="49" charset="0"/>
              </a:rPr>
              <a:t>  }</a:t>
            </a:r>
          </a:p>
          <a:p>
            <a:r>
              <a:rPr lang="en-US" sz="1600" dirty="0">
                <a:latin typeface="Lucida Sans Typewriter" pitchFamily="49" charset="0"/>
              </a:rPr>
              <a:t>}</a:t>
            </a:r>
            <a:endParaRPr lang="en-MY" sz="1600" dirty="0">
              <a:latin typeface="Lucida Sans Typewriter" pitchFamily="49" charset="0"/>
            </a:endParaRPr>
          </a:p>
        </p:txBody>
      </p:sp>
      <p:sp>
        <p:nvSpPr>
          <p:cNvPr id="7" name="Freeform 6"/>
          <p:cNvSpPr/>
          <p:nvPr/>
        </p:nvSpPr>
        <p:spPr>
          <a:xfrm>
            <a:off x="2955871" y="835745"/>
            <a:ext cx="4051278" cy="4748959"/>
          </a:xfrm>
          <a:custGeom>
            <a:avLst/>
            <a:gdLst>
              <a:gd name="connsiteX0" fmla="*/ 2699657 w 4051278"/>
              <a:gd name="connsiteY0" fmla="*/ 4748959 h 4748959"/>
              <a:gd name="connsiteX1" fmla="*/ 3352800 w 4051278"/>
              <a:gd name="connsiteY1" fmla="*/ 4291759 h 4748959"/>
              <a:gd name="connsiteX2" fmla="*/ 3635829 w 4051278"/>
              <a:gd name="connsiteY2" fmla="*/ 3899873 h 4748959"/>
              <a:gd name="connsiteX3" fmla="*/ 3853543 w 4051278"/>
              <a:gd name="connsiteY3" fmla="*/ 3290273 h 4748959"/>
              <a:gd name="connsiteX4" fmla="*/ 4049486 w 4051278"/>
              <a:gd name="connsiteY4" fmla="*/ 2179931 h 4748959"/>
              <a:gd name="connsiteX5" fmla="*/ 3918857 w 4051278"/>
              <a:gd name="connsiteY5" fmla="*/ 1134902 h 4748959"/>
              <a:gd name="connsiteX6" fmla="*/ 3429000 w 4051278"/>
              <a:gd name="connsiteY6" fmla="*/ 536188 h 4748959"/>
              <a:gd name="connsiteX7" fmla="*/ 2764971 w 4051278"/>
              <a:gd name="connsiteY7" fmla="*/ 187845 h 4748959"/>
              <a:gd name="connsiteX8" fmla="*/ 1698171 w 4051278"/>
              <a:gd name="connsiteY8" fmla="*/ 2788 h 4748959"/>
              <a:gd name="connsiteX9" fmla="*/ 707571 w 4051278"/>
              <a:gd name="connsiteY9" fmla="*/ 100759 h 4748959"/>
              <a:gd name="connsiteX10" fmla="*/ 0 w 4051278"/>
              <a:gd name="connsiteY10" fmla="*/ 416445 h 4748959"/>
              <a:gd name="connsiteX11" fmla="*/ 0 w 4051278"/>
              <a:gd name="connsiteY11" fmla="*/ 416445 h 474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1278" h="4748959">
                <a:moveTo>
                  <a:pt x="2699657" y="4748959"/>
                </a:moveTo>
                <a:cubicBezTo>
                  <a:pt x="2948214" y="4591116"/>
                  <a:pt x="3196771" y="4433273"/>
                  <a:pt x="3352800" y="4291759"/>
                </a:cubicBezTo>
                <a:cubicBezTo>
                  <a:pt x="3508829" y="4150245"/>
                  <a:pt x="3552372" y="4066787"/>
                  <a:pt x="3635829" y="3899873"/>
                </a:cubicBezTo>
                <a:cubicBezTo>
                  <a:pt x="3719286" y="3732959"/>
                  <a:pt x="3784600" y="3576930"/>
                  <a:pt x="3853543" y="3290273"/>
                </a:cubicBezTo>
                <a:cubicBezTo>
                  <a:pt x="3922486" y="3003616"/>
                  <a:pt x="4038600" y="2539159"/>
                  <a:pt x="4049486" y="2179931"/>
                </a:cubicBezTo>
                <a:cubicBezTo>
                  <a:pt x="4060372" y="1820703"/>
                  <a:pt x="4022271" y="1408859"/>
                  <a:pt x="3918857" y="1134902"/>
                </a:cubicBezTo>
                <a:cubicBezTo>
                  <a:pt x="3815443" y="860945"/>
                  <a:pt x="3621314" y="694031"/>
                  <a:pt x="3429000" y="536188"/>
                </a:cubicBezTo>
                <a:cubicBezTo>
                  <a:pt x="3236686" y="378345"/>
                  <a:pt x="3053443" y="276745"/>
                  <a:pt x="2764971" y="187845"/>
                </a:cubicBezTo>
                <a:cubicBezTo>
                  <a:pt x="2476499" y="98945"/>
                  <a:pt x="2041071" y="17302"/>
                  <a:pt x="1698171" y="2788"/>
                </a:cubicBezTo>
                <a:cubicBezTo>
                  <a:pt x="1355271" y="-11726"/>
                  <a:pt x="990599" y="31816"/>
                  <a:pt x="707571" y="100759"/>
                </a:cubicBezTo>
                <a:cubicBezTo>
                  <a:pt x="424543" y="169702"/>
                  <a:pt x="0" y="416445"/>
                  <a:pt x="0" y="416445"/>
                </a:cubicBezTo>
                <a:lnTo>
                  <a:pt x="0" y="416445"/>
                </a:lnTo>
              </a:path>
            </a:pathLst>
          </a:cu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9" name="Freeform 8"/>
          <p:cNvSpPr/>
          <p:nvPr/>
        </p:nvSpPr>
        <p:spPr>
          <a:xfrm>
            <a:off x="2514600" y="1611086"/>
            <a:ext cx="1058870" cy="1436914"/>
          </a:xfrm>
          <a:custGeom>
            <a:avLst/>
            <a:gdLst>
              <a:gd name="connsiteX0" fmla="*/ 0 w 1370844"/>
              <a:gd name="connsiteY0" fmla="*/ 0 h 1436914"/>
              <a:gd name="connsiteX1" fmla="*/ 119743 w 1370844"/>
              <a:gd name="connsiteY1" fmla="*/ 152400 h 1436914"/>
              <a:gd name="connsiteX2" fmla="*/ 370114 w 1370844"/>
              <a:gd name="connsiteY2" fmla="*/ 283028 h 1436914"/>
              <a:gd name="connsiteX3" fmla="*/ 892629 w 1370844"/>
              <a:gd name="connsiteY3" fmla="*/ 446314 h 1436914"/>
              <a:gd name="connsiteX4" fmla="*/ 1338943 w 1370844"/>
              <a:gd name="connsiteY4" fmla="*/ 740228 h 1436914"/>
              <a:gd name="connsiteX5" fmla="*/ 1262743 w 1370844"/>
              <a:gd name="connsiteY5" fmla="*/ 1121228 h 1436914"/>
              <a:gd name="connsiteX6" fmla="*/ 685800 w 1370844"/>
              <a:gd name="connsiteY6" fmla="*/ 1436914 h 143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0844" h="1436914">
                <a:moveTo>
                  <a:pt x="0" y="0"/>
                </a:moveTo>
                <a:cubicBezTo>
                  <a:pt x="29028" y="52614"/>
                  <a:pt x="58057" y="105229"/>
                  <a:pt x="119743" y="152400"/>
                </a:cubicBezTo>
                <a:cubicBezTo>
                  <a:pt x="181429" y="199571"/>
                  <a:pt x="241300" y="234042"/>
                  <a:pt x="370114" y="283028"/>
                </a:cubicBezTo>
                <a:cubicBezTo>
                  <a:pt x="498928" y="332014"/>
                  <a:pt x="731158" y="370114"/>
                  <a:pt x="892629" y="446314"/>
                </a:cubicBezTo>
                <a:cubicBezTo>
                  <a:pt x="1054101" y="522514"/>
                  <a:pt x="1277257" y="627742"/>
                  <a:pt x="1338943" y="740228"/>
                </a:cubicBezTo>
                <a:cubicBezTo>
                  <a:pt x="1400629" y="852714"/>
                  <a:pt x="1371600" y="1005114"/>
                  <a:pt x="1262743" y="1121228"/>
                </a:cubicBezTo>
                <a:cubicBezTo>
                  <a:pt x="1153886" y="1237342"/>
                  <a:pt x="919843" y="1337128"/>
                  <a:pt x="685800" y="1436914"/>
                </a:cubicBezTo>
              </a:path>
            </a:pathLst>
          </a:cu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TextBox 11"/>
          <p:cNvSpPr txBox="1"/>
          <p:nvPr/>
        </p:nvSpPr>
        <p:spPr>
          <a:xfrm>
            <a:off x="7007149" y="3210224"/>
            <a:ext cx="1827806" cy="1015663"/>
          </a:xfrm>
          <a:prstGeom prst="rect">
            <a:avLst/>
          </a:prstGeom>
          <a:noFill/>
        </p:spPr>
        <p:txBody>
          <a:bodyPr wrap="square" rtlCol="0">
            <a:spAutoFit/>
          </a:bodyPr>
          <a:lstStyle/>
          <a:p>
            <a:r>
              <a:rPr lang="en-US" sz="2000" dirty="0"/>
              <a:t>Invoking method from another class</a:t>
            </a:r>
            <a:endParaRPr lang="en-MY" sz="2000" dirty="0"/>
          </a:p>
        </p:txBody>
      </p:sp>
    </p:spTree>
    <p:extLst>
      <p:ext uri="{BB962C8B-B14F-4D97-AF65-F5344CB8AC3E}">
        <p14:creationId xmlns:p14="http://schemas.microsoft.com/office/powerpoint/2010/main" val="4130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9" grpId="0" animBg="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700088" y="384175"/>
            <a:ext cx="7758112" cy="530225"/>
          </a:xfrm>
        </p:spPr>
        <p:txBody>
          <a:bodyPr lIns="92075" tIns="46038" rIns="92075" bIns="46038"/>
          <a:lstStyle/>
          <a:p>
            <a:pPr eaLnBrk="1" hangingPunct="1"/>
            <a:r>
              <a:rPr lang="en-US" dirty="0"/>
              <a:t>Passing Parameters</a:t>
            </a:r>
            <a:endParaRPr lang="en-US" dirty="0">
              <a:solidFill>
                <a:schemeClr val="tx1"/>
              </a:solidFill>
            </a:endParaRPr>
          </a:p>
        </p:txBody>
      </p:sp>
      <p:sp>
        <p:nvSpPr>
          <p:cNvPr id="57347" name="Rectangle 3"/>
          <p:cNvSpPr>
            <a:spLocks noGrp="1" noChangeArrowheads="1"/>
          </p:cNvSpPr>
          <p:nvPr>
            <p:ph type="body" idx="4294967295"/>
          </p:nvPr>
        </p:nvSpPr>
        <p:spPr>
          <a:xfrm>
            <a:off x="381000" y="1700213"/>
            <a:ext cx="8763000" cy="1600200"/>
          </a:xfrm>
        </p:spPr>
        <p:txBody>
          <a:bodyPr lIns="92075" tIns="46038" rIns="92075" bIns="46038"/>
          <a:lstStyle/>
          <a:p>
            <a:pPr eaLnBrk="1" hangingPunct="1">
              <a:buFontTx/>
              <a:buNone/>
            </a:pPr>
            <a:r>
              <a:rPr lang="en-US" sz="2000" dirty="0">
                <a:latin typeface="Lucida Sans Typewriter" pitchFamily="49" charset="0"/>
              </a:rPr>
              <a:t>public static void </a:t>
            </a:r>
            <a:r>
              <a:rPr lang="en-US" sz="2000" dirty="0" err="1">
                <a:solidFill>
                  <a:srgbClr val="FF0000"/>
                </a:solidFill>
                <a:latin typeface="Lucida Sans Typewriter" pitchFamily="49" charset="0"/>
              </a:rPr>
              <a:t>nPrintln</a:t>
            </a:r>
            <a:r>
              <a:rPr lang="en-US" sz="2000" dirty="0">
                <a:latin typeface="Lucida Sans Typewriter" pitchFamily="49" charset="0"/>
              </a:rPr>
              <a:t>(String message, </a:t>
            </a:r>
            <a:r>
              <a:rPr lang="en-US" sz="2000" dirty="0" err="1">
                <a:latin typeface="Lucida Sans Typewriter" pitchFamily="49" charset="0"/>
              </a:rPr>
              <a:t>int</a:t>
            </a:r>
            <a:r>
              <a:rPr lang="en-US" sz="2000" dirty="0">
                <a:latin typeface="Lucida Sans Typewriter" pitchFamily="49" charset="0"/>
              </a:rPr>
              <a:t> n) {  </a:t>
            </a:r>
          </a:p>
          <a:p>
            <a:pPr eaLnBrk="1" hangingPunct="1">
              <a:spcBef>
                <a:spcPct val="0"/>
              </a:spcBef>
              <a:buFontTx/>
              <a:buNone/>
            </a:pPr>
            <a:r>
              <a:rPr lang="en-US" sz="2000" dirty="0">
                <a:latin typeface="Lucida Sans Typewriter" pitchFamily="49" charset="0"/>
              </a:rPr>
              <a:t>  for (</a:t>
            </a:r>
            <a:r>
              <a:rPr lang="en-US" sz="2000" dirty="0" err="1">
                <a:latin typeface="Lucida Sans Typewriter" pitchFamily="49" charset="0"/>
              </a:rPr>
              <a:t>int</a:t>
            </a:r>
            <a:r>
              <a:rPr lang="en-US" sz="2000" dirty="0">
                <a:latin typeface="Lucida Sans Typewriter" pitchFamily="49" charset="0"/>
              </a:rPr>
              <a:t> i = 0; i &lt; n; i++)</a:t>
            </a:r>
          </a:p>
          <a:p>
            <a:pPr eaLnBrk="1" hangingPunct="1">
              <a:spcBef>
                <a:spcPct val="0"/>
              </a:spcBef>
              <a:buFontTx/>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(message);</a:t>
            </a:r>
          </a:p>
          <a:p>
            <a:pPr eaLnBrk="1" hangingPunct="1">
              <a:spcBef>
                <a:spcPct val="0"/>
              </a:spcBef>
              <a:buFontTx/>
              <a:buNone/>
            </a:pPr>
            <a:r>
              <a:rPr lang="en-US" sz="2000" dirty="0">
                <a:latin typeface="Lucida Sans Typewriter" pitchFamily="49" charset="0"/>
              </a:rPr>
              <a:t>}</a:t>
            </a:r>
          </a:p>
        </p:txBody>
      </p:sp>
      <p:sp>
        <p:nvSpPr>
          <p:cNvPr id="51204" name="Rectangle 4"/>
          <p:cNvSpPr>
            <a:spLocks noChangeArrowheads="1"/>
          </p:cNvSpPr>
          <p:nvPr/>
        </p:nvSpPr>
        <p:spPr bwMode="auto">
          <a:xfrm>
            <a:off x="309563" y="3236913"/>
            <a:ext cx="8458200" cy="3276600"/>
          </a:xfrm>
          <a:prstGeom prst="rect">
            <a:avLst/>
          </a:prstGeom>
          <a:noFill/>
          <a:ln w="9525">
            <a:noFill/>
            <a:miter lim="800000"/>
            <a:headEnd/>
            <a:tailEnd/>
          </a:ln>
        </p:spPr>
        <p:txBody>
          <a:bodyPr lIns="92075" tIns="46038" rIns="92075" bIns="46038"/>
          <a:lstStyle/>
          <a:p>
            <a:pPr eaLnBrk="0" hangingPunct="0">
              <a:buClr>
                <a:schemeClr val="tx2"/>
              </a:buClr>
              <a:buSzPct val="75000"/>
              <a:buFont typeface="Monotype Sorts" pitchFamily="2" charset="2"/>
              <a:buNone/>
              <a:defRPr/>
            </a:pPr>
            <a:r>
              <a:rPr lang="en-US" dirty="0">
                <a:latin typeface="+mn-lt"/>
                <a:cs typeface="+mn-cs"/>
              </a:rPr>
              <a:t>Suppose you invoke the method using </a:t>
            </a:r>
          </a:p>
          <a:p>
            <a:pPr marL="742950" lvl="1" indent="-285750" eaLnBrk="0" hangingPunct="0">
              <a:spcBef>
                <a:spcPts val="600"/>
              </a:spcBef>
              <a:spcAft>
                <a:spcPts val="600"/>
              </a:spcAft>
              <a:buClr>
                <a:schemeClr val="tx1"/>
              </a:buClr>
              <a:defRPr/>
            </a:pPr>
            <a:r>
              <a:rPr lang="en-US" sz="2000" dirty="0" err="1">
                <a:solidFill>
                  <a:srgbClr val="FF0000"/>
                </a:solidFill>
                <a:latin typeface="Lucida Sans Typewriter" pitchFamily="49" charset="0"/>
                <a:cs typeface="+mn-cs"/>
              </a:rPr>
              <a:t>nPrintln</a:t>
            </a:r>
            <a:r>
              <a:rPr lang="en-US" sz="2000" dirty="0">
                <a:latin typeface="Lucida Sans Typewriter" pitchFamily="49" charset="0"/>
                <a:cs typeface="+mn-cs"/>
              </a:rPr>
              <a:t>(“Welcome to Java”, 5); </a:t>
            </a:r>
          </a:p>
          <a:p>
            <a:pPr eaLnBrk="0" hangingPunct="0">
              <a:buClr>
                <a:schemeClr val="tx2"/>
              </a:buClr>
              <a:buSzPct val="75000"/>
              <a:buFont typeface="Monotype Sorts" pitchFamily="2" charset="2"/>
              <a:buNone/>
              <a:defRPr/>
            </a:pPr>
            <a:r>
              <a:rPr lang="en-US" dirty="0">
                <a:latin typeface="+mn-lt"/>
                <a:cs typeface="+mn-cs"/>
              </a:rPr>
              <a:t>What is the output?</a:t>
            </a:r>
          </a:p>
          <a:p>
            <a:pPr eaLnBrk="0" hangingPunct="0">
              <a:buClr>
                <a:schemeClr val="tx2"/>
              </a:buClr>
              <a:buSzPct val="75000"/>
              <a:buFont typeface="Monotype Sorts" pitchFamily="2" charset="2"/>
              <a:buNone/>
              <a:defRPr/>
            </a:pPr>
            <a:endParaRPr lang="en-US" dirty="0">
              <a:cs typeface="+mn-cs"/>
            </a:endParaRPr>
          </a:p>
          <a:p>
            <a:pPr eaLnBrk="0" hangingPunct="0">
              <a:buClr>
                <a:schemeClr val="tx2"/>
              </a:buClr>
              <a:buSzPct val="75000"/>
              <a:buFont typeface="Monotype Sorts" pitchFamily="2" charset="2"/>
              <a:buNone/>
              <a:defRPr/>
            </a:pPr>
            <a:r>
              <a:rPr lang="en-US" dirty="0">
                <a:latin typeface="+mn-lt"/>
                <a:cs typeface="+mn-cs"/>
              </a:rPr>
              <a:t>Suppose you invoke the method using </a:t>
            </a:r>
          </a:p>
          <a:p>
            <a:pPr marL="742950" lvl="1" indent="-285750" eaLnBrk="0" hangingPunct="0">
              <a:spcBef>
                <a:spcPts val="600"/>
              </a:spcBef>
              <a:spcAft>
                <a:spcPts val="600"/>
              </a:spcAft>
              <a:buClr>
                <a:schemeClr val="tx1"/>
              </a:buClr>
              <a:defRPr/>
            </a:pPr>
            <a:r>
              <a:rPr lang="en-US" sz="2000" dirty="0" err="1">
                <a:solidFill>
                  <a:srgbClr val="FF0000"/>
                </a:solidFill>
                <a:latin typeface="Lucida Sans Typewriter" pitchFamily="49" charset="0"/>
                <a:cs typeface="+mn-cs"/>
              </a:rPr>
              <a:t>nPrintln</a:t>
            </a:r>
            <a:r>
              <a:rPr lang="en-US" sz="2000" dirty="0">
                <a:latin typeface="Lucida Sans Typewriter" pitchFamily="49" charset="0"/>
                <a:cs typeface="+mn-cs"/>
              </a:rPr>
              <a:t>(“Computer Science”, 15); </a:t>
            </a:r>
          </a:p>
          <a:p>
            <a:pPr eaLnBrk="0" hangingPunct="0">
              <a:buClr>
                <a:schemeClr val="tx2"/>
              </a:buClr>
              <a:buSzPct val="75000"/>
              <a:buFont typeface="Monotype Sorts" pitchFamily="2" charset="2"/>
              <a:buNone/>
              <a:defRPr/>
            </a:pPr>
            <a:r>
              <a:rPr lang="en-US" dirty="0">
                <a:latin typeface="+mn-lt"/>
                <a:cs typeface="+mn-cs"/>
              </a:rPr>
              <a:t>What is the output?</a:t>
            </a:r>
          </a:p>
        </p:txBody>
      </p:sp>
      <p:sp>
        <p:nvSpPr>
          <p:cNvPr id="5" name="Slide Number Placeholder 4"/>
          <p:cNvSpPr>
            <a:spLocks noGrp="1"/>
          </p:cNvSpPr>
          <p:nvPr>
            <p:ph type="sldNum" sz="quarter" idx="12"/>
          </p:nvPr>
        </p:nvSpPr>
        <p:spPr/>
        <p:txBody>
          <a:bodyPr/>
          <a:lstStyle/>
          <a:p>
            <a:pPr>
              <a:defRPr/>
            </a:pPr>
            <a:fld id="{DCE6FB2F-47DE-40C4-99C8-19B8276332AB}"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latin typeface="Lucida Sans Typewriter" pitchFamily="49" charset="0"/>
                <a:cs typeface="Courier New" pitchFamily="49" charset="0"/>
              </a:rPr>
              <a:t>public class </a:t>
            </a:r>
            <a:r>
              <a:rPr lang="en-US" sz="1600" dirty="0" err="1">
                <a:latin typeface="Lucida Sans Typewriter" pitchFamily="49" charset="0"/>
                <a:cs typeface="Courier New" pitchFamily="49" charset="0"/>
              </a:rPr>
              <a:t>MilesToKilometer</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a:solidFill>
                  <a:srgbClr val="0070C0"/>
                </a:solidFill>
                <a:latin typeface="Lucida Sans Typewriter" pitchFamily="49" charset="0"/>
                <a:cs typeface="Courier New" pitchFamily="49" charset="0"/>
              </a:rPr>
              <a:t>static double miles, km;</a:t>
            </a:r>
          </a:p>
          <a:p>
            <a:pPr>
              <a:defRPr/>
            </a:pPr>
            <a:endParaRPr lang="en-US" sz="1600" dirty="0">
              <a:latin typeface="Lucida Sans Typewriter" pitchFamily="49" charset="0"/>
              <a:cs typeface="Courier New" pitchFamily="49" charset="0"/>
            </a:endParaRPr>
          </a:p>
          <a:p>
            <a:pPr>
              <a:defRPr/>
            </a:pPr>
            <a:r>
              <a:rPr lang="en-US" sz="1600" dirty="0">
                <a:latin typeface="Lucida Sans Typewriter" pitchFamily="49" charset="0"/>
                <a:cs typeface="Courier New" pitchFamily="49" charset="0"/>
              </a:rPr>
              <a:t>	public static void main (String[] </a:t>
            </a:r>
            <a:r>
              <a:rPr lang="en-US" sz="1600" dirty="0" err="1">
                <a:latin typeface="Lucida Sans Typewriter" pitchFamily="49" charset="0"/>
                <a:cs typeface="Courier New" pitchFamily="49" charset="0"/>
              </a:rPr>
              <a:t>args</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readMiles</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km</a:t>
            </a:r>
            <a:r>
              <a:rPr lang="en-US" sz="1600" dirty="0">
                <a:latin typeface="Lucida Sans Typewriter" pitchFamily="49" charset="0"/>
                <a:cs typeface="Courier New" pitchFamily="49" charset="0"/>
              </a:rPr>
              <a:t> = </a:t>
            </a:r>
            <a:r>
              <a:rPr lang="en-US" sz="1600" dirty="0" err="1">
                <a:latin typeface="Lucida Sans Typewriter" pitchFamily="49" charset="0"/>
                <a:cs typeface="Courier New" pitchFamily="49" charset="0"/>
              </a:rPr>
              <a:t>calcKilometer</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printOutput</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public static void </a:t>
            </a:r>
            <a:r>
              <a:rPr lang="en-US" sz="1600" dirty="0" err="1">
                <a:latin typeface="Lucida Sans Typewriter" pitchFamily="49" charset="0"/>
                <a:cs typeface="Courier New" pitchFamily="49" charset="0"/>
              </a:rPr>
              <a:t>readMiles</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Scanner scan = new Scanner(System.in);</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System.out.print</a:t>
            </a:r>
            <a:r>
              <a:rPr lang="en-US" sz="1600" dirty="0">
                <a:latin typeface="Lucida Sans Typewriter" pitchFamily="49" charset="0"/>
                <a:cs typeface="Courier New" pitchFamily="49" charset="0"/>
              </a:rPr>
              <a:t> (“Enter mile: “);</a:t>
            </a:r>
          </a:p>
          <a:p>
            <a:r>
              <a:rPr lang="en-US" sz="1600" dirty="0">
                <a:latin typeface="Lucida Sans Typewriter" pitchFamily="49" charset="0"/>
                <a:cs typeface="Courier New" pitchFamily="49" charset="0"/>
              </a:rPr>
              <a:t>		miles = </a:t>
            </a:r>
            <a:r>
              <a:rPr lang="en-US" sz="1600" dirty="0" err="1">
                <a:latin typeface="Lucida Sans Typewriter" pitchFamily="49" charset="0"/>
                <a:cs typeface="Courier New" pitchFamily="49" charset="0"/>
              </a:rPr>
              <a:t>scan.nextDouble</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p>
          <a:p>
            <a:endParaRPr lang="en-US" sz="1600" dirty="0">
              <a:latin typeface="Lucida Sans Typewriter" pitchFamily="49" charset="0"/>
              <a:cs typeface="Courier New" pitchFamily="49" charset="0"/>
            </a:endParaRPr>
          </a:p>
          <a:p>
            <a:r>
              <a:rPr lang="en-US" sz="1600" dirty="0">
                <a:latin typeface="Lucida Sans Typewriter" pitchFamily="49" charset="0"/>
                <a:cs typeface="Courier New" pitchFamily="49" charset="0"/>
              </a:rPr>
              <a:t>	public static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calcKilometer</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kilometer = 1.609 * miles;</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return</a:t>
            </a:r>
            <a:r>
              <a:rPr lang="en-US" sz="1600" dirty="0">
                <a:latin typeface="Lucida Sans Typewriter" pitchFamily="49" charset="0"/>
                <a:cs typeface="Courier New" pitchFamily="49" charset="0"/>
              </a:rPr>
              <a:t> kilometer;</a:t>
            </a:r>
          </a:p>
          <a:p>
            <a:r>
              <a:rPr lang="en-US" sz="1600" dirty="0">
                <a:latin typeface="Lucida Sans Typewriter" pitchFamily="49" charset="0"/>
                <a:cs typeface="Courier New" pitchFamily="49" charset="0"/>
              </a:rPr>
              <a:t>	}</a:t>
            </a:r>
          </a:p>
          <a:p>
            <a:endParaRPr lang="en-US" sz="1600" dirty="0">
              <a:latin typeface="Lucida Sans Typewriter" pitchFamily="49" charset="0"/>
              <a:cs typeface="Courier New" pitchFamily="49" charset="0"/>
            </a:endParaRPr>
          </a:p>
          <a:p>
            <a:r>
              <a:rPr lang="en-US" sz="1600" dirty="0">
                <a:latin typeface="Lucida Sans Typewriter" pitchFamily="49" charset="0"/>
                <a:cs typeface="Courier New" pitchFamily="49" charset="0"/>
              </a:rPr>
              <a:t>	public static void </a:t>
            </a:r>
            <a:r>
              <a:rPr lang="en-US" sz="1600" dirty="0" err="1">
                <a:latin typeface="Lucida Sans Typewriter" pitchFamily="49" charset="0"/>
                <a:cs typeface="Courier New" pitchFamily="49" charset="0"/>
              </a:rPr>
              <a:t>printOutput</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System.out.println</a:t>
            </a:r>
            <a:r>
              <a:rPr lang="en-US" sz="1600" dirty="0">
                <a:latin typeface="Lucida Sans Typewriter" pitchFamily="49" charset="0"/>
                <a:cs typeface="Courier New" pitchFamily="49" charset="0"/>
              </a:rPr>
              <a:t> (“Miles = “ + miles + 					“\</a:t>
            </a:r>
            <a:r>
              <a:rPr lang="en-US" sz="1600" dirty="0" err="1">
                <a:latin typeface="Lucida Sans Typewriter" pitchFamily="49" charset="0"/>
                <a:cs typeface="Courier New" pitchFamily="49" charset="0"/>
              </a:rPr>
              <a:t>tKilometer</a:t>
            </a:r>
            <a:r>
              <a:rPr lang="en-US" sz="1600" dirty="0">
                <a:latin typeface="Lucida Sans Typewriter" pitchFamily="49" charset="0"/>
                <a:cs typeface="Courier New" pitchFamily="49" charset="0"/>
              </a:rPr>
              <a:t> = “ + kilometer);</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a:t>
            </a:r>
            <a:r>
              <a:rPr lang="en-US" sz="2000" dirty="0">
                <a:latin typeface="Lucida Sans Typewriter" pitchFamily="49" charset="0"/>
              </a:rPr>
              <a:t>		</a:t>
            </a:r>
            <a:endParaRPr lang="en-GB" sz="2000" dirty="0">
              <a:latin typeface="Lucida Sans Typewriter" pitchFamily="49" charset="0"/>
            </a:endParaRPr>
          </a:p>
        </p:txBody>
      </p:sp>
      <p:sp>
        <p:nvSpPr>
          <p:cNvPr id="4" name="Rounded Rectangle 3"/>
          <p:cNvSpPr/>
          <p:nvPr/>
        </p:nvSpPr>
        <p:spPr>
          <a:xfrm>
            <a:off x="1181100" y="2326845"/>
            <a:ext cx="6438900" cy="129418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 name="Rounded Rectangle 2"/>
          <p:cNvSpPr/>
          <p:nvPr/>
        </p:nvSpPr>
        <p:spPr>
          <a:xfrm>
            <a:off x="1181099" y="789927"/>
            <a:ext cx="5943600" cy="1333304"/>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5" name="Rounded Rectangle 4"/>
          <p:cNvSpPr/>
          <p:nvPr/>
        </p:nvSpPr>
        <p:spPr>
          <a:xfrm>
            <a:off x="1181238" y="3735290"/>
            <a:ext cx="5753100" cy="107629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Rounded Rectangle 5"/>
          <p:cNvSpPr/>
          <p:nvPr/>
        </p:nvSpPr>
        <p:spPr>
          <a:xfrm>
            <a:off x="1181099" y="4959792"/>
            <a:ext cx="7162800" cy="1157558"/>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69</a:t>
            </a:fld>
            <a:endParaRPr lang="en-US"/>
          </a:p>
        </p:txBody>
      </p:sp>
      <p:sp>
        <p:nvSpPr>
          <p:cNvPr id="10" name="Oval 9"/>
          <p:cNvSpPr/>
          <p:nvPr/>
        </p:nvSpPr>
        <p:spPr>
          <a:xfrm>
            <a:off x="1960460" y="3039653"/>
            <a:ext cx="1190555" cy="2782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1" name="Oval 10"/>
          <p:cNvSpPr/>
          <p:nvPr/>
        </p:nvSpPr>
        <p:spPr>
          <a:xfrm>
            <a:off x="5386560" y="3980360"/>
            <a:ext cx="952070" cy="3550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3" name="Oval 12"/>
          <p:cNvSpPr/>
          <p:nvPr/>
        </p:nvSpPr>
        <p:spPr>
          <a:xfrm>
            <a:off x="5985275" y="5198657"/>
            <a:ext cx="1190555" cy="3204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4" name="Oval 13"/>
          <p:cNvSpPr/>
          <p:nvPr/>
        </p:nvSpPr>
        <p:spPr>
          <a:xfrm>
            <a:off x="5192405" y="5475468"/>
            <a:ext cx="1585740" cy="3619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5" name="TextBox 14"/>
          <p:cNvSpPr txBox="1"/>
          <p:nvPr/>
        </p:nvSpPr>
        <p:spPr>
          <a:xfrm>
            <a:off x="7175830" y="109591"/>
            <a:ext cx="1800017" cy="1631216"/>
          </a:xfrm>
          <a:prstGeom prst="rect">
            <a:avLst/>
          </a:prstGeom>
          <a:noFill/>
        </p:spPr>
        <p:txBody>
          <a:bodyPr wrap="square" rtlCol="0">
            <a:spAutoFit/>
          </a:bodyPr>
          <a:lstStyle/>
          <a:p>
            <a:r>
              <a:rPr lang="en-US" sz="2000" dirty="0">
                <a:solidFill>
                  <a:srgbClr val="FF0000"/>
                </a:solidFill>
                <a:latin typeface="+mn-lt"/>
              </a:rPr>
              <a:t>Remember, using </a:t>
            </a:r>
            <a:r>
              <a:rPr lang="en-US" sz="2000" b="1" dirty="0">
                <a:solidFill>
                  <a:srgbClr val="FF0000"/>
                </a:solidFill>
                <a:latin typeface="+mn-lt"/>
              </a:rPr>
              <a:t>global</a:t>
            </a:r>
            <a:r>
              <a:rPr lang="en-US" sz="2000" dirty="0">
                <a:solidFill>
                  <a:srgbClr val="FF0000"/>
                </a:solidFill>
                <a:latin typeface="+mn-lt"/>
              </a:rPr>
              <a:t> variables are not encouraged</a:t>
            </a:r>
            <a:endParaRPr lang="en-MY" sz="2000" dirty="0">
              <a:solidFill>
                <a:srgbClr val="FF0000"/>
              </a:solidFill>
              <a:latin typeface="+mn-lt"/>
            </a:endParaRPr>
          </a:p>
        </p:txBody>
      </p:sp>
      <p:cxnSp>
        <p:nvCxnSpPr>
          <p:cNvPr id="17" name="Straight Arrow Connector 16"/>
          <p:cNvCxnSpPr/>
          <p:nvPr/>
        </p:nvCxnSpPr>
        <p:spPr>
          <a:xfrm flipH="1">
            <a:off x="4303165" y="471815"/>
            <a:ext cx="287266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48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B9594-0926-B8E6-3257-B683E0B775E0}"/>
            </a:ext>
          </a:extLst>
        </p:cNvPr>
        <p:cNvGrpSpPr/>
        <p:nvPr/>
      </p:nvGrpSpPr>
      <p:grpSpPr>
        <a:xfrm>
          <a:off x="0" y="0"/>
          <a:ext cx="0" cy="0"/>
          <a:chOff x="0" y="0"/>
          <a:chExt cx="0" cy="0"/>
        </a:xfrm>
      </p:grpSpPr>
      <p:sp>
        <p:nvSpPr>
          <p:cNvPr id="7170" name="Title 1">
            <a:extLst>
              <a:ext uri="{FF2B5EF4-FFF2-40B4-BE49-F238E27FC236}">
                <a16:creationId xmlns:a16="http://schemas.microsoft.com/office/drawing/2014/main" id="{153FF375-CA1B-50DB-1CD3-3355B9DB94A0}"/>
              </a:ext>
            </a:extLst>
          </p:cNvPr>
          <p:cNvSpPr>
            <a:spLocks noGrp="1"/>
          </p:cNvSpPr>
          <p:nvPr>
            <p:ph type="title"/>
          </p:nvPr>
        </p:nvSpPr>
        <p:spPr>
          <a:xfrm>
            <a:off x="457200" y="274638"/>
            <a:ext cx="8229600" cy="944562"/>
          </a:xfrm>
        </p:spPr>
        <p:txBody>
          <a:bodyPr/>
          <a:lstStyle/>
          <a:p>
            <a:r>
              <a:rPr lang="en-US" dirty="0"/>
              <a:t>With Methods…</a:t>
            </a:r>
            <a:endParaRPr lang="ms-MY" dirty="0"/>
          </a:p>
        </p:txBody>
      </p:sp>
      <p:sp>
        <p:nvSpPr>
          <p:cNvPr id="4" name="Slide Number Placeholder 3">
            <a:extLst>
              <a:ext uri="{FF2B5EF4-FFF2-40B4-BE49-F238E27FC236}">
                <a16:creationId xmlns:a16="http://schemas.microsoft.com/office/drawing/2014/main" id="{16301A0A-EFFC-EF45-2EAB-62E00D968816}"/>
              </a:ext>
            </a:extLst>
          </p:cNvPr>
          <p:cNvSpPr>
            <a:spLocks noGrp="1"/>
          </p:cNvSpPr>
          <p:nvPr>
            <p:ph type="sldNum" sz="quarter" idx="12"/>
          </p:nvPr>
        </p:nvSpPr>
        <p:spPr/>
        <p:txBody>
          <a:bodyPr/>
          <a:lstStyle/>
          <a:p>
            <a:pPr>
              <a:defRPr/>
            </a:pPr>
            <a:fld id="{C98744DD-9030-4015-AAF4-7089E9FC6BA8}" type="slidenum">
              <a:rPr lang="en-US" smtClean="0"/>
              <a:pPr>
                <a:defRPr/>
              </a:pPr>
              <a:t>7</a:t>
            </a:fld>
            <a:endParaRPr lang="en-US"/>
          </a:p>
        </p:txBody>
      </p:sp>
      <p:graphicFrame>
        <p:nvGraphicFramePr>
          <p:cNvPr id="2" name="Group 51">
            <a:extLst>
              <a:ext uri="{FF2B5EF4-FFF2-40B4-BE49-F238E27FC236}">
                <a16:creationId xmlns:a16="http://schemas.microsoft.com/office/drawing/2014/main" id="{88FA7554-5366-747A-8F2F-91669215B2B0}"/>
              </a:ext>
            </a:extLst>
          </p:cNvPr>
          <p:cNvGraphicFramePr>
            <a:graphicFrameLocks/>
          </p:cNvGraphicFramePr>
          <p:nvPr>
            <p:extLst>
              <p:ext uri="{D42A27DB-BD31-4B8C-83A1-F6EECF244321}">
                <p14:modId xmlns:p14="http://schemas.microsoft.com/office/powerpoint/2010/main" val="967862564"/>
              </p:ext>
            </p:extLst>
          </p:nvPr>
        </p:nvGraphicFramePr>
        <p:xfrm>
          <a:off x="693095" y="1623965"/>
          <a:ext cx="8229600" cy="1546225"/>
        </p:xfrm>
        <a:graphic>
          <a:graphicData uri="http://schemas.openxmlformats.org/drawingml/2006/table">
            <a:tbl>
              <a:tblPr/>
              <a:tblGrid>
                <a:gridCol w="1524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18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Input</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Processing</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Module</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Output</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5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Distance in Miles</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Enter Distance in Miles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Call Module Calculation</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0200</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830D649A-0D6D-3B00-58C7-89BC0942E653}"/>
              </a:ext>
            </a:extLst>
          </p:cNvPr>
          <p:cNvSpPr txBox="1"/>
          <p:nvPr/>
        </p:nvSpPr>
        <p:spPr>
          <a:xfrm>
            <a:off x="722577" y="1195340"/>
            <a:ext cx="2387192" cy="338554"/>
          </a:xfrm>
          <a:prstGeom prst="rect">
            <a:avLst/>
          </a:prstGeom>
          <a:noFill/>
        </p:spPr>
        <p:txBody>
          <a:bodyPr wrap="none">
            <a:spAutoFit/>
          </a:bodyPr>
          <a:lstStyle/>
          <a:p>
            <a:pPr eaLnBrk="0" hangingPunct="0">
              <a:defRPr/>
            </a:pPr>
            <a:r>
              <a:rPr lang="en-US" sz="1600" dirty="0">
                <a:latin typeface="+mn-lt"/>
                <a:cs typeface="+mn-cs"/>
              </a:rPr>
              <a:t>IPO chart: Module Read</a:t>
            </a:r>
            <a:endParaRPr lang="ms-MY" sz="1600" dirty="0">
              <a:latin typeface="+mn-lt"/>
              <a:cs typeface="+mn-cs"/>
            </a:endParaRPr>
          </a:p>
        </p:txBody>
      </p:sp>
      <p:graphicFrame>
        <p:nvGraphicFramePr>
          <p:cNvPr id="5" name="Group 51">
            <a:extLst>
              <a:ext uri="{FF2B5EF4-FFF2-40B4-BE49-F238E27FC236}">
                <a16:creationId xmlns:a16="http://schemas.microsoft.com/office/drawing/2014/main" id="{F6AB524F-7DE7-28F5-83F2-1F916356087E}"/>
              </a:ext>
            </a:extLst>
          </p:cNvPr>
          <p:cNvGraphicFramePr>
            <a:graphicFrameLocks/>
          </p:cNvGraphicFramePr>
          <p:nvPr>
            <p:extLst>
              <p:ext uri="{D42A27DB-BD31-4B8C-83A1-F6EECF244321}">
                <p14:modId xmlns:p14="http://schemas.microsoft.com/office/powerpoint/2010/main" val="2015548695"/>
              </p:ext>
            </p:extLst>
          </p:nvPr>
        </p:nvGraphicFramePr>
        <p:xfrm>
          <a:off x="675147" y="3629267"/>
          <a:ext cx="8229600" cy="1546225"/>
        </p:xfrm>
        <a:graphic>
          <a:graphicData uri="http://schemas.openxmlformats.org/drawingml/2006/table">
            <a:tbl>
              <a:tblPr/>
              <a:tblGrid>
                <a:gridCol w="1524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18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Input</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Processing</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Module</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Output</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5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600" dirty="0">
                          <a:solidFill>
                            <a:schemeClr val="tx1"/>
                          </a:solidFill>
                        </a:rPr>
                        <a:t>- Calculate kilometers = 1.609 x miles</a:t>
                      </a:r>
                      <a:endParaRPr kumimoji="0" lang="en-US" sz="16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Call Module Print</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0200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0300</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Distance in kilometers</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05551453-868E-EBBA-D4BF-C3533CFA5678}"/>
              </a:ext>
            </a:extLst>
          </p:cNvPr>
          <p:cNvSpPr txBox="1"/>
          <p:nvPr/>
        </p:nvSpPr>
        <p:spPr>
          <a:xfrm>
            <a:off x="704629" y="3200642"/>
            <a:ext cx="2909771" cy="338554"/>
          </a:xfrm>
          <a:prstGeom prst="rect">
            <a:avLst/>
          </a:prstGeom>
          <a:noFill/>
        </p:spPr>
        <p:txBody>
          <a:bodyPr wrap="none">
            <a:spAutoFit/>
          </a:bodyPr>
          <a:lstStyle/>
          <a:p>
            <a:pPr eaLnBrk="0" hangingPunct="0">
              <a:defRPr/>
            </a:pPr>
            <a:r>
              <a:rPr lang="en-US" sz="1600" dirty="0">
                <a:latin typeface="+mn-lt"/>
                <a:cs typeface="+mn-cs"/>
              </a:rPr>
              <a:t>IPO chart: Module Calculation</a:t>
            </a:r>
            <a:endParaRPr lang="ms-MY" sz="1600" dirty="0">
              <a:latin typeface="+mn-lt"/>
              <a:cs typeface="+mn-cs"/>
            </a:endParaRPr>
          </a:p>
        </p:txBody>
      </p:sp>
    </p:spTree>
    <p:extLst>
      <p:ext uri="{BB962C8B-B14F-4D97-AF65-F5344CB8AC3E}">
        <p14:creationId xmlns:p14="http://schemas.microsoft.com/office/powerpoint/2010/main" val="30795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84138"/>
            <a:ext cx="8564563"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latin typeface="Lucida Sans Typewriter" pitchFamily="49" charset="0"/>
                <a:cs typeface="Courier New" pitchFamily="49" charset="0"/>
              </a:rPr>
              <a:t>public class </a:t>
            </a:r>
            <a:r>
              <a:rPr lang="en-US" sz="1600" dirty="0" err="1">
                <a:latin typeface="Lucida Sans Typewriter" pitchFamily="49" charset="0"/>
                <a:cs typeface="Courier New" pitchFamily="49" charset="0"/>
              </a:rPr>
              <a:t>MilesToKilometer</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a:solidFill>
                  <a:srgbClr val="0070C0"/>
                </a:solidFill>
                <a:latin typeface="Lucida Sans Typewriter" pitchFamily="49" charset="0"/>
                <a:cs typeface="Courier New" pitchFamily="49" charset="0"/>
              </a:rPr>
              <a:t>//</a:t>
            </a:r>
            <a:r>
              <a:rPr lang="en-US" sz="1600" strike="sngStrike" dirty="0">
                <a:solidFill>
                  <a:srgbClr val="0070C0"/>
                </a:solidFill>
                <a:latin typeface="Lucida Sans Typewriter" pitchFamily="49" charset="0"/>
                <a:cs typeface="Courier New" pitchFamily="49" charset="0"/>
              </a:rPr>
              <a:t>static double miles, km;</a:t>
            </a:r>
          </a:p>
          <a:p>
            <a:pPr>
              <a:defRPr/>
            </a:pPr>
            <a:endParaRPr lang="en-US" sz="1600" dirty="0">
              <a:latin typeface="Lucida Sans Typewriter" pitchFamily="49" charset="0"/>
              <a:cs typeface="Courier New" pitchFamily="49" charset="0"/>
            </a:endParaRPr>
          </a:p>
          <a:p>
            <a:pPr>
              <a:defRPr/>
            </a:pPr>
            <a:r>
              <a:rPr lang="en-US" sz="1600" dirty="0">
                <a:latin typeface="Lucida Sans Typewriter" pitchFamily="49" charset="0"/>
                <a:cs typeface="Courier New" pitchFamily="49" charset="0"/>
              </a:rPr>
              <a:t>	public static void main (String[] </a:t>
            </a:r>
            <a:r>
              <a:rPr lang="en-US" sz="1600" dirty="0" err="1">
                <a:latin typeface="Lucida Sans Typewriter" pitchFamily="49" charset="0"/>
                <a:cs typeface="Courier New" pitchFamily="49" charset="0"/>
              </a:rPr>
              <a:t>args</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readMiles</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km</a:t>
            </a:r>
            <a:r>
              <a:rPr lang="en-US" sz="1600" dirty="0">
                <a:latin typeface="Lucida Sans Typewriter" pitchFamily="49" charset="0"/>
                <a:cs typeface="Courier New" pitchFamily="49" charset="0"/>
              </a:rPr>
              <a:t> = </a:t>
            </a:r>
            <a:r>
              <a:rPr lang="en-US" sz="1600" dirty="0" err="1">
                <a:latin typeface="Lucida Sans Typewriter" pitchFamily="49" charset="0"/>
                <a:cs typeface="Courier New" pitchFamily="49" charset="0"/>
              </a:rPr>
              <a:t>calcKilometer</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printOutput</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public static void </a:t>
            </a:r>
            <a:r>
              <a:rPr lang="en-US" sz="1600" dirty="0" err="1">
                <a:latin typeface="Lucida Sans Typewriter" pitchFamily="49" charset="0"/>
                <a:cs typeface="Courier New" pitchFamily="49" charset="0"/>
              </a:rPr>
              <a:t>readMiles</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Scanner scan = new Scanner(System.in);</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System.out.print</a:t>
            </a:r>
            <a:r>
              <a:rPr lang="en-US" sz="1600" dirty="0">
                <a:latin typeface="Lucida Sans Typewriter" pitchFamily="49" charset="0"/>
                <a:cs typeface="Courier New" pitchFamily="49" charset="0"/>
              </a:rPr>
              <a:t> (“Enter mile: “);</a:t>
            </a:r>
          </a:p>
          <a:p>
            <a:r>
              <a:rPr lang="en-US" sz="1600" dirty="0">
                <a:latin typeface="Lucida Sans Typewriter" pitchFamily="49" charset="0"/>
                <a:cs typeface="Courier New" pitchFamily="49" charset="0"/>
              </a:rPr>
              <a:t>		miles = </a:t>
            </a:r>
            <a:r>
              <a:rPr lang="en-US" sz="1600" dirty="0" err="1">
                <a:latin typeface="Lucida Sans Typewriter" pitchFamily="49" charset="0"/>
                <a:cs typeface="Courier New" pitchFamily="49" charset="0"/>
              </a:rPr>
              <a:t>scan.nextDouble</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p>
          <a:p>
            <a:endParaRPr lang="en-US" sz="1600" dirty="0">
              <a:latin typeface="Lucida Sans Typewriter" pitchFamily="49" charset="0"/>
              <a:cs typeface="Courier New" pitchFamily="49" charset="0"/>
            </a:endParaRPr>
          </a:p>
          <a:p>
            <a:r>
              <a:rPr lang="en-US" sz="1600" dirty="0">
                <a:latin typeface="Lucida Sans Typewriter" pitchFamily="49" charset="0"/>
                <a:cs typeface="Courier New" pitchFamily="49" charset="0"/>
              </a:rPr>
              <a:t>	public static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calcKilometer</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kilometer = 1.609 * miles;</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return</a:t>
            </a:r>
            <a:r>
              <a:rPr lang="en-US" sz="1600" dirty="0">
                <a:latin typeface="Lucida Sans Typewriter" pitchFamily="49" charset="0"/>
                <a:cs typeface="Courier New" pitchFamily="49" charset="0"/>
              </a:rPr>
              <a:t> kilometer;</a:t>
            </a:r>
          </a:p>
          <a:p>
            <a:r>
              <a:rPr lang="en-US" sz="1600" dirty="0">
                <a:latin typeface="Lucida Sans Typewriter" pitchFamily="49" charset="0"/>
                <a:cs typeface="Courier New" pitchFamily="49" charset="0"/>
              </a:rPr>
              <a:t>	}</a:t>
            </a:r>
          </a:p>
          <a:p>
            <a:endParaRPr lang="en-US" sz="1600" dirty="0">
              <a:latin typeface="Lucida Sans Typewriter" pitchFamily="49" charset="0"/>
              <a:cs typeface="Courier New" pitchFamily="49" charset="0"/>
            </a:endParaRPr>
          </a:p>
          <a:p>
            <a:r>
              <a:rPr lang="en-US" sz="1600" dirty="0">
                <a:latin typeface="Lucida Sans Typewriter" pitchFamily="49" charset="0"/>
                <a:cs typeface="Courier New" pitchFamily="49" charset="0"/>
              </a:rPr>
              <a:t>	public static void </a:t>
            </a:r>
            <a:r>
              <a:rPr lang="en-US" sz="1600" dirty="0" err="1">
                <a:latin typeface="Lucida Sans Typewriter" pitchFamily="49" charset="0"/>
                <a:cs typeface="Courier New" pitchFamily="49" charset="0"/>
              </a:rPr>
              <a:t>printOutput</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System.out.println</a:t>
            </a:r>
            <a:r>
              <a:rPr lang="en-US" sz="1600" dirty="0">
                <a:latin typeface="Lucida Sans Typewriter" pitchFamily="49" charset="0"/>
                <a:cs typeface="Courier New" pitchFamily="49" charset="0"/>
              </a:rPr>
              <a:t> (“Miles = “ + miles + 					“\</a:t>
            </a:r>
            <a:r>
              <a:rPr lang="en-US" sz="1600" dirty="0" err="1">
                <a:latin typeface="Lucida Sans Typewriter" pitchFamily="49" charset="0"/>
                <a:cs typeface="Courier New" pitchFamily="49" charset="0"/>
              </a:rPr>
              <a:t>tKilometer</a:t>
            </a:r>
            <a:r>
              <a:rPr lang="en-US" sz="1600" dirty="0">
                <a:latin typeface="Lucida Sans Typewriter" pitchFamily="49" charset="0"/>
                <a:cs typeface="Courier New" pitchFamily="49" charset="0"/>
              </a:rPr>
              <a:t> = “ + kilometer);</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a:t>
            </a:r>
            <a:r>
              <a:rPr lang="en-US" sz="2000" dirty="0">
                <a:latin typeface="Lucida Sans Typewriter" pitchFamily="49" charset="0"/>
              </a:rPr>
              <a:t>		</a:t>
            </a:r>
            <a:endParaRPr lang="en-GB" sz="2000" dirty="0">
              <a:latin typeface="Lucida Sans Typewriter" pitchFamily="49" charset="0"/>
            </a:endParaRPr>
          </a:p>
        </p:txBody>
      </p:sp>
      <p:sp>
        <p:nvSpPr>
          <p:cNvPr id="4" name="Rounded Rectangle 3"/>
          <p:cNvSpPr/>
          <p:nvPr/>
        </p:nvSpPr>
        <p:spPr>
          <a:xfrm>
            <a:off x="1181100" y="2326845"/>
            <a:ext cx="6438900" cy="129418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 name="Rounded Rectangle 2"/>
          <p:cNvSpPr/>
          <p:nvPr/>
        </p:nvSpPr>
        <p:spPr>
          <a:xfrm>
            <a:off x="1181099" y="789927"/>
            <a:ext cx="5943600" cy="1333304"/>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5" name="Rounded Rectangle 4"/>
          <p:cNvSpPr/>
          <p:nvPr/>
        </p:nvSpPr>
        <p:spPr>
          <a:xfrm>
            <a:off x="1181238" y="3735290"/>
            <a:ext cx="5753100" cy="107629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Rounded Rectangle 5"/>
          <p:cNvSpPr/>
          <p:nvPr/>
        </p:nvSpPr>
        <p:spPr>
          <a:xfrm>
            <a:off x="1181099" y="4959792"/>
            <a:ext cx="7162800" cy="1157558"/>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70</a:t>
            </a:fld>
            <a:endParaRPr lang="en-US"/>
          </a:p>
        </p:txBody>
      </p:sp>
      <p:sp>
        <p:nvSpPr>
          <p:cNvPr id="10" name="Oval 9"/>
          <p:cNvSpPr/>
          <p:nvPr/>
        </p:nvSpPr>
        <p:spPr>
          <a:xfrm>
            <a:off x="1960460" y="3039653"/>
            <a:ext cx="1190555" cy="2782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1" name="Oval 10"/>
          <p:cNvSpPr/>
          <p:nvPr/>
        </p:nvSpPr>
        <p:spPr>
          <a:xfrm>
            <a:off x="5386560" y="3980360"/>
            <a:ext cx="952070" cy="3550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3" name="Oval 12"/>
          <p:cNvSpPr/>
          <p:nvPr/>
        </p:nvSpPr>
        <p:spPr>
          <a:xfrm>
            <a:off x="5985275" y="5198657"/>
            <a:ext cx="1190555" cy="3204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4" name="Oval 13"/>
          <p:cNvSpPr/>
          <p:nvPr/>
        </p:nvSpPr>
        <p:spPr>
          <a:xfrm>
            <a:off x="5192405" y="5475468"/>
            <a:ext cx="1585740" cy="3619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19" name="TextBox 18"/>
          <p:cNvSpPr txBox="1"/>
          <p:nvPr/>
        </p:nvSpPr>
        <p:spPr>
          <a:xfrm>
            <a:off x="7249257" y="789926"/>
            <a:ext cx="1746827" cy="1477328"/>
          </a:xfrm>
          <a:prstGeom prst="rect">
            <a:avLst/>
          </a:prstGeom>
          <a:noFill/>
        </p:spPr>
        <p:txBody>
          <a:bodyPr wrap="square" rtlCol="0">
            <a:spAutoFit/>
          </a:bodyPr>
          <a:lstStyle/>
          <a:p>
            <a:r>
              <a:rPr lang="en-US" sz="1800" dirty="0">
                <a:solidFill>
                  <a:srgbClr val="0070C0"/>
                </a:solidFill>
                <a:latin typeface="+mn-lt"/>
              </a:rPr>
              <a:t>The variables </a:t>
            </a:r>
            <a:r>
              <a:rPr lang="en-US" sz="1800" b="1" dirty="0">
                <a:solidFill>
                  <a:srgbClr val="FF0000"/>
                </a:solidFill>
                <a:latin typeface="+mn-lt"/>
              </a:rPr>
              <a:t>in all methods </a:t>
            </a:r>
            <a:r>
              <a:rPr lang="en-US" sz="1800" dirty="0">
                <a:solidFill>
                  <a:srgbClr val="0070C0"/>
                </a:solidFill>
                <a:latin typeface="+mn-lt"/>
              </a:rPr>
              <a:t>must be declared &amp; passed</a:t>
            </a:r>
            <a:endParaRPr lang="en-MY" sz="1800" dirty="0">
              <a:solidFill>
                <a:srgbClr val="0070C0"/>
              </a:solidFill>
              <a:latin typeface="+mn-lt"/>
            </a:endParaRPr>
          </a:p>
        </p:txBody>
      </p:sp>
      <p:sp>
        <p:nvSpPr>
          <p:cNvPr id="16" name="Line Callout 1 15"/>
          <p:cNvSpPr/>
          <p:nvPr/>
        </p:nvSpPr>
        <p:spPr>
          <a:xfrm>
            <a:off x="5954580" y="241385"/>
            <a:ext cx="2919852" cy="367356"/>
          </a:xfrm>
          <a:prstGeom prst="borderCallout1">
            <a:avLst>
              <a:gd name="adj1" fmla="val 79305"/>
              <a:gd name="adj2" fmla="val 257"/>
              <a:gd name="adj3" fmla="val 91861"/>
              <a:gd name="adj4" fmla="val -32396"/>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Remove global variables</a:t>
            </a:r>
            <a:endParaRPr lang="en-MY" sz="1800" dirty="0">
              <a:solidFill>
                <a:srgbClr val="FF0000"/>
              </a:solidFill>
            </a:endParaRPr>
          </a:p>
        </p:txBody>
      </p:sp>
      <p:sp>
        <p:nvSpPr>
          <p:cNvPr id="20" name="TextBox 19"/>
          <p:cNvSpPr txBox="1"/>
          <p:nvPr/>
        </p:nvSpPr>
        <p:spPr>
          <a:xfrm rot="16200000">
            <a:off x="-1734381" y="3087070"/>
            <a:ext cx="4540025" cy="461665"/>
          </a:xfrm>
          <a:prstGeom prst="rect">
            <a:avLst/>
          </a:prstGeom>
          <a:solidFill>
            <a:srgbClr val="66FFFF"/>
          </a:solidFill>
        </p:spPr>
        <p:txBody>
          <a:bodyPr wrap="none" rtlCol="0">
            <a:spAutoFit/>
          </a:bodyPr>
          <a:lstStyle/>
          <a:p>
            <a:r>
              <a:rPr lang="en-US" dirty="0"/>
              <a:t>Using parameters and return values</a:t>
            </a:r>
            <a:endParaRPr lang="en-MY" dirty="0"/>
          </a:p>
        </p:txBody>
      </p:sp>
    </p:spTree>
    <p:extLst>
      <p:ext uri="{BB962C8B-B14F-4D97-AF65-F5344CB8AC3E}">
        <p14:creationId xmlns:p14="http://schemas.microsoft.com/office/powerpoint/2010/main" val="20670840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4537" y="2489572"/>
            <a:ext cx="6945463" cy="1584201"/>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3" name="Rounded Rectangle 2"/>
          <p:cNvSpPr/>
          <p:nvPr/>
        </p:nvSpPr>
        <p:spPr>
          <a:xfrm>
            <a:off x="674537" y="1012245"/>
            <a:ext cx="6450162" cy="1333304"/>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5" name="Rounded Rectangle 4"/>
          <p:cNvSpPr/>
          <p:nvPr/>
        </p:nvSpPr>
        <p:spPr>
          <a:xfrm>
            <a:off x="674537" y="4188988"/>
            <a:ext cx="6259801" cy="1076290"/>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Rounded Rectangle 5"/>
          <p:cNvSpPr/>
          <p:nvPr/>
        </p:nvSpPr>
        <p:spPr>
          <a:xfrm>
            <a:off x="674537" y="5417948"/>
            <a:ext cx="7650804" cy="1080748"/>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Slide Number Placeholder 6"/>
          <p:cNvSpPr>
            <a:spLocks noGrp="1"/>
          </p:cNvSpPr>
          <p:nvPr>
            <p:ph type="sldNum" sz="quarter" idx="12"/>
          </p:nvPr>
        </p:nvSpPr>
        <p:spPr/>
        <p:txBody>
          <a:bodyPr/>
          <a:lstStyle/>
          <a:p>
            <a:pPr>
              <a:defRPr/>
            </a:pPr>
            <a:fld id="{2CB4DF2E-3DE0-4B20-8C1D-46E219C0B46D}" type="slidenum">
              <a:rPr lang="en-US" smtClean="0"/>
              <a:pPr>
                <a:defRPr/>
              </a:pPr>
              <a:t>71</a:t>
            </a:fld>
            <a:endParaRPr lang="en-US"/>
          </a:p>
        </p:txBody>
      </p:sp>
      <p:sp>
        <p:nvSpPr>
          <p:cNvPr id="19" name="TextBox 18"/>
          <p:cNvSpPr txBox="1"/>
          <p:nvPr/>
        </p:nvSpPr>
        <p:spPr>
          <a:xfrm>
            <a:off x="7166011" y="318195"/>
            <a:ext cx="1746827" cy="2308324"/>
          </a:xfrm>
          <a:prstGeom prst="rect">
            <a:avLst/>
          </a:prstGeom>
          <a:noFill/>
        </p:spPr>
        <p:txBody>
          <a:bodyPr wrap="square" rtlCol="0">
            <a:spAutoFit/>
          </a:bodyPr>
          <a:lstStyle/>
          <a:p>
            <a:r>
              <a:rPr lang="en-US" sz="1800" dirty="0">
                <a:solidFill>
                  <a:srgbClr val="FF0000"/>
                </a:solidFill>
                <a:latin typeface="+mn-lt"/>
              </a:rPr>
              <a:t>The variables in all methods are declared &amp; passed </a:t>
            </a:r>
            <a:r>
              <a:rPr lang="en-MY" sz="1800" dirty="0">
                <a:solidFill>
                  <a:srgbClr val="FF0000"/>
                </a:solidFill>
                <a:latin typeface="+mn-lt"/>
              </a:rPr>
              <a:t>using parameters and return values</a:t>
            </a:r>
          </a:p>
          <a:p>
            <a:endParaRPr lang="en-MY" sz="1800" dirty="0">
              <a:solidFill>
                <a:srgbClr val="FF0000"/>
              </a:solidFill>
              <a:latin typeface="+mn-lt"/>
            </a:endParaRPr>
          </a:p>
        </p:txBody>
      </p:sp>
      <p:sp>
        <p:nvSpPr>
          <p:cNvPr id="20" name="TextBox 19"/>
          <p:cNvSpPr txBox="1"/>
          <p:nvPr/>
        </p:nvSpPr>
        <p:spPr>
          <a:xfrm rot="16200000">
            <a:off x="-1965213" y="3090378"/>
            <a:ext cx="4540025" cy="461665"/>
          </a:xfrm>
          <a:prstGeom prst="rect">
            <a:avLst/>
          </a:prstGeom>
          <a:solidFill>
            <a:srgbClr val="66FFFF"/>
          </a:solidFill>
        </p:spPr>
        <p:txBody>
          <a:bodyPr wrap="none" rtlCol="0">
            <a:spAutoFit/>
          </a:bodyPr>
          <a:lstStyle/>
          <a:p>
            <a:r>
              <a:rPr lang="en-US" dirty="0"/>
              <a:t>Using parameters and return values</a:t>
            </a:r>
            <a:endParaRPr lang="en-MY" dirty="0"/>
          </a:p>
        </p:txBody>
      </p:sp>
      <p:sp>
        <p:nvSpPr>
          <p:cNvPr id="32770" name="TextBox 4"/>
          <p:cNvSpPr txBox="1">
            <a:spLocks noChangeArrowheads="1"/>
          </p:cNvSpPr>
          <p:nvPr/>
        </p:nvSpPr>
        <p:spPr bwMode="auto">
          <a:xfrm>
            <a:off x="304800" y="84138"/>
            <a:ext cx="8564563" cy="68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latin typeface="Lucida Sans Typewriter" pitchFamily="49" charset="0"/>
                <a:cs typeface="Courier New" pitchFamily="49" charset="0"/>
              </a:rPr>
              <a:t>import </a:t>
            </a:r>
            <a:r>
              <a:rPr lang="en-US" sz="1600" dirty="0" err="1">
                <a:latin typeface="Lucida Sans Typewriter" pitchFamily="49" charset="0"/>
                <a:cs typeface="Courier New" pitchFamily="49" charset="0"/>
              </a:rPr>
              <a:t>java.util.Scanner</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public class </a:t>
            </a:r>
            <a:r>
              <a:rPr lang="en-US" sz="1600" dirty="0" err="1">
                <a:latin typeface="Lucida Sans Typewriter" pitchFamily="49" charset="0"/>
                <a:cs typeface="Courier New" pitchFamily="49" charset="0"/>
              </a:rPr>
              <a:t>MilesToKilometer</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a:solidFill>
                  <a:srgbClr val="0070C0"/>
                </a:solidFill>
                <a:latin typeface="Lucida Sans Typewriter" pitchFamily="49" charset="0"/>
                <a:cs typeface="Courier New" pitchFamily="49" charset="0"/>
              </a:rPr>
              <a:t>//</a:t>
            </a:r>
            <a:r>
              <a:rPr lang="en-US" sz="1600" strike="sngStrike" dirty="0">
                <a:solidFill>
                  <a:srgbClr val="0070C0"/>
                </a:solidFill>
                <a:latin typeface="Lucida Sans Typewriter" pitchFamily="49" charset="0"/>
                <a:cs typeface="Courier New" pitchFamily="49" charset="0"/>
              </a:rPr>
              <a:t>static double miles, km;</a:t>
            </a:r>
          </a:p>
          <a:p>
            <a:pPr>
              <a:defRPr/>
            </a:pPr>
            <a:endParaRPr lang="en-US" sz="1600" dirty="0">
              <a:latin typeface="Lucida Sans Typewriter" pitchFamily="49" charset="0"/>
              <a:cs typeface="Courier New" pitchFamily="49" charset="0"/>
            </a:endParaRPr>
          </a:p>
          <a:p>
            <a:pPr>
              <a:defRPr/>
            </a:pPr>
            <a:r>
              <a:rPr lang="en-US" sz="1600" dirty="0">
                <a:latin typeface="Lucida Sans Typewriter" pitchFamily="49" charset="0"/>
                <a:cs typeface="Courier New" pitchFamily="49" charset="0"/>
              </a:rPr>
              <a:t>   public static void main (String[] </a:t>
            </a:r>
            <a:r>
              <a:rPr lang="en-US" sz="1600" dirty="0" err="1">
                <a:latin typeface="Lucida Sans Typewriter" pitchFamily="49" charset="0"/>
                <a:cs typeface="Courier New" pitchFamily="49" charset="0"/>
              </a:rPr>
              <a:t>args</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double miles </a:t>
            </a:r>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readMiles</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km</a:t>
            </a:r>
            <a:r>
              <a:rPr lang="en-US" sz="1600" dirty="0">
                <a:latin typeface="Lucida Sans Typewriter" pitchFamily="49" charset="0"/>
                <a:cs typeface="Courier New" pitchFamily="49" charset="0"/>
              </a:rPr>
              <a:t> = </a:t>
            </a:r>
            <a:r>
              <a:rPr lang="en-US" sz="1600" dirty="0" err="1">
                <a:latin typeface="Lucida Sans Typewriter" pitchFamily="49" charset="0"/>
                <a:cs typeface="Courier New" pitchFamily="49" charset="0"/>
              </a:rPr>
              <a:t>calcKilometer</a:t>
            </a:r>
            <a:r>
              <a:rPr lang="en-US" sz="1600" dirty="0">
                <a:latin typeface="Lucida Sans Typewriter" pitchFamily="49" charset="0"/>
                <a:cs typeface="Courier New" pitchFamily="49" charset="0"/>
              </a:rPr>
              <a:t>(</a:t>
            </a:r>
            <a:r>
              <a:rPr lang="en-US" sz="1600" dirty="0">
                <a:solidFill>
                  <a:srgbClr val="FF0000"/>
                </a:solidFill>
                <a:latin typeface="Lucida Sans Typewriter" pitchFamily="49" charset="0"/>
                <a:cs typeface="Courier New" pitchFamily="49" charset="0"/>
              </a:rPr>
              <a:t>miles</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printOutput</a:t>
            </a:r>
            <a:r>
              <a:rPr lang="en-US" sz="1600" dirty="0">
                <a:latin typeface="Lucida Sans Typewriter" pitchFamily="49" charset="0"/>
                <a:cs typeface="Courier New" pitchFamily="49" charset="0"/>
              </a:rPr>
              <a:t>(</a:t>
            </a:r>
            <a:r>
              <a:rPr lang="en-US" sz="1600" dirty="0">
                <a:solidFill>
                  <a:srgbClr val="FF0000"/>
                </a:solidFill>
                <a:latin typeface="Lucida Sans Typewriter" pitchFamily="49" charset="0"/>
                <a:cs typeface="Courier New" pitchFamily="49" charset="0"/>
              </a:rPr>
              <a:t>miles, km</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public static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readMiles</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Scanner scan = new Scanner(System.in);</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System.out.print</a:t>
            </a:r>
            <a:r>
              <a:rPr lang="en-US" sz="1600" dirty="0">
                <a:latin typeface="Lucida Sans Typewriter" pitchFamily="49" charset="0"/>
                <a:cs typeface="Courier New" pitchFamily="49" charset="0"/>
              </a:rPr>
              <a:t> (“Enter mile: “);</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double miles </a:t>
            </a:r>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scan.nextDouble</a:t>
            </a:r>
            <a:r>
              <a:rPr lang="en-US" sz="1600" dirty="0">
                <a:latin typeface="Lucida Sans Typewriter" pitchFamily="49" charset="0"/>
                <a:cs typeface="Courier New" pitchFamily="49" charset="0"/>
              </a:rPr>
              <a:t>();</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return miles;</a:t>
            </a:r>
          </a:p>
          <a:p>
            <a:r>
              <a:rPr lang="en-US" sz="1600" dirty="0">
                <a:latin typeface="Lucida Sans Typewriter" pitchFamily="49" charset="0"/>
                <a:cs typeface="Courier New" pitchFamily="49" charset="0"/>
              </a:rPr>
              <a:t>   }</a:t>
            </a:r>
          </a:p>
          <a:p>
            <a:endParaRPr lang="en-US" sz="1600" dirty="0">
              <a:latin typeface="Lucida Sans Typewriter" pitchFamily="49" charset="0"/>
              <a:cs typeface="Courier New" pitchFamily="49" charset="0"/>
            </a:endParaRPr>
          </a:p>
          <a:p>
            <a:r>
              <a:rPr lang="en-US" sz="1600" dirty="0">
                <a:latin typeface="Lucida Sans Typewriter" pitchFamily="49" charset="0"/>
                <a:cs typeface="Courier New" pitchFamily="49" charset="0"/>
              </a:rPr>
              <a:t>   public static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calcKilometer</a:t>
            </a:r>
            <a:r>
              <a:rPr lang="en-US" sz="1600" dirty="0">
                <a:latin typeface="Lucida Sans Typewriter" pitchFamily="49" charset="0"/>
                <a:cs typeface="Courier New" pitchFamily="49" charset="0"/>
              </a:rPr>
              <a:t>(</a:t>
            </a:r>
            <a:r>
              <a:rPr lang="en-US" sz="1600" dirty="0">
                <a:solidFill>
                  <a:srgbClr val="FF0000"/>
                </a:solidFill>
                <a:latin typeface="Lucida Sans Typewriter" pitchFamily="49" charset="0"/>
                <a:cs typeface="Courier New" pitchFamily="49" charset="0"/>
              </a:rPr>
              <a:t>double miles</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double</a:t>
            </a:r>
            <a:r>
              <a:rPr lang="en-US" sz="1600" dirty="0">
                <a:latin typeface="Lucida Sans Typewriter" pitchFamily="49" charset="0"/>
                <a:cs typeface="Courier New" pitchFamily="49" charset="0"/>
              </a:rPr>
              <a:t> kilometer = 1.609 * miles;</a:t>
            </a:r>
          </a:p>
          <a:p>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return</a:t>
            </a:r>
            <a:r>
              <a:rPr lang="en-US" sz="1600" dirty="0">
                <a:latin typeface="Lucida Sans Typewriter" pitchFamily="49" charset="0"/>
                <a:cs typeface="Courier New" pitchFamily="49" charset="0"/>
              </a:rPr>
              <a:t> kilometer;</a:t>
            </a:r>
          </a:p>
          <a:p>
            <a:r>
              <a:rPr lang="en-US" sz="1600" dirty="0">
                <a:latin typeface="Lucida Sans Typewriter" pitchFamily="49" charset="0"/>
                <a:cs typeface="Courier New" pitchFamily="49" charset="0"/>
              </a:rPr>
              <a:t>   }</a:t>
            </a:r>
          </a:p>
          <a:p>
            <a:endParaRPr lang="en-US" sz="1600" dirty="0">
              <a:latin typeface="Lucida Sans Typewriter" pitchFamily="49" charset="0"/>
              <a:cs typeface="Courier New" pitchFamily="49" charset="0"/>
            </a:endParaRPr>
          </a:p>
          <a:p>
            <a:r>
              <a:rPr lang="en-US" sz="1600" dirty="0">
                <a:latin typeface="Lucida Sans Typewriter" pitchFamily="49" charset="0"/>
                <a:cs typeface="Courier New" pitchFamily="49" charset="0"/>
              </a:rPr>
              <a:t>   public static void </a:t>
            </a:r>
            <a:r>
              <a:rPr lang="en-US" sz="1600" dirty="0" err="1">
                <a:latin typeface="Lucida Sans Typewriter" pitchFamily="49" charset="0"/>
                <a:cs typeface="Courier New" pitchFamily="49" charset="0"/>
              </a:rPr>
              <a:t>printOutput</a:t>
            </a:r>
            <a:r>
              <a:rPr lang="en-US" sz="1600" dirty="0">
                <a:latin typeface="Lucida Sans Typewriter" pitchFamily="49" charset="0"/>
                <a:cs typeface="Courier New" pitchFamily="49" charset="0"/>
              </a:rPr>
              <a:t>(</a:t>
            </a:r>
            <a:r>
              <a:rPr lang="en-US" sz="1600" dirty="0">
                <a:solidFill>
                  <a:srgbClr val="FF0000"/>
                </a:solidFill>
                <a:latin typeface="Lucida Sans Typewriter" pitchFamily="49" charset="0"/>
                <a:cs typeface="Courier New" pitchFamily="49" charset="0"/>
              </a:rPr>
              <a:t>double miles, double</a:t>
            </a:r>
            <a:r>
              <a:rPr lang="en-US" sz="1600" dirty="0">
                <a:latin typeface="Lucida Sans Typewriter" pitchFamily="49" charset="0"/>
                <a:cs typeface="Courier New" pitchFamily="49" charset="0"/>
              </a:rPr>
              <a:t> </a:t>
            </a:r>
            <a:r>
              <a:rPr lang="en-US" sz="1600" dirty="0">
                <a:solidFill>
                  <a:srgbClr val="FF0000"/>
                </a:solidFill>
                <a:latin typeface="Lucida Sans Typewriter" pitchFamily="49" charset="0"/>
                <a:cs typeface="Courier New" pitchFamily="49" charset="0"/>
              </a:rPr>
              <a:t>kilometer</a:t>
            </a:r>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	</a:t>
            </a:r>
            <a:r>
              <a:rPr lang="en-US" sz="1600" dirty="0" err="1">
                <a:latin typeface="Lucida Sans Typewriter" pitchFamily="49" charset="0"/>
                <a:cs typeface="Courier New" pitchFamily="49" charset="0"/>
              </a:rPr>
              <a:t>System.out.println</a:t>
            </a:r>
            <a:r>
              <a:rPr lang="en-US" sz="1600" dirty="0">
                <a:latin typeface="Lucida Sans Typewriter" pitchFamily="49" charset="0"/>
                <a:cs typeface="Courier New" pitchFamily="49" charset="0"/>
              </a:rPr>
              <a:t> (“Miles = “ + miles + 						     “\</a:t>
            </a:r>
            <a:r>
              <a:rPr lang="en-US" sz="1600" dirty="0" err="1">
                <a:latin typeface="Lucida Sans Typewriter" pitchFamily="49" charset="0"/>
                <a:cs typeface="Courier New" pitchFamily="49" charset="0"/>
              </a:rPr>
              <a:t>tKilometer</a:t>
            </a:r>
            <a:r>
              <a:rPr lang="en-US" sz="1600" dirty="0">
                <a:latin typeface="Lucida Sans Typewriter" pitchFamily="49" charset="0"/>
                <a:cs typeface="Courier New" pitchFamily="49" charset="0"/>
              </a:rPr>
              <a:t> = “ + kilometer);</a:t>
            </a:r>
          </a:p>
          <a:p>
            <a:r>
              <a:rPr lang="en-US" sz="1600" dirty="0">
                <a:latin typeface="Lucida Sans Typewriter" pitchFamily="49" charset="0"/>
                <a:cs typeface="Courier New" pitchFamily="49" charset="0"/>
              </a:rPr>
              <a:t>   }</a:t>
            </a:r>
          </a:p>
          <a:p>
            <a:r>
              <a:rPr lang="en-US" sz="1600" dirty="0">
                <a:latin typeface="Lucida Sans Typewriter" pitchFamily="49" charset="0"/>
                <a:cs typeface="Courier New" pitchFamily="49" charset="0"/>
              </a:rPr>
              <a:t>}</a:t>
            </a:r>
            <a:r>
              <a:rPr lang="en-US" sz="2000" dirty="0">
                <a:latin typeface="Lucida Sans Typewriter" pitchFamily="49" charset="0"/>
              </a:rPr>
              <a:t>		</a:t>
            </a:r>
            <a:endParaRPr lang="en-GB" sz="2000" dirty="0">
              <a:latin typeface="Lucida Sans Typewriter" pitchFamily="49" charset="0"/>
            </a:endParaRPr>
          </a:p>
        </p:txBody>
      </p:sp>
    </p:spTree>
    <p:extLst>
      <p:ext uri="{BB962C8B-B14F-4D97-AF65-F5344CB8AC3E}">
        <p14:creationId xmlns:p14="http://schemas.microsoft.com/office/powerpoint/2010/main" val="40951317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C3D85-6FE9-4ED0-9CB6-9E528BA8D436}"/>
              </a:ext>
            </a:extLst>
          </p:cNvPr>
          <p:cNvSpPr>
            <a:spLocks noGrp="1"/>
          </p:cNvSpPr>
          <p:nvPr>
            <p:ph type="sldNum" sz="quarter" idx="12"/>
          </p:nvPr>
        </p:nvSpPr>
        <p:spPr/>
        <p:txBody>
          <a:bodyPr/>
          <a:lstStyle/>
          <a:p>
            <a:pPr>
              <a:defRPr/>
            </a:pPr>
            <a:fld id="{78B5BB07-A3BF-4BBB-830A-A544564A32FE}" type="slidenum">
              <a:rPr lang="en-US" smtClean="0"/>
              <a:pPr>
                <a:defRPr/>
              </a:pPr>
              <a:t>72</a:t>
            </a:fld>
            <a:endParaRPr lang="en-US"/>
          </a:p>
        </p:txBody>
      </p:sp>
      <p:sp>
        <p:nvSpPr>
          <p:cNvPr id="3" name="TextBox 2">
            <a:extLst>
              <a:ext uri="{FF2B5EF4-FFF2-40B4-BE49-F238E27FC236}">
                <a16:creationId xmlns:a16="http://schemas.microsoft.com/office/drawing/2014/main" id="{FE0D3035-4488-43F1-9C04-9F835D855E4B}"/>
              </a:ext>
            </a:extLst>
          </p:cNvPr>
          <p:cNvSpPr txBox="1"/>
          <p:nvPr/>
        </p:nvSpPr>
        <p:spPr>
          <a:xfrm>
            <a:off x="4011182" y="1470345"/>
            <a:ext cx="798617" cy="461665"/>
          </a:xfrm>
          <a:prstGeom prst="rect">
            <a:avLst/>
          </a:prstGeom>
          <a:noFill/>
          <a:ln>
            <a:solidFill>
              <a:schemeClr val="tx1"/>
            </a:solidFill>
          </a:ln>
        </p:spPr>
        <p:txBody>
          <a:bodyPr wrap="none" rtlCol="0">
            <a:spAutoFit/>
          </a:bodyPr>
          <a:lstStyle/>
          <a:p>
            <a:r>
              <a:rPr lang="en-US" dirty="0"/>
              <a:t>main</a:t>
            </a:r>
            <a:endParaRPr lang="en-MY" dirty="0"/>
          </a:p>
        </p:txBody>
      </p:sp>
      <p:sp>
        <p:nvSpPr>
          <p:cNvPr id="4" name="TextBox 3">
            <a:extLst>
              <a:ext uri="{FF2B5EF4-FFF2-40B4-BE49-F238E27FC236}">
                <a16:creationId xmlns:a16="http://schemas.microsoft.com/office/drawing/2014/main" id="{4D391E1F-9882-4342-B070-9E256DE8217C}"/>
              </a:ext>
            </a:extLst>
          </p:cNvPr>
          <p:cNvSpPr txBox="1"/>
          <p:nvPr/>
        </p:nvSpPr>
        <p:spPr>
          <a:xfrm>
            <a:off x="808310" y="3774645"/>
            <a:ext cx="1414170" cy="461665"/>
          </a:xfrm>
          <a:prstGeom prst="rect">
            <a:avLst/>
          </a:prstGeom>
          <a:noFill/>
          <a:ln>
            <a:solidFill>
              <a:schemeClr val="tx1"/>
            </a:solidFill>
          </a:ln>
        </p:spPr>
        <p:txBody>
          <a:bodyPr wrap="none" rtlCol="0">
            <a:spAutoFit/>
          </a:bodyPr>
          <a:lstStyle/>
          <a:p>
            <a:r>
              <a:rPr lang="en-US" dirty="0" err="1"/>
              <a:t>readMiles</a:t>
            </a:r>
            <a:endParaRPr lang="en-MY" dirty="0"/>
          </a:p>
        </p:txBody>
      </p:sp>
      <p:sp>
        <p:nvSpPr>
          <p:cNvPr id="5" name="TextBox 4">
            <a:extLst>
              <a:ext uri="{FF2B5EF4-FFF2-40B4-BE49-F238E27FC236}">
                <a16:creationId xmlns:a16="http://schemas.microsoft.com/office/drawing/2014/main" id="{68397BEB-2BB5-40D7-8695-CFBE4E731F3F}"/>
              </a:ext>
            </a:extLst>
          </p:cNvPr>
          <p:cNvSpPr txBox="1"/>
          <p:nvPr/>
        </p:nvSpPr>
        <p:spPr>
          <a:xfrm>
            <a:off x="3448529" y="3812647"/>
            <a:ext cx="1923925" cy="461665"/>
          </a:xfrm>
          <a:prstGeom prst="rect">
            <a:avLst/>
          </a:prstGeom>
          <a:noFill/>
          <a:ln>
            <a:solidFill>
              <a:schemeClr val="tx1"/>
            </a:solidFill>
          </a:ln>
        </p:spPr>
        <p:txBody>
          <a:bodyPr wrap="none" rtlCol="0">
            <a:spAutoFit/>
          </a:bodyPr>
          <a:lstStyle/>
          <a:p>
            <a:r>
              <a:rPr lang="en-US" dirty="0" err="1"/>
              <a:t>calcKilometer</a:t>
            </a:r>
            <a:endParaRPr lang="en-MY" dirty="0"/>
          </a:p>
        </p:txBody>
      </p:sp>
      <p:sp>
        <p:nvSpPr>
          <p:cNvPr id="6" name="TextBox 5">
            <a:extLst>
              <a:ext uri="{FF2B5EF4-FFF2-40B4-BE49-F238E27FC236}">
                <a16:creationId xmlns:a16="http://schemas.microsoft.com/office/drawing/2014/main" id="{13C0E616-CD95-4C23-A5AB-F5D44510DD30}"/>
              </a:ext>
            </a:extLst>
          </p:cNvPr>
          <p:cNvSpPr txBox="1"/>
          <p:nvPr/>
        </p:nvSpPr>
        <p:spPr>
          <a:xfrm>
            <a:off x="6377035" y="3822008"/>
            <a:ext cx="1619354" cy="461665"/>
          </a:xfrm>
          <a:prstGeom prst="rect">
            <a:avLst/>
          </a:prstGeom>
          <a:noFill/>
          <a:ln>
            <a:solidFill>
              <a:schemeClr val="tx1"/>
            </a:solidFill>
          </a:ln>
        </p:spPr>
        <p:txBody>
          <a:bodyPr wrap="none" rtlCol="0">
            <a:spAutoFit/>
          </a:bodyPr>
          <a:lstStyle/>
          <a:p>
            <a:r>
              <a:rPr lang="en-US" dirty="0" err="1"/>
              <a:t>printOutput</a:t>
            </a:r>
            <a:endParaRPr lang="en-MY" dirty="0"/>
          </a:p>
        </p:txBody>
      </p:sp>
      <p:cxnSp>
        <p:nvCxnSpPr>
          <p:cNvPr id="8" name="Straight Connector 7">
            <a:extLst>
              <a:ext uri="{FF2B5EF4-FFF2-40B4-BE49-F238E27FC236}">
                <a16:creationId xmlns:a16="http://schemas.microsoft.com/office/drawing/2014/main" id="{85D3B8FD-6F57-4363-8BC7-CF2FBE2165CE}"/>
              </a:ext>
            </a:extLst>
          </p:cNvPr>
          <p:cNvCxnSpPr>
            <a:stCxn id="3" idx="2"/>
            <a:endCxn id="4" idx="0"/>
          </p:cNvCxnSpPr>
          <p:nvPr/>
        </p:nvCxnSpPr>
        <p:spPr>
          <a:xfrm flipH="1">
            <a:off x="1515395" y="1932010"/>
            <a:ext cx="2895096" cy="184263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84E8CCF-1123-4D71-AC95-FD0A83663196}"/>
              </a:ext>
            </a:extLst>
          </p:cNvPr>
          <p:cNvCxnSpPr>
            <a:stCxn id="3" idx="2"/>
            <a:endCxn id="5" idx="0"/>
          </p:cNvCxnSpPr>
          <p:nvPr/>
        </p:nvCxnSpPr>
        <p:spPr>
          <a:xfrm>
            <a:off x="4410491" y="1932010"/>
            <a:ext cx="1" cy="188063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49CD743-314B-470F-AF25-7B6929609E95}"/>
              </a:ext>
            </a:extLst>
          </p:cNvPr>
          <p:cNvCxnSpPr>
            <a:stCxn id="3" idx="2"/>
            <a:endCxn id="6" idx="0"/>
          </p:cNvCxnSpPr>
          <p:nvPr/>
        </p:nvCxnSpPr>
        <p:spPr>
          <a:xfrm>
            <a:off x="4410491" y="1932010"/>
            <a:ext cx="2776221" cy="1889998"/>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EED392F-6A77-48E6-859C-531CB6818823}"/>
              </a:ext>
            </a:extLst>
          </p:cNvPr>
          <p:cNvSpPr txBox="1"/>
          <p:nvPr/>
        </p:nvSpPr>
        <p:spPr>
          <a:xfrm>
            <a:off x="4833386" y="1562678"/>
            <a:ext cx="684803" cy="369332"/>
          </a:xfrm>
          <a:prstGeom prst="rect">
            <a:avLst/>
          </a:prstGeom>
          <a:noFill/>
        </p:spPr>
        <p:txBody>
          <a:bodyPr wrap="none" rtlCol="0">
            <a:spAutoFit/>
          </a:bodyPr>
          <a:lstStyle/>
          <a:p>
            <a:r>
              <a:rPr lang="en-US" sz="1800" dirty="0">
                <a:solidFill>
                  <a:srgbClr val="0070C0"/>
                </a:solidFill>
              </a:rPr>
              <a:t>miles</a:t>
            </a:r>
            <a:endParaRPr lang="en-MY" sz="1800" dirty="0">
              <a:solidFill>
                <a:srgbClr val="0070C0"/>
              </a:solidFill>
            </a:endParaRPr>
          </a:p>
        </p:txBody>
      </p:sp>
      <p:sp>
        <p:nvSpPr>
          <p:cNvPr id="14" name="TextBox 13">
            <a:extLst>
              <a:ext uri="{FF2B5EF4-FFF2-40B4-BE49-F238E27FC236}">
                <a16:creationId xmlns:a16="http://schemas.microsoft.com/office/drawing/2014/main" id="{3525AA61-F60F-4700-9407-AA7EB17A7152}"/>
              </a:ext>
            </a:extLst>
          </p:cNvPr>
          <p:cNvSpPr txBox="1"/>
          <p:nvPr/>
        </p:nvSpPr>
        <p:spPr>
          <a:xfrm>
            <a:off x="1038740" y="4292771"/>
            <a:ext cx="684803" cy="369332"/>
          </a:xfrm>
          <a:prstGeom prst="rect">
            <a:avLst/>
          </a:prstGeom>
          <a:noFill/>
        </p:spPr>
        <p:txBody>
          <a:bodyPr wrap="none" rtlCol="0">
            <a:spAutoFit/>
          </a:bodyPr>
          <a:lstStyle/>
          <a:p>
            <a:r>
              <a:rPr lang="en-US" sz="1800" dirty="0">
                <a:solidFill>
                  <a:srgbClr val="0070C0"/>
                </a:solidFill>
              </a:rPr>
              <a:t>miles</a:t>
            </a:r>
            <a:endParaRPr lang="en-MY" sz="1800" dirty="0">
              <a:solidFill>
                <a:srgbClr val="0070C0"/>
              </a:solidFill>
            </a:endParaRPr>
          </a:p>
        </p:txBody>
      </p:sp>
      <p:sp>
        <p:nvSpPr>
          <p:cNvPr id="15" name="TextBox 14">
            <a:extLst>
              <a:ext uri="{FF2B5EF4-FFF2-40B4-BE49-F238E27FC236}">
                <a16:creationId xmlns:a16="http://schemas.microsoft.com/office/drawing/2014/main" id="{093FE11C-0329-4D3B-948B-5E3AC6426518}"/>
              </a:ext>
            </a:extLst>
          </p:cNvPr>
          <p:cNvSpPr txBox="1"/>
          <p:nvPr/>
        </p:nvSpPr>
        <p:spPr>
          <a:xfrm>
            <a:off x="3668780" y="2876926"/>
            <a:ext cx="684803" cy="369332"/>
          </a:xfrm>
          <a:prstGeom prst="rect">
            <a:avLst/>
          </a:prstGeom>
          <a:noFill/>
        </p:spPr>
        <p:txBody>
          <a:bodyPr wrap="none" rtlCol="0">
            <a:spAutoFit/>
          </a:bodyPr>
          <a:lstStyle/>
          <a:p>
            <a:r>
              <a:rPr lang="en-US" sz="1800" dirty="0">
                <a:solidFill>
                  <a:srgbClr val="0070C0"/>
                </a:solidFill>
              </a:rPr>
              <a:t>miles</a:t>
            </a:r>
            <a:endParaRPr lang="en-MY" sz="1800" dirty="0">
              <a:solidFill>
                <a:srgbClr val="0070C0"/>
              </a:solidFill>
            </a:endParaRPr>
          </a:p>
        </p:txBody>
      </p:sp>
      <p:sp>
        <p:nvSpPr>
          <p:cNvPr id="16" name="TextBox 15">
            <a:extLst>
              <a:ext uri="{FF2B5EF4-FFF2-40B4-BE49-F238E27FC236}">
                <a16:creationId xmlns:a16="http://schemas.microsoft.com/office/drawing/2014/main" id="{BE645221-9B81-453E-8E13-EA4B0430E7C6}"/>
              </a:ext>
            </a:extLst>
          </p:cNvPr>
          <p:cNvSpPr txBox="1"/>
          <p:nvPr/>
        </p:nvSpPr>
        <p:spPr>
          <a:xfrm>
            <a:off x="5913699" y="2507594"/>
            <a:ext cx="684803" cy="369332"/>
          </a:xfrm>
          <a:prstGeom prst="rect">
            <a:avLst/>
          </a:prstGeom>
          <a:noFill/>
        </p:spPr>
        <p:txBody>
          <a:bodyPr wrap="none" rtlCol="0">
            <a:spAutoFit/>
          </a:bodyPr>
          <a:lstStyle/>
          <a:p>
            <a:r>
              <a:rPr lang="en-US" sz="1800" dirty="0">
                <a:solidFill>
                  <a:srgbClr val="0070C0"/>
                </a:solidFill>
              </a:rPr>
              <a:t>miles</a:t>
            </a:r>
            <a:endParaRPr lang="en-MY" sz="1800" dirty="0">
              <a:solidFill>
                <a:srgbClr val="0070C0"/>
              </a:solidFill>
            </a:endParaRPr>
          </a:p>
        </p:txBody>
      </p:sp>
      <p:sp>
        <p:nvSpPr>
          <p:cNvPr id="17" name="TextBox 16">
            <a:extLst>
              <a:ext uri="{FF2B5EF4-FFF2-40B4-BE49-F238E27FC236}">
                <a16:creationId xmlns:a16="http://schemas.microsoft.com/office/drawing/2014/main" id="{B818E3F4-CBBB-467F-A4D5-20C28472CF5A}"/>
              </a:ext>
            </a:extLst>
          </p:cNvPr>
          <p:cNvSpPr txBox="1"/>
          <p:nvPr/>
        </p:nvSpPr>
        <p:spPr>
          <a:xfrm>
            <a:off x="4834293" y="1808631"/>
            <a:ext cx="479618" cy="369332"/>
          </a:xfrm>
          <a:prstGeom prst="rect">
            <a:avLst/>
          </a:prstGeom>
          <a:noFill/>
        </p:spPr>
        <p:txBody>
          <a:bodyPr wrap="none" rtlCol="0">
            <a:spAutoFit/>
          </a:bodyPr>
          <a:lstStyle/>
          <a:p>
            <a:r>
              <a:rPr lang="en-US" sz="1800" dirty="0">
                <a:solidFill>
                  <a:srgbClr val="0070C0"/>
                </a:solidFill>
              </a:rPr>
              <a:t>km</a:t>
            </a:r>
            <a:endParaRPr lang="en-MY" sz="1800" dirty="0">
              <a:solidFill>
                <a:srgbClr val="0070C0"/>
              </a:solidFill>
            </a:endParaRPr>
          </a:p>
        </p:txBody>
      </p:sp>
      <p:sp>
        <p:nvSpPr>
          <p:cNvPr id="18" name="TextBox 17">
            <a:extLst>
              <a:ext uri="{FF2B5EF4-FFF2-40B4-BE49-F238E27FC236}">
                <a16:creationId xmlns:a16="http://schemas.microsoft.com/office/drawing/2014/main" id="{5407EEAE-7955-4A5C-BC93-A4FF8A7B1A8F}"/>
              </a:ext>
            </a:extLst>
          </p:cNvPr>
          <p:cNvSpPr txBox="1"/>
          <p:nvPr/>
        </p:nvSpPr>
        <p:spPr>
          <a:xfrm>
            <a:off x="4124996" y="4274842"/>
            <a:ext cx="1069524" cy="369332"/>
          </a:xfrm>
          <a:prstGeom prst="rect">
            <a:avLst/>
          </a:prstGeom>
          <a:noFill/>
        </p:spPr>
        <p:txBody>
          <a:bodyPr wrap="none" rtlCol="0">
            <a:spAutoFit/>
          </a:bodyPr>
          <a:lstStyle/>
          <a:p>
            <a:r>
              <a:rPr lang="en-US" sz="1800" dirty="0">
                <a:solidFill>
                  <a:srgbClr val="0070C0"/>
                </a:solidFill>
              </a:rPr>
              <a:t>kilometer</a:t>
            </a:r>
            <a:endParaRPr lang="en-MY" sz="1800" dirty="0">
              <a:solidFill>
                <a:srgbClr val="0070C0"/>
              </a:solidFill>
            </a:endParaRPr>
          </a:p>
        </p:txBody>
      </p:sp>
      <p:sp>
        <p:nvSpPr>
          <p:cNvPr id="19" name="TextBox 18">
            <a:extLst>
              <a:ext uri="{FF2B5EF4-FFF2-40B4-BE49-F238E27FC236}">
                <a16:creationId xmlns:a16="http://schemas.microsoft.com/office/drawing/2014/main" id="{B885A040-3095-4F02-B877-289A252D4CF8}"/>
              </a:ext>
            </a:extLst>
          </p:cNvPr>
          <p:cNvSpPr txBox="1"/>
          <p:nvPr/>
        </p:nvSpPr>
        <p:spPr>
          <a:xfrm>
            <a:off x="6105091" y="2753547"/>
            <a:ext cx="479618" cy="369332"/>
          </a:xfrm>
          <a:prstGeom prst="rect">
            <a:avLst/>
          </a:prstGeom>
          <a:noFill/>
        </p:spPr>
        <p:txBody>
          <a:bodyPr wrap="none" rtlCol="0">
            <a:spAutoFit/>
          </a:bodyPr>
          <a:lstStyle/>
          <a:p>
            <a:r>
              <a:rPr lang="en-US" sz="1800" dirty="0">
                <a:solidFill>
                  <a:srgbClr val="0070C0"/>
                </a:solidFill>
              </a:rPr>
              <a:t>km</a:t>
            </a:r>
            <a:endParaRPr lang="en-MY" sz="1800" dirty="0">
              <a:solidFill>
                <a:srgbClr val="0070C0"/>
              </a:solidFill>
            </a:endParaRPr>
          </a:p>
        </p:txBody>
      </p:sp>
    </p:spTree>
    <p:extLst>
      <p:ext uri="{BB962C8B-B14F-4D97-AF65-F5344CB8AC3E}">
        <p14:creationId xmlns:p14="http://schemas.microsoft.com/office/powerpoint/2010/main" val="37324771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7F09EE-C665-63DF-0431-26D618691413}"/>
              </a:ext>
            </a:extLst>
          </p:cNvPr>
          <p:cNvSpPr>
            <a:spLocks noGrp="1"/>
          </p:cNvSpPr>
          <p:nvPr>
            <p:ph type="title"/>
          </p:nvPr>
        </p:nvSpPr>
        <p:spPr/>
        <p:txBody>
          <a:bodyPr/>
          <a:lstStyle/>
          <a:p>
            <a:r>
              <a:rPr lang="en-GB" dirty="0"/>
              <a:t>Examples structure of module</a:t>
            </a:r>
          </a:p>
        </p:txBody>
      </p:sp>
      <p:sp>
        <p:nvSpPr>
          <p:cNvPr id="2" name="Slide Number Placeholder 1">
            <a:extLst>
              <a:ext uri="{FF2B5EF4-FFF2-40B4-BE49-F238E27FC236}">
                <a16:creationId xmlns:a16="http://schemas.microsoft.com/office/drawing/2014/main" id="{DDA6B46B-B696-9AC6-EDFE-390107BDB756}"/>
              </a:ext>
            </a:extLst>
          </p:cNvPr>
          <p:cNvSpPr>
            <a:spLocks noGrp="1"/>
          </p:cNvSpPr>
          <p:nvPr>
            <p:ph type="sldNum" sz="quarter" idx="12"/>
          </p:nvPr>
        </p:nvSpPr>
        <p:spPr/>
        <p:txBody>
          <a:bodyPr/>
          <a:lstStyle/>
          <a:p>
            <a:pPr>
              <a:defRPr/>
            </a:pPr>
            <a:fld id="{78B5BB07-A3BF-4BBB-830A-A544564A32FE}" type="slidenum">
              <a:rPr lang="en-US" smtClean="0"/>
              <a:pPr>
                <a:defRPr/>
              </a:pPr>
              <a:t>73</a:t>
            </a:fld>
            <a:endParaRPr lang="en-US"/>
          </a:p>
        </p:txBody>
      </p:sp>
      <p:grpSp>
        <p:nvGrpSpPr>
          <p:cNvPr id="13" name="Group 12">
            <a:extLst>
              <a:ext uri="{FF2B5EF4-FFF2-40B4-BE49-F238E27FC236}">
                <a16:creationId xmlns:a16="http://schemas.microsoft.com/office/drawing/2014/main" id="{FDB9D78D-3702-70C3-A7AA-48EB89AD6FF2}"/>
              </a:ext>
            </a:extLst>
          </p:cNvPr>
          <p:cNvGrpSpPr/>
          <p:nvPr/>
        </p:nvGrpSpPr>
        <p:grpSpPr>
          <a:xfrm>
            <a:off x="295866" y="1572122"/>
            <a:ext cx="3033995" cy="2583119"/>
            <a:chOff x="1000335" y="1777585"/>
            <a:chExt cx="3033995" cy="2583119"/>
          </a:xfrm>
        </p:grpSpPr>
        <p:sp>
          <p:nvSpPr>
            <p:cNvPr id="4" name="Oval 3">
              <a:extLst>
                <a:ext uri="{FF2B5EF4-FFF2-40B4-BE49-F238E27FC236}">
                  <a16:creationId xmlns:a16="http://schemas.microsoft.com/office/drawing/2014/main" id="{B2AEFD59-C6A0-341B-3026-22C844AA7D81}"/>
                </a:ext>
              </a:extLst>
            </p:cNvPr>
            <p:cNvSpPr/>
            <p:nvPr/>
          </p:nvSpPr>
          <p:spPr>
            <a:xfrm>
              <a:off x="1000335" y="1777585"/>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5" name="Oval 4">
              <a:extLst>
                <a:ext uri="{FF2B5EF4-FFF2-40B4-BE49-F238E27FC236}">
                  <a16:creationId xmlns:a16="http://schemas.microsoft.com/office/drawing/2014/main" id="{D4123C64-D12B-E7D7-8456-707BF0ECCA2D}"/>
                </a:ext>
              </a:extLst>
            </p:cNvPr>
            <p:cNvSpPr/>
            <p:nvPr/>
          </p:nvSpPr>
          <p:spPr>
            <a:xfrm>
              <a:off x="2805370" y="1780052"/>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Module 1</a:t>
              </a:r>
            </a:p>
          </p:txBody>
        </p:sp>
        <p:sp>
          <p:nvSpPr>
            <p:cNvPr id="6" name="Oval 5">
              <a:extLst>
                <a:ext uri="{FF2B5EF4-FFF2-40B4-BE49-F238E27FC236}">
                  <a16:creationId xmlns:a16="http://schemas.microsoft.com/office/drawing/2014/main" id="{5FDE8E3F-BB08-DA6C-9740-F53F2113C455}"/>
                </a:ext>
              </a:extLst>
            </p:cNvPr>
            <p:cNvSpPr/>
            <p:nvPr/>
          </p:nvSpPr>
          <p:spPr>
            <a:xfrm>
              <a:off x="1806840" y="3285364"/>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Module 2</a:t>
              </a:r>
            </a:p>
          </p:txBody>
        </p:sp>
        <p:cxnSp>
          <p:nvCxnSpPr>
            <p:cNvPr id="8" name="Curved Connector 7">
              <a:extLst>
                <a:ext uri="{FF2B5EF4-FFF2-40B4-BE49-F238E27FC236}">
                  <a16:creationId xmlns:a16="http://schemas.microsoft.com/office/drawing/2014/main" id="{371A7E33-D28F-031E-FBA4-DD01779ABB98}"/>
                </a:ext>
              </a:extLst>
            </p:cNvPr>
            <p:cNvCxnSpPr>
              <a:stCxn id="4" idx="7"/>
              <a:endCxn id="5" idx="1"/>
            </p:cNvCxnSpPr>
            <p:nvPr/>
          </p:nvCxnSpPr>
          <p:spPr>
            <a:xfrm rot="16200000" flipH="1">
              <a:off x="2516098" y="1468284"/>
              <a:ext cx="2467" cy="936029"/>
            </a:xfrm>
            <a:prstGeom prst="curvedConnector3">
              <a:avLst>
                <a:gd name="adj1" fmla="val -15649777"/>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819A4C88-5AEE-6DAC-8730-23FAB64E23B8}"/>
                </a:ext>
              </a:extLst>
            </p:cNvPr>
            <p:cNvCxnSpPr>
              <a:cxnSpLocks/>
              <a:stCxn id="5" idx="3"/>
              <a:endCxn id="6" idx="0"/>
            </p:cNvCxnSpPr>
            <p:nvPr/>
          </p:nvCxnSpPr>
          <p:spPr>
            <a:xfrm rot="5400000">
              <a:off x="2409608" y="2709625"/>
              <a:ext cx="587452" cy="564027"/>
            </a:xfrm>
            <a:prstGeom prst="curvedConnector3">
              <a:avLst>
                <a:gd name="adj1" fmla="val 50000"/>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1E36419-F5EA-3ED9-658D-8B928673DD60}"/>
              </a:ext>
            </a:extLst>
          </p:cNvPr>
          <p:cNvGrpSpPr/>
          <p:nvPr/>
        </p:nvGrpSpPr>
        <p:grpSpPr>
          <a:xfrm>
            <a:off x="5767140" y="1582667"/>
            <a:ext cx="3033995" cy="2583119"/>
            <a:chOff x="4917645" y="1777585"/>
            <a:chExt cx="3033995" cy="2583119"/>
          </a:xfrm>
        </p:grpSpPr>
        <p:sp>
          <p:nvSpPr>
            <p:cNvPr id="15" name="Oval 14">
              <a:extLst>
                <a:ext uri="{FF2B5EF4-FFF2-40B4-BE49-F238E27FC236}">
                  <a16:creationId xmlns:a16="http://schemas.microsoft.com/office/drawing/2014/main" id="{C34BACC3-A5EF-A42D-A76D-5D0B45C1CF13}"/>
                </a:ext>
              </a:extLst>
            </p:cNvPr>
            <p:cNvSpPr/>
            <p:nvPr/>
          </p:nvSpPr>
          <p:spPr>
            <a:xfrm>
              <a:off x="4917645" y="1777585"/>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16" name="Oval 15">
              <a:extLst>
                <a:ext uri="{FF2B5EF4-FFF2-40B4-BE49-F238E27FC236}">
                  <a16:creationId xmlns:a16="http://schemas.microsoft.com/office/drawing/2014/main" id="{6D7B9AF2-218F-6A01-BA6A-85477CF51408}"/>
                </a:ext>
              </a:extLst>
            </p:cNvPr>
            <p:cNvSpPr/>
            <p:nvPr/>
          </p:nvSpPr>
          <p:spPr>
            <a:xfrm>
              <a:off x="6722680" y="1780052"/>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Module 1</a:t>
              </a:r>
            </a:p>
          </p:txBody>
        </p:sp>
        <p:sp>
          <p:nvSpPr>
            <p:cNvPr id="17" name="Oval 16">
              <a:extLst>
                <a:ext uri="{FF2B5EF4-FFF2-40B4-BE49-F238E27FC236}">
                  <a16:creationId xmlns:a16="http://schemas.microsoft.com/office/drawing/2014/main" id="{F412B792-FEBF-0A9E-5AFE-BAA96EB1A31F}"/>
                </a:ext>
              </a:extLst>
            </p:cNvPr>
            <p:cNvSpPr/>
            <p:nvPr/>
          </p:nvSpPr>
          <p:spPr>
            <a:xfrm>
              <a:off x="5724150" y="3285364"/>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Module 2</a:t>
              </a:r>
            </a:p>
          </p:txBody>
        </p:sp>
        <p:cxnSp>
          <p:nvCxnSpPr>
            <p:cNvPr id="18" name="Curved Connector 17">
              <a:extLst>
                <a:ext uri="{FF2B5EF4-FFF2-40B4-BE49-F238E27FC236}">
                  <a16:creationId xmlns:a16="http://schemas.microsoft.com/office/drawing/2014/main" id="{1131EA87-05BE-49F1-DDEF-7F9B6FF35891}"/>
                </a:ext>
              </a:extLst>
            </p:cNvPr>
            <p:cNvCxnSpPr>
              <a:stCxn id="15" idx="7"/>
              <a:endCxn id="16" idx="1"/>
            </p:cNvCxnSpPr>
            <p:nvPr/>
          </p:nvCxnSpPr>
          <p:spPr>
            <a:xfrm rot="16200000" flipH="1">
              <a:off x="6433408" y="1468284"/>
              <a:ext cx="2467" cy="936029"/>
            </a:xfrm>
            <a:prstGeom prst="curvedConnector3">
              <a:avLst>
                <a:gd name="adj1" fmla="val -15649777"/>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3AD26E9B-34D1-AC08-1FE4-6633FFC442B8}"/>
                </a:ext>
              </a:extLst>
            </p:cNvPr>
            <p:cNvCxnSpPr>
              <a:cxnSpLocks/>
              <a:stCxn id="16" idx="3"/>
              <a:endCxn id="15" idx="6"/>
            </p:cNvCxnSpPr>
            <p:nvPr/>
          </p:nvCxnSpPr>
          <p:spPr>
            <a:xfrm rot="5400000" flipH="1">
              <a:off x="6333302" y="2128558"/>
              <a:ext cx="382657" cy="756052"/>
            </a:xfrm>
            <a:prstGeom prst="curvedConnector4">
              <a:avLst>
                <a:gd name="adj1" fmla="val -59740"/>
                <a:gd name="adj2" fmla="val 61902"/>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6366B3E1-7A23-5F21-F750-E3EB519871EB}"/>
                </a:ext>
              </a:extLst>
            </p:cNvPr>
            <p:cNvCxnSpPr>
              <a:cxnSpLocks/>
              <a:stCxn id="15" idx="4"/>
              <a:endCxn id="17" idx="0"/>
            </p:cNvCxnSpPr>
            <p:nvPr/>
          </p:nvCxnSpPr>
          <p:spPr>
            <a:xfrm rot="16200000" flipH="1">
              <a:off x="5719158" y="2665891"/>
              <a:ext cx="432439" cy="806505"/>
            </a:xfrm>
            <a:prstGeom prst="curvedConnector3">
              <a:avLst>
                <a:gd name="adj1" fmla="val 50000"/>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F3400855-FC65-7781-8929-69B1DA8F3436}"/>
                </a:ext>
              </a:extLst>
            </p:cNvPr>
            <p:cNvCxnSpPr>
              <a:cxnSpLocks/>
              <a:stCxn id="17" idx="2"/>
              <a:endCxn id="15" idx="3"/>
            </p:cNvCxnSpPr>
            <p:nvPr/>
          </p:nvCxnSpPr>
          <p:spPr>
            <a:xfrm rot="10800000">
              <a:off x="5097622" y="2695446"/>
              <a:ext cx="626528" cy="1127589"/>
            </a:xfrm>
            <a:prstGeom prst="curvedConnector2">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2DBE87F9-DFEA-3253-4F51-F1BF44E147FC}"/>
              </a:ext>
            </a:extLst>
          </p:cNvPr>
          <p:cNvGrpSpPr/>
          <p:nvPr/>
        </p:nvGrpSpPr>
        <p:grpSpPr>
          <a:xfrm>
            <a:off x="3055002" y="3844843"/>
            <a:ext cx="3033995" cy="2583119"/>
            <a:chOff x="3055002" y="3844843"/>
            <a:chExt cx="3033995" cy="2583119"/>
          </a:xfrm>
        </p:grpSpPr>
        <p:sp>
          <p:nvSpPr>
            <p:cNvPr id="31" name="Oval 30">
              <a:extLst>
                <a:ext uri="{FF2B5EF4-FFF2-40B4-BE49-F238E27FC236}">
                  <a16:creationId xmlns:a16="http://schemas.microsoft.com/office/drawing/2014/main" id="{9522A4FA-FA59-D75C-6AE0-7DBA9EA32D14}"/>
                </a:ext>
              </a:extLst>
            </p:cNvPr>
            <p:cNvSpPr/>
            <p:nvPr/>
          </p:nvSpPr>
          <p:spPr>
            <a:xfrm>
              <a:off x="3055002" y="3844843"/>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32" name="Oval 31">
              <a:extLst>
                <a:ext uri="{FF2B5EF4-FFF2-40B4-BE49-F238E27FC236}">
                  <a16:creationId xmlns:a16="http://schemas.microsoft.com/office/drawing/2014/main" id="{5953B234-07A5-12B2-B323-6CACAEA05A4F}"/>
                </a:ext>
              </a:extLst>
            </p:cNvPr>
            <p:cNvSpPr/>
            <p:nvPr/>
          </p:nvSpPr>
          <p:spPr>
            <a:xfrm>
              <a:off x="4860037" y="3847310"/>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Module 1</a:t>
              </a:r>
            </a:p>
          </p:txBody>
        </p:sp>
        <p:sp>
          <p:nvSpPr>
            <p:cNvPr id="33" name="Oval 32">
              <a:extLst>
                <a:ext uri="{FF2B5EF4-FFF2-40B4-BE49-F238E27FC236}">
                  <a16:creationId xmlns:a16="http://schemas.microsoft.com/office/drawing/2014/main" id="{FC2C901F-BFD6-C284-BB4F-8CC41152358B}"/>
                </a:ext>
              </a:extLst>
            </p:cNvPr>
            <p:cNvSpPr/>
            <p:nvPr/>
          </p:nvSpPr>
          <p:spPr>
            <a:xfrm>
              <a:off x="3861507" y="5352622"/>
              <a:ext cx="1228960" cy="1075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Module 2</a:t>
              </a:r>
            </a:p>
          </p:txBody>
        </p:sp>
        <p:cxnSp>
          <p:nvCxnSpPr>
            <p:cNvPr id="34" name="Curved Connector 33">
              <a:extLst>
                <a:ext uri="{FF2B5EF4-FFF2-40B4-BE49-F238E27FC236}">
                  <a16:creationId xmlns:a16="http://schemas.microsoft.com/office/drawing/2014/main" id="{1DE0789D-F2AF-8A3E-5854-ACB53198D90F}"/>
                </a:ext>
              </a:extLst>
            </p:cNvPr>
            <p:cNvCxnSpPr>
              <a:stCxn id="31" idx="7"/>
              <a:endCxn id="32" idx="1"/>
            </p:cNvCxnSpPr>
            <p:nvPr/>
          </p:nvCxnSpPr>
          <p:spPr>
            <a:xfrm rot="16200000" flipH="1">
              <a:off x="4570765" y="3535542"/>
              <a:ext cx="2467" cy="936029"/>
            </a:xfrm>
            <a:prstGeom prst="curvedConnector3">
              <a:avLst>
                <a:gd name="adj1" fmla="val -15649777"/>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BCB292AA-0ED7-9FE6-B1E0-A3D4248A5F3E}"/>
                </a:ext>
              </a:extLst>
            </p:cNvPr>
            <p:cNvCxnSpPr>
              <a:cxnSpLocks/>
              <a:stCxn id="32" idx="4"/>
              <a:endCxn id="33" idx="7"/>
            </p:cNvCxnSpPr>
            <p:nvPr/>
          </p:nvCxnSpPr>
          <p:spPr>
            <a:xfrm rot="5400000">
              <a:off x="4898778" y="4934363"/>
              <a:ext cx="587452" cy="564027"/>
            </a:xfrm>
            <a:prstGeom prst="curvedConnector3">
              <a:avLst>
                <a:gd name="adj1" fmla="val 50000"/>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707D678E-C801-C79F-2AB7-494516C26124}"/>
                </a:ext>
              </a:extLst>
            </p:cNvPr>
            <p:cNvCxnSpPr>
              <a:cxnSpLocks/>
              <a:stCxn id="33" idx="6"/>
              <a:endCxn id="32" idx="5"/>
            </p:cNvCxnSpPr>
            <p:nvPr/>
          </p:nvCxnSpPr>
          <p:spPr>
            <a:xfrm flipV="1">
              <a:off x="5090467" y="4765170"/>
              <a:ext cx="818553" cy="1125122"/>
            </a:xfrm>
            <a:prstGeom prst="curvedConnector2">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8517F8B9-4F5F-61AE-74E2-1BC939D903C4}"/>
                </a:ext>
              </a:extLst>
            </p:cNvPr>
            <p:cNvCxnSpPr>
              <a:cxnSpLocks/>
              <a:stCxn id="32" idx="2"/>
              <a:endCxn id="31" idx="5"/>
            </p:cNvCxnSpPr>
            <p:nvPr/>
          </p:nvCxnSpPr>
          <p:spPr>
            <a:xfrm rot="10800000" flipV="1">
              <a:off x="4103985" y="4384979"/>
              <a:ext cx="756052" cy="377723"/>
            </a:xfrm>
            <a:prstGeom prst="curvedConnector4">
              <a:avLst>
                <a:gd name="adj1" fmla="val 38098"/>
                <a:gd name="adj2" fmla="val 202866"/>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6882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lIns="92075" tIns="46038" rIns="92075" bIns="46038"/>
          <a:lstStyle/>
          <a:p>
            <a:pPr eaLnBrk="1" hangingPunct="1"/>
            <a:r>
              <a:rPr lang="en-US"/>
              <a:t>Exercise</a:t>
            </a:r>
          </a:p>
        </p:txBody>
      </p:sp>
      <p:sp>
        <p:nvSpPr>
          <p:cNvPr id="58371" name="Rectangle 3"/>
          <p:cNvSpPr>
            <a:spLocks noGrp="1" noChangeArrowheads="1"/>
          </p:cNvSpPr>
          <p:nvPr>
            <p:ph type="body" idx="1"/>
          </p:nvPr>
        </p:nvSpPr>
        <p:spPr/>
        <p:txBody>
          <a:bodyPr lIns="92075" tIns="46038" rIns="92075" bIns="46038"/>
          <a:lstStyle/>
          <a:p>
            <a:pPr marL="457200" indent="-457200" eaLnBrk="1" hangingPunct="1">
              <a:spcBef>
                <a:spcPct val="0"/>
              </a:spcBef>
              <a:spcAft>
                <a:spcPts val="2400"/>
              </a:spcAft>
              <a:buFontTx/>
              <a:buAutoNum type="arabicPeriod"/>
            </a:pPr>
            <a:r>
              <a:rPr lang="en-US" sz="2000" dirty="0"/>
              <a:t>Write a method named </a:t>
            </a:r>
            <a:r>
              <a:rPr lang="en-US" sz="2000" b="1" dirty="0" err="1">
                <a:latin typeface="Courier New" pitchFamily="49" charset="0"/>
              </a:rPr>
              <a:t>footToMeter</a:t>
            </a:r>
            <a:r>
              <a:rPr lang="en-US" sz="2000" b="1" dirty="0">
                <a:latin typeface="Courier New" pitchFamily="49" charset="0"/>
              </a:rPr>
              <a:t>()</a:t>
            </a:r>
            <a:r>
              <a:rPr lang="en-US" sz="2000" dirty="0"/>
              <a:t> that converts feet to meters. The method receives a variable named </a:t>
            </a:r>
            <a:r>
              <a:rPr lang="en-US" sz="2000" b="1" dirty="0">
                <a:latin typeface="Courier New" pitchFamily="49" charset="0"/>
              </a:rPr>
              <a:t>foot </a:t>
            </a:r>
            <a:r>
              <a:rPr lang="en-US" sz="2000" dirty="0"/>
              <a:t>(type double) and returns value in meter. (meter = 0.305 * foot)</a:t>
            </a:r>
          </a:p>
          <a:p>
            <a:pPr marL="0" indent="0" eaLnBrk="1" hangingPunct="1">
              <a:spcBef>
                <a:spcPct val="0"/>
              </a:spcBef>
              <a:spcAft>
                <a:spcPts val="2400"/>
              </a:spcAft>
              <a:buNone/>
            </a:pPr>
            <a:endParaRPr lang="en-US" sz="2000" dirty="0"/>
          </a:p>
        </p:txBody>
      </p:sp>
      <p:sp>
        <p:nvSpPr>
          <p:cNvPr id="4" name="Slide Number Placeholder 3"/>
          <p:cNvSpPr>
            <a:spLocks noGrp="1"/>
          </p:cNvSpPr>
          <p:nvPr>
            <p:ph type="sldNum" sz="quarter" idx="12"/>
          </p:nvPr>
        </p:nvSpPr>
        <p:spPr/>
        <p:txBody>
          <a:bodyPr/>
          <a:lstStyle/>
          <a:p>
            <a:pPr>
              <a:defRPr/>
            </a:pPr>
            <a:fld id="{CEC2ECE6-433C-4EB2-9C56-C4A78B5BAB1B}"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lIns="92075" tIns="46038" rIns="92075" bIns="46038"/>
          <a:lstStyle/>
          <a:p>
            <a:pPr eaLnBrk="1" hangingPunct="1"/>
            <a:r>
              <a:rPr lang="en-US"/>
              <a:t>Exercise</a:t>
            </a:r>
          </a:p>
        </p:txBody>
      </p:sp>
      <p:sp>
        <p:nvSpPr>
          <p:cNvPr id="58371" name="Rectangle 3"/>
          <p:cNvSpPr>
            <a:spLocks noGrp="1" noChangeArrowheads="1"/>
          </p:cNvSpPr>
          <p:nvPr>
            <p:ph type="body" idx="1"/>
          </p:nvPr>
        </p:nvSpPr>
        <p:spPr/>
        <p:txBody>
          <a:bodyPr lIns="92075" tIns="46038" rIns="92075" bIns="46038"/>
          <a:lstStyle/>
          <a:p>
            <a:pPr marL="361950" indent="-361950" eaLnBrk="1" hangingPunct="1">
              <a:spcBef>
                <a:spcPct val="0"/>
              </a:spcBef>
              <a:spcAft>
                <a:spcPts val="2400"/>
              </a:spcAft>
              <a:buNone/>
            </a:pPr>
            <a:r>
              <a:rPr lang="en-US" sz="2000" dirty="0"/>
              <a:t>2.  Write a method named </a:t>
            </a:r>
            <a:r>
              <a:rPr lang="en-US" sz="2000" b="1" dirty="0">
                <a:latin typeface="Courier New" pitchFamily="49" charset="0"/>
              </a:rPr>
              <a:t>divisibleBy3()</a:t>
            </a:r>
            <a:r>
              <a:rPr lang="en-US" sz="2000" dirty="0"/>
              <a:t> that returns </a:t>
            </a:r>
            <a:r>
              <a:rPr lang="en-US" sz="2000" b="1" dirty="0">
                <a:latin typeface="Courier New" pitchFamily="49" charset="0"/>
              </a:rPr>
              <a:t>true</a:t>
            </a:r>
            <a:r>
              <a:rPr lang="en-US" sz="2000" dirty="0"/>
              <a:t> or </a:t>
            </a:r>
            <a:r>
              <a:rPr lang="en-US" sz="2000" b="1" dirty="0">
                <a:latin typeface="Courier New" pitchFamily="49" charset="0"/>
              </a:rPr>
              <a:t>false</a:t>
            </a:r>
            <a:r>
              <a:rPr lang="en-US" sz="2000" dirty="0"/>
              <a:t>. The method receives an integer named </a:t>
            </a:r>
            <a:r>
              <a:rPr lang="en-US" sz="2000" b="1" dirty="0">
                <a:latin typeface="Courier New" pitchFamily="49" charset="0"/>
              </a:rPr>
              <a:t>number</a:t>
            </a:r>
            <a:r>
              <a:rPr lang="en-US" sz="2000" dirty="0"/>
              <a:t> and evaluate whether </a:t>
            </a:r>
            <a:r>
              <a:rPr lang="en-US" sz="2000" b="1" dirty="0">
                <a:latin typeface="Courier New" pitchFamily="49" charset="0"/>
              </a:rPr>
              <a:t>number</a:t>
            </a:r>
            <a:r>
              <a:rPr lang="en-US" sz="2000" dirty="0"/>
              <a:t> is divisible by 3 or not.</a:t>
            </a:r>
          </a:p>
          <a:p>
            <a:pPr marL="0" indent="0" eaLnBrk="1" hangingPunct="1">
              <a:spcBef>
                <a:spcPct val="0"/>
              </a:spcBef>
              <a:spcAft>
                <a:spcPts val="2400"/>
              </a:spcAft>
              <a:buNone/>
            </a:pPr>
            <a:endParaRPr lang="en-US" sz="2000" dirty="0"/>
          </a:p>
        </p:txBody>
      </p:sp>
      <p:sp>
        <p:nvSpPr>
          <p:cNvPr id="4" name="Slide Number Placeholder 3"/>
          <p:cNvSpPr>
            <a:spLocks noGrp="1"/>
          </p:cNvSpPr>
          <p:nvPr>
            <p:ph type="sldNum" sz="quarter" idx="12"/>
          </p:nvPr>
        </p:nvSpPr>
        <p:spPr/>
        <p:txBody>
          <a:bodyPr/>
          <a:lstStyle/>
          <a:p>
            <a:pPr>
              <a:defRPr/>
            </a:pPr>
            <a:fld id="{CEC2ECE6-433C-4EB2-9C56-C4A78B5BAB1B}" type="slidenum">
              <a:rPr lang="en-US" smtClean="0"/>
              <a:pPr>
                <a:defRPr/>
              </a:pPr>
              <a:t>75</a:t>
            </a:fld>
            <a:endParaRPr lang="en-US"/>
          </a:p>
        </p:txBody>
      </p:sp>
    </p:spTree>
    <p:extLst>
      <p:ext uri="{BB962C8B-B14F-4D97-AF65-F5344CB8AC3E}">
        <p14:creationId xmlns:p14="http://schemas.microsoft.com/office/powerpoint/2010/main" val="20382750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lIns="92075" tIns="46038" rIns="92075" bIns="46038"/>
          <a:lstStyle/>
          <a:p>
            <a:pPr eaLnBrk="1" hangingPunct="1"/>
            <a:r>
              <a:rPr lang="en-US"/>
              <a:t>Exercise</a:t>
            </a:r>
          </a:p>
        </p:txBody>
      </p:sp>
      <p:sp>
        <p:nvSpPr>
          <p:cNvPr id="58371" name="Rectangle 3"/>
          <p:cNvSpPr>
            <a:spLocks noGrp="1" noChangeArrowheads="1"/>
          </p:cNvSpPr>
          <p:nvPr>
            <p:ph type="body" idx="1"/>
          </p:nvPr>
        </p:nvSpPr>
        <p:spPr/>
        <p:txBody>
          <a:bodyPr lIns="92075" tIns="46038" rIns="92075" bIns="46038"/>
          <a:lstStyle/>
          <a:p>
            <a:pPr marL="361950" indent="-361950" eaLnBrk="1" hangingPunct="1">
              <a:spcBef>
                <a:spcPct val="0"/>
              </a:spcBef>
              <a:spcAft>
                <a:spcPts val="2400"/>
              </a:spcAft>
              <a:buNone/>
            </a:pPr>
            <a:r>
              <a:rPr lang="en-US" sz="2000" dirty="0"/>
              <a:t>3.  Write a method named </a:t>
            </a:r>
            <a:r>
              <a:rPr lang="en-US" sz="2000" b="1" dirty="0">
                <a:latin typeface="Courier New" pitchFamily="49" charset="0"/>
              </a:rPr>
              <a:t>sum()</a:t>
            </a:r>
            <a:r>
              <a:rPr lang="en-US" sz="2000" dirty="0"/>
              <a:t> that returns the sum of three numbers (type </a:t>
            </a:r>
            <a:r>
              <a:rPr lang="en-US" sz="2000" b="1" dirty="0">
                <a:latin typeface="Courier New" pitchFamily="49" charset="0"/>
              </a:rPr>
              <a:t>double</a:t>
            </a:r>
            <a:r>
              <a:rPr lang="en-US" sz="2000" dirty="0"/>
              <a:t>). The method receives the values of three numbers.</a:t>
            </a:r>
          </a:p>
          <a:p>
            <a:pPr marL="457200" indent="-457200" eaLnBrk="1" hangingPunct="1">
              <a:spcBef>
                <a:spcPct val="0"/>
              </a:spcBef>
              <a:spcAft>
                <a:spcPts val="2400"/>
              </a:spcAft>
              <a:buFontTx/>
              <a:buAutoNum type="arabicPeriod"/>
            </a:pPr>
            <a:endParaRPr lang="en-US" sz="2000" dirty="0"/>
          </a:p>
        </p:txBody>
      </p:sp>
      <p:sp>
        <p:nvSpPr>
          <p:cNvPr id="4" name="Slide Number Placeholder 3"/>
          <p:cNvSpPr>
            <a:spLocks noGrp="1"/>
          </p:cNvSpPr>
          <p:nvPr>
            <p:ph type="sldNum" sz="quarter" idx="12"/>
          </p:nvPr>
        </p:nvSpPr>
        <p:spPr/>
        <p:txBody>
          <a:bodyPr/>
          <a:lstStyle/>
          <a:p>
            <a:pPr>
              <a:defRPr/>
            </a:pPr>
            <a:fld id="{CEC2ECE6-433C-4EB2-9C56-C4A78B5BAB1B}" type="slidenum">
              <a:rPr lang="en-US" smtClean="0"/>
              <a:pPr>
                <a:defRPr/>
              </a:pPr>
              <a:t>76</a:t>
            </a:fld>
            <a:endParaRPr lang="en-US"/>
          </a:p>
        </p:txBody>
      </p:sp>
    </p:spTree>
    <p:extLst>
      <p:ext uri="{BB962C8B-B14F-4D97-AF65-F5344CB8AC3E}">
        <p14:creationId xmlns:p14="http://schemas.microsoft.com/office/powerpoint/2010/main" val="8057856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lIns="92075" tIns="46038" rIns="92075" bIns="46038"/>
          <a:lstStyle/>
          <a:p>
            <a:pPr eaLnBrk="1" hangingPunct="1"/>
            <a:r>
              <a:rPr lang="en-US"/>
              <a:t>Overloading Methods</a:t>
            </a:r>
            <a:endParaRPr lang="en-US">
              <a:solidFill>
                <a:schemeClr val="tx1"/>
              </a:solidFill>
            </a:endParaRPr>
          </a:p>
        </p:txBody>
      </p:sp>
      <p:sp>
        <p:nvSpPr>
          <p:cNvPr id="53251" name="Rectangle 3"/>
          <p:cNvSpPr>
            <a:spLocks noGrp="1" noChangeArrowheads="1"/>
          </p:cNvSpPr>
          <p:nvPr>
            <p:ph type="body" idx="1"/>
          </p:nvPr>
        </p:nvSpPr>
        <p:spPr/>
        <p:txBody>
          <a:bodyPr lIns="92075" tIns="46038" rIns="92075" bIns="46038"/>
          <a:lstStyle/>
          <a:p>
            <a:pPr eaLnBrk="1" hangingPunct="1">
              <a:spcBef>
                <a:spcPts val="0"/>
              </a:spcBef>
              <a:buFontTx/>
              <a:buNone/>
              <a:defRPr/>
            </a:pPr>
            <a:r>
              <a:rPr lang="en-US" sz="2400" dirty="0"/>
              <a:t>Example:  Overloading the </a:t>
            </a:r>
            <a:r>
              <a:rPr lang="en-US" sz="2400" dirty="0">
                <a:latin typeface="Lucida Sans Typewriter" pitchFamily="49" charset="0"/>
              </a:rPr>
              <a:t>max</a:t>
            </a:r>
            <a:r>
              <a:rPr lang="en-US" sz="2400" dirty="0"/>
              <a:t> Method</a:t>
            </a:r>
          </a:p>
          <a:p>
            <a:pPr eaLnBrk="1" hangingPunct="1">
              <a:spcBef>
                <a:spcPts val="0"/>
              </a:spcBef>
              <a:buFontTx/>
              <a:buNone/>
              <a:defRPr/>
            </a:pPr>
            <a:endParaRPr lang="en-US" sz="2000" dirty="0">
              <a:latin typeface="Courier New" pitchFamily="49" charset="0"/>
            </a:endParaRPr>
          </a:p>
          <a:p>
            <a:pPr>
              <a:spcBef>
                <a:spcPts val="0"/>
              </a:spcBef>
              <a:buFontTx/>
              <a:buNone/>
              <a:defRPr/>
            </a:pPr>
            <a:r>
              <a:rPr lang="en-US" sz="2000" dirty="0">
                <a:latin typeface="Lucida Sans Typewriter" pitchFamily="49" charset="0"/>
              </a:rPr>
              <a:t>public static </a:t>
            </a:r>
            <a:r>
              <a:rPr lang="en-US" sz="2000" dirty="0" err="1">
                <a:latin typeface="Lucida Sans Typewriter" pitchFamily="49" charset="0"/>
              </a:rPr>
              <a:t>int</a:t>
            </a:r>
            <a:r>
              <a:rPr lang="en-US" sz="2000" dirty="0">
                <a:latin typeface="Lucida Sans Typewriter" pitchFamily="49" charset="0"/>
              </a:rPr>
              <a:t> </a:t>
            </a:r>
            <a:r>
              <a:rPr lang="en-US" sz="2000" u="sng" dirty="0">
                <a:latin typeface="Lucida Sans Typewriter" pitchFamily="49" charset="0"/>
              </a:rPr>
              <a:t>max</a:t>
            </a:r>
            <a:r>
              <a:rPr lang="en-US" sz="2000" dirty="0">
                <a:latin typeface="Lucida Sans Typewriter" pitchFamily="49" charset="0"/>
              </a:rPr>
              <a:t>(</a:t>
            </a:r>
            <a:r>
              <a:rPr lang="en-US" sz="2000" dirty="0" err="1">
                <a:latin typeface="Lucida Sans Typewriter" pitchFamily="49" charset="0"/>
              </a:rPr>
              <a:t>int</a:t>
            </a:r>
            <a:r>
              <a:rPr lang="en-US" sz="2000" dirty="0">
                <a:latin typeface="Lucida Sans Typewriter" pitchFamily="49" charset="0"/>
              </a:rPr>
              <a:t> num1, </a:t>
            </a:r>
            <a:r>
              <a:rPr lang="en-US" sz="2000" dirty="0" err="1">
                <a:latin typeface="Lucida Sans Typewriter" pitchFamily="49" charset="0"/>
              </a:rPr>
              <a:t>int</a:t>
            </a:r>
            <a:r>
              <a:rPr lang="en-US" sz="2000" dirty="0">
                <a:latin typeface="Lucida Sans Typewriter" pitchFamily="49" charset="0"/>
              </a:rPr>
              <a:t> num2) {</a:t>
            </a:r>
            <a:endParaRPr lang="ms-MY" sz="2000" dirty="0">
              <a:latin typeface="Lucida Sans Typewriter" pitchFamily="49" charset="0"/>
            </a:endParaRPr>
          </a:p>
          <a:p>
            <a:pPr>
              <a:spcBef>
                <a:spcPts val="0"/>
              </a:spcBef>
              <a:buFontTx/>
              <a:buNone/>
              <a:defRPr/>
            </a:pPr>
            <a:r>
              <a:rPr lang="en-US" sz="2000" dirty="0">
                <a:latin typeface="Lucida Sans Typewriter" pitchFamily="49" charset="0"/>
              </a:rPr>
              <a:t>	if (num1 &gt; num2)</a:t>
            </a:r>
            <a:endParaRPr lang="ms-MY" sz="2000" dirty="0">
              <a:latin typeface="Lucida Sans Typewriter" pitchFamily="49" charset="0"/>
            </a:endParaRPr>
          </a:p>
          <a:p>
            <a:pPr>
              <a:spcBef>
                <a:spcPts val="0"/>
              </a:spcBef>
              <a:buFontTx/>
              <a:buNone/>
              <a:defRPr/>
            </a:pPr>
            <a:r>
              <a:rPr lang="en-US" sz="2000" dirty="0">
                <a:latin typeface="Lucida Sans Typewriter" pitchFamily="49" charset="0"/>
              </a:rPr>
              <a:t> 		return num1;</a:t>
            </a:r>
            <a:endParaRPr lang="ms-MY" sz="2000" dirty="0">
              <a:latin typeface="Lucida Sans Typewriter" pitchFamily="49" charset="0"/>
            </a:endParaRPr>
          </a:p>
          <a:p>
            <a:pPr>
              <a:spcBef>
                <a:spcPts val="0"/>
              </a:spcBef>
              <a:buFontTx/>
              <a:buNone/>
              <a:defRPr/>
            </a:pPr>
            <a:r>
              <a:rPr lang="en-US" sz="2000" dirty="0">
                <a:latin typeface="Lucida Sans Typewriter" pitchFamily="49" charset="0"/>
              </a:rPr>
              <a:t>  	else</a:t>
            </a:r>
            <a:endParaRPr lang="ms-MY" sz="2000" dirty="0">
              <a:latin typeface="Lucida Sans Typewriter" pitchFamily="49" charset="0"/>
            </a:endParaRPr>
          </a:p>
          <a:p>
            <a:pPr>
              <a:spcBef>
                <a:spcPts val="0"/>
              </a:spcBef>
              <a:buFontTx/>
              <a:buNone/>
              <a:defRPr/>
            </a:pPr>
            <a:r>
              <a:rPr lang="en-US" sz="2000" dirty="0">
                <a:latin typeface="Lucida Sans Typewriter" pitchFamily="49" charset="0"/>
              </a:rPr>
              <a:t> 		return num2;</a:t>
            </a:r>
            <a:endParaRPr lang="ms-MY" sz="2000" dirty="0">
              <a:latin typeface="Lucida Sans Typewriter" pitchFamily="49" charset="0"/>
            </a:endParaRPr>
          </a:p>
          <a:p>
            <a:pPr>
              <a:spcBef>
                <a:spcPts val="0"/>
              </a:spcBef>
              <a:buFontTx/>
              <a:buNone/>
              <a:defRPr/>
            </a:pPr>
            <a:r>
              <a:rPr lang="en-US" sz="2000" dirty="0">
                <a:latin typeface="Lucida Sans Typewriter" pitchFamily="49" charset="0"/>
              </a:rPr>
              <a:t>}</a:t>
            </a:r>
            <a:endParaRPr lang="ms-MY" sz="2000" dirty="0">
              <a:latin typeface="Lucida Sans Typewriter" pitchFamily="49" charset="0"/>
            </a:endParaRPr>
          </a:p>
          <a:p>
            <a:pPr eaLnBrk="1" hangingPunct="1">
              <a:spcBef>
                <a:spcPts val="0"/>
              </a:spcBef>
              <a:buFontTx/>
              <a:buNone/>
              <a:defRPr/>
            </a:pPr>
            <a:endParaRPr lang="en-US" sz="2000" dirty="0">
              <a:latin typeface="Courier New" pitchFamily="49" charset="0"/>
            </a:endParaRPr>
          </a:p>
          <a:p>
            <a:pPr marL="4572000" indent="-4572000" eaLnBrk="1" hangingPunct="1">
              <a:spcBef>
                <a:spcPts val="0"/>
              </a:spcBef>
              <a:buFontTx/>
              <a:buNone/>
              <a:defRPr/>
            </a:pPr>
            <a:r>
              <a:rPr lang="en-US" sz="2000" dirty="0">
                <a:latin typeface="Lucida Sans Typewriter" pitchFamily="49" charset="0"/>
              </a:rPr>
              <a:t>public static double </a:t>
            </a:r>
            <a:r>
              <a:rPr lang="en-US" sz="2000" u="sng" dirty="0">
                <a:latin typeface="Lucida Sans Typewriter" pitchFamily="49" charset="0"/>
              </a:rPr>
              <a:t>max</a:t>
            </a:r>
            <a:r>
              <a:rPr lang="en-US" sz="2000" dirty="0">
                <a:latin typeface="Lucida Sans Typewriter" pitchFamily="49" charset="0"/>
              </a:rPr>
              <a:t>(double num1, double num2) { </a:t>
            </a:r>
          </a:p>
          <a:p>
            <a:pPr eaLnBrk="1" hangingPunct="1">
              <a:spcBef>
                <a:spcPts val="0"/>
              </a:spcBef>
              <a:buFontTx/>
              <a:buNone/>
              <a:defRPr/>
            </a:pPr>
            <a:r>
              <a:rPr lang="en-US" sz="2000" dirty="0">
                <a:latin typeface="Lucida Sans Typewriter" pitchFamily="49" charset="0"/>
              </a:rPr>
              <a:t>  if (num1 &gt; num2)</a:t>
            </a:r>
          </a:p>
          <a:p>
            <a:pPr eaLnBrk="1" hangingPunct="1">
              <a:spcBef>
                <a:spcPts val="0"/>
              </a:spcBef>
              <a:buFontTx/>
              <a:buNone/>
              <a:defRPr/>
            </a:pPr>
            <a:r>
              <a:rPr lang="en-US" sz="2000" dirty="0">
                <a:latin typeface="Lucida Sans Typewriter" pitchFamily="49" charset="0"/>
              </a:rPr>
              <a:t>    return num1;</a:t>
            </a:r>
          </a:p>
          <a:p>
            <a:pPr eaLnBrk="1" hangingPunct="1">
              <a:spcBef>
                <a:spcPts val="0"/>
              </a:spcBef>
              <a:buFontTx/>
              <a:buNone/>
              <a:defRPr/>
            </a:pPr>
            <a:r>
              <a:rPr lang="en-US" sz="2000" dirty="0">
                <a:latin typeface="Lucida Sans Typewriter" pitchFamily="49" charset="0"/>
              </a:rPr>
              <a:t>  else</a:t>
            </a:r>
          </a:p>
          <a:p>
            <a:pPr eaLnBrk="1" hangingPunct="1">
              <a:spcBef>
                <a:spcPts val="0"/>
              </a:spcBef>
              <a:buFontTx/>
              <a:buNone/>
              <a:defRPr/>
            </a:pPr>
            <a:r>
              <a:rPr lang="en-US" sz="2000" dirty="0">
                <a:latin typeface="Lucida Sans Typewriter" pitchFamily="49" charset="0"/>
              </a:rPr>
              <a:t>    return num2;</a:t>
            </a:r>
          </a:p>
          <a:p>
            <a:pPr eaLnBrk="1" hangingPunct="1">
              <a:spcBef>
                <a:spcPts val="0"/>
              </a:spcBef>
              <a:buFontTx/>
              <a:buNone/>
              <a:defRPr/>
            </a:pPr>
            <a:r>
              <a:rPr lang="en-US" sz="2000" dirty="0">
                <a:latin typeface="Lucida Sans Typewriter" pitchFamily="49" charset="0"/>
              </a:rPr>
              <a:t>}</a:t>
            </a:r>
          </a:p>
        </p:txBody>
      </p:sp>
      <p:sp>
        <p:nvSpPr>
          <p:cNvPr id="6" name="Slide Number Placeholder 5"/>
          <p:cNvSpPr>
            <a:spLocks noGrp="1"/>
          </p:cNvSpPr>
          <p:nvPr>
            <p:ph type="sldNum" sz="quarter" idx="12"/>
          </p:nvPr>
        </p:nvSpPr>
        <p:spPr/>
        <p:txBody>
          <a:bodyPr/>
          <a:lstStyle/>
          <a:p>
            <a:pPr>
              <a:defRPr/>
            </a:pPr>
            <a:fld id="{DAE79032-F1C6-4900-84F3-3DEBA8E16AEC}" type="slidenum">
              <a:rPr lang="en-US" smtClean="0"/>
              <a:pPr>
                <a:defRPr/>
              </a:pPr>
              <a:t>77</a:t>
            </a:fld>
            <a:endParaRPr lang="en-US"/>
          </a:p>
        </p:txBody>
      </p:sp>
      <p:sp>
        <p:nvSpPr>
          <p:cNvPr id="9" name="Oval 8"/>
          <p:cNvSpPr/>
          <p:nvPr/>
        </p:nvSpPr>
        <p:spPr>
          <a:xfrm>
            <a:off x="2552700" y="2209800"/>
            <a:ext cx="7239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10" name="Oval 9"/>
          <p:cNvSpPr/>
          <p:nvPr/>
        </p:nvSpPr>
        <p:spPr>
          <a:xfrm>
            <a:off x="5257800" y="2286000"/>
            <a:ext cx="7239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11" name="Oval 10"/>
          <p:cNvSpPr/>
          <p:nvPr/>
        </p:nvSpPr>
        <p:spPr>
          <a:xfrm>
            <a:off x="3695700" y="2247900"/>
            <a:ext cx="7239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12" name="Oval 11"/>
          <p:cNvSpPr/>
          <p:nvPr/>
        </p:nvSpPr>
        <p:spPr>
          <a:xfrm>
            <a:off x="2590800" y="4343400"/>
            <a:ext cx="11430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13" name="Oval 12"/>
          <p:cNvSpPr/>
          <p:nvPr/>
        </p:nvSpPr>
        <p:spPr>
          <a:xfrm>
            <a:off x="6172200" y="4381500"/>
            <a:ext cx="11430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14" name="Oval 13"/>
          <p:cNvSpPr/>
          <p:nvPr/>
        </p:nvSpPr>
        <p:spPr>
          <a:xfrm>
            <a:off x="4152900" y="4343400"/>
            <a:ext cx="11430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lIns="92075" tIns="46038" rIns="92075" bIns="46038"/>
          <a:lstStyle/>
          <a:p>
            <a:pPr eaLnBrk="1" hangingPunct="1"/>
            <a:r>
              <a:rPr lang="en-US"/>
              <a:t>Ambiguous Invocation</a:t>
            </a:r>
            <a:endParaRPr lang="en-US">
              <a:solidFill>
                <a:schemeClr val="tx1"/>
              </a:solidFill>
            </a:endParaRPr>
          </a:p>
        </p:txBody>
      </p:sp>
      <p:sp>
        <p:nvSpPr>
          <p:cNvPr id="60419" name="Rectangle 3"/>
          <p:cNvSpPr>
            <a:spLocks noGrp="1" noChangeArrowheads="1"/>
          </p:cNvSpPr>
          <p:nvPr>
            <p:ph type="body" idx="1"/>
          </p:nvPr>
        </p:nvSpPr>
        <p:spPr/>
        <p:txBody>
          <a:bodyPr lIns="92075" tIns="46038" rIns="92075" bIns="46038"/>
          <a:lstStyle/>
          <a:p>
            <a:pPr marL="271463" indent="-271463" eaLnBrk="1" hangingPunct="1"/>
            <a:r>
              <a:rPr lang="en-US" sz="2800">
                <a:cs typeface="Times New Roman" pitchFamily="18" charset="0"/>
              </a:rPr>
              <a:t>Sometimes there may be two or more possible matches for an invocation of a method, but the compiler cannot determine the most specific match. </a:t>
            </a:r>
          </a:p>
          <a:p>
            <a:pPr marL="271463" indent="-271463" eaLnBrk="1" hangingPunct="1"/>
            <a:r>
              <a:rPr lang="en-US" sz="2800">
                <a:cs typeface="Times New Roman" pitchFamily="18" charset="0"/>
              </a:rPr>
              <a:t>This is referred to as </a:t>
            </a:r>
            <a:r>
              <a:rPr lang="en-US" sz="2800" i="1">
                <a:cs typeface="Times New Roman" pitchFamily="18" charset="0"/>
              </a:rPr>
              <a:t>ambiguous invocation</a:t>
            </a:r>
            <a:r>
              <a:rPr lang="en-US" sz="2800">
                <a:cs typeface="Times New Roman" pitchFamily="18" charset="0"/>
              </a:rPr>
              <a:t>. </a:t>
            </a:r>
          </a:p>
          <a:p>
            <a:pPr marL="271463" indent="-271463" eaLnBrk="1" hangingPunct="1"/>
            <a:r>
              <a:rPr lang="en-US" sz="2800">
                <a:cs typeface="Times New Roman" pitchFamily="18" charset="0"/>
              </a:rPr>
              <a:t>Ambiguous invocation is a compilation error. </a:t>
            </a:r>
          </a:p>
        </p:txBody>
      </p:sp>
      <p:sp>
        <p:nvSpPr>
          <p:cNvPr id="4" name="Slide Number Placeholder 3"/>
          <p:cNvSpPr>
            <a:spLocks noGrp="1"/>
          </p:cNvSpPr>
          <p:nvPr>
            <p:ph type="sldNum" sz="quarter" idx="12"/>
          </p:nvPr>
        </p:nvSpPr>
        <p:spPr/>
        <p:txBody>
          <a:bodyPr/>
          <a:lstStyle/>
          <a:p>
            <a:pPr>
              <a:defRPr/>
            </a:pPr>
            <a:fld id="{DA2ECE38-7D95-4D5F-81DD-1D12A0571FB8}"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677862"/>
          </a:xfrm>
        </p:spPr>
        <p:txBody>
          <a:bodyPr lIns="92075" tIns="46038" rIns="92075" bIns="46038"/>
          <a:lstStyle/>
          <a:p>
            <a:pPr eaLnBrk="1" hangingPunct="1"/>
            <a:r>
              <a:rPr lang="en-US"/>
              <a:t>Ambiguous Invocation</a:t>
            </a:r>
            <a:endParaRPr lang="en-US">
              <a:solidFill>
                <a:schemeClr val="tx1"/>
              </a:solidFill>
            </a:endParaRPr>
          </a:p>
        </p:txBody>
      </p:sp>
      <p:sp>
        <p:nvSpPr>
          <p:cNvPr id="61443" name="Rectangle 3"/>
          <p:cNvSpPr>
            <a:spLocks noGrp="1" noChangeArrowheads="1"/>
          </p:cNvSpPr>
          <p:nvPr>
            <p:ph type="body" idx="4294967295"/>
          </p:nvPr>
        </p:nvSpPr>
        <p:spPr>
          <a:xfrm>
            <a:off x="231775" y="1147763"/>
            <a:ext cx="7642225" cy="5584825"/>
          </a:xfrm>
        </p:spPr>
        <p:txBody>
          <a:bodyPr lIns="92075" tIns="46038" rIns="92075" bIns="46038"/>
          <a:lstStyle/>
          <a:p>
            <a:pPr marL="0" indent="0" eaLnBrk="1" hangingPunct="1">
              <a:lnSpc>
                <a:spcPct val="90000"/>
              </a:lnSpc>
              <a:buFontTx/>
              <a:buNone/>
            </a:pPr>
            <a:r>
              <a:rPr lang="en-US" sz="1800" dirty="0">
                <a:latin typeface="Lucida Sans Typewriter" pitchFamily="49" charset="0"/>
                <a:cs typeface="Times New Roman" pitchFamily="18" charset="0"/>
              </a:rPr>
              <a:t>public class </a:t>
            </a:r>
            <a:r>
              <a:rPr lang="en-US" sz="1800" dirty="0" err="1">
                <a:latin typeface="Lucida Sans Typewriter" pitchFamily="49" charset="0"/>
                <a:cs typeface="Times New Roman" pitchFamily="18" charset="0"/>
              </a:rPr>
              <a:t>AmbiguousOverloading</a:t>
            </a:r>
            <a:r>
              <a:rPr lang="en-US" sz="1800" dirty="0">
                <a:latin typeface="Lucida Sans Typewriter" pitchFamily="49" charset="0"/>
                <a:cs typeface="Times New Roman" pitchFamily="18" charset="0"/>
              </a:rPr>
              <a:t> {</a:t>
            </a:r>
          </a:p>
          <a:p>
            <a:pPr marL="0" indent="0" eaLnBrk="1" hangingPunct="1">
              <a:lnSpc>
                <a:spcPct val="90000"/>
              </a:lnSpc>
              <a:buFontTx/>
              <a:buNone/>
            </a:pPr>
            <a:r>
              <a:rPr lang="en-US" sz="1800" dirty="0">
                <a:latin typeface="Lucida Sans Typewriter" pitchFamily="49" charset="0"/>
                <a:cs typeface="Times New Roman" pitchFamily="18" charset="0"/>
              </a:rPr>
              <a:t>  public static void main(String[] </a:t>
            </a:r>
            <a:r>
              <a:rPr lang="en-US" sz="1800" dirty="0" err="1">
                <a:latin typeface="Lucida Sans Typewriter" pitchFamily="49" charset="0"/>
                <a:cs typeface="Times New Roman" pitchFamily="18" charset="0"/>
              </a:rPr>
              <a:t>args</a:t>
            </a:r>
            <a:r>
              <a:rPr lang="en-US" sz="1800" dirty="0">
                <a:latin typeface="Lucida Sans Typewriter" pitchFamily="49" charset="0"/>
                <a:cs typeface="Times New Roman" pitchFamily="18" charset="0"/>
              </a:rPr>
              <a:t>) {</a:t>
            </a:r>
          </a:p>
          <a:p>
            <a:pPr marL="0" indent="0" eaLnBrk="1" hangingPunct="1">
              <a:lnSpc>
                <a:spcPct val="90000"/>
              </a:lnSpc>
              <a:buFontTx/>
              <a:buNone/>
            </a:pPr>
            <a:r>
              <a:rPr lang="en-US" sz="1800" dirty="0">
                <a:latin typeface="Lucida Sans Typewriter" pitchFamily="49" charset="0"/>
                <a:cs typeface="Times New Roman" pitchFamily="18" charset="0"/>
              </a:rPr>
              <a:t>    </a:t>
            </a:r>
            <a:r>
              <a:rPr lang="en-US" sz="1800" dirty="0" err="1">
                <a:latin typeface="Lucida Sans Typewriter" pitchFamily="49" charset="0"/>
                <a:cs typeface="Times New Roman" pitchFamily="18" charset="0"/>
              </a:rPr>
              <a:t>System.out.println</a:t>
            </a:r>
            <a:r>
              <a:rPr lang="en-US" sz="1800" dirty="0">
                <a:latin typeface="Lucida Sans Typewriter" pitchFamily="49" charset="0"/>
                <a:cs typeface="Times New Roman" pitchFamily="18" charset="0"/>
              </a:rPr>
              <a:t>(max(1, 2));  </a:t>
            </a:r>
          </a:p>
          <a:p>
            <a:pPr marL="0" indent="0" eaLnBrk="1" hangingPunct="1">
              <a:lnSpc>
                <a:spcPct val="90000"/>
              </a:lnSpc>
              <a:buFontTx/>
              <a:buNone/>
            </a:pPr>
            <a:r>
              <a:rPr lang="en-US" sz="1800" dirty="0">
                <a:latin typeface="Lucida Sans Typewriter" pitchFamily="49" charset="0"/>
                <a:cs typeface="Times New Roman" pitchFamily="18" charset="0"/>
              </a:rPr>
              <a:t>  }</a:t>
            </a:r>
          </a:p>
          <a:p>
            <a:pPr marL="0" indent="0" eaLnBrk="1" hangingPunct="1">
              <a:lnSpc>
                <a:spcPct val="90000"/>
              </a:lnSpc>
              <a:buFontTx/>
              <a:buNone/>
            </a:pPr>
            <a:r>
              <a:rPr lang="en-US" sz="1000" dirty="0">
                <a:latin typeface="Lucida Sans Typewriter" pitchFamily="49" charset="0"/>
                <a:cs typeface="Times New Roman" pitchFamily="18" charset="0"/>
              </a:rPr>
              <a:t> </a:t>
            </a:r>
          </a:p>
          <a:p>
            <a:pPr marL="0" indent="0" eaLnBrk="1" hangingPunct="1">
              <a:lnSpc>
                <a:spcPct val="90000"/>
              </a:lnSpc>
              <a:buFontTx/>
              <a:buNone/>
            </a:pPr>
            <a:r>
              <a:rPr lang="en-US" sz="1800" dirty="0">
                <a:latin typeface="Lucida Sans Typewriter" pitchFamily="49" charset="0"/>
                <a:cs typeface="Times New Roman" pitchFamily="18" charset="0"/>
              </a:rPr>
              <a:t>  public static double max(</a:t>
            </a:r>
            <a:r>
              <a:rPr lang="en-US" sz="1800" dirty="0" err="1">
                <a:latin typeface="Lucida Sans Typewriter" pitchFamily="49" charset="0"/>
                <a:cs typeface="Times New Roman" pitchFamily="18" charset="0"/>
              </a:rPr>
              <a:t>int</a:t>
            </a:r>
            <a:r>
              <a:rPr lang="en-US" sz="1800" dirty="0">
                <a:latin typeface="Lucida Sans Typewriter" pitchFamily="49" charset="0"/>
                <a:cs typeface="Times New Roman" pitchFamily="18" charset="0"/>
              </a:rPr>
              <a:t> num1, double num2) { </a:t>
            </a:r>
          </a:p>
          <a:p>
            <a:pPr marL="0" indent="0" eaLnBrk="1" hangingPunct="1">
              <a:lnSpc>
                <a:spcPct val="90000"/>
              </a:lnSpc>
              <a:buFontTx/>
              <a:buNone/>
            </a:pPr>
            <a:r>
              <a:rPr lang="en-US" sz="1800" dirty="0">
                <a:latin typeface="Lucida Sans Typewriter" pitchFamily="49" charset="0"/>
                <a:cs typeface="Times New Roman" pitchFamily="18" charset="0"/>
              </a:rPr>
              <a:t>    if (num1 &gt; num2)</a:t>
            </a:r>
          </a:p>
          <a:p>
            <a:pPr marL="0" indent="0" eaLnBrk="1" hangingPunct="1">
              <a:lnSpc>
                <a:spcPct val="90000"/>
              </a:lnSpc>
              <a:buFontTx/>
              <a:buNone/>
            </a:pPr>
            <a:r>
              <a:rPr lang="en-US" sz="1800" dirty="0">
                <a:latin typeface="Lucida Sans Typewriter" pitchFamily="49" charset="0"/>
                <a:cs typeface="Times New Roman" pitchFamily="18" charset="0"/>
              </a:rPr>
              <a:t>      return num1;</a:t>
            </a:r>
          </a:p>
          <a:p>
            <a:pPr marL="0" indent="0" eaLnBrk="1" hangingPunct="1">
              <a:lnSpc>
                <a:spcPct val="90000"/>
              </a:lnSpc>
              <a:buFontTx/>
              <a:buNone/>
            </a:pPr>
            <a:r>
              <a:rPr lang="en-US" sz="1800" dirty="0">
                <a:latin typeface="Lucida Sans Typewriter" pitchFamily="49" charset="0"/>
                <a:cs typeface="Times New Roman" pitchFamily="18" charset="0"/>
              </a:rPr>
              <a:t>    else</a:t>
            </a:r>
          </a:p>
          <a:p>
            <a:pPr marL="0" indent="0" eaLnBrk="1" hangingPunct="1">
              <a:lnSpc>
                <a:spcPct val="90000"/>
              </a:lnSpc>
              <a:buFontTx/>
              <a:buNone/>
            </a:pPr>
            <a:r>
              <a:rPr lang="en-US" sz="1800" dirty="0">
                <a:latin typeface="Lucida Sans Typewriter" pitchFamily="49" charset="0"/>
                <a:cs typeface="Times New Roman" pitchFamily="18" charset="0"/>
              </a:rPr>
              <a:t>      return num2;</a:t>
            </a:r>
          </a:p>
          <a:p>
            <a:pPr marL="0" indent="0" eaLnBrk="1" hangingPunct="1">
              <a:lnSpc>
                <a:spcPct val="90000"/>
              </a:lnSpc>
              <a:buFontTx/>
              <a:buNone/>
            </a:pPr>
            <a:r>
              <a:rPr lang="en-US" sz="1800" dirty="0">
                <a:latin typeface="Lucida Sans Typewriter" pitchFamily="49" charset="0"/>
                <a:cs typeface="Times New Roman" pitchFamily="18" charset="0"/>
              </a:rPr>
              <a:t>  }</a:t>
            </a:r>
          </a:p>
          <a:p>
            <a:pPr marL="0" indent="0" eaLnBrk="1" hangingPunct="1">
              <a:lnSpc>
                <a:spcPct val="90000"/>
              </a:lnSpc>
              <a:buFontTx/>
              <a:buNone/>
            </a:pPr>
            <a:r>
              <a:rPr lang="en-US" sz="1000" dirty="0">
                <a:latin typeface="Lucida Sans Typewriter" pitchFamily="49" charset="0"/>
                <a:cs typeface="Times New Roman" pitchFamily="18" charset="0"/>
              </a:rPr>
              <a:t>  </a:t>
            </a:r>
          </a:p>
          <a:p>
            <a:pPr marL="0" indent="0" eaLnBrk="1" hangingPunct="1">
              <a:lnSpc>
                <a:spcPct val="90000"/>
              </a:lnSpc>
              <a:buFontTx/>
              <a:buNone/>
            </a:pPr>
            <a:r>
              <a:rPr lang="en-US" sz="1800" dirty="0">
                <a:latin typeface="Lucida Sans Typewriter" pitchFamily="49" charset="0"/>
                <a:cs typeface="Times New Roman" pitchFamily="18" charset="0"/>
              </a:rPr>
              <a:t>  public static double max(double num1, </a:t>
            </a:r>
            <a:r>
              <a:rPr lang="en-US" sz="1800" dirty="0" err="1">
                <a:latin typeface="Lucida Sans Typewriter" pitchFamily="49" charset="0"/>
                <a:cs typeface="Times New Roman" pitchFamily="18" charset="0"/>
              </a:rPr>
              <a:t>int</a:t>
            </a:r>
            <a:r>
              <a:rPr lang="en-US" sz="1800" dirty="0">
                <a:latin typeface="Lucida Sans Typewriter" pitchFamily="49" charset="0"/>
                <a:cs typeface="Times New Roman" pitchFamily="18" charset="0"/>
              </a:rPr>
              <a:t> num2) {</a:t>
            </a:r>
          </a:p>
          <a:p>
            <a:pPr marL="0" indent="0" eaLnBrk="1" hangingPunct="1">
              <a:lnSpc>
                <a:spcPct val="90000"/>
              </a:lnSpc>
              <a:buFontTx/>
              <a:buNone/>
            </a:pPr>
            <a:r>
              <a:rPr lang="en-US" sz="1800" dirty="0">
                <a:latin typeface="Lucida Sans Typewriter" pitchFamily="49" charset="0"/>
                <a:cs typeface="Times New Roman" pitchFamily="18" charset="0"/>
              </a:rPr>
              <a:t>    if (num1 &gt; num2)</a:t>
            </a:r>
          </a:p>
          <a:p>
            <a:pPr marL="0" indent="0" eaLnBrk="1" hangingPunct="1">
              <a:lnSpc>
                <a:spcPct val="90000"/>
              </a:lnSpc>
              <a:buFontTx/>
              <a:buNone/>
            </a:pPr>
            <a:r>
              <a:rPr lang="en-US" sz="1800" dirty="0">
                <a:latin typeface="Lucida Sans Typewriter" pitchFamily="49" charset="0"/>
                <a:cs typeface="Times New Roman" pitchFamily="18" charset="0"/>
              </a:rPr>
              <a:t>      return num1;</a:t>
            </a:r>
          </a:p>
          <a:p>
            <a:pPr marL="0" indent="0" eaLnBrk="1" hangingPunct="1">
              <a:lnSpc>
                <a:spcPct val="90000"/>
              </a:lnSpc>
              <a:buFontTx/>
              <a:buNone/>
            </a:pPr>
            <a:r>
              <a:rPr lang="en-US" sz="1800" dirty="0">
                <a:latin typeface="Lucida Sans Typewriter" pitchFamily="49" charset="0"/>
                <a:cs typeface="Times New Roman" pitchFamily="18" charset="0"/>
              </a:rPr>
              <a:t>    else</a:t>
            </a:r>
          </a:p>
          <a:p>
            <a:pPr marL="0" indent="0" eaLnBrk="1" hangingPunct="1">
              <a:lnSpc>
                <a:spcPct val="90000"/>
              </a:lnSpc>
              <a:buFontTx/>
              <a:buNone/>
            </a:pPr>
            <a:r>
              <a:rPr lang="en-US" sz="1800" dirty="0">
                <a:latin typeface="Lucida Sans Typewriter" pitchFamily="49" charset="0"/>
                <a:cs typeface="Times New Roman" pitchFamily="18" charset="0"/>
              </a:rPr>
              <a:t>      return num2;     </a:t>
            </a:r>
          </a:p>
          <a:p>
            <a:pPr marL="0" indent="0" eaLnBrk="1" hangingPunct="1">
              <a:lnSpc>
                <a:spcPct val="90000"/>
              </a:lnSpc>
              <a:buFontTx/>
              <a:buNone/>
            </a:pPr>
            <a:r>
              <a:rPr lang="en-US" sz="1800" dirty="0">
                <a:latin typeface="Lucida Sans Typewriter" pitchFamily="49" charset="0"/>
                <a:cs typeface="Times New Roman" pitchFamily="18" charset="0"/>
              </a:rPr>
              <a:t>  }</a:t>
            </a:r>
          </a:p>
          <a:p>
            <a:pPr marL="0" indent="0" eaLnBrk="1" hangingPunct="1">
              <a:lnSpc>
                <a:spcPct val="90000"/>
              </a:lnSpc>
              <a:buFontTx/>
              <a:buNone/>
            </a:pPr>
            <a:r>
              <a:rPr lang="en-US" sz="1800" dirty="0">
                <a:latin typeface="Lucida Sans Typewriter" pitchFamily="49"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84997E59-0D40-4CBF-8B22-ACAAF2638C68}"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30F70-E41B-3C2A-2834-7A99191E8BF2}"/>
            </a:ext>
          </a:extLst>
        </p:cNvPr>
        <p:cNvGrpSpPr/>
        <p:nvPr/>
      </p:nvGrpSpPr>
      <p:grpSpPr>
        <a:xfrm>
          <a:off x="0" y="0"/>
          <a:ext cx="0" cy="0"/>
          <a:chOff x="0" y="0"/>
          <a:chExt cx="0" cy="0"/>
        </a:xfrm>
      </p:grpSpPr>
      <p:sp>
        <p:nvSpPr>
          <p:cNvPr id="7170" name="Title 1">
            <a:extLst>
              <a:ext uri="{FF2B5EF4-FFF2-40B4-BE49-F238E27FC236}">
                <a16:creationId xmlns:a16="http://schemas.microsoft.com/office/drawing/2014/main" id="{8521AB95-3A7E-2FD8-84D7-5F41E4E622BA}"/>
              </a:ext>
            </a:extLst>
          </p:cNvPr>
          <p:cNvSpPr>
            <a:spLocks noGrp="1"/>
          </p:cNvSpPr>
          <p:nvPr>
            <p:ph type="title"/>
          </p:nvPr>
        </p:nvSpPr>
        <p:spPr>
          <a:xfrm>
            <a:off x="457200" y="274638"/>
            <a:ext cx="8229600" cy="944562"/>
          </a:xfrm>
        </p:spPr>
        <p:txBody>
          <a:bodyPr/>
          <a:lstStyle/>
          <a:p>
            <a:r>
              <a:rPr lang="en-US" dirty="0"/>
              <a:t>With Methods…</a:t>
            </a:r>
            <a:endParaRPr lang="ms-MY" dirty="0"/>
          </a:p>
        </p:txBody>
      </p:sp>
      <p:sp>
        <p:nvSpPr>
          <p:cNvPr id="4" name="Slide Number Placeholder 3">
            <a:extLst>
              <a:ext uri="{FF2B5EF4-FFF2-40B4-BE49-F238E27FC236}">
                <a16:creationId xmlns:a16="http://schemas.microsoft.com/office/drawing/2014/main" id="{E79E284D-F4AA-86F6-A80A-69F59310FDC7}"/>
              </a:ext>
            </a:extLst>
          </p:cNvPr>
          <p:cNvSpPr>
            <a:spLocks noGrp="1"/>
          </p:cNvSpPr>
          <p:nvPr>
            <p:ph type="sldNum" sz="quarter" idx="12"/>
          </p:nvPr>
        </p:nvSpPr>
        <p:spPr/>
        <p:txBody>
          <a:bodyPr/>
          <a:lstStyle/>
          <a:p>
            <a:pPr>
              <a:defRPr/>
            </a:pPr>
            <a:fld id="{C98744DD-9030-4015-AAF4-7089E9FC6BA8}" type="slidenum">
              <a:rPr lang="en-US" smtClean="0"/>
              <a:pPr>
                <a:defRPr/>
              </a:pPr>
              <a:t>8</a:t>
            </a:fld>
            <a:endParaRPr lang="en-US"/>
          </a:p>
        </p:txBody>
      </p:sp>
      <p:graphicFrame>
        <p:nvGraphicFramePr>
          <p:cNvPr id="2" name="Group 51">
            <a:extLst>
              <a:ext uri="{FF2B5EF4-FFF2-40B4-BE49-F238E27FC236}">
                <a16:creationId xmlns:a16="http://schemas.microsoft.com/office/drawing/2014/main" id="{B5BF2058-C082-F031-6637-4501E25DD43D}"/>
              </a:ext>
            </a:extLst>
          </p:cNvPr>
          <p:cNvGraphicFramePr>
            <a:graphicFrameLocks/>
          </p:cNvGraphicFramePr>
          <p:nvPr>
            <p:extLst>
              <p:ext uri="{D42A27DB-BD31-4B8C-83A1-F6EECF244321}">
                <p14:modId xmlns:p14="http://schemas.microsoft.com/office/powerpoint/2010/main" val="1205999374"/>
              </p:ext>
            </p:extLst>
          </p:nvPr>
        </p:nvGraphicFramePr>
        <p:xfrm>
          <a:off x="457200" y="2545685"/>
          <a:ext cx="8229600" cy="1546225"/>
        </p:xfrm>
        <a:graphic>
          <a:graphicData uri="http://schemas.openxmlformats.org/drawingml/2006/table">
            <a:tbl>
              <a:tblPr/>
              <a:tblGrid>
                <a:gridCol w="1524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18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Input</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Processing</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Module</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Output</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5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Display kilometers</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0300</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Distance in kilometers</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DA74136C-1A9C-195B-E0E4-7F1C3B387726}"/>
              </a:ext>
            </a:extLst>
          </p:cNvPr>
          <p:cNvSpPr txBox="1"/>
          <p:nvPr/>
        </p:nvSpPr>
        <p:spPr>
          <a:xfrm>
            <a:off x="347450" y="2126580"/>
            <a:ext cx="2319866" cy="338554"/>
          </a:xfrm>
          <a:prstGeom prst="rect">
            <a:avLst/>
          </a:prstGeom>
          <a:noFill/>
        </p:spPr>
        <p:txBody>
          <a:bodyPr wrap="none">
            <a:spAutoFit/>
          </a:bodyPr>
          <a:lstStyle/>
          <a:p>
            <a:pPr eaLnBrk="0" hangingPunct="0">
              <a:defRPr/>
            </a:pPr>
            <a:r>
              <a:rPr lang="en-US" sz="1600" dirty="0">
                <a:latin typeface="+mn-lt"/>
                <a:cs typeface="+mn-cs"/>
              </a:rPr>
              <a:t>IPO chart: Module Print</a:t>
            </a:r>
            <a:endParaRPr lang="ms-MY" sz="1600" dirty="0">
              <a:latin typeface="+mn-lt"/>
              <a:cs typeface="+mn-cs"/>
            </a:endParaRPr>
          </a:p>
        </p:txBody>
      </p:sp>
    </p:spTree>
    <p:extLst>
      <p:ext uri="{BB962C8B-B14F-4D97-AF65-F5344CB8AC3E}">
        <p14:creationId xmlns:p14="http://schemas.microsoft.com/office/powerpoint/2010/main" val="58479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lIns="92075" tIns="46038" rIns="92075" bIns="46038"/>
          <a:lstStyle/>
          <a:p>
            <a:pPr eaLnBrk="1" hangingPunct="1"/>
            <a:r>
              <a:rPr lang="en-US" dirty="0"/>
              <a:t>Scope of Local Variables</a:t>
            </a:r>
            <a:endParaRPr lang="en-US" dirty="0">
              <a:solidFill>
                <a:schemeClr val="tx1"/>
              </a:solidFill>
            </a:endParaRPr>
          </a:p>
        </p:txBody>
      </p:sp>
      <p:sp>
        <p:nvSpPr>
          <p:cNvPr id="62467" name="Rectangle 3"/>
          <p:cNvSpPr>
            <a:spLocks noGrp="1" noChangeArrowheads="1"/>
          </p:cNvSpPr>
          <p:nvPr>
            <p:ph type="body" idx="1"/>
          </p:nvPr>
        </p:nvSpPr>
        <p:spPr/>
        <p:txBody>
          <a:bodyPr lIns="92075" tIns="46038" rIns="92075" bIns="46038"/>
          <a:lstStyle/>
          <a:p>
            <a:pPr eaLnBrk="1" hangingPunct="1">
              <a:lnSpc>
                <a:spcPct val="90000"/>
              </a:lnSpc>
            </a:pPr>
            <a:r>
              <a:rPr lang="en-US" sz="2800"/>
              <a:t>A local variable: a variable defined inside a method.</a:t>
            </a:r>
          </a:p>
          <a:p>
            <a:pPr eaLnBrk="1" hangingPunct="1">
              <a:lnSpc>
                <a:spcPct val="90000"/>
              </a:lnSpc>
            </a:pPr>
            <a:r>
              <a:rPr lang="en-US" sz="2800"/>
              <a:t>Scope: the part of the program where the variable can be referenced.</a:t>
            </a:r>
          </a:p>
          <a:p>
            <a:pPr eaLnBrk="1" hangingPunct="1">
              <a:lnSpc>
                <a:spcPct val="90000"/>
              </a:lnSpc>
            </a:pPr>
            <a:r>
              <a:rPr lang="en-US" sz="2800">
                <a:cs typeface="Times New Roman" pitchFamily="18" charset="0"/>
              </a:rPr>
              <a:t>The scope of a local variable starts from its declaration and continues to the end of the block that contains the variable. A local variable must be declared before it can be used.</a:t>
            </a:r>
            <a:endParaRPr lang="en-US" sz="2800"/>
          </a:p>
        </p:txBody>
      </p:sp>
      <p:sp>
        <p:nvSpPr>
          <p:cNvPr id="4" name="Slide Number Placeholder 3"/>
          <p:cNvSpPr>
            <a:spLocks noGrp="1"/>
          </p:cNvSpPr>
          <p:nvPr>
            <p:ph type="sldNum" sz="quarter" idx="12"/>
          </p:nvPr>
        </p:nvSpPr>
        <p:spPr/>
        <p:txBody>
          <a:bodyPr/>
          <a:lstStyle/>
          <a:p>
            <a:pPr>
              <a:defRPr/>
            </a:pPr>
            <a:fld id="{9FEF0899-A38A-4E65-A0D5-8BC7C712AC31}"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lIns="92075" tIns="46038" rIns="92075" bIns="46038"/>
          <a:lstStyle/>
          <a:p>
            <a:pPr eaLnBrk="1" hangingPunct="1"/>
            <a:r>
              <a:rPr lang="en-US"/>
              <a:t>Scope of Local Variables, cont.</a:t>
            </a:r>
            <a:endParaRPr lang="en-US">
              <a:solidFill>
                <a:schemeClr val="tx1"/>
              </a:solidFill>
            </a:endParaRPr>
          </a:p>
        </p:txBody>
      </p:sp>
      <p:sp>
        <p:nvSpPr>
          <p:cNvPr id="63491" name="Rectangle 3"/>
          <p:cNvSpPr>
            <a:spLocks noGrp="1" noChangeArrowheads="1"/>
          </p:cNvSpPr>
          <p:nvPr>
            <p:ph type="body" idx="1"/>
          </p:nvPr>
        </p:nvSpPr>
        <p:spPr/>
        <p:txBody>
          <a:bodyPr lIns="92075" tIns="46038" rIns="92075" bIns="46038"/>
          <a:lstStyle/>
          <a:p>
            <a:pPr marL="0" indent="0" eaLnBrk="1" hangingPunct="1">
              <a:buFontTx/>
              <a:buNone/>
            </a:pPr>
            <a:r>
              <a:rPr lang="en-US" sz="2800">
                <a:cs typeface="Times New Roman" pitchFamily="18" charset="0"/>
              </a:rPr>
              <a:t>You can declare a local variable with the same name multiple times in different non-nesting blocks in a method, but you cannot declare a local variable twice in nested blocks.</a:t>
            </a:r>
          </a:p>
        </p:txBody>
      </p:sp>
      <p:sp>
        <p:nvSpPr>
          <p:cNvPr id="4" name="Slide Number Placeholder 3"/>
          <p:cNvSpPr>
            <a:spLocks noGrp="1"/>
          </p:cNvSpPr>
          <p:nvPr>
            <p:ph type="sldNum" sz="quarter" idx="12"/>
          </p:nvPr>
        </p:nvSpPr>
        <p:spPr/>
        <p:txBody>
          <a:bodyPr/>
          <a:lstStyle/>
          <a:p>
            <a:pPr>
              <a:defRPr/>
            </a:pPr>
            <a:fld id="{AFC4D18D-B532-4965-90CA-21A2E3166335}"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57200" y="318196"/>
            <a:ext cx="8229600" cy="5807968"/>
          </a:xfrm>
        </p:spPr>
        <p:txBody>
          <a:bodyPr lIns="92075" tIns="46038" rIns="92075" bIns="46038"/>
          <a:lstStyle/>
          <a:p>
            <a:pPr marL="0" indent="0">
              <a:buNone/>
            </a:pPr>
            <a:r>
              <a:rPr lang="en-MY" sz="1600" dirty="0">
                <a:latin typeface="Lucida Sans Typewriter" pitchFamily="49" charset="0"/>
              </a:rPr>
              <a:t>public class </a:t>
            </a:r>
            <a:r>
              <a:rPr lang="en-MY" sz="1600" dirty="0" err="1">
                <a:latin typeface="Lucida Sans Typewriter" pitchFamily="49" charset="0"/>
              </a:rPr>
              <a:t>Localvar</a:t>
            </a:r>
            <a:r>
              <a:rPr lang="en-MY" sz="1600" dirty="0">
                <a:latin typeface="Lucida Sans Typewriter" pitchFamily="49" charset="0"/>
              </a:rPr>
              <a:t> {</a:t>
            </a:r>
          </a:p>
          <a:p>
            <a:pPr marL="271463" indent="0">
              <a:buNone/>
            </a:pPr>
            <a:r>
              <a:rPr lang="en-MY" sz="1600" dirty="0">
                <a:latin typeface="Lucida Sans Typewriter" pitchFamily="49" charset="0"/>
              </a:rPr>
              <a:t>public static void main(String[] </a:t>
            </a:r>
            <a:r>
              <a:rPr lang="en-MY" sz="1600" dirty="0" err="1">
                <a:latin typeface="Lucida Sans Typewriter" pitchFamily="49" charset="0"/>
              </a:rPr>
              <a:t>args</a:t>
            </a:r>
            <a:r>
              <a:rPr lang="en-MY" sz="1600" dirty="0">
                <a:latin typeface="Lucida Sans Typewriter" pitchFamily="49" charset="0"/>
              </a:rPr>
              <a:t>) {</a:t>
            </a:r>
          </a:p>
          <a:p>
            <a:pPr marL="533400" indent="0">
              <a:buNone/>
            </a:pPr>
            <a:r>
              <a:rPr lang="en-MY" sz="1600" dirty="0" err="1">
                <a:latin typeface="Lucida Sans Typewriter" pitchFamily="49" charset="0"/>
              </a:rPr>
              <a:t>int</a:t>
            </a:r>
            <a:r>
              <a:rPr lang="en-MY" sz="1600" dirty="0">
                <a:latin typeface="Lucida Sans Typewriter" pitchFamily="49" charset="0"/>
              </a:rPr>
              <a:t> x = 0;</a:t>
            </a:r>
          </a:p>
          <a:p>
            <a:pPr marL="533400" indent="0">
              <a:buNone/>
            </a:pPr>
            <a:r>
              <a:rPr lang="en-MY" sz="1600" dirty="0">
                <a:latin typeface="Lucida Sans Typewriter" pitchFamily="49" charset="0"/>
              </a:rPr>
              <a:t>method1();</a:t>
            </a:r>
          </a:p>
          <a:p>
            <a:pPr marL="533400" indent="0">
              <a:buNone/>
            </a:pPr>
            <a:r>
              <a:rPr lang="en-MY" sz="1600" dirty="0">
                <a:latin typeface="Lucida Sans Typewriter" pitchFamily="49" charset="0"/>
              </a:rPr>
              <a:t>method2();</a:t>
            </a:r>
          </a:p>
          <a:p>
            <a:pPr marL="533400" indent="0">
              <a:buNone/>
            </a:pPr>
            <a:r>
              <a:rPr lang="en-MY" sz="1600" dirty="0">
                <a:latin typeface="Lucida Sans Typewriter" pitchFamily="49" charset="0"/>
              </a:rPr>
              <a:t>method3();</a:t>
            </a:r>
          </a:p>
          <a:p>
            <a:pPr marL="271463" indent="0">
              <a:buNone/>
            </a:pPr>
            <a:r>
              <a:rPr lang="en-MY" sz="1600" dirty="0">
                <a:latin typeface="Lucida Sans Typewriter" pitchFamily="49" charset="0"/>
              </a:rPr>
              <a:t>}</a:t>
            </a:r>
          </a:p>
          <a:p>
            <a:pPr marL="271463" indent="0">
              <a:buNone/>
            </a:pPr>
            <a:endParaRPr lang="en-MY" sz="1600" dirty="0">
              <a:latin typeface="Lucida Sans Typewriter" pitchFamily="49" charset="0"/>
            </a:endParaRPr>
          </a:p>
          <a:p>
            <a:pPr marL="271463" indent="0">
              <a:buNone/>
            </a:pPr>
            <a:r>
              <a:rPr lang="en-MY" sz="1600" dirty="0">
                <a:latin typeface="Lucida Sans Typewriter" pitchFamily="49" charset="0"/>
              </a:rPr>
              <a:t>public static void method1(){</a:t>
            </a:r>
          </a:p>
          <a:p>
            <a:pPr marL="533400" indent="0">
              <a:buNone/>
            </a:pPr>
            <a:r>
              <a:rPr lang="en-MY" sz="1600" dirty="0" err="1">
                <a:latin typeface="Lucida Sans Typewriter" pitchFamily="49" charset="0"/>
              </a:rPr>
              <a:t>int</a:t>
            </a:r>
            <a:r>
              <a:rPr lang="en-MY" sz="1600" dirty="0">
                <a:latin typeface="Lucida Sans Typewriter" pitchFamily="49" charset="0"/>
              </a:rPr>
              <a:t> x;</a:t>
            </a:r>
          </a:p>
          <a:p>
            <a:pPr marL="533400" indent="0">
              <a:buNone/>
            </a:pPr>
            <a:r>
              <a:rPr lang="en-MY" sz="1600" dirty="0">
                <a:latin typeface="Lucida Sans Typewriter" pitchFamily="49" charset="0"/>
              </a:rPr>
              <a:t>x = 2;</a:t>
            </a:r>
          </a:p>
          <a:p>
            <a:pPr marL="271463" indent="0">
              <a:buNone/>
            </a:pPr>
            <a:r>
              <a:rPr lang="en-MY" sz="1600" dirty="0">
                <a:latin typeface="Lucida Sans Typewriter" pitchFamily="49" charset="0"/>
              </a:rPr>
              <a:t>}</a:t>
            </a:r>
          </a:p>
          <a:p>
            <a:pPr marL="271463" indent="0">
              <a:buNone/>
            </a:pPr>
            <a:endParaRPr lang="en-MY" sz="1600" dirty="0">
              <a:latin typeface="Lucida Sans Typewriter" pitchFamily="49" charset="0"/>
            </a:endParaRPr>
          </a:p>
          <a:p>
            <a:pPr marL="271463" indent="0">
              <a:buNone/>
            </a:pPr>
            <a:r>
              <a:rPr lang="en-MY" sz="1600" dirty="0">
                <a:latin typeface="Lucida Sans Typewriter" pitchFamily="49" charset="0"/>
              </a:rPr>
              <a:t>public static void method2(){</a:t>
            </a:r>
          </a:p>
          <a:p>
            <a:pPr marL="533400" indent="0">
              <a:buNone/>
            </a:pPr>
            <a:r>
              <a:rPr lang="en-MY" sz="1600" dirty="0">
                <a:latin typeface="Lucida Sans Typewriter" pitchFamily="49" charset="0"/>
              </a:rPr>
              <a:t>double x = 6.5;</a:t>
            </a:r>
          </a:p>
          <a:p>
            <a:pPr marL="271463" indent="0">
              <a:buNone/>
            </a:pPr>
            <a:r>
              <a:rPr lang="en-MY" sz="1600" dirty="0">
                <a:latin typeface="Lucida Sans Typewriter" pitchFamily="49" charset="0"/>
              </a:rPr>
              <a:t>}</a:t>
            </a:r>
          </a:p>
          <a:p>
            <a:pPr marL="271463" indent="0">
              <a:buNone/>
            </a:pPr>
            <a:endParaRPr lang="en-MY" sz="1600" dirty="0">
              <a:latin typeface="Lucida Sans Typewriter" pitchFamily="49" charset="0"/>
            </a:endParaRPr>
          </a:p>
          <a:p>
            <a:pPr marL="271463" indent="0">
              <a:buNone/>
            </a:pPr>
            <a:r>
              <a:rPr lang="en-MY" sz="1600" dirty="0">
                <a:latin typeface="Lucida Sans Typewriter" pitchFamily="49" charset="0"/>
              </a:rPr>
              <a:t>public static void method3(){</a:t>
            </a:r>
          </a:p>
          <a:p>
            <a:pPr marL="533400" indent="0">
              <a:buNone/>
            </a:pPr>
            <a:r>
              <a:rPr lang="en-MY" sz="1600" dirty="0" err="1">
                <a:latin typeface="Lucida Sans Typewriter" pitchFamily="49" charset="0"/>
              </a:rPr>
              <a:t>int</a:t>
            </a:r>
            <a:r>
              <a:rPr lang="en-MY" sz="1600" dirty="0">
                <a:latin typeface="Lucida Sans Typewriter" pitchFamily="49" charset="0"/>
              </a:rPr>
              <a:t> x = 7;</a:t>
            </a:r>
          </a:p>
          <a:p>
            <a:pPr marL="271463" indent="0">
              <a:buNone/>
            </a:pPr>
            <a:r>
              <a:rPr lang="en-MY" sz="1600" dirty="0">
                <a:latin typeface="Lucida Sans Typewriter" pitchFamily="49" charset="0"/>
              </a:rPr>
              <a:t>}</a:t>
            </a:r>
          </a:p>
          <a:p>
            <a:pPr marL="0" indent="0">
              <a:buNone/>
            </a:pPr>
            <a:r>
              <a:rPr lang="en-MY" sz="1600" dirty="0">
                <a:latin typeface="Lucida Sans Typewriter" pitchFamily="49" charset="0"/>
              </a:rPr>
              <a:t>}</a:t>
            </a:r>
            <a:endParaRPr lang="en-US" sz="1600" dirty="0">
              <a:latin typeface="Lucida Sans Typewriter" pitchFamily="49"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FC4D18D-B532-4965-90CA-21A2E3166335}" type="slidenum">
              <a:rPr lang="en-US" smtClean="0"/>
              <a:pPr>
                <a:defRPr/>
              </a:pPr>
              <a:t>82</a:t>
            </a:fld>
            <a:endParaRPr lang="en-US"/>
          </a:p>
        </p:txBody>
      </p:sp>
      <p:sp>
        <p:nvSpPr>
          <p:cNvPr id="6" name="Oval 5"/>
          <p:cNvSpPr/>
          <p:nvPr/>
        </p:nvSpPr>
        <p:spPr>
          <a:xfrm>
            <a:off x="923524" y="855865"/>
            <a:ext cx="883315" cy="384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7" name="Oval 6"/>
          <p:cNvSpPr/>
          <p:nvPr/>
        </p:nvSpPr>
        <p:spPr>
          <a:xfrm>
            <a:off x="938687" y="2929735"/>
            <a:ext cx="883315" cy="384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8" name="Oval 7"/>
          <p:cNvSpPr/>
          <p:nvPr/>
        </p:nvSpPr>
        <p:spPr>
          <a:xfrm>
            <a:off x="884259" y="4389125"/>
            <a:ext cx="1268226" cy="384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9" name="Oval 8"/>
          <p:cNvSpPr/>
          <p:nvPr/>
        </p:nvSpPr>
        <p:spPr>
          <a:xfrm>
            <a:off x="927991" y="5619751"/>
            <a:ext cx="883315" cy="384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5" name="Left Bracket 4"/>
          <p:cNvSpPr/>
          <p:nvPr/>
        </p:nvSpPr>
        <p:spPr>
          <a:xfrm>
            <a:off x="616285" y="2776115"/>
            <a:ext cx="153620" cy="960125"/>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Left Bracket 11"/>
          <p:cNvSpPr/>
          <p:nvPr/>
        </p:nvSpPr>
        <p:spPr>
          <a:xfrm>
            <a:off x="615065" y="4293112"/>
            <a:ext cx="153620" cy="556873"/>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3" name="Left Bracket 12"/>
          <p:cNvSpPr/>
          <p:nvPr/>
        </p:nvSpPr>
        <p:spPr>
          <a:xfrm>
            <a:off x="612083" y="5426060"/>
            <a:ext cx="157821" cy="577741"/>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4" name="Left Bracket 13"/>
          <p:cNvSpPr/>
          <p:nvPr/>
        </p:nvSpPr>
        <p:spPr>
          <a:xfrm>
            <a:off x="608491" y="759852"/>
            <a:ext cx="161413" cy="1478593"/>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152483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92075" tIns="46038" rIns="92075" bIns="46038"/>
          <a:lstStyle/>
          <a:p>
            <a:pPr eaLnBrk="1" hangingPunct="1"/>
            <a:r>
              <a:rPr lang="en-US"/>
              <a:t>Scope of Local Variables, cont.</a:t>
            </a:r>
            <a:endParaRPr lang="en-US">
              <a:solidFill>
                <a:schemeClr val="tx1"/>
              </a:solidFill>
            </a:endParaRPr>
          </a:p>
        </p:txBody>
      </p:sp>
      <p:sp>
        <p:nvSpPr>
          <p:cNvPr id="64515" name="Rectangle 3"/>
          <p:cNvSpPr>
            <a:spLocks noGrp="1" noChangeArrowheads="1"/>
          </p:cNvSpPr>
          <p:nvPr>
            <p:ph type="body" idx="1"/>
          </p:nvPr>
        </p:nvSpPr>
        <p:spPr>
          <a:xfrm>
            <a:off x="457200" y="1371600"/>
            <a:ext cx="8229600" cy="4754563"/>
          </a:xfrm>
        </p:spPr>
        <p:txBody>
          <a:bodyPr lIns="92075" tIns="46038" rIns="92075" bIns="46038"/>
          <a:lstStyle/>
          <a:p>
            <a:pPr marL="271463" indent="-271463" eaLnBrk="1" hangingPunct="1"/>
            <a:r>
              <a:rPr lang="en-US" sz="2000">
                <a:cs typeface="Times New Roman" pitchFamily="18" charset="0"/>
              </a:rPr>
              <a:t>A variable declared in the initial action part of a </a:t>
            </a:r>
            <a:r>
              <a:rPr lang="en-US" sz="2000" u="sng">
                <a:cs typeface="Times New Roman" pitchFamily="18" charset="0"/>
              </a:rPr>
              <a:t>for</a:t>
            </a:r>
            <a:r>
              <a:rPr lang="en-US" sz="2000">
                <a:cs typeface="Times New Roman" pitchFamily="18" charset="0"/>
              </a:rPr>
              <a:t> loop header has its scope in the entire loop. </a:t>
            </a:r>
          </a:p>
          <a:p>
            <a:pPr marL="271463" indent="-271463" eaLnBrk="1" hangingPunct="1"/>
            <a:r>
              <a:rPr lang="en-US" sz="2000">
                <a:cs typeface="Times New Roman" pitchFamily="18" charset="0"/>
              </a:rPr>
              <a:t>But a variable declared inside a </a:t>
            </a:r>
            <a:r>
              <a:rPr lang="en-US" sz="2000" u="sng">
                <a:cs typeface="Times New Roman" pitchFamily="18" charset="0"/>
              </a:rPr>
              <a:t>for</a:t>
            </a:r>
            <a:r>
              <a:rPr lang="en-US" sz="2000">
                <a:cs typeface="Times New Roman" pitchFamily="18" charset="0"/>
              </a:rPr>
              <a:t> loop body has its scope limited in the loop body from its declaration and to the end of the block that contains the variable.</a:t>
            </a:r>
          </a:p>
        </p:txBody>
      </p:sp>
      <p:sp>
        <p:nvSpPr>
          <p:cNvPr id="64516" name="Rectangle 5"/>
          <p:cNvSpPr>
            <a:spLocks noChangeArrowheads="1"/>
          </p:cNvSpPr>
          <p:nvPr/>
        </p:nvSpPr>
        <p:spPr bwMode="auto">
          <a:xfrm>
            <a:off x="280035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graphicFrame>
        <p:nvGraphicFramePr>
          <p:cNvPr id="64517" name="Object 4"/>
          <p:cNvGraphicFramePr>
            <a:graphicFrameLocks noChangeAspect="1"/>
          </p:cNvGraphicFramePr>
          <p:nvPr/>
        </p:nvGraphicFramePr>
        <p:xfrm>
          <a:off x="990600" y="2895600"/>
          <a:ext cx="7239000" cy="3502025"/>
        </p:xfrm>
        <a:graphic>
          <a:graphicData uri="http://schemas.openxmlformats.org/presentationml/2006/ole">
            <mc:AlternateContent xmlns:mc="http://schemas.openxmlformats.org/markup-compatibility/2006">
              <mc:Choice xmlns:v="urn:schemas-microsoft-com:vml" Requires="v">
                <p:oleObj name="Picture" r:id="rId3" imgW="3464169" imgH="1784838" progId="Word.Picture.8">
                  <p:embed/>
                </p:oleObj>
              </mc:Choice>
              <mc:Fallback>
                <p:oleObj name="Picture" r:id="rId3" imgW="3464169" imgH="178483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95600"/>
                        <a:ext cx="7239000" cy="35020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7C412C6A-7110-4FD9-96A4-DD1732E373BA}"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2075" tIns="46038" rIns="92075" bIns="46038"/>
          <a:lstStyle/>
          <a:p>
            <a:pPr eaLnBrk="1" hangingPunct="1"/>
            <a:r>
              <a:rPr lang="en-US"/>
              <a:t>Scope of Local Variables, cont.</a:t>
            </a:r>
            <a:endParaRPr lang="en-US">
              <a:solidFill>
                <a:schemeClr val="tx1"/>
              </a:solidFill>
            </a:endParaRPr>
          </a:p>
        </p:txBody>
      </p:sp>
      <p:sp>
        <p:nvSpPr>
          <p:cNvPr id="66563" name="Rectangle 3"/>
          <p:cNvSpPr>
            <a:spLocks noGrp="1" noChangeArrowheads="1"/>
          </p:cNvSpPr>
          <p:nvPr>
            <p:ph type="body" idx="4294967295"/>
          </p:nvPr>
        </p:nvSpPr>
        <p:spPr>
          <a:xfrm>
            <a:off x="1346200" y="1508125"/>
            <a:ext cx="6605588" cy="4822825"/>
          </a:xfrm>
        </p:spPr>
        <p:txBody>
          <a:bodyPr lIns="92075" tIns="46038" rIns="92075" bIns="46038"/>
          <a:lstStyle/>
          <a:p>
            <a:pPr eaLnBrk="1" hangingPunct="1">
              <a:lnSpc>
                <a:spcPct val="90000"/>
              </a:lnSpc>
              <a:buFontTx/>
              <a:buNone/>
            </a:pPr>
            <a:r>
              <a:rPr lang="en-US" sz="2200" dirty="0">
                <a:latin typeface="Lucida Sans Typewriter" pitchFamily="49" charset="0"/>
                <a:cs typeface="Times New Roman" pitchFamily="18" charset="0"/>
              </a:rPr>
              <a:t>// Fine with no errors</a:t>
            </a:r>
          </a:p>
          <a:p>
            <a:pPr eaLnBrk="1" hangingPunct="1">
              <a:lnSpc>
                <a:spcPct val="90000"/>
              </a:lnSpc>
              <a:buFontTx/>
              <a:buNone/>
            </a:pPr>
            <a:r>
              <a:rPr lang="en-US" sz="2200" dirty="0">
                <a:latin typeface="Lucida Sans Typewriter" pitchFamily="49" charset="0"/>
                <a:cs typeface="Times New Roman" pitchFamily="18" charset="0"/>
              </a:rPr>
              <a:t>public static void </a:t>
            </a:r>
            <a:r>
              <a:rPr lang="en-US" sz="2200" dirty="0" err="1">
                <a:latin typeface="Lucida Sans Typewriter" pitchFamily="49" charset="0"/>
                <a:cs typeface="Times New Roman" pitchFamily="18" charset="0"/>
              </a:rPr>
              <a:t>correctMethod</a:t>
            </a:r>
            <a:r>
              <a:rPr lang="en-US" sz="2200" dirty="0">
                <a:latin typeface="Lucida Sans Typewriter" pitchFamily="49" charset="0"/>
                <a:cs typeface="Times New Roman" pitchFamily="18" charset="0"/>
              </a:rPr>
              <a:t>() {</a:t>
            </a:r>
          </a:p>
          <a:p>
            <a:pPr eaLnBrk="1" hangingPunct="1">
              <a:lnSpc>
                <a:spcPct val="90000"/>
              </a:lnSpc>
              <a:buFontTx/>
              <a:buNone/>
            </a:pPr>
            <a:r>
              <a:rPr lang="en-US" sz="2200" dirty="0">
                <a:latin typeface="Lucida Sans Typewriter" pitchFamily="49" charset="0"/>
                <a:cs typeface="Times New Roman" pitchFamily="18" charset="0"/>
              </a:rPr>
              <a:t>  </a:t>
            </a:r>
            <a:r>
              <a:rPr lang="en-US" sz="2200" dirty="0" err="1">
                <a:latin typeface="Lucida Sans Typewriter" pitchFamily="49" charset="0"/>
                <a:cs typeface="Times New Roman" pitchFamily="18" charset="0"/>
              </a:rPr>
              <a:t>int</a:t>
            </a:r>
            <a:r>
              <a:rPr lang="en-US" sz="2200" dirty="0">
                <a:latin typeface="Lucida Sans Typewriter" pitchFamily="49" charset="0"/>
                <a:cs typeface="Times New Roman" pitchFamily="18" charset="0"/>
              </a:rPr>
              <a:t> x = 1;</a:t>
            </a:r>
          </a:p>
          <a:p>
            <a:pPr eaLnBrk="1" hangingPunct="1">
              <a:lnSpc>
                <a:spcPct val="90000"/>
              </a:lnSpc>
              <a:buFontTx/>
              <a:buNone/>
            </a:pPr>
            <a:r>
              <a:rPr lang="en-US" sz="2200" dirty="0">
                <a:latin typeface="Lucida Sans Typewriter" pitchFamily="49" charset="0"/>
                <a:cs typeface="Times New Roman" pitchFamily="18" charset="0"/>
              </a:rPr>
              <a:t>  </a:t>
            </a:r>
            <a:r>
              <a:rPr lang="en-US" sz="2200" dirty="0" err="1">
                <a:latin typeface="Lucida Sans Typewriter" pitchFamily="49" charset="0"/>
                <a:cs typeface="Times New Roman" pitchFamily="18" charset="0"/>
              </a:rPr>
              <a:t>int</a:t>
            </a:r>
            <a:r>
              <a:rPr lang="en-US" sz="2200" dirty="0">
                <a:latin typeface="Lucida Sans Typewriter" pitchFamily="49" charset="0"/>
                <a:cs typeface="Times New Roman" pitchFamily="18" charset="0"/>
              </a:rPr>
              <a:t> y = 1;</a:t>
            </a:r>
          </a:p>
          <a:p>
            <a:pPr eaLnBrk="1" hangingPunct="1">
              <a:lnSpc>
                <a:spcPct val="90000"/>
              </a:lnSpc>
              <a:buFontTx/>
              <a:buNone/>
            </a:pPr>
            <a:r>
              <a:rPr lang="en-US" sz="2200" dirty="0">
                <a:latin typeface="Lucida Sans Typewriter" pitchFamily="49" charset="0"/>
                <a:cs typeface="Times New Roman" pitchFamily="18" charset="0"/>
              </a:rPr>
              <a:t>  // i is declared </a:t>
            </a:r>
          </a:p>
          <a:p>
            <a:pPr eaLnBrk="1" hangingPunct="1">
              <a:lnSpc>
                <a:spcPct val="90000"/>
              </a:lnSpc>
              <a:buFontTx/>
              <a:buNone/>
            </a:pPr>
            <a:r>
              <a:rPr lang="en-US" sz="2200" dirty="0">
                <a:latin typeface="Lucida Sans Typewriter" pitchFamily="49" charset="0"/>
                <a:cs typeface="Times New Roman" pitchFamily="18" charset="0"/>
              </a:rPr>
              <a:t>  for (</a:t>
            </a:r>
            <a:r>
              <a:rPr lang="en-US" sz="2200" dirty="0" err="1">
                <a:latin typeface="Lucida Sans Typewriter" pitchFamily="49" charset="0"/>
                <a:cs typeface="Times New Roman" pitchFamily="18" charset="0"/>
              </a:rPr>
              <a:t>int</a:t>
            </a:r>
            <a:r>
              <a:rPr lang="en-US" sz="2200" dirty="0">
                <a:latin typeface="Lucida Sans Typewriter" pitchFamily="49" charset="0"/>
                <a:cs typeface="Times New Roman" pitchFamily="18" charset="0"/>
              </a:rPr>
              <a:t> i = 1; i &lt; 10; i++) {</a:t>
            </a:r>
          </a:p>
          <a:p>
            <a:pPr eaLnBrk="1" hangingPunct="1">
              <a:lnSpc>
                <a:spcPct val="90000"/>
              </a:lnSpc>
              <a:buFontTx/>
              <a:buNone/>
            </a:pPr>
            <a:r>
              <a:rPr lang="en-US" sz="2200" dirty="0">
                <a:latin typeface="Lucida Sans Typewriter" pitchFamily="49" charset="0"/>
                <a:cs typeface="Times New Roman" pitchFamily="18" charset="0"/>
              </a:rPr>
              <a:t>    x += i;</a:t>
            </a:r>
          </a:p>
          <a:p>
            <a:pPr eaLnBrk="1" hangingPunct="1">
              <a:lnSpc>
                <a:spcPct val="90000"/>
              </a:lnSpc>
              <a:buFontTx/>
              <a:buNone/>
            </a:pPr>
            <a:r>
              <a:rPr lang="en-US" sz="2200" dirty="0">
                <a:latin typeface="Lucida Sans Typewriter" pitchFamily="49" charset="0"/>
                <a:cs typeface="Times New Roman" pitchFamily="18" charset="0"/>
              </a:rPr>
              <a:t>  }</a:t>
            </a:r>
          </a:p>
          <a:p>
            <a:pPr eaLnBrk="1" hangingPunct="1">
              <a:lnSpc>
                <a:spcPct val="90000"/>
              </a:lnSpc>
              <a:buFontTx/>
              <a:buNone/>
            </a:pPr>
            <a:r>
              <a:rPr lang="en-US" sz="2200" dirty="0">
                <a:latin typeface="Lucida Sans Typewriter" pitchFamily="49" charset="0"/>
                <a:cs typeface="Times New Roman" pitchFamily="18" charset="0"/>
              </a:rPr>
              <a:t>  // i is declared again</a:t>
            </a:r>
          </a:p>
          <a:p>
            <a:pPr eaLnBrk="1" hangingPunct="1">
              <a:lnSpc>
                <a:spcPct val="90000"/>
              </a:lnSpc>
              <a:buFontTx/>
              <a:buNone/>
            </a:pPr>
            <a:r>
              <a:rPr lang="en-US" sz="2200" dirty="0">
                <a:latin typeface="Lucida Sans Typewriter" pitchFamily="49" charset="0"/>
                <a:cs typeface="Times New Roman" pitchFamily="18" charset="0"/>
              </a:rPr>
              <a:t>  for (</a:t>
            </a:r>
            <a:r>
              <a:rPr lang="en-US" sz="2200" dirty="0" err="1">
                <a:latin typeface="Lucida Sans Typewriter" pitchFamily="49" charset="0"/>
                <a:cs typeface="Times New Roman" pitchFamily="18" charset="0"/>
              </a:rPr>
              <a:t>int</a:t>
            </a:r>
            <a:r>
              <a:rPr lang="en-US" sz="2200" dirty="0">
                <a:latin typeface="Lucida Sans Typewriter" pitchFamily="49" charset="0"/>
                <a:cs typeface="Times New Roman" pitchFamily="18" charset="0"/>
              </a:rPr>
              <a:t> i = 1; i &lt; 10; i++) {</a:t>
            </a:r>
          </a:p>
          <a:p>
            <a:pPr eaLnBrk="1" hangingPunct="1">
              <a:lnSpc>
                <a:spcPct val="90000"/>
              </a:lnSpc>
              <a:buFontTx/>
              <a:buNone/>
            </a:pPr>
            <a:r>
              <a:rPr lang="en-US" sz="2200" dirty="0">
                <a:latin typeface="Lucida Sans Typewriter" pitchFamily="49" charset="0"/>
                <a:cs typeface="Times New Roman" pitchFamily="18" charset="0"/>
              </a:rPr>
              <a:t>    y += i;</a:t>
            </a:r>
          </a:p>
          <a:p>
            <a:pPr eaLnBrk="1" hangingPunct="1">
              <a:lnSpc>
                <a:spcPct val="90000"/>
              </a:lnSpc>
              <a:buFontTx/>
              <a:buNone/>
            </a:pPr>
            <a:r>
              <a:rPr lang="en-US" sz="2200" dirty="0">
                <a:latin typeface="Lucida Sans Typewriter" pitchFamily="49" charset="0"/>
                <a:cs typeface="Times New Roman" pitchFamily="18" charset="0"/>
              </a:rPr>
              <a:t>  }</a:t>
            </a:r>
          </a:p>
          <a:p>
            <a:pPr eaLnBrk="1" hangingPunct="1">
              <a:lnSpc>
                <a:spcPct val="90000"/>
              </a:lnSpc>
              <a:buFontTx/>
              <a:buNone/>
            </a:pPr>
            <a:r>
              <a:rPr lang="en-US" sz="2200" dirty="0">
                <a:latin typeface="Lucida Sans Typewriter" pitchFamily="49"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24318DDA-E7BF-4D7B-9C17-035EA3AA2E8C}" type="slidenum">
              <a:rPr lang="en-US" smtClean="0"/>
              <a:pPr>
                <a:defRPr/>
              </a:pPr>
              <a:t>84</a:t>
            </a:fld>
            <a:endParaRPr lang="en-US"/>
          </a:p>
        </p:txBody>
      </p:sp>
      <p:sp>
        <p:nvSpPr>
          <p:cNvPr id="5" name="Oval 4"/>
          <p:cNvSpPr/>
          <p:nvPr/>
        </p:nvSpPr>
        <p:spPr>
          <a:xfrm>
            <a:off x="2400300" y="3314700"/>
            <a:ext cx="11430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6" name="Oval 5"/>
          <p:cNvSpPr/>
          <p:nvPr/>
        </p:nvSpPr>
        <p:spPr>
          <a:xfrm>
            <a:off x="2400300" y="4800600"/>
            <a:ext cx="11430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2" name="Rectangle 1"/>
          <p:cNvSpPr/>
          <p:nvPr/>
        </p:nvSpPr>
        <p:spPr>
          <a:xfrm>
            <a:off x="4802430" y="5694895"/>
            <a:ext cx="3189419" cy="830997"/>
          </a:xfrm>
          <a:prstGeom prst="rect">
            <a:avLst/>
          </a:prstGeom>
        </p:spPr>
        <p:txBody>
          <a:bodyPr wrap="square">
            <a:spAutoFit/>
          </a:bodyPr>
          <a:lstStyle/>
          <a:p>
            <a:pPr hangingPunct="0"/>
            <a:r>
              <a:rPr lang="en-US" dirty="0">
                <a:solidFill>
                  <a:srgbClr val="0070C0"/>
                </a:solidFill>
              </a:rPr>
              <a:t>It is fine to declare i in two non-nesting blocks</a:t>
            </a:r>
            <a:endParaRPr lang="en-MY" u="sng" dirty="0">
              <a:solidFill>
                <a:srgbClr val="0070C0"/>
              </a:solidFill>
            </a:endParaRPr>
          </a:p>
        </p:txBody>
      </p:sp>
      <p:sp>
        <p:nvSpPr>
          <p:cNvPr id="8" name="Left Bracket 7"/>
          <p:cNvSpPr/>
          <p:nvPr/>
        </p:nvSpPr>
        <p:spPr>
          <a:xfrm>
            <a:off x="1538005" y="3429000"/>
            <a:ext cx="153620" cy="960125"/>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9" name="Left Bracket 8"/>
          <p:cNvSpPr/>
          <p:nvPr/>
        </p:nvSpPr>
        <p:spPr>
          <a:xfrm>
            <a:off x="1538005" y="4926795"/>
            <a:ext cx="153620" cy="960125"/>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0" name="Left Bracket 9"/>
          <p:cNvSpPr/>
          <p:nvPr/>
        </p:nvSpPr>
        <p:spPr>
          <a:xfrm>
            <a:off x="1153955" y="2084825"/>
            <a:ext cx="153620" cy="4025568"/>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lIns="92075" tIns="46038" rIns="92075" bIns="46038"/>
          <a:lstStyle/>
          <a:p>
            <a:pPr eaLnBrk="1" hangingPunct="1"/>
            <a:r>
              <a:rPr lang="en-US"/>
              <a:t>Scope of Local Variables, cont.</a:t>
            </a:r>
            <a:endParaRPr lang="en-US">
              <a:solidFill>
                <a:schemeClr val="tx1"/>
              </a:solidFill>
            </a:endParaRPr>
          </a:p>
        </p:txBody>
      </p:sp>
      <p:sp>
        <p:nvSpPr>
          <p:cNvPr id="67587" name="Rectangle 4"/>
          <p:cNvSpPr>
            <a:spLocks noChangeArrowheads="1"/>
          </p:cNvSpPr>
          <p:nvPr/>
        </p:nvSpPr>
        <p:spPr bwMode="auto">
          <a:xfrm>
            <a:off x="533400" y="1624013"/>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 With compilation error</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public static void </a:t>
            </a:r>
            <a:r>
              <a:rPr lang="en-US" dirty="0" err="1">
                <a:latin typeface="Lucida Sans Typewriter" pitchFamily="49" charset="0"/>
                <a:cs typeface="Times New Roman" pitchFamily="18" charset="0"/>
              </a:rPr>
              <a:t>incorrectMethod</a:t>
            </a:r>
            <a:r>
              <a:rPr lang="en-US" dirty="0">
                <a:latin typeface="Lucida Sans Typewriter" pitchFamily="49" charset="0"/>
                <a:cs typeface="Times New Roman" pitchFamily="18" charset="0"/>
              </a:rPr>
              <a:t>() {</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  </a:t>
            </a:r>
            <a:r>
              <a:rPr lang="en-US" dirty="0" err="1">
                <a:latin typeface="Lucida Sans Typewriter" pitchFamily="49" charset="0"/>
                <a:cs typeface="Times New Roman" pitchFamily="18" charset="0"/>
              </a:rPr>
              <a:t>int</a:t>
            </a:r>
            <a:r>
              <a:rPr lang="en-US" dirty="0">
                <a:latin typeface="Lucida Sans Typewriter" pitchFamily="49" charset="0"/>
                <a:cs typeface="Times New Roman" pitchFamily="18" charset="0"/>
              </a:rPr>
              <a:t> x = 1;</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  </a:t>
            </a:r>
            <a:r>
              <a:rPr lang="en-US" dirty="0" err="1">
                <a:latin typeface="Lucida Sans Typewriter" pitchFamily="49" charset="0"/>
                <a:cs typeface="Times New Roman" pitchFamily="18" charset="0"/>
              </a:rPr>
              <a:t>int</a:t>
            </a:r>
            <a:r>
              <a:rPr lang="en-US" dirty="0">
                <a:latin typeface="Lucida Sans Typewriter" pitchFamily="49" charset="0"/>
                <a:cs typeface="Times New Roman" pitchFamily="18" charset="0"/>
              </a:rPr>
              <a:t> y = 1;</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  for (</a:t>
            </a:r>
            <a:r>
              <a:rPr lang="en-US" dirty="0" err="1">
                <a:latin typeface="Lucida Sans Typewriter" pitchFamily="49" charset="0"/>
                <a:cs typeface="Times New Roman" pitchFamily="18" charset="0"/>
              </a:rPr>
              <a:t>int</a:t>
            </a:r>
            <a:r>
              <a:rPr lang="en-US" dirty="0">
                <a:latin typeface="Lucida Sans Typewriter" pitchFamily="49" charset="0"/>
                <a:cs typeface="Times New Roman" pitchFamily="18" charset="0"/>
              </a:rPr>
              <a:t> i = 1; i &lt; 10; i++) {</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    </a:t>
            </a:r>
            <a:r>
              <a:rPr lang="en-US" dirty="0" err="1">
                <a:latin typeface="Lucida Sans Typewriter" pitchFamily="49" charset="0"/>
                <a:cs typeface="Times New Roman" pitchFamily="18" charset="0"/>
              </a:rPr>
              <a:t>int</a:t>
            </a:r>
            <a:r>
              <a:rPr lang="en-US" dirty="0">
                <a:latin typeface="Lucida Sans Typewriter" pitchFamily="49" charset="0"/>
                <a:cs typeface="Times New Roman" pitchFamily="18" charset="0"/>
              </a:rPr>
              <a:t> x = 0;</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    x += i;</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  }</a:t>
            </a:r>
          </a:p>
          <a:p>
            <a:pPr marL="342900" indent="-342900" eaLnBrk="0" hangingPunct="0">
              <a:lnSpc>
                <a:spcPct val="90000"/>
              </a:lnSpc>
              <a:spcBef>
                <a:spcPct val="20000"/>
              </a:spcBef>
              <a:buClr>
                <a:schemeClr val="tx2"/>
              </a:buClr>
              <a:buSzPct val="75000"/>
              <a:buFont typeface="Monotype Sorts" pitchFamily="2" charset="2"/>
              <a:buNone/>
            </a:pPr>
            <a:r>
              <a:rPr lang="en-US" dirty="0">
                <a:latin typeface="Lucida Sans Typewriter" pitchFamily="49"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8227DF3B-085D-4C5D-927E-44D00897C000}" type="slidenum">
              <a:rPr lang="en-US" smtClean="0"/>
              <a:pPr>
                <a:defRPr/>
              </a:pPr>
              <a:t>85</a:t>
            </a:fld>
            <a:endParaRPr lang="en-US"/>
          </a:p>
        </p:txBody>
      </p:sp>
      <p:sp>
        <p:nvSpPr>
          <p:cNvPr id="7" name="Oval 6"/>
          <p:cNvSpPr/>
          <p:nvPr/>
        </p:nvSpPr>
        <p:spPr>
          <a:xfrm>
            <a:off x="876300" y="2400300"/>
            <a:ext cx="11430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8" name="Oval 7"/>
          <p:cNvSpPr/>
          <p:nvPr/>
        </p:nvSpPr>
        <p:spPr>
          <a:xfrm>
            <a:off x="1257300" y="3619500"/>
            <a:ext cx="11430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ms-MY"/>
          </a:p>
        </p:txBody>
      </p:sp>
      <p:sp>
        <p:nvSpPr>
          <p:cNvPr id="2" name="Rectangle 1"/>
          <p:cNvSpPr/>
          <p:nvPr/>
        </p:nvSpPr>
        <p:spPr>
          <a:xfrm>
            <a:off x="4465982" y="4003321"/>
            <a:ext cx="3255228" cy="830997"/>
          </a:xfrm>
          <a:prstGeom prst="rect">
            <a:avLst/>
          </a:prstGeom>
        </p:spPr>
        <p:txBody>
          <a:bodyPr wrap="square">
            <a:spAutoFit/>
          </a:bodyPr>
          <a:lstStyle/>
          <a:p>
            <a:pPr hangingPunct="0"/>
            <a:r>
              <a:rPr lang="en-US" dirty="0">
                <a:solidFill>
                  <a:srgbClr val="0070C0"/>
                </a:solidFill>
              </a:rPr>
              <a:t>It is wrong to declare x in two nesting blocks</a:t>
            </a:r>
            <a:endParaRPr lang="en-MY" u="sng" dirty="0">
              <a:solidFill>
                <a:srgbClr val="0070C0"/>
              </a:solidFill>
            </a:endParaRPr>
          </a:p>
        </p:txBody>
      </p:sp>
      <p:sp>
        <p:nvSpPr>
          <p:cNvPr id="9" name="Left Bracket 8"/>
          <p:cNvSpPr/>
          <p:nvPr/>
        </p:nvSpPr>
        <p:spPr>
          <a:xfrm>
            <a:off x="799490" y="3387087"/>
            <a:ext cx="153620" cy="1232468"/>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0" name="Left Bracket 9"/>
          <p:cNvSpPr/>
          <p:nvPr/>
        </p:nvSpPr>
        <p:spPr>
          <a:xfrm>
            <a:off x="376188" y="2167887"/>
            <a:ext cx="157211" cy="2874123"/>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3BE2-3E57-4F8C-9CB3-E98426DD488F}"/>
              </a:ext>
            </a:extLst>
          </p:cNvPr>
          <p:cNvSpPr>
            <a:spLocks noGrp="1"/>
          </p:cNvSpPr>
          <p:nvPr>
            <p:ph type="title"/>
          </p:nvPr>
        </p:nvSpPr>
        <p:spPr>
          <a:xfrm>
            <a:off x="457200" y="274638"/>
            <a:ext cx="8229600" cy="696442"/>
          </a:xfrm>
        </p:spPr>
        <p:txBody>
          <a:bodyPr/>
          <a:lstStyle/>
          <a:p>
            <a:r>
              <a:rPr lang="en-US" sz="2000" dirty="0"/>
              <a:t>Passing Parameters By Value</a:t>
            </a:r>
            <a:endParaRPr lang="en-MY" sz="2000" dirty="0"/>
          </a:p>
        </p:txBody>
      </p:sp>
      <p:sp>
        <p:nvSpPr>
          <p:cNvPr id="3" name="Slide Number Placeholder 2">
            <a:extLst>
              <a:ext uri="{FF2B5EF4-FFF2-40B4-BE49-F238E27FC236}">
                <a16:creationId xmlns:a16="http://schemas.microsoft.com/office/drawing/2014/main" id="{D6C5DFCE-464C-4124-8B1B-C22AB5753A38}"/>
              </a:ext>
            </a:extLst>
          </p:cNvPr>
          <p:cNvSpPr>
            <a:spLocks noGrp="1"/>
          </p:cNvSpPr>
          <p:nvPr>
            <p:ph type="sldNum" sz="quarter" idx="12"/>
          </p:nvPr>
        </p:nvSpPr>
        <p:spPr/>
        <p:txBody>
          <a:bodyPr/>
          <a:lstStyle/>
          <a:p>
            <a:pPr>
              <a:defRPr/>
            </a:pPr>
            <a:fld id="{5FC14961-1401-484F-B984-A6F5736C73AE}" type="slidenum">
              <a:rPr lang="en-US" smtClean="0"/>
              <a:pPr>
                <a:defRPr/>
              </a:pPr>
              <a:t>86</a:t>
            </a:fld>
            <a:endParaRPr lang="en-US"/>
          </a:p>
        </p:txBody>
      </p:sp>
      <p:sp>
        <p:nvSpPr>
          <p:cNvPr id="5" name="Content Placeholder 4">
            <a:extLst>
              <a:ext uri="{FF2B5EF4-FFF2-40B4-BE49-F238E27FC236}">
                <a16:creationId xmlns:a16="http://schemas.microsoft.com/office/drawing/2014/main" id="{1E4CE1D9-CA1B-78C9-E2DE-51A655909190}"/>
              </a:ext>
            </a:extLst>
          </p:cNvPr>
          <p:cNvSpPr>
            <a:spLocks noGrp="1"/>
          </p:cNvSpPr>
          <p:nvPr>
            <p:ph idx="1"/>
          </p:nvPr>
        </p:nvSpPr>
        <p:spPr>
          <a:xfrm>
            <a:off x="457200" y="975266"/>
            <a:ext cx="8229600" cy="5882734"/>
          </a:xfrm>
        </p:spPr>
        <p:txBody>
          <a:bodyPr/>
          <a:lstStyle/>
          <a:p>
            <a:pPr marL="0" indent="0">
              <a:spcBef>
                <a:spcPts val="0"/>
              </a:spcBef>
              <a:buNone/>
            </a:pPr>
            <a:r>
              <a:rPr lang="en-MY" sz="1600" i="1" dirty="0">
                <a:solidFill>
                  <a:srgbClr val="0000D7"/>
                </a:solidFill>
                <a:effectLst/>
                <a:latin typeface="Times"/>
              </a:rPr>
              <a:t>public class </a:t>
            </a:r>
            <a:r>
              <a:rPr lang="en-MY" sz="1600" i="1" dirty="0" err="1">
                <a:effectLst/>
                <a:latin typeface="Times"/>
              </a:rPr>
              <a:t>TestPassByValue</a:t>
            </a:r>
            <a:r>
              <a:rPr lang="en-MY" sz="1600" i="1" dirty="0">
                <a:effectLst/>
                <a:latin typeface="Times"/>
              </a:rPr>
              <a:t> {</a:t>
            </a:r>
            <a:endParaRPr lang="en-MY" sz="1600" dirty="0">
              <a:effectLst/>
              <a:latin typeface="Times"/>
            </a:endParaRPr>
          </a:p>
          <a:p>
            <a:pPr marL="447675" indent="0">
              <a:spcBef>
                <a:spcPts val="0"/>
              </a:spcBef>
              <a:buNone/>
            </a:pPr>
            <a:r>
              <a:rPr lang="en-MY" sz="1600" i="1" dirty="0">
                <a:solidFill>
                  <a:srgbClr val="0000D7"/>
                </a:solidFill>
                <a:effectLst/>
                <a:latin typeface="Times"/>
              </a:rPr>
              <a:t>public static void </a:t>
            </a:r>
            <a:r>
              <a:rPr lang="en-MY" sz="1600" i="1" dirty="0">
                <a:effectLst/>
                <a:latin typeface="Times"/>
              </a:rPr>
              <a:t>main(String[] </a:t>
            </a:r>
            <a:r>
              <a:rPr lang="en-MY" sz="1600" i="1" dirty="0" err="1">
                <a:effectLst/>
                <a:latin typeface="Times"/>
              </a:rPr>
              <a:t>args</a:t>
            </a:r>
            <a:r>
              <a:rPr lang="en-MY" sz="1600" i="1" dirty="0">
                <a:effectLst/>
                <a:latin typeface="Times"/>
              </a:rPr>
              <a:t>) {</a:t>
            </a:r>
            <a:endParaRPr lang="en-MY" sz="1600" dirty="0">
              <a:effectLst/>
              <a:latin typeface="Times"/>
            </a:endParaRPr>
          </a:p>
          <a:p>
            <a:pPr marL="1023938" indent="0">
              <a:spcBef>
                <a:spcPts val="0"/>
              </a:spcBef>
              <a:buNone/>
            </a:pPr>
            <a:r>
              <a:rPr lang="en-MY" sz="1600" i="1" dirty="0">
                <a:solidFill>
                  <a:srgbClr val="0000D7"/>
                </a:solidFill>
                <a:effectLst/>
                <a:latin typeface="Times"/>
              </a:rPr>
              <a:t>int </a:t>
            </a:r>
            <a:r>
              <a:rPr lang="en-MY" sz="1600" i="1" dirty="0">
                <a:effectLst/>
                <a:latin typeface="Times"/>
              </a:rPr>
              <a:t>num1 = </a:t>
            </a:r>
            <a:r>
              <a:rPr lang="en-MY" sz="1600" i="1" dirty="0">
                <a:solidFill>
                  <a:srgbClr val="009A80"/>
                </a:solidFill>
                <a:effectLst/>
                <a:latin typeface="Times"/>
              </a:rPr>
              <a:t>1, </a:t>
            </a:r>
            <a:r>
              <a:rPr lang="en-MY" sz="1600" i="1" dirty="0">
                <a:effectLst/>
                <a:latin typeface="Times"/>
              </a:rPr>
              <a:t>num2 = </a:t>
            </a:r>
            <a:r>
              <a:rPr lang="en-MY" sz="1600" i="1" dirty="0">
                <a:solidFill>
                  <a:srgbClr val="009A80"/>
                </a:solidFill>
                <a:effectLst/>
                <a:latin typeface="Times"/>
              </a:rPr>
              <a:t>2</a:t>
            </a:r>
            <a:r>
              <a:rPr lang="en-MY" sz="1600" i="1" dirty="0">
                <a:effectLst/>
                <a:latin typeface="Times"/>
              </a:rPr>
              <a:t>;</a:t>
            </a:r>
            <a:endParaRPr lang="en-MY" sz="1600" dirty="0">
              <a:effectLst/>
              <a:latin typeface="Times"/>
            </a:endParaRPr>
          </a:p>
          <a:p>
            <a:pPr marL="1023938" indent="0">
              <a:spcBef>
                <a:spcPts val="0"/>
              </a:spcBef>
              <a:buNone/>
            </a:pPr>
            <a:r>
              <a:rPr lang="en-MY" sz="1600" i="1" dirty="0" err="1">
                <a:solidFill>
                  <a:srgbClr val="000000"/>
                </a:solidFill>
                <a:effectLst/>
                <a:latin typeface="Times"/>
              </a:rPr>
              <a:t>System.out.println</a:t>
            </a:r>
            <a:r>
              <a:rPr lang="en-MY" sz="1600" i="1" dirty="0">
                <a:solidFill>
                  <a:srgbClr val="000000"/>
                </a:solidFill>
                <a:effectLst/>
                <a:latin typeface="Times"/>
              </a:rPr>
              <a:t>(</a:t>
            </a:r>
            <a:r>
              <a:rPr lang="en-MY" sz="1600" i="1" dirty="0">
                <a:solidFill>
                  <a:srgbClr val="009A80"/>
                </a:solidFill>
                <a:effectLst/>
                <a:latin typeface="Times"/>
              </a:rPr>
              <a:t>"num1 </a:t>
            </a:r>
            <a:r>
              <a:rPr lang="en-MY" sz="1600" i="1" dirty="0">
                <a:solidFill>
                  <a:srgbClr val="009A80"/>
                </a:solidFill>
                <a:latin typeface="Times"/>
              </a:rPr>
              <a:t>is </a:t>
            </a:r>
            <a:r>
              <a:rPr lang="en-MY" sz="1600" i="1" dirty="0">
                <a:solidFill>
                  <a:srgbClr val="009A80"/>
                </a:solidFill>
                <a:effectLst/>
                <a:latin typeface="Times"/>
              </a:rPr>
              <a:t>" </a:t>
            </a:r>
            <a:r>
              <a:rPr lang="en-MY" sz="1600" i="1" dirty="0">
                <a:solidFill>
                  <a:srgbClr val="000000"/>
                </a:solidFill>
                <a:effectLst/>
                <a:latin typeface="Times"/>
              </a:rPr>
              <a:t>+</a:t>
            </a:r>
            <a:r>
              <a:rPr lang="en-MY" sz="1600" i="1" dirty="0">
                <a:effectLst/>
                <a:latin typeface="Times"/>
              </a:rPr>
              <a:t> num1 + </a:t>
            </a:r>
            <a:r>
              <a:rPr lang="en-MY" sz="1600" i="1" dirty="0">
                <a:solidFill>
                  <a:srgbClr val="009A80"/>
                </a:solidFill>
                <a:effectLst/>
                <a:latin typeface="Times"/>
              </a:rPr>
              <a:t>" num2 is " </a:t>
            </a:r>
            <a:r>
              <a:rPr lang="en-MY" sz="1600" i="1" dirty="0">
                <a:effectLst/>
                <a:latin typeface="Times"/>
              </a:rPr>
              <a:t>+ num2);</a:t>
            </a:r>
            <a:endParaRPr lang="en-MY" sz="1600" dirty="0">
              <a:effectLst/>
              <a:latin typeface="Times"/>
            </a:endParaRPr>
          </a:p>
          <a:p>
            <a:pPr marL="1023938" indent="0">
              <a:spcBef>
                <a:spcPts val="0"/>
              </a:spcBef>
              <a:buNone/>
            </a:pPr>
            <a:endParaRPr lang="en-MY" sz="1600" dirty="0">
              <a:effectLst/>
              <a:latin typeface="Times"/>
            </a:endParaRPr>
          </a:p>
          <a:p>
            <a:pPr marL="1023938" indent="0">
              <a:spcBef>
                <a:spcPts val="0"/>
              </a:spcBef>
              <a:buNone/>
            </a:pPr>
            <a:r>
              <a:rPr lang="en-MY" sz="1600" i="1" dirty="0">
                <a:solidFill>
                  <a:srgbClr val="00B300"/>
                </a:solidFill>
                <a:effectLst/>
                <a:latin typeface="Times"/>
              </a:rPr>
              <a:t>// Invoke the swap method to attempt to swap two variables</a:t>
            </a:r>
            <a:endParaRPr lang="en-MY" sz="1600" dirty="0">
              <a:solidFill>
                <a:srgbClr val="00B300"/>
              </a:solidFill>
              <a:effectLst/>
              <a:latin typeface="Times"/>
            </a:endParaRPr>
          </a:p>
          <a:p>
            <a:pPr marL="1023938" indent="0">
              <a:spcBef>
                <a:spcPts val="0"/>
              </a:spcBef>
              <a:buNone/>
            </a:pPr>
            <a:r>
              <a:rPr lang="en-MY" sz="1600" i="1" dirty="0">
                <a:effectLst/>
                <a:latin typeface="Times"/>
              </a:rPr>
              <a:t> swap(num1, num2);</a:t>
            </a:r>
          </a:p>
          <a:p>
            <a:pPr marL="1023938" indent="0">
              <a:spcBef>
                <a:spcPts val="0"/>
              </a:spcBef>
              <a:buNone/>
            </a:pPr>
            <a:endParaRPr lang="en-MY" sz="1600" dirty="0">
              <a:effectLst/>
              <a:latin typeface="Times"/>
            </a:endParaRPr>
          </a:p>
          <a:p>
            <a:pPr marL="1023938" indent="0">
              <a:spcBef>
                <a:spcPts val="0"/>
              </a:spcBef>
              <a:buNone/>
            </a:pPr>
            <a:r>
              <a:rPr lang="en-MY" sz="1600" i="1" dirty="0" err="1">
                <a:solidFill>
                  <a:srgbClr val="000000"/>
                </a:solidFill>
                <a:effectLst/>
                <a:latin typeface="Times"/>
              </a:rPr>
              <a:t>System.out.println</a:t>
            </a:r>
            <a:r>
              <a:rPr lang="en-MY" sz="1600" i="1" dirty="0">
                <a:solidFill>
                  <a:srgbClr val="000000"/>
                </a:solidFill>
                <a:effectLst/>
                <a:latin typeface="Times"/>
              </a:rPr>
              <a:t>(</a:t>
            </a:r>
            <a:r>
              <a:rPr lang="en-MY" sz="1600" i="1" dirty="0">
                <a:solidFill>
                  <a:srgbClr val="009A80"/>
                </a:solidFill>
                <a:effectLst/>
                <a:latin typeface="Times"/>
              </a:rPr>
              <a:t>"num1 is " </a:t>
            </a:r>
            <a:r>
              <a:rPr lang="en-MY" sz="1600" i="1" dirty="0">
                <a:solidFill>
                  <a:srgbClr val="000000"/>
                </a:solidFill>
                <a:effectLst/>
                <a:latin typeface="Times"/>
              </a:rPr>
              <a:t>+</a:t>
            </a:r>
            <a:r>
              <a:rPr lang="en-MY" sz="1600" dirty="0">
                <a:solidFill>
                  <a:srgbClr val="009A80"/>
                </a:solidFill>
                <a:latin typeface="Times"/>
              </a:rPr>
              <a:t> </a:t>
            </a:r>
            <a:r>
              <a:rPr lang="en-MY" sz="1600" i="1" dirty="0">
                <a:effectLst/>
                <a:latin typeface="Times"/>
              </a:rPr>
              <a:t>num1 + </a:t>
            </a:r>
            <a:r>
              <a:rPr lang="en-MY" sz="1600" i="1" dirty="0">
                <a:solidFill>
                  <a:srgbClr val="009A80"/>
                </a:solidFill>
                <a:effectLst/>
                <a:latin typeface="Times"/>
              </a:rPr>
              <a:t>"num2 is " </a:t>
            </a:r>
            <a:r>
              <a:rPr lang="en-MY" sz="1600" i="1" dirty="0">
                <a:effectLst/>
                <a:latin typeface="Times"/>
              </a:rPr>
              <a:t>+ num2);</a:t>
            </a:r>
            <a:endParaRPr lang="en-MY" sz="1600" dirty="0">
              <a:effectLst/>
              <a:latin typeface="Times"/>
            </a:endParaRPr>
          </a:p>
          <a:p>
            <a:pPr marL="447675" indent="0">
              <a:spcBef>
                <a:spcPts val="0"/>
              </a:spcBef>
              <a:buNone/>
            </a:pPr>
            <a:r>
              <a:rPr lang="en-MY" sz="1600" i="1" dirty="0">
                <a:effectLst/>
                <a:latin typeface="Times"/>
              </a:rPr>
              <a:t>}</a:t>
            </a:r>
            <a:endParaRPr lang="en-MY" sz="1600" dirty="0">
              <a:effectLst/>
              <a:latin typeface="Times"/>
            </a:endParaRPr>
          </a:p>
          <a:p>
            <a:pPr marL="447675" indent="0">
              <a:spcBef>
                <a:spcPts val="0"/>
              </a:spcBef>
              <a:buNone/>
            </a:pPr>
            <a:endParaRPr lang="en-MY" sz="1600" dirty="0">
              <a:effectLst/>
              <a:latin typeface="Times"/>
            </a:endParaRPr>
          </a:p>
          <a:p>
            <a:pPr marL="447675" indent="0">
              <a:spcBef>
                <a:spcPts val="0"/>
              </a:spcBef>
              <a:buNone/>
            </a:pPr>
            <a:r>
              <a:rPr lang="en-MY" sz="1600" i="1" dirty="0">
                <a:solidFill>
                  <a:srgbClr val="0000D7"/>
                </a:solidFill>
                <a:effectLst/>
                <a:latin typeface="Times"/>
              </a:rPr>
              <a:t>public static void </a:t>
            </a:r>
            <a:r>
              <a:rPr lang="en-MY" sz="1600" i="1" dirty="0">
                <a:solidFill>
                  <a:srgbClr val="000000"/>
                </a:solidFill>
                <a:effectLst/>
                <a:latin typeface="Times"/>
              </a:rPr>
              <a:t>swap(</a:t>
            </a:r>
            <a:r>
              <a:rPr lang="en-MY" sz="1600" i="1" dirty="0">
                <a:solidFill>
                  <a:srgbClr val="0000D7"/>
                </a:solidFill>
                <a:effectLst/>
                <a:latin typeface="Times"/>
              </a:rPr>
              <a:t>int </a:t>
            </a:r>
            <a:r>
              <a:rPr lang="en-MY" sz="1600" i="1" dirty="0">
                <a:solidFill>
                  <a:srgbClr val="000000"/>
                </a:solidFill>
                <a:effectLst/>
                <a:latin typeface="Times"/>
              </a:rPr>
              <a:t>n1, </a:t>
            </a:r>
            <a:r>
              <a:rPr lang="en-MY" sz="1600" i="1" dirty="0">
                <a:solidFill>
                  <a:srgbClr val="0000D7"/>
                </a:solidFill>
                <a:effectLst/>
                <a:latin typeface="Times"/>
              </a:rPr>
              <a:t>int </a:t>
            </a:r>
            <a:r>
              <a:rPr lang="en-MY" sz="1600" i="1" dirty="0">
                <a:solidFill>
                  <a:srgbClr val="000000"/>
                </a:solidFill>
                <a:effectLst/>
                <a:latin typeface="Times"/>
              </a:rPr>
              <a:t>n2) {</a:t>
            </a:r>
            <a:endParaRPr lang="en-MY" sz="1600" dirty="0">
              <a:solidFill>
                <a:srgbClr val="0000D7"/>
              </a:solidFill>
              <a:effectLst/>
              <a:latin typeface="Times"/>
            </a:endParaRPr>
          </a:p>
          <a:p>
            <a:pPr marL="981075" indent="0">
              <a:spcBef>
                <a:spcPts val="0"/>
              </a:spcBef>
              <a:buNone/>
            </a:pPr>
            <a:r>
              <a:rPr lang="en-MY" sz="1600" i="1" dirty="0" err="1">
                <a:solidFill>
                  <a:srgbClr val="000000"/>
                </a:solidFill>
                <a:effectLst/>
                <a:latin typeface="Times"/>
              </a:rPr>
              <a:t>System.out.println</a:t>
            </a:r>
            <a:r>
              <a:rPr lang="en-MY" sz="1600" i="1" dirty="0">
                <a:solidFill>
                  <a:srgbClr val="000000"/>
                </a:solidFill>
                <a:effectLst/>
                <a:latin typeface="Times"/>
              </a:rPr>
              <a:t>(</a:t>
            </a:r>
            <a:r>
              <a:rPr lang="en-MY" sz="1600" i="1" dirty="0">
                <a:solidFill>
                  <a:srgbClr val="009A80"/>
                </a:solidFill>
                <a:effectLst/>
                <a:latin typeface="Times"/>
              </a:rPr>
              <a:t>” n</a:t>
            </a:r>
            <a:r>
              <a:rPr lang="en-MY" sz="1600" i="1" dirty="0">
                <a:solidFill>
                  <a:srgbClr val="009A80"/>
                </a:solidFill>
                <a:latin typeface="Times"/>
              </a:rPr>
              <a:t>1 is</a:t>
            </a:r>
            <a:r>
              <a:rPr lang="en-MY" sz="1600" i="1" dirty="0">
                <a:solidFill>
                  <a:srgbClr val="009A80"/>
                </a:solidFill>
                <a:effectLst/>
                <a:latin typeface="Times"/>
              </a:rPr>
              <a:t>” + </a:t>
            </a:r>
            <a:r>
              <a:rPr lang="en-MY" sz="1600" i="1" dirty="0">
                <a:solidFill>
                  <a:srgbClr val="000000"/>
                </a:solidFill>
                <a:effectLst/>
                <a:latin typeface="Times"/>
              </a:rPr>
              <a:t>n1</a:t>
            </a:r>
            <a:r>
              <a:rPr lang="en-MY" sz="1600" i="1" dirty="0">
                <a:solidFill>
                  <a:srgbClr val="009A80"/>
                </a:solidFill>
                <a:effectLst/>
                <a:latin typeface="Times"/>
              </a:rPr>
              <a:t>+" and n2 is " </a:t>
            </a:r>
            <a:r>
              <a:rPr lang="en-MY" sz="1600" i="1" dirty="0">
                <a:solidFill>
                  <a:srgbClr val="000000"/>
                </a:solidFill>
                <a:effectLst/>
                <a:latin typeface="Times"/>
              </a:rPr>
              <a:t>+ n2);</a:t>
            </a:r>
            <a:endParaRPr lang="en-MY" sz="1600" dirty="0">
              <a:solidFill>
                <a:srgbClr val="009A80"/>
              </a:solidFill>
              <a:effectLst/>
              <a:latin typeface="Times"/>
            </a:endParaRPr>
          </a:p>
          <a:p>
            <a:pPr marL="981075" indent="0">
              <a:spcBef>
                <a:spcPts val="0"/>
              </a:spcBef>
              <a:buNone/>
            </a:pPr>
            <a:endParaRPr lang="en-MY" sz="1600" dirty="0">
              <a:effectLst/>
              <a:latin typeface="Times"/>
            </a:endParaRPr>
          </a:p>
          <a:p>
            <a:pPr marL="981075" indent="0">
              <a:spcBef>
                <a:spcPts val="0"/>
              </a:spcBef>
              <a:buNone/>
            </a:pPr>
            <a:r>
              <a:rPr lang="en-MY" sz="1600" i="1" dirty="0">
                <a:solidFill>
                  <a:srgbClr val="0000D7"/>
                </a:solidFill>
                <a:effectLst/>
                <a:latin typeface="Times"/>
              </a:rPr>
              <a:t>int </a:t>
            </a:r>
            <a:r>
              <a:rPr lang="en-MY" sz="1600" i="1" dirty="0">
                <a:effectLst/>
                <a:latin typeface="Times"/>
              </a:rPr>
              <a:t>temp = n1;</a:t>
            </a:r>
            <a:endParaRPr lang="en-MY" sz="1600" dirty="0">
              <a:effectLst/>
              <a:latin typeface="Times"/>
            </a:endParaRPr>
          </a:p>
          <a:p>
            <a:pPr marL="981075" indent="0">
              <a:spcBef>
                <a:spcPts val="0"/>
              </a:spcBef>
              <a:buNone/>
            </a:pPr>
            <a:r>
              <a:rPr lang="en-MY" sz="1600" i="1" dirty="0">
                <a:effectLst/>
                <a:latin typeface="Times"/>
              </a:rPr>
              <a:t>n1 = n2;</a:t>
            </a:r>
            <a:endParaRPr lang="en-MY" sz="1600" dirty="0">
              <a:effectLst/>
              <a:latin typeface="Times"/>
            </a:endParaRPr>
          </a:p>
          <a:p>
            <a:pPr marL="981075" indent="0">
              <a:spcBef>
                <a:spcPts val="0"/>
              </a:spcBef>
              <a:buNone/>
            </a:pPr>
            <a:r>
              <a:rPr lang="en-MY" sz="1600" i="1" dirty="0">
                <a:effectLst/>
                <a:latin typeface="Times"/>
              </a:rPr>
              <a:t>n2 = temp;</a:t>
            </a:r>
            <a:endParaRPr lang="en-MY" sz="1600" dirty="0">
              <a:effectLst/>
              <a:latin typeface="Times"/>
            </a:endParaRPr>
          </a:p>
          <a:p>
            <a:pPr marL="981075" indent="0">
              <a:spcBef>
                <a:spcPts val="0"/>
              </a:spcBef>
              <a:buNone/>
            </a:pPr>
            <a:endParaRPr lang="en-MY" sz="1600" dirty="0">
              <a:effectLst/>
              <a:latin typeface="Times"/>
            </a:endParaRPr>
          </a:p>
          <a:p>
            <a:pPr marL="981075" indent="0">
              <a:spcBef>
                <a:spcPts val="0"/>
              </a:spcBef>
              <a:buNone/>
            </a:pPr>
            <a:r>
              <a:rPr lang="en-MY" sz="1600" i="1" dirty="0" err="1">
                <a:solidFill>
                  <a:srgbClr val="000000"/>
                </a:solidFill>
                <a:effectLst/>
                <a:latin typeface="Times"/>
              </a:rPr>
              <a:t>System.out.println</a:t>
            </a:r>
            <a:r>
              <a:rPr lang="en-MY" sz="1600" i="1" dirty="0">
                <a:solidFill>
                  <a:srgbClr val="000000"/>
                </a:solidFill>
                <a:effectLst/>
                <a:latin typeface="Times"/>
              </a:rPr>
              <a:t>(</a:t>
            </a:r>
            <a:r>
              <a:rPr lang="en-MY" sz="1600" i="1" dirty="0">
                <a:solidFill>
                  <a:srgbClr val="009A80"/>
                </a:solidFill>
                <a:latin typeface="Times"/>
              </a:rPr>
              <a:t>“</a:t>
            </a:r>
            <a:r>
              <a:rPr lang="en-MY" sz="1600" i="1" dirty="0">
                <a:solidFill>
                  <a:srgbClr val="009A80"/>
                </a:solidFill>
                <a:effectLst/>
                <a:latin typeface="Times"/>
              </a:rPr>
              <a:t>n1 is " </a:t>
            </a:r>
            <a:r>
              <a:rPr lang="en-MY" sz="1600" i="1" dirty="0">
                <a:solidFill>
                  <a:srgbClr val="000000"/>
                </a:solidFill>
                <a:effectLst/>
                <a:latin typeface="Times"/>
              </a:rPr>
              <a:t>+ n1</a:t>
            </a:r>
            <a:r>
              <a:rPr lang="en-MY" sz="1600" i="1" dirty="0">
                <a:solidFill>
                  <a:srgbClr val="009A80"/>
                </a:solidFill>
                <a:effectLst/>
                <a:latin typeface="Times"/>
              </a:rPr>
              <a:t>" and n2 is " </a:t>
            </a:r>
            <a:r>
              <a:rPr lang="en-MY" sz="1600" i="1" dirty="0">
                <a:solidFill>
                  <a:srgbClr val="000000"/>
                </a:solidFill>
                <a:effectLst/>
                <a:latin typeface="Times"/>
              </a:rPr>
              <a:t>+ n2);</a:t>
            </a:r>
            <a:endParaRPr lang="en-MY" sz="1600" dirty="0">
              <a:solidFill>
                <a:srgbClr val="009A80"/>
              </a:solidFill>
              <a:effectLst/>
              <a:latin typeface="Times"/>
            </a:endParaRPr>
          </a:p>
          <a:p>
            <a:pPr marL="447675" indent="0">
              <a:spcBef>
                <a:spcPts val="0"/>
              </a:spcBef>
              <a:buNone/>
            </a:pPr>
            <a:r>
              <a:rPr lang="en-MY" sz="1600" i="1" dirty="0">
                <a:effectLst/>
                <a:latin typeface="Times"/>
              </a:rPr>
              <a:t>}</a:t>
            </a:r>
          </a:p>
          <a:p>
            <a:pPr marL="0" indent="0">
              <a:spcBef>
                <a:spcPts val="0"/>
              </a:spcBef>
              <a:buNone/>
            </a:pPr>
            <a:r>
              <a:rPr lang="en-MY" sz="1600" i="1" dirty="0">
                <a:latin typeface="Times"/>
              </a:rPr>
              <a:t>}</a:t>
            </a:r>
            <a:endParaRPr lang="en-MY" sz="1600" dirty="0">
              <a:effectLst/>
              <a:latin typeface="Times"/>
            </a:endParaRPr>
          </a:p>
          <a:p>
            <a:pPr marL="0" indent="0">
              <a:buNone/>
            </a:pPr>
            <a:endParaRPr lang="en-GB" sz="1600" dirty="0"/>
          </a:p>
        </p:txBody>
      </p:sp>
    </p:spTree>
    <p:extLst>
      <p:ext uri="{BB962C8B-B14F-4D97-AF65-F5344CB8AC3E}">
        <p14:creationId xmlns:p14="http://schemas.microsoft.com/office/powerpoint/2010/main" val="7589456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lIns="92075" tIns="46038" rIns="92075" bIns="46038"/>
          <a:lstStyle/>
          <a:p>
            <a:pPr eaLnBrk="1" hangingPunct="1"/>
            <a:r>
              <a:rPr lang="en-US"/>
              <a:t>Method Abstraction</a:t>
            </a:r>
            <a:endParaRPr lang="en-US">
              <a:solidFill>
                <a:schemeClr val="tx1"/>
              </a:solidFill>
            </a:endParaRPr>
          </a:p>
        </p:txBody>
      </p:sp>
      <p:sp>
        <p:nvSpPr>
          <p:cNvPr id="74755" name="Rectangle 3"/>
          <p:cNvSpPr>
            <a:spLocks noGrp="1" noChangeArrowheads="1"/>
          </p:cNvSpPr>
          <p:nvPr>
            <p:ph type="body" idx="1"/>
          </p:nvPr>
        </p:nvSpPr>
        <p:spPr>
          <a:xfrm>
            <a:off x="685800" y="1447800"/>
            <a:ext cx="8001000" cy="4678363"/>
          </a:xfrm>
        </p:spPr>
        <p:txBody>
          <a:bodyPr lIns="92075" tIns="46038" rIns="92075" bIns="46038"/>
          <a:lstStyle/>
          <a:p>
            <a:pPr marL="0" indent="0" eaLnBrk="1" hangingPunct="1">
              <a:buFontTx/>
              <a:buNone/>
            </a:pPr>
            <a:r>
              <a:rPr lang="en-US" sz="2400"/>
              <a:t>You can think of the method body as a black box that contains the detailed implementation for the method.</a:t>
            </a:r>
          </a:p>
        </p:txBody>
      </p:sp>
      <p:sp>
        <p:nvSpPr>
          <p:cNvPr id="74756" name="Rectangle 8"/>
          <p:cNvSpPr>
            <a:spLocks noChangeArrowheads="1"/>
          </p:cNvSpPr>
          <p:nvPr/>
        </p:nvSpPr>
        <p:spPr bwMode="auto">
          <a:xfrm>
            <a:off x="2828925" y="2714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ms-MY"/>
          </a:p>
        </p:txBody>
      </p:sp>
      <p:sp>
        <p:nvSpPr>
          <p:cNvPr id="6" name="Slide Number Placeholder 5"/>
          <p:cNvSpPr>
            <a:spLocks noGrp="1"/>
          </p:cNvSpPr>
          <p:nvPr>
            <p:ph type="sldNum" sz="quarter" idx="12"/>
          </p:nvPr>
        </p:nvSpPr>
        <p:spPr/>
        <p:txBody>
          <a:bodyPr/>
          <a:lstStyle/>
          <a:p>
            <a:pPr>
              <a:defRPr/>
            </a:pPr>
            <a:fld id="{7E1897F1-7E16-4372-B6E0-26B2AF68DAA5}" type="slidenum">
              <a:rPr lang="en-US" smtClean="0"/>
              <a:pPr>
                <a:defRPr/>
              </a:pPr>
              <a:t>87</a:t>
            </a:fld>
            <a:endParaRPr lang="en-US"/>
          </a:p>
        </p:txBody>
      </p:sp>
      <p:graphicFrame>
        <p:nvGraphicFramePr>
          <p:cNvPr id="7" name="Table 6"/>
          <p:cNvGraphicFramePr>
            <a:graphicFrameLocks noGrp="1"/>
          </p:cNvGraphicFramePr>
          <p:nvPr/>
        </p:nvGraphicFramePr>
        <p:xfrm>
          <a:off x="2057400" y="4152900"/>
          <a:ext cx="3276600" cy="2011580"/>
        </p:xfrm>
        <a:graphic>
          <a:graphicData uri="http://schemas.openxmlformats.org/drawingml/2006/table">
            <a:tbl>
              <a:tblPr bandRow="1">
                <a:tableStyleId>{5C22544A-7EE6-4342-B048-85BDC9FD1C3A}</a:tableStyleId>
              </a:tblPr>
              <a:tblGrid>
                <a:gridCol w="3276600">
                  <a:extLst>
                    <a:ext uri="{9D8B030D-6E8A-4147-A177-3AD203B41FA5}">
                      <a16:colId xmlns:a16="http://schemas.microsoft.com/office/drawing/2014/main" val="20000"/>
                    </a:ext>
                  </a:extLst>
                </a:gridCol>
              </a:tblGrid>
              <a:tr h="457106">
                <a:tc>
                  <a:txBody>
                    <a:bodyPr/>
                    <a:lstStyle/>
                    <a:p>
                      <a:pPr algn="ctr"/>
                      <a:r>
                        <a:rPr lang="en-US" sz="2400" dirty="0">
                          <a:solidFill>
                            <a:schemeClr val="tx1"/>
                          </a:solidFill>
                        </a:rPr>
                        <a:t>Method Signature</a:t>
                      </a:r>
                      <a:endParaRPr lang="ms-MY" sz="2400" dirty="0">
                        <a:solidFill>
                          <a:schemeClr val="tx1"/>
                        </a:solidFill>
                      </a:endParaRPr>
                    </a:p>
                  </a:txBody>
                  <a:tcPr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54257">
                <a:tc>
                  <a:txBody>
                    <a:bodyPr/>
                    <a:lstStyle/>
                    <a:p>
                      <a:pPr algn="ctr"/>
                      <a:endParaRPr lang="en-US" sz="2400" dirty="0">
                        <a:solidFill>
                          <a:schemeClr val="tx1"/>
                        </a:solidFill>
                      </a:endParaRPr>
                    </a:p>
                    <a:p>
                      <a:pPr algn="ctr"/>
                      <a:r>
                        <a:rPr lang="en-US" sz="2400" dirty="0">
                          <a:solidFill>
                            <a:schemeClr val="tx1"/>
                          </a:solidFill>
                        </a:rPr>
                        <a:t>Method body</a:t>
                      </a:r>
                    </a:p>
                    <a:p>
                      <a:pPr algn="ctr"/>
                      <a:endParaRPr lang="en-US" sz="2400" dirty="0">
                        <a:solidFill>
                          <a:schemeClr val="tx1"/>
                        </a:solidFill>
                      </a:endParaRPr>
                    </a:p>
                    <a:p>
                      <a:pPr algn="ctr"/>
                      <a:endParaRPr lang="ms-MY" sz="2400" dirty="0">
                        <a:solidFill>
                          <a:schemeClr val="tx1"/>
                        </a:solidFill>
                      </a:endParaRPr>
                    </a:p>
                  </a:txBody>
                  <a:tcPr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bl>
          </a:graphicData>
        </a:graphic>
      </p:graphicFrame>
      <p:grpSp>
        <p:nvGrpSpPr>
          <p:cNvPr id="74766" name="Group 17"/>
          <p:cNvGrpSpPr>
            <a:grpSpLocks/>
          </p:cNvGrpSpPr>
          <p:nvPr/>
        </p:nvGrpSpPr>
        <p:grpSpPr bwMode="auto">
          <a:xfrm>
            <a:off x="2171700" y="2628900"/>
            <a:ext cx="5287963" cy="2862263"/>
            <a:chOff x="4572000" y="2133600"/>
            <a:chExt cx="5287918" cy="2861965"/>
          </a:xfrm>
        </p:grpSpPr>
        <p:sp>
          <p:nvSpPr>
            <p:cNvPr id="74767" name="TextBox 8"/>
            <p:cNvSpPr txBox="1">
              <a:spLocks noChangeArrowheads="1"/>
            </p:cNvSpPr>
            <p:nvPr/>
          </p:nvSpPr>
          <p:spPr bwMode="auto">
            <a:xfrm>
              <a:off x="8420100" y="4533900"/>
              <a:ext cx="1439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t>Black box</a:t>
              </a:r>
              <a:endParaRPr lang="ms-MY"/>
            </a:p>
          </p:txBody>
        </p:sp>
        <p:sp>
          <p:nvSpPr>
            <p:cNvPr id="74768" name="TextBox 9"/>
            <p:cNvSpPr txBox="1">
              <a:spLocks noChangeArrowheads="1"/>
            </p:cNvSpPr>
            <p:nvPr/>
          </p:nvSpPr>
          <p:spPr bwMode="auto">
            <a:xfrm>
              <a:off x="4572000" y="2133600"/>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t>Optional arguments for input</a:t>
              </a:r>
              <a:endParaRPr lang="ms-MY"/>
            </a:p>
          </p:txBody>
        </p:sp>
        <p:sp>
          <p:nvSpPr>
            <p:cNvPr id="74769" name="TextBox 10"/>
            <p:cNvSpPr txBox="1">
              <a:spLocks noChangeArrowheads="1"/>
            </p:cNvSpPr>
            <p:nvPr/>
          </p:nvSpPr>
          <p:spPr bwMode="auto">
            <a:xfrm>
              <a:off x="6248400" y="2133600"/>
              <a:ext cx="1333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t>Optional return value</a:t>
              </a:r>
              <a:endParaRPr lang="ms-MY"/>
            </a:p>
          </p:txBody>
        </p:sp>
        <p:cxnSp>
          <p:nvCxnSpPr>
            <p:cNvPr id="13" name="Straight Arrow Connector 12"/>
            <p:cNvCxnSpPr/>
            <p:nvPr/>
          </p:nvCxnSpPr>
          <p:spPr>
            <a:xfrm rot="10800000">
              <a:off x="7731098" y="4762226"/>
              <a:ext cx="60959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087156" y="3485215"/>
              <a:ext cx="34286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6725442" y="3485215"/>
              <a:ext cx="34286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lIns="92075" tIns="46038" rIns="92075" bIns="46038"/>
          <a:lstStyle/>
          <a:p>
            <a:pPr eaLnBrk="1" hangingPunct="1"/>
            <a:r>
              <a:rPr lang="en-US"/>
              <a:t>Benefits of Methods</a:t>
            </a:r>
          </a:p>
        </p:txBody>
      </p:sp>
      <p:sp>
        <p:nvSpPr>
          <p:cNvPr id="75779" name="Rectangle 6"/>
          <p:cNvSpPr>
            <a:spLocks noGrp="1" noChangeArrowheads="1"/>
          </p:cNvSpPr>
          <p:nvPr>
            <p:ph type="body" idx="1"/>
          </p:nvPr>
        </p:nvSpPr>
        <p:spPr/>
        <p:txBody>
          <a:bodyPr/>
          <a:lstStyle/>
          <a:p>
            <a:pPr eaLnBrk="1" hangingPunct="1"/>
            <a:r>
              <a:rPr lang="en-US" sz="2800" dirty="0"/>
              <a:t>Write a method once and reuse it anywhere.</a:t>
            </a:r>
          </a:p>
          <a:p>
            <a:pPr eaLnBrk="1" hangingPunct="1"/>
            <a:r>
              <a:rPr lang="en-US" sz="2800" dirty="0"/>
              <a:t>Information hiding – hide the implementation from the user.</a:t>
            </a:r>
          </a:p>
          <a:p>
            <a:pPr eaLnBrk="1" hangingPunct="1"/>
            <a:r>
              <a:rPr lang="en-US" sz="2800" dirty="0"/>
              <a:t>Reduce complexity.</a:t>
            </a:r>
          </a:p>
          <a:p>
            <a:pPr eaLnBrk="1" hangingPunct="1"/>
            <a:endParaRPr lang="en-US" sz="2800" dirty="0"/>
          </a:p>
        </p:txBody>
      </p:sp>
      <p:sp>
        <p:nvSpPr>
          <p:cNvPr id="4" name="Slide Number Placeholder 3"/>
          <p:cNvSpPr>
            <a:spLocks noGrp="1"/>
          </p:cNvSpPr>
          <p:nvPr>
            <p:ph type="sldNum" sz="quarter" idx="12"/>
          </p:nvPr>
        </p:nvSpPr>
        <p:spPr/>
        <p:txBody>
          <a:bodyPr/>
          <a:lstStyle/>
          <a:p>
            <a:pPr>
              <a:defRPr/>
            </a:pPr>
            <a:fld id="{35CE5301-690F-4D17-85DC-6913E92F9ED8}"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Problem 2</a:t>
            </a:r>
          </a:p>
        </p:txBody>
      </p:sp>
      <p:sp>
        <p:nvSpPr>
          <p:cNvPr id="10243" name="Rectangle 3"/>
          <p:cNvSpPr>
            <a:spLocks noGrp="1" noChangeArrowheads="1"/>
          </p:cNvSpPr>
          <p:nvPr>
            <p:ph type="body" sz="half" idx="4294967295"/>
          </p:nvPr>
        </p:nvSpPr>
        <p:spPr>
          <a:xfrm>
            <a:off x="762000" y="1600200"/>
            <a:ext cx="7924800" cy="1143000"/>
          </a:xfrm>
        </p:spPr>
        <p:txBody>
          <a:bodyPr/>
          <a:lstStyle/>
          <a:p>
            <a:pPr>
              <a:lnSpc>
                <a:spcPct val="80000"/>
              </a:lnSpc>
            </a:pPr>
            <a:r>
              <a:rPr lang="en-US" sz="2400" dirty="0"/>
              <a:t>To find an area of a circle where </a:t>
            </a:r>
          </a:p>
          <a:p>
            <a:pPr algn="ctr">
              <a:lnSpc>
                <a:spcPct val="80000"/>
              </a:lnSpc>
              <a:buFontTx/>
              <a:buNone/>
            </a:pPr>
            <a:r>
              <a:rPr lang="en-US" sz="2400" dirty="0"/>
              <a:t>area = pi * radius * radius</a:t>
            </a:r>
          </a:p>
        </p:txBody>
      </p:sp>
      <p:sp>
        <p:nvSpPr>
          <p:cNvPr id="15" name="Slide Number Placeholder 14"/>
          <p:cNvSpPr>
            <a:spLocks noGrp="1"/>
          </p:cNvSpPr>
          <p:nvPr>
            <p:ph type="sldNum" sz="quarter" idx="12"/>
          </p:nvPr>
        </p:nvSpPr>
        <p:spPr/>
        <p:txBody>
          <a:bodyPr/>
          <a:lstStyle/>
          <a:p>
            <a:pPr>
              <a:defRPr/>
            </a:pPr>
            <a:fld id="{FB43B328-2D4E-40FD-BB10-4DA1A34E4577}" type="slidenum">
              <a:rPr lang="en-US" smtClean="0"/>
              <a:pPr>
                <a:defRPr/>
              </a:pPr>
              <a:t>89</a:t>
            </a:fld>
            <a:endParaRPr lang="en-US"/>
          </a:p>
        </p:txBody>
      </p:sp>
    </p:spTree>
    <p:extLst>
      <p:ext uri="{BB962C8B-B14F-4D97-AF65-F5344CB8AC3E}">
        <p14:creationId xmlns:p14="http://schemas.microsoft.com/office/powerpoint/2010/main" val="120158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4533"/>
          </a:xfrm>
        </p:spPr>
        <p:txBody>
          <a:bodyPr/>
          <a:lstStyle/>
          <a:p>
            <a:r>
              <a:rPr lang="en-US" sz="4000" dirty="0"/>
              <a:t>Flowchart ?</a:t>
            </a:r>
            <a:endParaRPr lang="en-MY" sz="4000" dirty="0"/>
          </a:p>
        </p:txBody>
      </p:sp>
      <p:sp>
        <p:nvSpPr>
          <p:cNvPr id="4" name="Slide Number Placeholder 3"/>
          <p:cNvSpPr>
            <a:spLocks noGrp="1"/>
          </p:cNvSpPr>
          <p:nvPr>
            <p:ph type="sldNum" sz="quarter" idx="12"/>
          </p:nvPr>
        </p:nvSpPr>
        <p:spPr/>
        <p:txBody>
          <a:bodyPr/>
          <a:lstStyle/>
          <a:p>
            <a:pPr>
              <a:defRPr/>
            </a:pPr>
            <a:fld id="{058DE562-9614-478A-A76C-916E4D856D66}" type="slidenum">
              <a:rPr lang="en-US" smtClean="0"/>
              <a:pPr>
                <a:defRPr/>
              </a:pPr>
              <a:t>9</a:t>
            </a:fld>
            <a:endParaRPr lang="en-US"/>
          </a:p>
        </p:txBody>
      </p:sp>
      <p:grpSp>
        <p:nvGrpSpPr>
          <p:cNvPr id="3" name="Group 2"/>
          <p:cNvGrpSpPr/>
          <p:nvPr/>
        </p:nvGrpSpPr>
        <p:grpSpPr>
          <a:xfrm>
            <a:off x="846715" y="1465919"/>
            <a:ext cx="1152757" cy="4704788"/>
            <a:chOff x="3667352" y="1547155"/>
            <a:chExt cx="1152757" cy="4704788"/>
          </a:xfrm>
        </p:grpSpPr>
        <p:sp>
          <p:nvSpPr>
            <p:cNvPr id="5" name="Flowchart: Terminator 4"/>
            <p:cNvSpPr/>
            <p:nvPr/>
          </p:nvSpPr>
          <p:spPr>
            <a:xfrm>
              <a:off x="3667352" y="1547155"/>
              <a:ext cx="1135078" cy="46086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Start</a:t>
              </a:r>
            </a:p>
          </p:txBody>
        </p:sp>
        <p:sp>
          <p:nvSpPr>
            <p:cNvPr id="6" name="Flowchart: Predefined Process 5"/>
            <p:cNvSpPr/>
            <p:nvPr/>
          </p:nvSpPr>
          <p:spPr>
            <a:xfrm>
              <a:off x="3667352" y="2507280"/>
              <a:ext cx="1135078" cy="612648"/>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a:t>
              </a:r>
            </a:p>
          </p:txBody>
        </p:sp>
        <p:sp>
          <p:nvSpPr>
            <p:cNvPr id="7" name="Flowchart: Predefined Process 6"/>
            <p:cNvSpPr/>
            <p:nvPr/>
          </p:nvSpPr>
          <p:spPr>
            <a:xfrm>
              <a:off x="3667352" y="3582620"/>
              <a:ext cx="1135078" cy="612648"/>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calc</a:t>
              </a:r>
            </a:p>
          </p:txBody>
        </p:sp>
        <p:sp>
          <p:nvSpPr>
            <p:cNvPr id="8" name="Flowchart: Predefined Process 7"/>
            <p:cNvSpPr/>
            <p:nvPr/>
          </p:nvSpPr>
          <p:spPr>
            <a:xfrm>
              <a:off x="3667352" y="4696365"/>
              <a:ext cx="1135078" cy="612648"/>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print</a:t>
              </a:r>
            </a:p>
          </p:txBody>
        </p:sp>
        <p:sp>
          <p:nvSpPr>
            <p:cNvPr id="9" name="Flowchart: Terminator 8"/>
            <p:cNvSpPr/>
            <p:nvPr/>
          </p:nvSpPr>
          <p:spPr>
            <a:xfrm>
              <a:off x="3685031" y="5791083"/>
              <a:ext cx="1135078" cy="46086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End</a:t>
              </a:r>
            </a:p>
          </p:txBody>
        </p:sp>
        <p:cxnSp>
          <p:nvCxnSpPr>
            <p:cNvPr id="11" name="Straight Arrow Connector 10"/>
            <p:cNvCxnSpPr>
              <a:stCxn id="5" idx="2"/>
              <a:endCxn id="6" idx="0"/>
            </p:cNvCxnSpPr>
            <p:nvPr/>
          </p:nvCxnSpPr>
          <p:spPr>
            <a:xfrm>
              <a:off x="4234891" y="2008015"/>
              <a:ext cx="0" cy="499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234891" y="3119928"/>
              <a:ext cx="0" cy="462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234891" y="4195268"/>
              <a:ext cx="0" cy="501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a:off x="4234891" y="5309013"/>
              <a:ext cx="17679" cy="482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981793" y="1185013"/>
            <a:ext cx="4136034" cy="1711190"/>
            <a:chOff x="1981793" y="1185013"/>
            <a:chExt cx="4136034" cy="1711190"/>
          </a:xfrm>
        </p:grpSpPr>
        <p:cxnSp>
          <p:nvCxnSpPr>
            <p:cNvPr id="20" name="Straight Arrow Connector 19"/>
            <p:cNvCxnSpPr/>
            <p:nvPr/>
          </p:nvCxnSpPr>
          <p:spPr>
            <a:xfrm flipV="1">
              <a:off x="1999472" y="1465919"/>
              <a:ext cx="1527541" cy="1118171"/>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6" idx="3"/>
            </p:cNvCxnSpPr>
            <p:nvPr/>
          </p:nvCxnSpPr>
          <p:spPr>
            <a:xfrm flipH="1" flipV="1">
              <a:off x="1981793" y="2732368"/>
              <a:ext cx="1514867" cy="163835"/>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544692" y="1185013"/>
              <a:ext cx="2573135" cy="1691979"/>
              <a:chOff x="3527013" y="1316725"/>
              <a:chExt cx="2573135" cy="1691979"/>
            </a:xfrm>
          </p:grpSpPr>
          <p:sp>
            <p:nvSpPr>
              <p:cNvPr id="32" name="Rectangle 31"/>
              <p:cNvSpPr/>
              <p:nvPr/>
            </p:nvSpPr>
            <p:spPr>
              <a:xfrm>
                <a:off x="3527013" y="1316725"/>
                <a:ext cx="2573135" cy="169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p:cNvSpPr/>
              <p:nvPr/>
            </p:nvSpPr>
            <p:spPr>
              <a:xfrm>
                <a:off x="3650280" y="1899591"/>
                <a:ext cx="2150680" cy="503691"/>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dirty="0">
                    <a:solidFill>
                      <a:schemeClr val="tx1"/>
                    </a:solidFill>
                  </a:rPr>
                  <a:t>Read miles </a:t>
                </a:r>
                <a:endParaRPr lang="en-US" sz="1800" dirty="0"/>
              </a:p>
            </p:txBody>
          </p:sp>
          <p:grpSp>
            <p:nvGrpSpPr>
              <p:cNvPr id="48" name="Group 47"/>
              <p:cNvGrpSpPr/>
              <p:nvPr/>
            </p:nvGrpSpPr>
            <p:grpSpPr>
              <a:xfrm>
                <a:off x="4648810" y="1417638"/>
                <a:ext cx="268835" cy="481953"/>
                <a:chOff x="4648810" y="1417638"/>
                <a:chExt cx="268835" cy="481953"/>
              </a:xfrm>
            </p:grpSpPr>
            <p:sp>
              <p:nvSpPr>
                <p:cNvPr id="40" name="Oval 39"/>
                <p:cNvSpPr/>
                <p:nvPr/>
              </p:nvSpPr>
              <p:spPr>
                <a:xfrm>
                  <a:off x="4648810" y="1417638"/>
                  <a:ext cx="268835" cy="243773"/>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0" idx="4"/>
                </p:cNvCxnSpPr>
                <p:nvPr/>
              </p:nvCxnSpPr>
              <p:spPr>
                <a:xfrm>
                  <a:off x="4783228" y="1661411"/>
                  <a:ext cx="9580" cy="2381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679162" y="2420899"/>
                <a:ext cx="268835" cy="464336"/>
                <a:chOff x="4679162" y="2420899"/>
                <a:chExt cx="268835" cy="464336"/>
              </a:xfrm>
            </p:grpSpPr>
            <p:cxnSp>
              <p:nvCxnSpPr>
                <p:cNvPr id="44" name="Straight Arrow Connector 43"/>
                <p:cNvCxnSpPr/>
                <p:nvPr/>
              </p:nvCxnSpPr>
              <p:spPr>
                <a:xfrm>
                  <a:off x="4802430" y="2420899"/>
                  <a:ext cx="11941" cy="19009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679162" y="2641462"/>
                  <a:ext cx="268835" cy="243773"/>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2020198" y="4719213"/>
            <a:ext cx="3801488" cy="1687708"/>
            <a:chOff x="2020198" y="4719213"/>
            <a:chExt cx="3801488" cy="1687708"/>
          </a:xfrm>
        </p:grpSpPr>
        <p:cxnSp>
          <p:nvCxnSpPr>
            <p:cNvPr id="30" name="Straight Arrow Connector 29"/>
            <p:cNvCxnSpPr/>
            <p:nvPr/>
          </p:nvCxnSpPr>
          <p:spPr>
            <a:xfrm flipH="1" flipV="1">
              <a:off x="2020199" y="5080416"/>
              <a:ext cx="1361246" cy="1164809"/>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402171" y="4798780"/>
              <a:ext cx="2419515" cy="1608141"/>
              <a:chOff x="3381445" y="4407413"/>
              <a:chExt cx="2419515" cy="1608141"/>
            </a:xfrm>
            <a:solidFill>
              <a:srgbClr val="CCFFCC"/>
            </a:solidFill>
          </p:grpSpPr>
          <p:sp>
            <p:nvSpPr>
              <p:cNvPr id="35" name="Rectangle 34"/>
              <p:cNvSpPr/>
              <p:nvPr/>
            </p:nvSpPr>
            <p:spPr>
              <a:xfrm>
                <a:off x="3381445" y="4407413"/>
                <a:ext cx="2419515" cy="160814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3515862" y="4984407"/>
                <a:ext cx="2150680" cy="503691"/>
              </a:xfrm>
              <a:prstGeom prst="parallelogram">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dirty="0">
                    <a:solidFill>
                      <a:schemeClr val="tx1"/>
                    </a:solidFill>
                  </a:rPr>
                  <a:t>Print kilometer </a:t>
                </a:r>
                <a:endParaRPr lang="en-US" sz="1800" dirty="0"/>
              </a:p>
            </p:txBody>
          </p:sp>
          <p:grpSp>
            <p:nvGrpSpPr>
              <p:cNvPr id="52" name="Group 51"/>
              <p:cNvGrpSpPr/>
              <p:nvPr/>
            </p:nvGrpSpPr>
            <p:grpSpPr>
              <a:xfrm>
                <a:off x="4456785" y="4487705"/>
                <a:ext cx="268835" cy="481953"/>
                <a:chOff x="4648810" y="1417638"/>
                <a:chExt cx="268835" cy="481953"/>
              </a:xfrm>
              <a:grpFill/>
            </p:grpSpPr>
            <p:sp>
              <p:nvSpPr>
                <p:cNvPr id="53" name="Oval 52"/>
                <p:cNvSpPr/>
                <p:nvPr/>
              </p:nvSpPr>
              <p:spPr>
                <a:xfrm>
                  <a:off x="4648810" y="1417638"/>
                  <a:ext cx="268835" cy="24377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53" idx="4"/>
                </p:cNvCxnSpPr>
                <p:nvPr/>
              </p:nvCxnSpPr>
              <p:spPr>
                <a:xfrm>
                  <a:off x="4783228" y="1661411"/>
                  <a:ext cx="9580" cy="238180"/>
                </a:xfrm>
                <a:prstGeom prst="straightConnector1">
                  <a:avLst/>
                </a:prstGeom>
                <a:grpFill/>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4487600" y="5513692"/>
                <a:ext cx="268835" cy="464336"/>
                <a:chOff x="4679162" y="2420899"/>
                <a:chExt cx="268835" cy="464336"/>
              </a:xfrm>
              <a:grpFill/>
            </p:grpSpPr>
            <p:cxnSp>
              <p:nvCxnSpPr>
                <p:cNvPr id="57" name="Straight Arrow Connector 56"/>
                <p:cNvCxnSpPr/>
                <p:nvPr/>
              </p:nvCxnSpPr>
              <p:spPr>
                <a:xfrm>
                  <a:off x="4802430" y="2420899"/>
                  <a:ext cx="11941" cy="190099"/>
                </a:xfrm>
                <a:prstGeom prst="straightConnector1">
                  <a:avLst/>
                </a:prstGeom>
                <a:grpFill/>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79162" y="2641462"/>
                  <a:ext cx="268835" cy="24377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8" name="Straight Arrow Connector 27"/>
            <p:cNvCxnSpPr/>
            <p:nvPr/>
          </p:nvCxnSpPr>
          <p:spPr>
            <a:xfrm>
              <a:off x="2020198" y="4719213"/>
              <a:ext cx="1361247" cy="159859"/>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962591" y="3000071"/>
            <a:ext cx="6488314" cy="1662720"/>
            <a:chOff x="1962591" y="3000071"/>
            <a:chExt cx="6488314" cy="1662720"/>
          </a:xfrm>
        </p:grpSpPr>
        <p:cxnSp>
          <p:nvCxnSpPr>
            <p:cNvPr id="24" name="Straight Arrow Connector 23"/>
            <p:cNvCxnSpPr>
              <a:cxnSpLocks/>
            </p:cNvCxnSpPr>
            <p:nvPr/>
          </p:nvCxnSpPr>
          <p:spPr>
            <a:xfrm flipV="1">
              <a:off x="2020198" y="3108655"/>
              <a:ext cx="3089472" cy="529819"/>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962591" y="4051689"/>
              <a:ext cx="3339104" cy="421118"/>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224885" y="3000071"/>
              <a:ext cx="3226020" cy="1662720"/>
              <a:chOff x="5224885" y="2885236"/>
              <a:chExt cx="3226020" cy="1662720"/>
            </a:xfrm>
            <a:solidFill>
              <a:srgbClr val="FFCCCC"/>
            </a:solidFill>
          </p:grpSpPr>
          <p:sp>
            <p:nvSpPr>
              <p:cNvPr id="34" name="Rectangle 33"/>
              <p:cNvSpPr/>
              <p:nvPr/>
            </p:nvSpPr>
            <p:spPr>
              <a:xfrm>
                <a:off x="5224885" y="2885236"/>
                <a:ext cx="3226020" cy="16627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78505" y="3475773"/>
                <a:ext cx="2877485" cy="48796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dirty="0">
                    <a:solidFill>
                      <a:schemeClr val="tx1"/>
                    </a:solidFill>
                  </a:rPr>
                  <a:t>kilometers = 1.609 x miles </a:t>
                </a:r>
                <a:endParaRPr lang="en-US" sz="1800" dirty="0"/>
              </a:p>
            </p:txBody>
          </p:sp>
          <p:grpSp>
            <p:nvGrpSpPr>
              <p:cNvPr id="49" name="Group 48"/>
              <p:cNvGrpSpPr/>
              <p:nvPr/>
            </p:nvGrpSpPr>
            <p:grpSpPr>
              <a:xfrm>
                <a:off x="6682829" y="2993820"/>
                <a:ext cx="268835" cy="481953"/>
                <a:chOff x="4648810" y="1417638"/>
                <a:chExt cx="268835" cy="481953"/>
              </a:xfrm>
              <a:grpFill/>
            </p:grpSpPr>
            <p:sp>
              <p:nvSpPr>
                <p:cNvPr id="50" name="Oval 49"/>
                <p:cNvSpPr/>
                <p:nvPr/>
              </p:nvSpPr>
              <p:spPr>
                <a:xfrm>
                  <a:off x="4648810" y="1417638"/>
                  <a:ext cx="268835" cy="24377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50" idx="4"/>
                </p:cNvCxnSpPr>
                <p:nvPr/>
              </p:nvCxnSpPr>
              <p:spPr>
                <a:xfrm>
                  <a:off x="4783228" y="1661411"/>
                  <a:ext cx="9580" cy="238180"/>
                </a:xfrm>
                <a:prstGeom prst="straightConnector1">
                  <a:avLst/>
                </a:prstGeom>
                <a:grpFill/>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741882" y="3982150"/>
                <a:ext cx="268835" cy="464336"/>
                <a:chOff x="4679162" y="2420899"/>
                <a:chExt cx="268835" cy="464336"/>
              </a:xfrm>
              <a:grpFill/>
            </p:grpSpPr>
            <p:cxnSp>
              <p:nvCxnSpPr>
                <p:cNvPr id="60" name="Straight Arrow Connector 59"/>
                <p:cNvCxnSpPr/>
                <p:nvPr/>
              </p:nvCxnSpPr>
              <p:spPr>
                <a:xfrm>
                  <a:off x="4802430" y="2420899"/>
                  <a:ext cx="11941" cy="190099"/>
                </a:xfrm>
                <a:prstGeom prst="straightConnector1">
                  <a:avLst/>
                </a:prstGeom>
                <a:grpFill/>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679162" y="2641462"/>
                  <a:ext cx="268835" cy="24377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2" name="TextBox 11">
            <a:extLst>
              <a:ext uri="{FF2B5EF4-FFF2-40B4-BE49-F238E27FC236}">
                <a16:creationId xmlns:a16="http://schemas.microsoft.com/office/drawing/2014/main" id="{ABF2CF48-B1E9-4F3B-1C32-FF3ED96203DC}"/>
              </a:ext>
            </a:extLst>
          </p:cNvPr>
          <p:cNvSpPr txBox="1"/>
          <p:nvPr/>
        </p:nvSpPr>
        <p:spPr>
          <a:xfrm>
            <a:off x="6500786" y="978066"/>
            <a:ext cx="2133600" cy="1200329"/>
          </a:xfrm>
          <a:prstGeom prst="rect">
            <a:avLst/>
          </a:prstGeom>
          <a:noFill/>
        </p:spPr>
        <p:txBody>
          <a:bodyPr wrap="square" rtlCol="0">
            <a:spAutoFit/>
          </a:bodyPr>
          <a:lstStyle/>
          <a:p>
            <a:r>
              <a:rPr lang="en-US" sz="1800" dirty="0">
                <a:latin typeface="+mn-lt"/>
              </a:rPr>
              <a:t>For each module/method there should be its own flowchart</a:t>
            </a:r>
            <a:endParaRPr lang="en-MY" sz="1800" dirty="0">
              <a:latin typeface="+mn-lt"/>
            </a:endParaRPr>
          </a:p>
        </p:txBody>
      </p:sp>
    </p:spTree>
    <p:extLst>
      <p:ext uri="{BB962C8B-B14F-4D97-AF65-F5344CB8AC3E}">
        <p14:creationId xmlns:p14="http://schemas.microsoft.com/office/powerpoint/2010/main" val="83416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ms-MY" sz="2800" dirty="0"/>
              <a:t>Program without modules:</a:t>
            </a:r>
            <a:endParaRPr lang="en-MY" sz="2800" dirty="0"/>
          </a:p>
        </p:txBody>
      </p:sp>
      <p:sp>
        <p:nvSpPr>
          <p:cNvPr id="4" name="Content Placeholder 3"/>
          <p:cNvSpPr>
            <a:spLocks noGrp="1"/>
          </p:cNvSpPr>
          <p:nvPr>
            <p:ph idx="1"/>
          </p:nvPr>
        </p:nvSpPr>
        <p:spPr>
          <a:xfrm>
            <a:off x="457200" y="836712"/>
            <a:ext cx="8229600" cy="5289451"/>
          </a:xfrm>
        </p:spPr>
        <p:txBody>
          <a:bodyPr>
            <a:normAutofit fontScale="70000" lnSpcReduction="20000"/>
          </a:bodyPr>
          <a:lstStyle/>
          <a:p>
            <a:pPr marL="0" indent="0">
              <a:buNone/>
            </a:pPr>
            <a:r>
              <a:rPr lang="en-MY" dirty="0"/>
              <a:t>import </a:t>
            </a:r>
            <a:r>
              <a:rPr lang="en-MY" dirty="0" err="1"/>
              <a:t>java.util.Scanner</a:t>
            </a:r>
            <a:r>
              <a:rPr lang="en-MY" dirty="0"/>
              <a:t>;</a:t>
            </a:r>
          </a:p>
          <a:p>
            <a:pPr marL="0" indent="0">
              <a:buNone/>
            </a:pPr>
            <a:endParaRPr lang="en-MY" dirty="0"/>
          </a:p>
          <a:p>
            <a:pPr marL="0" indent="0">
              <a:buNone/>
            </a:pPr>
            <a:r>
              <a:rPr lang="en-MY" dirty="0"/>
              <a:t>public class </a:t>
            </a:r>
            <a:r>
              <a:rPr lang="en-MY" dirty="0" err="1"/>
              <a:t>Area_noModule</a:t>
            </a:r>
            <a:r>
              <a:rPr lang="en-MY" dirty="0"/>
              <a:t> {</a:t>
            </a:r>
          </a:p>
          <a:p>
            <a:pPr marL="441325" indent="0">
              <a:buNone/>
            </a:pPr>
            <a:r>
              <a:rPr lang="en-MY" dirty="0"/>
              <a:t>public static void main(String[] </a:t>
            </a:r>
            <a:r>
              <a:rPr lang="en-MY" dirty="0" err="1"/>
              <a:t>args</a:t>
            </a:r>
            <a:r>
              <a:rPr lang="en-MY" dirty="0"/>
              <a:t>) {</a:t>
            </a:r>
          </a:p>
          <a:p>
            <a:pPr marL="0" indent="0">
              <a:buNone/>
            </a:pPr>
            <a:r>
              <a:rPr lang="en-MY" dirty="0"/>
              <a:t>	double radius, area;</a:t>
            </a:r>
          </a:p>
          <a:p>
            <a:pPr marL="0" indent="0">
              <a:buNone/>
            </a:pPr>
            <a:r>
              <a:rPr lang="en-MY" dirty="0"/>
              <a:t>	final double PI = 3.14;</a:t>
            </a:r>
          </a:p>
          <a:p>
            <a:pPr marL="0" indent="0">
              <a:buNone/>
            </a:pPr>
            <a:r>
              <a:rPr lang="en-MY" dirty="0"/>
              <a:t>		</a:t>
            </a:r>
          </a:p>
          <a:p>
            <a:pPr marL="0" indent="0">
              <a:buNone/>
            </a:pPr>
            <a:r>
              <a:rPr lang="en-MY" dirty="0"/>
              <a:t>	Scanner scan = new Scanner(System.in);</a:t>
            </a:r>
          </a:p>
          <a:p>
            <a:pPr marL="0" indent="0">
              <a:buNone/>
            </a:pPr>
            <a:r>
              <a:rPr lang="en-MY" dirty="0"/>
              <a:t>	</a:t>
            </a:r>
            <a:r>
              <a:rPr lang="en-MY" dirty="0" err="1"/>
              <a:t>System.out.print</a:t>
            </a:r>
            <a:r>
              <a:rPr lang="en-MY" dirty="0"/>
              <a:t> ("Enter radius: ");</a:t>
            </a:r>
          </a:p>
          <a:p>
            <a:pPr marL="0" indent="0">
              <a:buNone/>
            </a:pPr>
            <a:r>
              <a:rPr lang="en-MY" dirty="0"/>
              <a:t>	radius = </a:t>
            </a:r>
            <a:r>
              <a:rPr lang="en-MY" dirty="0" err="1"/>
              <a:t>scan.nextDouble</a:t>
            </a:r>
            <a:r>
              <a:rPr lang="en-MY" dirty="0"/>
              <a:t>();</a:t>
            </a:r>
          </a:p>
          <a:p>
            <a:pPr marL="0" indent="0">
              <a:buNone/>
            </a:pPr>
            <a:r>
              <a:rPr lang="en-MY" dirty="0"/>
              <a:t>	area = PI * radius * radius;</a:t>
            </a:r>
          </a:p>
          <a:p>
            <a:pPr marL="0" indent="0">
              <a:buNone/>
            </a:pPr>
            <a:r>
              <a:rPr lang="en-MY" dirty="0"/>
              <a:t>	</a:t>
            </a:r>
            <a:r>
              <a:rPr lang="en-MY" dirty="0" err="1"/>
              <a:t>System.out.println</a:t>
            </a:r>
            <a:r>
              <a:rPr lang="en-MY" dirty="0"/>
              <a:t> ("Area = " + area);</a:t>
            </a:r>
          </a:p>
          <a:p>
            <a:pPr marL="441325" indent="0">
              <a:buNone/>
            </a:pPr>
            <a:r>
              <a:rPr lang="en-MY" dirty="0"/>
              <a:t>}</a:t>
            </a:r>
          </a:p>
          <a:p>
            <a:pPr marL="0" indent="0">
              <a:buNone/>
            </a:pPr>
            <a:r>
              <a:rPr lang="en-MY" dirty="0"/>
              <a:t>}</a:t>
            </a:r>
          </a:p>
          <a:p>
            <a:pPr marL="0" indent="0">
              <a:buNone/>
            </a:pPr>
            <a:endParaRPr lang="en-MY" dirty="0"/>
          </a:p>
        </p:txBody>
      </p:sp>
    </p:spTree>
    <p:extLst>
      <p:ext uri="{BB962C8B-B14F-4D97-AF65-F5344CB8AC3E}">
        <p14:creationId xmlns:p14="http://schemas.microsoft.com/office/powerpoint/2010/main" val="33237293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7936-4194-5523-C364-8B16C1A2F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F588BC-B05C-9823-FA6C-93B483A41470}"/>
              </a:ext>
            </a:extLst>
          </p:cNvPr>
          <p:cNvSpPr>
            <a:spLocks noGrp="1"/>
          </p:cNvSpPr>
          <p:nvPr>
            <p:ph type="title"/>
          </p:nvPr>
        </p:nvSpPr>
        <p:spPr>
          <a:xfrm>
            <a:off x="457200" y="274638"/>
            <a:ext cx="8229600" cy="490066"/>
          </a:xfrm>
        </p:spPr>
        <p:txBody>
          <a:bodyPr>
            <a:noAutofit/>
          </a:bodyPr>
          <a:lstStyle/>
          <a:p>
            <a:r>
              <a:rPr lang="ms-MY" sz="2800" dirty="0"/>
              <a:t>Program without modules:</a:t>
            </a:r>
            <a:endParaRPr lang="en-MY" sz="2800" dirty="0"/>
          </a:p>
        </p:txBody>
      </p:sp>
      <p:sp>
        <p:nvSpPr>
          <p:cNvPr id="4" name="Content Placeholder 3">
            <a:extLst>
              <a:ext uri="{FF2B5EF4-FFF2-40B4-BE49-F238E27FC236}">
                <a16:creationId xmlns:a16="http://schemas.microsoft.com/office/drawing/2014/main" id="{CA39427D-54EE-20DE-23B0-E1AB8E8218B3}"/>
              </a:ext>
            </a:extLst>
          </p:cNvPr>
          <p:cNvSpPr>
            <a:spLocks noGrp="1"/>
          </p:cNvSpPr>
          <p:nvPr>
            <p:ph idx="1"/>
          </p:nvPr>
        </p:nvSpPr>
        <p:spPr>
          <a:xfrm>
            <a:off x="457200" y="836712"/>
            <a:ext cx="8229600" cy="5289451"/>
          </a:xfrm>
        </p:spPr>
        <p:txBody>
          <a:bodyPr>
            <a:normAutofit fontScale="62500" lnSpcReduction="20000"/>
          </a:bodyPr>
          <a:lstStyle/>
          <a:p>
            <a:pPr marL="0" indent="0">
              <a:buNone/>
            </a:pPr>
            <a:r>
              <a:rPr lang="en-MY" dirty="0"/>
              <a:t>import </a:t>
            </a:r>
            <a:r>
              <a:rPr lang="en-MY" dirty="0" err="1"/>
              <a:t>java.util.Scanner</a:t>
            </a:r>
            <a:r>
              <a:rPr lang="en-MY" dirty="0"/>
              <a:t>;</a:t>
            </a:r>
          </a:p>
          <a:p>
            <a:pPr marL="0" indent="0">
              <a:buNone/>
            </a:pPr>
            <a:endParaRPr lang="en-MY" dirty="0"/>
          </a:p>
          <a:p>
            <a:pPr marL="0" indent="0">
              <a:buNone/>
            </a:pPr>
            <a:r>
              <a:rPr lang="en-MY" dirty="0"/>
              <a:t>public class </a:t>
            </a:r>
            <a:r>
              <a:rPr lang="en-MY" dirty="0" err="1"/>
              <a:t>Area_noModule</a:t>
            </a:r>
            <a:r>
              <a:rPr lang="en-MY" dirty="0"/>
              <a:t> {</a:t>
            </a:r>
          </a:p>
          <a:p>
            <a:pPr marL="441325" indent="0">
              <a:buNone/>
            </a:pPr>
            <a:r>
              <a:rPr lang="en-MY" dirty="0"/>
              <a:t>public static void main(String[] </a:t>
            </a:r>
            <a:r>
              <a:rPr lang="en-MY" dirty="0" err="1"/>
              <a:t>args</a:t>
            </a:r>
            <a:r>
              <a:rPr lang="en-MY" dirty="0"/>
              <a:t>) {</a:t>
            </a:r>
          </a:p>
          <a:p>
            <a:pPr marL="0" indent="0">
              <a:buNone/>
            </a:pPr>
            <a:r>
              <a:rPr lang="en-MY" dirty="0"/>
              <a:t>	double radius, area;</a:t>
            </a:r>
          </a:p>
          <a:p>
            <a:pPr marL="0" indent="0">
              <a:buNone/>
            </a:pPr>
            <a:r>
              <a:rPr lang="en-MY" dirty="0"/>
              <a:t>	final double PI = 3.14;</a:t>
            </a:r>
          </a:p>
          <a:p>
            <a:pPr marL="0" indent="0">
              <a:buNone/>
            </a:pPr>
            <a:r>
              <a:rPr lang="en-MY" dirty="0"/>
              <a:t>		</a:t>
            </a:r>
          </a:p>
          <a:p>
            <a:pPr marL="0" indent="0">
              <a:buNone/>
            </a:pPr>
            <a:r>
              <a:rPr lang="en-MY" dirty="0"/>
              <a:t>	Scanner scan = new Scanner(System.in);</a:t>
            </a:r>
          </a:p>
          <a:p>
            <a:pPr marL="0" indent="0">
              <a:buNone/>
            </a:pPr>
            <a:r>
              <a:rPr lang="en-MY" dirty="0"/>
              <a:t>	</a:t>
            </a:r>
            <a:r>
              <a:rPr lang="en-MY" dirty="0" err="1"/>
              <a:t>System.out.print</a:t>
            </a:r>
            <a:r>
              <a:rPr lang="en-MY" dirty="0"/>
              <a:t> ("Enter radius: ");</a:t>
            </a:r>
          </a:p>
          <a:p>
            <a:pPr marL="0" indent="0">
              <a:buNone/>
            </a:pPr>
            <a:r>
              <a:rPr lang="en-MY" dirty="0"/>
              <a:t>	radius = </a:t>
            </a:r>
            <a:r>
              <a:rPr lang="en-MY" dirty="0" err="1"/>
              <a:t>scan.nextDouble</a:t>
            </a:r>
            <a:r>
              <a:rPr lang="en-MY" dirty="0"/>
              <a:t>();</a:t>
            </a:r>
          </a:p>
          <a:p>
            <a:pPr marL="0" indent="0">
              <a:buNone/>
            </a:pPr>
            <a:endParaRPr lang="en-MY" dirty="0"/>
          </a:p>
          <a:p>
            <a:pPr marL="0" indent="0">
              <a:buNone/>
            </a:pPr>
            <a:r>
              <a:rPr lang="en-MY" dirty="0"/>
              <a:t>	area = PI * radius * radius;</a:t>
            </a:r>
          </a:p>
          <a:p>
            <a:pPr marL="0" indent="0">
              <a:buNone/>
            </a:pPr>
            <a:endParaRPr lang="en-MY" dirty="0"/>
          </a:p>
          <a:p>
            <a:pPr marL="0" indent="0">
              <a:buNone/>
            </a:pPr>
            <a:r>
              <a:rPr lang="en-MY" dirty="0"/>
              <a:t>	</a:t>
            </a:r>
            <a:r>
              <a:rPr lang="en-MY" dirty="0" err="1"/>
              <a:t>System.out.println</a:t>
            </a:r>
            <a:r>
              <a:rPr lang="en-MY" dirty="0"/>
              <a:t> ("Area = " + area);</a:t>
            </a:r>
          </a:p>
          <a:p>
            <a:pPr marL="441325" indent="0">
              <a:buNone/>
            </a:pPr>
            <a:r>
              <a:rPr lang="en-MY" dirty="0"/>
              <a:t>}</a:t>
            </a:r>
          </a:p>
          <a:p>
            <a:pPr marL="0" indent="0">
              <a:buNone/>
            </a:pPr>
            <a:r>
              <a:rPr lang="en-MY" dirty="0"/>
              <a:t>}</a:t>
            </a:r>
          </a:p>
          <a:p>
            <a:pPr marL="0" indent="0">
              <a:buNone/>
            </a:pPr>
            <a:endParaRPr lang="en-MY" dirty="0"/>
          </a:p>
        </p:txBody>
      </p:sp>
      <p:sp>
        <p:nvSpPr>
          <p:cNvPr id="3" name="Rectangle 2">
            <a:extLst>
              <a:ext uri="{FF2B5EF4-FFF2-40B4-BE49-F238E27FC236}">
                <a16:creationId xmlns:a16="http://schemas.microsoft.com/office/drawing/2014/main" id="{C8388D19-7047-2F49-20D2-06B0CDD32640}"/>
              </a:ext>
            </a:extLst>
          </p:cNvPr>
          <p:cNvSpPr/>
          <p:nvPr/>
        </p:nvSpPr>
        <p:spPr>
          <a:xfrm>
            <a:off x="1422790" y="2968140"/>
            <a:ext cx="5453510" cy="921720"/>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CEABE99E-230D-5240-19F8-C9DBBA2AD2A7}"/>
              </a:ext>
            </a:extLst>
          </p:cNvPr>
          <p:cNvSpPr/>
          <p:nvPr/>
        </p:nvSpPr>
        <p:spPr>
          <a:xfrm>
            <a:off x="1411785" y="4043479"/>
            <a:ext cx="5453510" cy="518217"/>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CF11FD6-7532-DA56-A96A-B80F5970F6FF}"/>
              </a:ext>
            </a:extLst>
          </p:cNvPr>
          <p:cNvSpPr/>
          <p:nvPr/>
        </p:nvSpPr>
        <p:spPr>
          <a:xfrm>
            <a:off x="1408194" y="4640930"/>
            <a:ext cx="5453510" cy="631510"/>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99119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69B0F-5A52-4F95-3ECB-66F8B7214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6D5ED-BF8F-6C53-7098-36C40D79C7C1}"/>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4" name="Content Placeholder 3">
            <a:extLst>
              <a:ext uri="{FF2B5EF4-FFF2-40B4-BE49-F238E27FC236}">
                <a16:creationId xmlns:a16="http://schemas.microsoft.com/office/drawing/2014/main" id="{CD221742-F72A-D016-11A7-06051DB027AA}"/>
              </a:ext>
            </a:extLst>
          </p:cNvPr>
          <p:cNvSpPr>
            <a:spLocks noGrp="1"/>
          </p:cNvSpPr>
          <p:nvPr>
            <p:ph idx="1"/>
          </p:nvPr>
        </p:nvSpPr>
        <p:spPr>
          <a:xfrm>
            <a:off x="457200" y="836713"/>
            <a:ext cx="8229600" cy="554947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Area_with_Module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radius, area;</a:t>
            </a:r>
          </a:p>
          <a:p>
            <a:pPr marL="0" indent="0">
              <a:spcBef>
                <a:spcPts val="0"/>
              </a:spcBef>
              <a:buNone/>
            </a:pPr>
            <a:endParaRPr lang="en-MY" sz="1200" dirty="0"/>
          </a:p>
          <a:p>
            <a:pPr marL="0" indent="0">
              <a:spcBef>
                <a:spcPts val="0"/>
              </a:spcBef>
              <a:buNone/>
            </a:pPr>
            <a:r>
              <a:rPr lang="en-MY" sz="1200" dirty="0"/>
              <a:t>	</a:t>
            </a:r>
            <a:r>
              <a:rPr lang="en-MY" sz="1200" dirty="0">
                <a:highlight>
                  <a:srgbClr val="00FF00"/>
                </a:highlight>
              </a:rPr>
              <a:t>radius</a:t>
            </a:r>
            <a:r>
              <a:rPr lang="en-MY" sz="1200" dirty="0"/>
              <a:t> = </a:t>
            </a:r>
            <a:r>
              <a:rPr lang="en-MY" sz="1200" dirty="0" err="1"/>
              <a:t>readInput</a:t>
            </a:r>
            <a:r>
              <a:rPr lang="en-MY" sz="1200" dirty="0"/>
              <a:t>();</a:t>
            </a:r>
          </a:p>
          <a:p>
            <a:pPr marL="892175" indent="0">
              <a:spcBef>
                <a:spcPts val="0"/>
              </a:spcBef>
              <a:buNone/>
            </a:pPr>
            <a:r>
              <a:rPr lang="en-MY" sz="1200" dirty="0">
                <a:highlight>
                  <a:srgbClr val="00FF00"/>
                </a:highlight>
              </a:rPr>
              <a:t>area</a:t>
            </a:r>
            <a:r>
              <a:rPr lang="en-MY" sz="1200" dirty="0"/>
              <a:t> = </a:t>
            </a:r>
            <a:r>
              <a:rPr lang="en-MY" sz="1200" dirty="0" err="1"/>
              <a:t>calculateArea</a:t>
            </a:r>
            <a:r>
              <a:rPr lang="en-MY" sz="1200" dirty="0"/>
              <a:t>(radius);</a:t>
            </a:r>
          </a:p>
          <a:p>
            <a:pPr marL="892175" indent="0">
              <a:spcBef>
                <a:spcPts val="0"/>
              </a:spcBef>
              <a:buNone/>
            </a:pPr>
            <a:r>
              <a:rPr lang="en-MY" sz="1200" dirty="0" err="1"/>
              <a:t>printOutput</a:t>
            </a:r>
            <a:r>
              <a:rPr lang="en-MY" sz="1200" dirty="0"/>
              <a:t> (area);</a:t>
            </a:r>
          </a:p>
          <a:p>
            <a:pPr marL="450850" indent="0">
              <a:spcBef>
                <a:spcPts val="0"/>
              </a:spcBef>
              <a:buNone/>
            </a:pPr>
            <a:r>
              <a:rPr lang="en-MY" sz="1200" dirty="0"/>
              <a:t>}</a:t>
            </a:r>
          </a:p>
          <a:p>
            <a:pPr marL="450850" indent="0">
              <a:spcBef>
                <a:spcPts val="0"/>
              </a:spcBef>
              <a:buNone/>
            </a:pPr>
            <a:endParaRPr lang="en-MY" sz="1200" dirty="0"/>
          </a:p>
          <a:p>
            <a:pPr marL="450850" indent="0">
              <a:spcBef>
                <a:spcPts val="0"/>
              </a:spcBef>
              <a:buNone/>
            </a:pPr>
            <a:r>
              <a:rPr lang="en-MY" sz="1200" dirty="0"/>
              <a:t>public static </a:t>
            </a:r>
            <a:r>
              <a:rPr lang="en-MY" sz="1200" dirty="0">
                <a:highlight>
                  <a:srgbClr val="00FF00"/>
                </a:highlight>
              </a:rPr>
              <a:t>double</a:t>
            </a:r>
            <a:r>
              <a:rPr lang="en-MY" sz="1200" dirty="0"/>
              <a:t> </a:t>
            </a:r>
            <a:r>
              <a:rPr lang="en-MY" sz="1200" dirty="0" err="1"/>
              <a:t>readInput</a:t>
            </a:r>
            <a:r>
              <a:rPr lang="en-MY" sz="1200" dirty="0"/>
              <a:t>()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radius: ");</a:t>
            </a:r>
          </a:p>
          <a:p>
            <a:pPr marL="0" indent="0">
              <a:spcBef>
                <a:spcPts val="0"/>
              </a:spcBef>
              <a:buNone/>
            </a:pPr>
            <a:r>
              <a:rPr lang="en-MY" sz="1200" dirty="0"/>
              <a:t>	double radius = </a:t>
            </a:r>
            <a:r>
              <a:rPr lang="en-MY" sz="1200" dirty="0" err="1"/>
              <a:t>scan.nextDouble</a:t>
            </a:r>
            <a:r>
              <a:rPr lang="en-MY" sz="1200" dirty="0"/>
              <a:t>();</a:t>
            </a:r>
          </a:p>
          <a:p>
            <a:pPr marL="935038" indent="0">
              <a:spcBef>
                <a:spcPts val="0"/>
              </a:spcBef>
              <a:buNone/>
            </a:pPr>
            <a:r>
              <a:rPr lang="en-MY" sz="1200" dirty="0">
                <a:highlight>
                  <a:srgbClr val="00FF00"/>
                </a:highlight>
              </a:rPr>
              <a:t>return</a:t>
            </a:r>
            <a:r>
              <a:rPr lang="en-MY" sz="1200" dirty="0"/>
              <a:t> radius;</a:t>
            </a:r>
          </a:p>
          <a:p>
            <a:pPr marL="407988" indent="0">
              <a:spcBef>
                <a:spcPts val="0"/>
              </a:spcBef>
              <a:buNone/>
            </a:pPr>
            <a:r>
              <a:rPr lang="en-MY" sz="1200" dirty="0"/>
              <a:t>}</a:t>
            </a:r>
          </a:p>
          <a:p>
            <a:pPr marL="407988" indent="0">
              <a:spcBef>
                <a:spcPts val="0"/>
              </a:spcBef>
              <a:buNone/>
            </a:pPr>
            <a:endParaRPr lang="en-MY" sz="1200" dirty="0"/>
          </a:p>
          <a:p>
            <a:pPr marL="407988" indent="0">
              <a:spcBef>
                <a:spcPts val="0"/>
              </a:spcBef>
              <a:buNone/>
            </a:pPr>
            <a:r>
              <a:rPr lang="en-MY" sz="1200" dirty="0"/>
              <a:t>public static </a:t>
            </a:r>
            <a:r>
              <a:rPr lang="en-MY" sz="1200" dirty="0">
                <a:highlight>
                  <a:srgbClr val="00FF00"/>
                </a:highlight>
              </a:rPr>
              <a:t>double</a:t>
            </a:r>
            <a:r>
              <a:rPr lang="en-MY" sz="1200" dirty="0"/>
              <a:t> </a:t>
            </a:r>
            <a:r>
              <a:rPr lang="en-MY" sz="1200" dirty="0" err="1"/>
              <a:t>calculateArea</a:t>
            </a:r>
            <a:r>
              <a:rPr lang="en-MY" sz="1200" dirty="0"/>
              <a:t> (double radius) {</a:t>
            </a:r>
          </a:p>
          <a:p>
            <a:pPr marL="892175" indent="0">
              <a:spcBef>
                <a:spcPts val="0"/>
              </a:spcBef>
              <a:buNone/>
            </a:pPr>
            <a:r>
              <a:rPr lang="en-MY" sz="1200" dirty="0"/>
              <a:t>final double PI = 3.14;</a:t>
            </a:r>
          </a:p>
          <a:p>
            <a:pPr marL="407988" indent="0">
              <a:spcBef>
                <a:spcPts val="0"/>
              </a:spcBef>
              <a:buNone/>
            </a:pPr>
            <a:endParaRPr lang="en-MY" sz="1200" dirty="0"/>
          </a:p>
          <a:p>
            <a:pPr marL="0" indent="0">
              <a:spcBef>
                <a:spcPts val="0"/>
              </a:spcBef>
              <a:buNone/>
            </a:pPr>
            <a:r>
              <a:rPr lang="en-MY" sz="1200" dirty="0"/>
              <a:t>	double area = PI * radius * radius;</a:t>
            </a:r>
          </a:p>
          <a:p>
            <a:pPr marL="892175" indent="0">
              <a:spcBef>
                <a:spcPts val="0"/>
              </a:spcBef>
              <a:buNone/>
            </a:pPr>
            <a:r>
              <a:rPr lang="en-MY" sz="1200" dirty="0">
                <a:highlight>
                  <a:srgbClr val="00FF00"/>
                </a:highlight>
              </a:rPr>
              <a:t>return</a:t>
            </a:r>
            <a:r>
              <a:rPr lang="en-MY" sz="1200" dirty="0"/>
              <a:t> area;</a:t>
            </a:r>
          </a:p>
          <a:p>
            <a:pPr marL="407988" indent="0">
              <a:spcBef>
                <a:spcPts val="0"/>
              </a:spcBef>
              <a:buNone/>
            </a:pPr>
            <a:r>
              <a:rPr lang="en-MY" sz="1200" dirty="0"/>
              <a:t>}</a:t>
            </a:r>
          </a:p>
          <a:p>
            <a:pPr marL="407988" indent="0">
              <a:spcBef>
                <a:spcPts val="0"/>
              </a:spcBef>
              <a:buNone/>
            </a:pPr>
            <a:endParaRPr lang="en-MY" sz="1200" dirty="0"/>
          </a:p>
          <a:p>
            <a:pPr marL="407988" indent="0">
              <a:spcBef>
                <a:spcPts val="0"/>
              </a:spcBef>
              <a:buNone/>
            </a:pPr>
            <a:r>
              <a:rPr lang="en-MY" sz="1200" dirty="0"/>
              <a:t>public static </a:t>
            </a:r>
            <a:r>
              <a:rPr lang="en-MY" sz="1200" dirty="0">
                <a:highlight>
                  <a:srgbClr val="66FFFF"/>
                </a:highlight>
              </a:rPr>
              <a:t>void</a:t>
            </a:r>
            <a:r>
              <a:rPr lang="en-MY" sz="1200" dirty="0"/>
              <a:t> </a:t>
            </a:r>
            <a:r>
              <a:rPr lang="en-MY" sz="1200" dirty="0" err="1"/>
              <a:t>printOutput</a:t>
            </a:r>
            <a:r>
              <a:rPr lang="en-MY" sz="1200" dirty="0"/>
              <a:t> (double area) {</a:t>
            </a:r>
          </a:p>
          <a:p>
            <a:pPr marL="0" indent="0">
              <a:spcBef>
                <a:spcPts val="0"/>
              </a:spcBef>
              <a:buNone/>
            </a:pPr>
            <a:r>
              <a:rPr lang="en-MY" sz="1200" dirty="0"/>
              <a:t>	</a:t>
            </a:r>
            <a:r>
              <a:rPr lang="en-MY" sz="1200" dirty="0" err="1"/>
              <a:t>System.out.println</a:t>
            </a:r>
            <a:r>
              <a:rPr lang="en-MY" sz="1200" dirty="0"/>
              <a:t> ("Area = " + area);</a:t>
            </a:r>
          </a:p>
          <a:p>
            <a:pPr marL="441325" indent="0">
              <a:spcBef>
                <a:spcPts val="0"/>
              </a:spcBef>
              <a:buNone/>
            </a:pPr>
            <a:r>
              <a:rPr lang="en-MY" sz="1200" dirty="0"/>
              <a:t>}</a:t>
            </a:r>
          </a:p>
          <a:p>
            <a:pPr marL="0" indent="0">
              <a:spcBef>
                <a:spcPts val="0"/>
              </a:spcBef>
              <a:buNone/>
            </a:pPr>
            <a:r>
              <a:rPr lang="en-MY" sz="1200" dirty="0"/>
              <a:t>}</a:t>
            </a:r>
          </a:p>
          <a:p>
            <a:pPr marL="0" indent="0">
              <a:buNone/>
            </a:pPr>
            <a:endParaRPr lang="en-MY" sz="1200" dirty="0"/>
          </a:p>
        </p:txBody>
      </p:sp>
    </p:spTree>
    <p:extLst>
      <p:ext uri="{BB962C8B-B14F-4D97-AF65-F5344CB8AC3E}">
        <p14:creationId xmlns:p14="http://schemas.microsoft.com/office/powerpoint/2010/main" val="10124594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Problem 3</a:t>
            </a:r>
          </a:p>
        </p:txBody>
      </p:sp>
      <p:sp>
        <p:nvSpPr>
          <p:cNvPr id="12291" name="Rectangle 3"/>
          <p:cNvSpPr>
            <a:spLocks noGrp="1" noChangeArrowheads="1"/>
          </p:cNvSpPr>
          <p:nvPr>
            <p:ph type="body" sz="half" idx="4294967295"/>
          </p:nvPr>
        </p:nvSpPr>
        <p:spPr>
          <a:xfrm>
            <a:off x="304800" y="1295400"/>
            <a:ext cx="8382000" cy="1905000"/>
          </a:xfrm>
        </p:spPr>
        <p:txBody>
          <a:bodyPr/>
          <a:lstStyle/>
          <a:p>
            <a:r>
              <a:rPr lang="en-US" sz="2000" dirty="0"/>
              <a:t>To compute and display the temperature inside the earth in Celsius and Fahrenheit. The relevant formulas are</a:t>
            </a:r>
          </a:p>
          <a:p>
            <a:pPr>
              <a:buFontTx/>
              <a:buNone/>
            </a:pPr>
            <a:r>
              <a:rPr lang="en-US" sz="2000" dirty="0"/>
              <a:t>		Celsius = 10 x (depth) + 20</a:t>
            </a:r>
          </a:p>
          <a:p>
            <a:pPr>
              <a:buFontTx/>
              <a:buNone/>
            </a:pPr>
            <a:r>
              <a:rPr lang="en-US" sz="2000" dirty="0"/>
              <a:t>		Fahrenheit = 1.8 x (Celsius) + 32</a:t>
            </a:r>
          </a:p>
        </p:txBody>
      </p:sp>
      <p:sp>
        <p:nvSpPr>
          <p:cNvPr id="6" name="Slide Number Placeholder 5"/>
          <p:cNvSpPr>
            <a:spLocks noGrp="1"/>
          </p:cNvSpPr>
          <p:nvPr>
            <p:ph type="sldNum" sz="quarter" idx="12"/>
          </p:nvPr>
        </p:nvSpPr>
        <p:spPr/>
        <p:txBody>
          <a:bodyPr/>
          <a:lstStyle/>
          <a:p>
            <a:pPr>
              <a:defRPr/>
            </a:pPr>
            <a:fld id="{7F37564E-6E7B-42DB-B8FC-B49DC0BB127F}" type="slidenum">
              <a:rPr lang="en-US" smtClean="0"/>
              <a:pPr>
                <a:defRPr/>
              </a:pPr>
              <a:t>93</a:t>
            </a:fld>
            <a:endParaRPr lang="en-US"/>
          </a:p>
        </p:txBody>
      </p:sp>
    </p:spTree>
    <p:extLst>
      <p:ext uri="{BB962C8B-B14F-4D97-AF65-F5344CB8AC3E}">
        <p14:creationId xmlns:p14="http://schemas.microsoft.com/office/powerpoint/2010/main" val="26464846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5C3AC-A71E-373B-97BA-E509CB5BC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7C8E0-E9C4-7BF8-E8CC-010B7DC3974D}"/>
              </a:ext>
            </a:extLst>
          </p:cNvPr>
          <p:cNvSpPr>
            <a:spLocks noGrp="1"/>
          </p:cNvSpPr>
          <p:nvPr>
            <p:ph type="title"/>
          </p:nvPr>
        </p:nvSpPr>
        <p:spPr>
          <a:xfrm>
            <a:off x="457200" y="274638"/>
            <a:ext cx="8229600" cy="490066"/>
          </a:xfrm>
        </p:spPr>
        <p:txBody>
          <a:bodyPr>
            <a:noAutofit/>
          </a:bodyPr>
          <a:lstStyle/>
          <a:p>
            <a:r>
              <a:rPr lang="ms-MY" sz="2800" dirty="0"/>
              <a:t>Program without modules:</a:t>
            </a:r>
            <a:endParaRPr lang="en-MY" sz="2800" dirty="0"/>
          </a:p>
        </p:txBody>
      </p:sp>
      <p:sp>
        <p:nvSpPr>
          <p:cNvPr id="4" name="Content Placeholder 3">
            <a:extLst>
              <a:ext uri="{FF2B5EF4-FFF2-40B4-BE49-F238E27FC236}">
                <a16:creationId xmlns:a16="http://schemas.microsoft.com/office/drawing/2014/main" id="{AC09A6FA-3720-F1B4-CFEA-F4AF845FA9B0}"/>
              </a:ext>
            </a:extLst>
          </p:cNvPr>
          <p:cNvSpPr>
            <a:spLocks noGrp="1"/>
          </p:cNvSpPr>
          <p:nvPr>
            <p:ph idx="1"/>
          </p:nvPr>
        </p:nvSpPr>
        <p:spPr>
          <a:xfrm>
            <a:off x="457200" y="836712"/>
            <a:ext cx="8229600" cy="5289451"/>
          </a:xfrm>
        </p:spPr>
        <p:txBody>
          <a:bodyPr>
            <a:normAutofit fontScale="92500" lnSpcReduction="10000"/>
          </a:bodyPr>
          <a:lstStyle/>
          <a:p>
            <a:pPr marL="0" indent="0">
              <a:buNone/>
            </a:pPr>
            <a:r>
              <a:rPr lang="en-MY" sz="1800" dirty="0"/>
              <a:t>import </a:t>
            </a:r>
            <a:r>
              <a:rPr lang="en-MY" sz="1800" dirty="0" err="1"/>
              <a:t>java.util.Scanner</a:t>
            </a:r>
            <a:r>
              <a:rPr lang="en-MY" sz="1800" dirty="0"/>
              <a:t>;</a:t>
            </a:r>
          </a:p>
          <a:p>
            <a:pPr marL="0" indent="0">
              <a:buNone/>
            </a:pPr>
            <a:endParaRPr lang="en-MY" sz="1800" dirty="0"/>
          </a:p>
          <a:p>
            <a:pPr marL="0" indent="0">
              <a:buNone/>
            </a:pPr>
            <a:r>
              <a:rPr lang="en-MY" sz="1800" dirty="0"/>
              <a:t>public class </a:t>
            </a:r>
            <a:r>
              <a:rPr lang="en-MY" sz="1800" dirty="0" err="1"/>
              <a:t>Temperature_noModule</a:t>
            </a:r>
            <a:r>
              <a:rPr lang="en-MY" sz="1800" dirty="0"/>
              <a:t> {</a:t>
            </a:r>
          </a:p>
          <a:p>
            <a:pPr marL="441325" indent="0">
              <a:buNone/>
            </a:pPr>
            <a:r>
              <a:rPr lang="en-MY" sz="1800" dirty="0"/>
              <a:t>public static void main(String[] </a:t>
            </a:r>
            <a:r>
              <a:rPr lang="en-MY" sz="1800" dirty="0" err="1"/>
              <a:t>args</a:t>
            </a:r>
            <a:r>
              <a:rPr lang="en-MY" sz="1800" dirty="0"/>
              <a:t>) {</a:t>
            </a:r>
          </a:p>
          <a:p>
            <a:pPr marL="0" indent="0">
              <a:buNone/>
            </a:pPr>
            <a:r>
              <a:rPr lang="en-MY" sz="1800" dirty="0"/>
              <a:t>	double depth, </a:t>
            </a:r>
            <a:r>
              <a:rPr lang="en-MY" sz="1800" dirty="0" err="1"/>
              <a:t>celsius</a:t>
            </a:r>
            <a:r>
              <a:rPr lang="en-MY" sz="1800" dirty="0"/>
              <a:t>, </a:t>
            </a:r>
            <a:r>
              <a:rPr lang="en-MY" sz="1800" dirty="0" err="1"/>
              <a:t>fahrenheit</a:t>
            </a:r>
            <a:r>
              <a:rPr lang="en-MY" sz="1800" dirty="0"/>
              <a:t>;</a:t>
            </a:r>
          </a:p>
          <a:p>
            <a:pPr marL="0" indent="0">
              <a:buNone/>
            </a:pPr>
            <a:r>
              <a:rPr lang="en-MY" sz="1800" dirty="0"/>
              <a:t>			</a:t>
            </a:r>
          </a:p>
          <a:p>
            <a:pPr marL="0" indent="0">
              <a:buNone/>
            </a:pPr>
            <a:r>
              <a:rPr lang="en-MY" sz="1800" dirty="0"/>
              <a:t>	Scanner scan = new Scanner(System.in);</a:t>
            </a:r>
          </a:p>
          <a:p>
            <a:pPr marL="0" indent="0">
              <a:buNone/>
            </a:pPr>
            <a:r>
              <a:rPr lang="en-MY" sz="1800" dirty="0"/>
              <a:t>	</a:t>
            </a:r>
            <a:r>
              <a:rPr lang="en-MY" sz="1800" dirty="0" err="1"/>
              <a:t>System.out.print</a:t>
            </a:r>
            <a:r>
              <a:rPr lang="en-MY" sz="1800" dirty="0"/>
              <a:t> (”Enter the depth: ");</a:t>
            </a:r>
          </a:p>
          <a:p>
            <a:pPr marL="0" indent="0">
              <a:buNone/>
            </a:pPr>
            <a:r>
              <a:rPr lang="en-MY" sz="1800" dirty="0"/>
              <a:t>	depth = </a:t>
            </a:r>
            <a:r>
              <a:rPr lang="en-MY" sz="1800" dirty="0" err="1"/>
              <a:t>scan.nextDouble</a:t>
            </a:r>
            <a:r>
              <a:rPr lang="en-MY" sz="1800" dirty="0"/>
              <a:t>();</a:t>
            </a:r>
          </a:p>
          <a:p>
            <a:pPr marL="0" indent="0">
              <a:buNone/>
            </a:pPr>
            <a:endParaRPr lang="en-MY" sz="1800" dirty="0"/>
          </a:p>
          <a:p>
            <a:pPr marL="0" indent="0">
              <a:buNone/>
            </a:pPr>
            <a:r>
              <a:rPr lang="en-MY" sz="1800" dirty="0"/>
              <a:t>	</a:t>
            </a:r>
            <a:r>
              <a:rPr lang="en-MY" sz="1800" dirty="0" err="1"/>
              <a:t>celsius</a:t>
            </a:r>
            <a:r>
              <a:rPr lang="en-MY" sz="1800" dirty="0"/>
              <a:t> = 10 * depth + 20 ;</a:t>
            </a:r>
          </a:p>
          <a:p>
            <a:pPr marL="935038" indent="0">
              <a:buNone/>
            </a:pPr>
            <a:r>
              <a:rPr lang="en-MY" sz="1800" dirty="0" err="1"/>
              <a:t>fahrenheit</a:t>
            </a:r>
            <a:r>
              <a:rPr lang="en-MY" sz="1800" dirty="0"/>
              <a:t> = 1.8 * </a:t>
            </a:r>
            <a:r>
              <a:rPr lang="en-MY" sz="1800" dirty="0" err="1"/>
              <a:t>celsius</a:t>
            </a:r>
            <a:r>
              <a:rPr lang="en-MY" sz="1800" dirty="0"/>
              <a:t> + 32;</a:t>
            </a:r>
          </a:p>
          <a:p>
            <a:pPr marL="0" indent="0">
              <a:buNone/>
            </a:pPr>
            <a:endParaRPr lang="en-MY" sz="1800" dirty="0"/>
          </a:p>
          <a:p>
            <a:pPr marL="0" indent="0">
              <a:buNone/>
            </a:pPr>
            <a:r>
              <a:rPr lang="en-MY" sz="1800" dirty="0"/>
              <a:t>	</a:t>
            </a:r>
            <a:r>
              <a:rPr lang="en-MY" sz="1800" dirty="0" err="1"/>
              <a:t>System.out.println</a:t>
            </a:r>
            <a:r>
              <a:rPr lang="en-MY" sz="1800" dirty="0"/>
              <a:t> (”Celsius = " + </a:t>
            </a:r>
            <a:r>
              <a:rPr lang="en-MY" sz="1800" dirty="0" err="1"/>
              <a:t>celsius</a:t>
            </a:r>
            <a:r>
              <a:rPr lang="en-MY" sz="1800" dirty="0"/>
              <a:t>);</a:t>
            </a:r>
          </a:p>
          <a:p>
            <a:pPr marL="935038" indent="0">
              <a:buNone/>
            </a:pPr>
            <a:r>
              <a:rPr lang="en-MY" sz="1800" dirty="0" err="1"/>
              <a:t>System.out.println</a:t>
            </a:r>
            <a:r>
              <a:rPr lang="en-MY" sz="1800" dirty="0"/>
              <a:t> (“Fahrenheit = “ + </a:t>
            </a:r>
            <a:r>
              <a:rPr lang="en-MY" sz="1800" dirty="0" err="1"/>
              <a:t>fahrenheit</a:t>
            </a:r>
            <a:r>
              <a:rPr lang="en-MY" sz="1800" dirty="0"/>
              <a:t>);</a:t>
            </a:r>
          </a:p>
          <a:p>
            <a:pPr marL="0" indent="0">
              <a:buNone/>
            </a:pPr>
            <a:endParaRPr lang="en-MY" sz="1800" dirty="0"/>
          </a:p>
          <a:p>
            <a:pPr marL="441325" indent="0">
              <a:buNone/>
            </a:pPr>
            <a:r>
              <a:rPr lang="en-MY" sz="1800" dirty="0"/>
              <a:t>}</a:t>
            </a:r>
          </a:p>
          <a:p>
            <a:pPr marL="0" indent="0">
              <a:buNone/>
            </a:pPr>
            <a:r>
              <a:rPr lang="en-MY" sz="1800" dirty="0"/>
              <a:t>}</a:t>
            </a:r>
          </a:p>
          <a:p>
            <a:pPr marL="0" indent="0">
              <a:buNone/>
            </a:pPr>
            <a:endParaRPr lang="en-MY" sz="1800" dirty="0"/>
          </a:p>
        </p:txBody>
      </p:sp>
      <p:sp>
        <p:nvSpPr>
          <p:cNvPr id="3" name="Rectangle 2">
            <a:extLst>
              <a:ext uri="{FF2B5EF4-FFF2-40B4-BE49-F238E27FC236}">
                <a16:creationId xmlns:a16="http://schemas.microsoft.com/office/drawing/2014/main" id="{22863C4D-046F-7E09-3DD0-475643E6CF15}"/>
              </a:ext>
            </a:extLst>
          </p:cNvPr>
          <p:cNvSpPr/>
          <p:nvPr/>
        </p:nvSpPr>
        <p:spPr>
          <a:xfrm>
            <a:off x="1408194" y="2429259"/>
            <a:ext cx="5453510" cy="1075339"/>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300AF8-CDFB-64EC-ED09-C88026237F3B}"/>
              </a:ext>
            </a:extLst>
          </p:cNvPr>
          <p:cNvSpPr/>
          <p:nvPr/>
        </p:nvSpPr>
        <p:spPr>
          <a:xfrm>
            <a:off x="1408194" y="3661321"/>
            <a:ext cx="5453510" cy="631510"/>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811FDE6-C5AA-3622-4B49-E85A8C3C3AC7}"/>
              </a:ext>
            </a:extLst>
          </p:cNvPr>
          <p:cNvSpPr/>
          <p:nvPr/>
        </p:nvSpPr>
        <p:spPr>
          <a:xfrm>
            <a:off x="1408194" y="4577987"/>
            <a:ext cx="5453510" cy="631510"/>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09677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23EF1-7A9E-4315-A50F-FF4C38363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D010B-F44C-B936-3059-F3AD059B35BA}"/>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4" name="Content Placeholder 3">
            <a:extLst>
              <a:ext uri="{FF2B5EF4-FFF2-40B4-BE49-F238E27FC236}">
                <a16:creationId xmlns:a16="http://schemas.microsoft.com/office/drawing/2014/main" id="{6FC7BD35-83F1-7D37-6FA1-8F1AE048178E}"/>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Tree>
    <p:extLst>
      <p:ext uri="{BB962C8B-B14F-4D97-AF65-F5344CB8AC3E}">
        <p14:creationId xmlns:p14="http://schemas.microsoft.com/office/powerpoint/2010/main" val="34096704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3E507-18DF-CAA5-F74C-1DEA9996ADB6}"/>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E2C2205-CBF3-1633-874D-C50C1509EAE3}"/>
              </a:ext>
            </a:extLst>
          </p:cNvPr>
          <p:cNvSpPr>
            <a:spLocks noGrp="1"/>
          </p:cNvSpPr>
          <p:nvPr>
            <p:ph idx="1"/>
          </p:nvPr>
        </p:nvSpPr>
        <p:spPr>
          <a:xfrm>
            <a:off x="457200" y="894270"/>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a:t>
            </a:r>
            <a:r>
              <a:rPr lang="en-MY" sz="1200" dirty="0">
                <a:highlight>
                  <a:srgbClr val="00FF00"/>
                </a:highlight>
              </a:rPr>
              <a:t>double depth, </a:t>
            </a:r>
            <a:r>
              <a:rPr lang="en-MY" sz="1200" dirty="0" err="1">
                <a:highlight>
                  <a:srgbClr val="00FF00"/>
                </a:highlight>
              </a:rPr>
              <a:t>celsius</a:t>
            </a:r>
            <a:r>
              <a:rPr lang="en-MY" sz="1200" dirty="0">
                <a:highlight>
                  <a:srgbClr val="00FF00"/>
                </a:highlight>
              </a:rPr>
              <a:t>, </a:t>
            </a:r>
            <a:r>
              <a:rPr lang="en-MY" sz="1200" dirty="0" err="1">
                <a:highlight>
                  <a:srgbClr val="00FF00"/>
                </a:highlight>
              </a:rPr>
              <a:t>fahrenheit</a:t>
            </a:r>
            <a:r>
              <a:rPr lang="en-MY" sz="1200" dirty="0">
                <a:highlight>
                  <a:srgbClr val="00FF00"/>
                </a:highlight>
              </a:rPr>
              <a:t>;</a:t>
            </a:r>
          </a:p>
          <a:p>
            <a:pPr marL="0" indent="0">
              <a:spcBef>
                <a:spcPts val="0"/>
              </a:spcBef>
              <a:buNone/>
            </a:pPr>
            <a:r>
              <a:rPr lang="en-MY" sz="1200" dirty="0"/>
              <a:t>	depth = </a:t>
            </a:r>
            <a:r>
              <a:rPr lang="en-MY" sz="1200" dirty="0" err="1"/>
              <a:t>readInput</a:t>
            </a:r>
            <a:r>
              <a:rPr lang="en-MY" sz="1200" dirty="0"/>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E65D9AB9-BB83-8033-7458-3268CE1F8890}"/>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78F7EE13-9F8B-EB6F-EC5A-2E06AF175750}"/>
              </a:ext>
            </a:extLst>
          </p:cNvPr>
          <p:cNvSpPr/>
          <p:nvPr/>
        </p:nvSpPr>
        <p:spPr>
          <a:xfrm>
            <a:off x="6296693" y="154096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CADE10A-EFD4-1360-509F-0A98F76FF754}"/>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E47CB2F-8211-B756-2C3A-15B5B3D0EF7A}"/>
              </a:ext>
            </a:extLst>
          </p:cNvPr>
          <p:cNvSpPr/>
          <p:nvPr/>
        </p:nvSpPr>
        <p:spPr>
          <a:xfrm>
            <a:off x="6296693" y="127212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7" name="Rectangle 6">
            <a:extLst>
              <a:ext uri="{FF2B5EF4-FFF2-40B4-BE49-F238E27FC236}">
                <a16:creationId xmlns:a16="http://schemas.microsoft.com/office/drawing/2014/main" id="{73900E88-DA05-6B11-860E-98F7D8159FF2}"/>
              </a:ext>
            </a:extLst>
          </p:cNvPr>
          <p:cNvSpPr/>
          <p:nvPr/>
        </p:nvSpPr>
        <p:spPr>
          <a:xfrm>
            <a:off x="5359302" y="154096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1"/>
              </a:solidFill>
            </a:endParaRPr>
          </a:p>
        </p:txBody>
      </p:sp>
      <p:sp>
        <p:nvSpPr>
          <p:cNvPr id="8" name="Rectangle 7">
            <a:extLst>
              <a:ext uri="{FF2B5EF4-FFF2-40B4-BE49-F238E27FC236}">
                <a16:creationId xmlns:a16="http://schemas.microsoft.com/office/drawing/2014/main" id="{798CF503-1903-E48E-D0AD-E27BB4DECEA5}"/>
              </a:ext>
            </a:extLst>
          </p:cNvPr>
          <p:cNvSpPr/>
          <p:nvPr/>
        </p:nvSpPr>
        <p:spPr>
          <a:xfrm>
            <a:off x="5359302" y="127212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9" name="Rectangle 8">
            <a:extLst>
              <a:ext uri="{FF2B5EF4-FFF2-40B4-BE49-F238E27FC236}">
                <a16:creationId xmlns:a16="http://schemas.microsoft.com/office/drawing/2014/main" id="{DA095889-11C3-8037-69A1-AA9E1155C98A}"/>
              </a:ext>
            </a:extLst>
          </p:cNvPr>
          <p:cNvSpPr/>
          <p:nvPr/>
        </p:nvSpPr>
        <p:spPr>
          <a:xfrm>
            <a:off x="7195033" y="154096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752F9C4-07F4-F790-E012-4ECD216036D1}"/>
              </a:ext>
            </a:extLst>
          </p:cNvPr>
          <p:cNvSpPr/>
          <p:nvPr/>
        </p:nvSpPr>
        <p:spPr>
          <a:xfrm>
            <a:off x="7104766" y="1272126"/>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Tree>
    <p:extLst>
      <p:ext uri="{BB962C8B-B14F-4D97-AF65-F5344CB8AC3E}">
        <p14:creationId xmlns:p14="http://schemas.microsoft.com/office/powerpoint/2010/main" val="35999521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9211C-1931-5C63-D78F-0EFCC4D3D008}"/>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81426E0-9B26-86BD-0566-030BA5A39117}"/>
              </a:ext>
            </a:extLst>
          </p:cNvPr>
          <p:cNvSpPr>
            <a:spLocks noGrp="1"/>
          </p:cNvSpPr>
          <p:nvPr>
            <p:ph idx="1"/>
          </p:nvPr>
        </p:nvSpPr>
        <p:spPr>
          <a:xfrm>
            <a:off x="457200" y="894270"/>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a:t>
            </a:r>
            <a:r>
              <a:rPr lang="en-MY" sz="1200" dirty="0">
                <a:highlight>
                  <a:srgbClr val="00FF00"/>
                </a:highlight>
              </a:rPr>
              <a:t>depth = </a:t>
            </a:r>
            <a:r>
              <a:rPr lang="en-MY" sz="1200" dirty="0" err="1">
                <a:highlight>
                  <a:srgbClr val="00FF00"/>
                </a:highlight>
              </a:rPr>
              <a:t>readInput</a:t>
            </a:r>
            <a:r>
              <a:rPr lang="en-MY" sz="1200" dirty="0">
                <a:highlight>
                  <a:srgbClr val="00FF00"/>
                </a:highlight>
              </a:rPr>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195798E3-0912-6388-3FDA-21905CA2B586}"/>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C722189B-660A-028F-2DC1-9BB0850AAA47}"/>
              </a:ext>
            </a:extLst>
          </p:cNvPr>
          <p:cNvSpPr/>
          <p:nvPr/>
        </p:nvSpPr>
        <p:spPr>
          <a:xfrm>
            <a:off x="6296693" y="154096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6981D6B-83BA-5CD8-56EA-75259947D910}"/>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CDB9EC2-766C-E46F-B558-FB27DBA4EE38}"/>
              </a:ext>
            </a:extLst>
          </p:cNvPr>
          <p:cNvSpPr/>
          <p:nvPr/>
        </p:nvSpPr>
        <p:spPr>
          <a:xfrm>
            <a:off x="6296693" y="127212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7" name="Rectangle 6">
            <a:extLst>
              <a:ext uri="{FF2B5EF4-FFF2-40B4-BE49-F238E27FC236}">
                <a16:creationId xmlns:a16="http://schemas.microsoft.com/office/drawing/2014/main" id="{238945B1-FD66-8F05-64A7-AD0A6C352700}"/>
              </a:ext>
            </a:extLst>
          </p:cNvPr>
          <p:cNvSpPr/>
          <p:nvPr/>
        </p:nvSpPr>
        <p:spPr>
          <a:xfrm>
            <a:off x="5359302" y="154096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1"/>
              </a:solidFill>
            </a:endParaRPr>
          </a:p>
        </p:txBody>
      </p:sp>
      <p:sp>
        <p:nvSpPr>
          <p:cNvPr id="8" name="Rectangle 7">
            <a:extLst>
              <a:ext uri="{FF2B5EF4-FFF2-40B4-BE49-F238E27FC236}">
                <a16:creationId xmlns:a16="http://schemas.microsoft.com/office/drawing/2014/main" id="{7AC38F7A-023E-05C3-36A0-5475F0BC2933}"/>
              </a:ext>
            </a:extLst>
          </p:cNvPr>
          <p:cNvSpPr/>
          <p:nvPr/>
        </p:nvSpPr>
        <p:spPr>
          <a:xfrm>
            <a:off x="5359302" y="1272126"/>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9" name="Rectangle 8">
            <a:extLst>
              <a:ext uri="{FF2B5EF4-FFF2-40B4-BE49-F238E27FC236}">
                <a16:creationId xmlns:a16="http://schemas.microsoft.com/office/drawing/2014/main" id="{93E5A330-C3AC-9460-0B49-89978F0746EE}"/>
              </a:ext>
            </a:extLst>
          </p:cNvPr>
          <p:cNvSpPr/>
          <p:nvPr/>
        </p:nvSpPr>
        <p:spPr>
          <a:xfrm>
            <a:off x="7195033" y="1540961"/>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9CB87E0-925A-4BCC-5783-23793EBC5DFB}"/>
              </a:ext>
            </a:extLst>
          </p:cNvPr>
          <p:cNvSpPr/>
          <p:nvPr/>
        </p:nvSpPr>
        <p:spPr>
          <a:xfrm>
            <a:off x="7104766" y="1272126"/>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Tree>
    <p:extLst>
      <p:ext uri="{BB962C8B-B14F-4D97-AF65-F5344CB8AC3E}">
        <p14:creationId xmlns:p14="http://schemas.microsoft.com/office/powerpoint/2010/main" val="2198291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44BA2-0108-5DE6-F8E7-4222F57ADD4A}"/>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ECED054-4E89-3BFF-F884-E3C1CA77DCD7}"/>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a:t>
            </a:r>
            <a:r>
              <a:rPr lang="en-MY" sz="1200" dirty="0">
                <a:highlight>
                  <a:srgbClr val="00FF00"/>
                </a:highlight>
              </a:rPr>
              <a:t>depth = </a:t>
            </a:r>
            <a:r>
              <a:rPr lang="en-MY" sz="1200" dirty="0" err="1">
                <a:highlight>
                  <a:srgbClr val="00FF00"/>
                </a:highlight>
              </a:rPr>
              <a:t>readInput</a:t>
            </a:r>
            <a:r>
              <a:rPr lang="en-MY" sz="1200" dirty="0">
                <a:highlight>
                  <a:srgbClr val="00FF00"/>
                </a:highlight>
              </a:rPr>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a:t>
            </a:r>
            <a:r>
              <a:rPr lang="en-MY" sz="1200" dirty="0">
                <a:highlight>
                  <a:srgbClr val="00FF00"/>
                </a:highlight>
              </a:rPr>
              <a:t>double depth = </a:t>
            </a:r>
            <a:r>
              <a:rPr lang="en-MY" sz="1200" dirty="0" err="1">
                <a:highlight>
                  <a:srgbClr val="00FF00"/>
                </a:highlight>
              </a:rPr>
              <a:t>scan.nextDouble</a:t>
            </a:r>
            <a:r>
              <a:rPr lang="en-MY" sz="1200" dirty="0">
                <a:highlight>
                  <a:srgbClr val="00FF00"/>
                </a:highlight>
              </a:rPr>
              <a:t>();</a:t>
            </a:r>
          </a:p>
          <a:p>
            <a:pPr marL="935038" indent="0">
              <a:spcBef>
                <a:spcPts val="0"/>
              </a:spcBef>
              <a:buNone/>
            </a:pPr>
            <a:r>
              <a:rPr lang="en-MY" sz="1200" dirty="0"/>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F6350FE8-9EF5-6F63-F3D1-D2F28ED39A46}"/>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8F33CC5C-16E3-AB9C-D874-C873195E84DE}"/>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34E1C1-6F14-A10B-ACDF-98739E3EEE4C}"/>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F5C5D2D-9F88-73F3-5B50-13BF9625C421}"/>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8339D608-4F59-7464-D5E5-E4B5CBCA2AED}"/>
              </a:ext>
            </a:extLst>
          </p:cNvPr>
          <p:cNvSpPr/>
          <p:nvPr/>
        </p:nvSpPr>
        <p:spPr>
          <a:xfrm>
            <a:off x="5685745" y="2927329"/>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10</a:t>
            </a:r>
          </a:p>
        </p:txBody>
      </p:sp>
      <p:sp>
        <p:nvSpPr>
          <p:cNvPr id="8" name="Rectangle 7">
            <a:extLst>
              <a:ext uri="{FF2B5EF4-FFF2-40B4-BE49-F238E27FC236}">
                <a16:creationId xmlns:a16="http://schemas.microsoft.com/office/drawing/2014/main" id="{EF867CE0-9A8F-8A57-D22B-6644D4E23526}"/>
              </a:ext>
            </a:extLst>
          </p:cNvPr>
          <p:cNvSpPr/>
          <p:nvPr/>
        </p:nvSpPr>
        <p:spPr>
          <a:xfrm>
            <a:off x="5685745" y="2658494"/>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CBA7CA0-557D-1178-2A09-15684C802661}"/>
              </a:ext>
            </a:extLst>
          </p:cNvPr>
          <p:cNvSpPr/>
          <p:nvPr/>
        </p:nvSpPr>
        <p:spPr>
          <a:xfrm>
            <a:off x="5685745" y="2658494"/>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10" name="Rectangle 9">
            <a:extLst>
              <a:ext uri="{FF2B5EF4-FFF2-40B4-BE49-F238E27FC236}">
                <a16:creationId xmlns:a16="http://schemas.microsoft.com/office/drawing/2014/main" id="{5F96DFF3-1412-4DDB-80E7-DBCBE0B082AB}"/>
              </a:ext>
            </a:extLst>
          </p:cNvPr>
          <p:cNvSpPr/>
          <p:nvPr/>
        </p:nvSpPr>
        <p:spPr>
          <a:xfrm>
            <a:off x="653065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E015E9C-9E27-838B-F210-88EE665C3B05}"/>
              </a:ext>
            </a:extLst>
          </p:cNvPr>
          <p:cNvSpPr/>
          <p:nvPr/>
        </p:nvSpPr>
        <p:spPr>
          <a:xfrm>
            <a:off x="653065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12" name="Rectangle 11">
            <a:extLst>
              <a:ext uri="{FF2B5EF4-FFF2-40B4-BE49-F238E27FC236}">
                <a16:creationId xmlns:a16="http://schemas.microsoft.com/office/drawing/2014/main" id="{A05426B7-05AD-DAE5-B1F7-EF9DFA9AD313}"/>
              </a:ext>
            </a:extLst>
          </p:cNvPr>
          <p:cNvSpPr/>
          <p:nvPr/>
        </p:nvSpPr>
        <p:spPr>
          <a:xfrm>
            <a:off x="742899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4A14242-BBFB-C48F-8DEF-11A9621FBC10}"/>
              </a:ext>
            </a:extLst>
          </p:cNvPr>
          <p:cNvSpPr/>
          <p:nvPr/>
        </p:nvSpPr>
        <p:spPr>
          <a:xfrm>
            <a:off x="7338728" y="1278320"/>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Tree>
    <p:extLst>
      <p:ext uri="{BB962C8B-B14F-4D97-AF65-F5344CB8AC3E}">
        <p14:creationId xmlns:p14="http://schemas.microsoft.com/office/powerpoint/2010/main" val="16274395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5402B-460B-F8F3-AE58-3FBC5A449A30}"/>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15098DD-7793-37F8-3A30-E82DFE382A25}"/>
              </a:ext>
            </a:extLst>
          </p:cNvPr>
          <p:cNvSpPr>
            <a:spLocks noGrp="1"/>
          </p:cNvSpPr>
          <p:nvPr>
            <p:ph idx="1"/>
          </p:nvPr>
        </p:nvSpPr>
        <p:spPr>
          <a:xfrm>
            <a:off x="457200" y="836713"/>
            <a:ext cx="8229600" cy="5319042"/>
          </a:xfrm>
        </p:spPr>
        <p:txBody>
          <a:bodyPr>
            <a:noAutofit/>
          </a:bodyPr>
          <a:lstStyle/>
          <a:p>
            <a:pPr marL="0" indent="0">
              <a:spcBef>
                <a:spcPts val="0"/>
              </a:spcBef>
              <a:buNone/>
            </a:pPr>
            <a:r>
              <a:rPr lang="en-MY" sz="1200" dirty="0"/>
              <a:t>import </a:t>
            </a:r>
            <a:r>
              <a:rPr lang="en-MY" sz="1200" dirty="0" err="1"/>
              <a:t>java.util.Scanner</a:t>
            </a:r>
            <a:r>
              <a:rPr lang="en-MY" sz="1200" dirty="0"/>
              <a:t>;</a:t>
            </a:r>
          </a:p>
          <a:p>
            <a:pPr marL="0" indent="0">
              <a:spcBef>
                <a:spcPts val="0"/>
              </a:spcBef>
              <a:buNone/>
            </a:pPr>
            <a:endParaRPr lang="en-MY" sz="1200" dirty="0"/>
          </a:p>
          <a:p>
            <a:pPr marL="0" indent="0">
              <a:spcBef>
                <a:spcPts val="0"/>
              </a:spcBef>
              <a:buNone/>
            </a:pPr>
            <a:r>
              <a:rPr lang="en-MY" sz="1200" dirty="0"/>
              <a:t>public class </a:t>
            </a:r>
            <a:r>
              <a:rPr lang="en-MY" sz="1200" dirty="0" err="1"/>
              <a:t>Temperature_with_Module</a:t>
            </a:r>
            <a:r>
              <a:rPr lang="en-MY" sz="1200" dirty="0"/>
              <a:t> {</a:t>
            </a:r>
          </a:p>
          <a:p>
            <a:pPr marL="441325" indent="0">
              <a:spcBef>
                <a:spcPts val="0"/>
              </a:spcBef>
              <a:buNone/>
            </a:pPr>
            <a:r>
              <a:rPr lang="en-MY" sz="1200" dirty="0"/>
              <a:t>public static void main(String[] </a:t>
            </a:r>
            <a:r>
              <a:rPr lang="en-MY" sz="1200" dirty="0" err="1"/>
              <a:t>args</a:t>
            </a:r>
            <a:r>
              <a:rPr lang="en-MY" sz="1200" dirty="0"/>
              <a:t>) {</a:t>
            </a:r>
          </a:p>
          <a:p>
            <a:pPr marL="0" indent="0">
              <a:spcBef>
                <a:spcPts val="0"/>
              </a:spcBef>
              <a:buNone/>
            </a:pPr>
            <a:r>
              <a:rPr lang="en-MY" sz="1200" dirty="0"/>
              <a:t>	double depth, </a:t>
            </a:r>
            <a:r>
              <a:rPr lang="en-MY" sz="1200" dirty="0" err="1"/>
              <a:t>celsius</a:t>
            </a:r>
            <a:r>
              <a:rPr lang="en-MY" sz="1200" dirty="0"/>
              <a:t>, </a:t>
            </a:r>
            <a:r>
              <a:rPr lang="en-MY" sz="1200" dirty="0" err="1"/>
              <a:t>fahrenheit</a:t>
            </a:r>
            <a:r>
              <a:rPr lang="en-MY" sz="1200" dirty="0"/>
              <a:t>;</a:t>
            </a:r>
          </a:p>
          <a:p>
            <a:pPr marL="0" indent="0">
              <a:spcBef>
                <a:spcPts val="0"/>
              </a:spcBef>
              <a:buNone/>
            </a:pPr>
            <a:r>
              <a:rPr lang="en-MY" sz="1200" dirty="0"/>
              <a:t>	</a:t>
            </a:r>
            <a:r>
              <a:rPr lang="en-MY" sz="1200" dirty="0">
                <a:highlight>
                  <a:srgbClr val="00FF00"/>
                </a:highlight>
              </a:rPr>
              <a:t>depth = </a:t>
            </a:r>
            <a:r>
              <a:rPr lang="en-MY" sz="1200" dirty="0" err="1">
                <a:highlight>
                  <a:srgbClr val="00FF00"/>
                </a:highlight>
              </a:rPr>
              <a:t>readInput</a:t>
            </a:r>
            <a:r>
              <a:rPr lang="en-MY" sz="1200" dirty="0">
                <a:highlight>
                  <a:srgbClr val="00FF00"/>
                </a:highlight>
              </a:rPr>
              <a:t>();</a:t>
            </a:r>
          </a:p>
          <a:p>
            <a:pPr marL="935038" indent="0">
              <a:spcBef>
                <a:spcPts val="0"/>
              </a:spcBef>
              <a:buNone/>
            </a:pPr>
            <a:r>
              <a:rPr lang="en-MY" sz="1200" dirty="0" err="1"/>
              <a:t>celsius</a:t>
            </a:r>
            <a:r>
              <a:rPr lang="en-MY" sz="1200" dirty="0"/>
              <a:t> =	calculate (depth, 10.0, 20.0):</a:t>
            </a:r>
          </a:p>
          <a:p>
            <a:pPr marL="935038" indent="0">
              <a:spcBef>
                <a:spcPts val="0"/>
              </a:spcBef>
              <a:buNone/>
            </a:pPr>
            <a:r>
              <a:rPr lang="en-MY" sz="1200" dirty="0" err="1"/>
              <a:t>fahrenheit</a:t>
            </a:r>
            <a:r>
              <a:rPr lang="en-MY" sz="1200" dirty="0"/>
              <a:t> = calculate (</a:t>
            </a:r>
            <a:r>
              <a:rPr lang="en-MY" sz="1200" dirty="0" err="1"/>
              <a:t>celsius</a:t>
            </a:r>
            <a:r>
              <a:rPr lang="en-MY" sz="1200" dirty="0"/>
              <a:t>, 1.8, 32.0);</a:t>
            </a:r>
          </a:p>
          <a:p>
            <a:pPr marL="935038" indent="0">
              <a:spcBef>
                <a:spcPts val="0"/>
              </a:spcBef>
              <a:buNone/>
            </a:pPr>
            <a:r>
              <a:rPr lang="en-MY" sz="1200" dirty="0" err="1"/>
              <a:t>printOutput</a:t>
            </a:r>
            <a:r>
              <a:rPr lang="en-MY" sz="1200" dirty="0"/>
              <a:t> (</a:t>
            </a:r>
            <a:r>
              <a:rPr lang="en-MY" sz="1200" dirty="0" err="1"/>
              <a:t>celsius</a:t>
            </a:r>
            <a:r>
              <a:rPr lang="en-MY" sz="1200" dirty="0"/>
              <a:t>, </a:t>
            </a:r>
            <a:r>
              <a:rPr lang="en-MY" sz="1200" dirty="0" err="1"/>
              <a:t>fahrenheit</a:t>
            </a:r>
            <a:r>
              <a:rPr lang="en-MY" sz="1200" dirty="0"/>
              <a:t>);</a:t>
            </a:r>
          </a:p>
          <a:p>
            <a:pPr marL="407988" indent="0">
              <a:spcBef>
                <a:spcPts val="0"/>
              </a:spcBef>
              <a:buNone/>
            </a:pPr>
            <a:r>
              <a:rPr lang="en-MY" sz="1200" dirty="0"/>
              <a:t>}	</a:t>
            </a:r>
          </a:p>
          <a:p>
            <a:pPr marL="407988" indent="0">
              <a:spcBef>
                <a:spcPts val="0"/>
              </a:spcBef>
              <a:buNone/>
            </a:pPr>
            <a:endParaRPr lang="en-MY" sz="1200" dirty="0"/>
          </a:p>
          <a:p>
            <a:pPr marL="407988" indent="0">
              <a:spcBef>
                <a:spcPts val="0"/>
              </a:spcBef>
              <a:buNone/>
            </a:pPr>
            <a:r>
              <a:rPr lang="en-MY" sz="1200" dirty="0"/>
              <a:t>public static double </a:t>
            </a:r>
            <a:r>
              <a:rPr lang="en-MY" sz="1200" dirty="0" err="1"/>
              <a:t>readInput</a:t>
            </a:r>
            <a:r>
              <a:rPr lang="en-MY" sz="1200" dirty="0"/>
              <a:t> () {</a:t>
            </a:r>
          </a:p>
          <a:p>
            <a:pPr marL="0" indent="0">
              <a:spcBef>
                <a:spcPts val="0"/>
              </a:spcBef>
              <a:buNone/>
            </a:pPr>
            <a:r>
              <a:rPr lang="en-MY" sz="1200" dirty="0"/>
              <a:t>	Scanner scan = new Scanner(System.in);</a:t>
            </a:r>
          </a:p>
          <a:p>
            <a:pPr marL="0" indent="0">
              <a:spcBef>
                <a:spcPts val="0"/>
              </a:spcBef>
              <a:buNone/>
            </a:pPr>
            <a:r>
              <a:rPr lang="en-MY" sz="1200" dirty="0"/>
              <a:t>	</a:t>
            </a:r>
            <a:r>
              <a:rPr lang="en-MY" sz="1200" dirty="0" err="1"/>
              <a:t>System.out.print</a:t>
            </a:r>
            <a:r>
              <a:rPr lang="en-MY" sz="1200" dirty="0"/>
              <a:t> (”Enter the depth: ");</a:t>
            </a:r>
          </a:p>
          <a:p>
            <a:pPr marL="0" indent="0">
              <a:spcBef>
                <a:spcPts val="0"/>
              </a:spcBef>
              <a:buNone/>
            </a:pPr>
            <a:r>
              <a:rPr lang="en-MY" sz="1200" dirty="0"/>
              <a:t>	double depth = </a:t>
            </a:r>
            <a:r>
              <a:rPr lang="en-MY" sz="1200" dirty="0" err="1"/>
              <a:t>scan.nextDouble</a:t>
            </a:r>
            <a:r>
              <a:rPr lang="en-MY" sz="1200" dirty="0"/>
              <a:t>();</a:t>
            </a:r>
          </a:p>
          <a:p>
            <a:pPr marL="935038" indent="0">
              <a:spcBef>
                <a:spcPts val="0"/>
              </a:spcBef>
              <a:buNone/>
            </a:pPr>
            <a:r>
              <a:rPr lang="en-MY" sz="1200" dirty="0">
                <a:highlight>
                  <a:srgbClr val="00FF00"/>
                </a:highlight>
              </a:rPr>
              <a:t>return depth;</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double calculate (double temp, double param01, double param02) {</a:t>
            </a:r>
          </a:p>
          <a:p>
            <a:pPr marL="0" indent="0">
              <a:spcBef>
                <a:spcPts val="0"/>
              </a:spcBef>
              <a:buNone/>
            </a:pPr>
            <a:r>
              <a:rPr lang="en-MY" sz="1200" dirty="0"/>
              <a:t>	double temperature  = param01 * temp + param02 ;</a:t>
            </a:r>
          </a:p>
          <a:p>
            <a:pPr marL="935038" indent="0">
              <a:spcBef>
                <a:spcPts val="0"/>
              </a:spcBef>
              <a:buNone/>
            </a:pPr>
            <a:r>
              <a:rPr lang="en-MY" sz="1200" dirty="0"/>
              <a:t>return temperature;</a:t>
            </a:r>
          </a:p>
          <a:p>
            <a:pPr marL="407988" indent="0">
              <a:spcBef>
                <a:spcPts val="0"/>
              </a:spcBef>
              <a:buNone/>
            </a:pPr>
            <a:r>
              <a:rPr lang="en-MY" sz="1200" dirty="0"/>
              <a:t>}</a:t>
            </a:r>
          </a:p>
          <a:p>
            <a:pPr marL="0" indent="0">
              <a:spcBef>
                <a:spcPts val="0"/>
              </a:spcBef>
              <a:buNone/>
            </a:pPr>
            <a:endParaRPr lang="en-MY" sz="1200" dirty="0"/>
          </a:p>
          <a:p>
            <a:pPr marL="407988" indent="0">
              <a:spcBef>
                <a:spcPts val="0"/>
              </a:spcBef>
              <a:buNone/>
            </a:pPr>
            <a:r>
              <a:rPr lang="en-MY" sz="1200" dirty="0"/>
              <a:t>public static void </a:t>
            </a:r>
            <a:r>
              <a:rPr lang="en-MY" sz="1200" dirty="0" err="1"/>
              <a:t>printOutput</a:t>
            </a:r>
            <a:r>
              <a:rPr lang="en-MY" sz="1200" dirty="0"/>
              <a:t> (double Celsius, double Fahrenheit) {</a:t>
            </a:r>
          </a:p>
          <a:p>
            <a:pPr marL="0" indent="0">
              <a:spcBef>
                <a:spcPts val="0"/>
              </a:spcBef>
              <a:buNone/>
            </a:pPr>
            <a:r>
              <a:rPr lang="en-MY" sz="1200" dirty="0"/>
              <a:t>	</a:t>
            </a:r>
            <a:r>
              <a:rPr lang="en-MY" sz="1200" dirty="0" err="1"/>
              <a:t>System.out.println</a:t>
            </a:r>
            <a:r>
              <a:rPr lang="en-MY" sz="1200" dirty="0"/>
              <a:t> (”Celsius = " + </a:t>
            </a:r>
            <a:r>
              <a:rPr lang="en-MY" sz="1200" dirty="0" err="1"/>
              <a:t>celsius</a:t>
            </a:r>
            <a:r>
              <a:rPr lang="en-MY" sz="1200" dirty="0"/>
              <a:t>);</a:t>
            </a:r>
          </a:p>
          <a:p>
            <a:pPr marL="935038" indent="0">
              <a:spcBef>
                <a:spcPts val="0"/>
              </a:spcBef>
              <a:buNone/>
            </a:pPr>
            <a:r>
              <a:rPr lang="en-MY" sz="1200" dirty="0" err="1"/>
              <a:t>System.out.println</a:t>
            </a:r>
            <a:r>
              <a:rPr lang="en-MY" sz="1200" dirty="0"/>
              <a:t> (“Fahrenheit = “ + </a:t>
            </a:r>
            <a:r>
              <a:rPr lang="en-MY" sz="1200" dirty="0" err="1"/>
              <a:t>fahrenheit</a:t>
            </a:r>
            <a:r>
              <a:rPr lang="en-MY" sz="1200" dirty="0"/>
              <a:t>);</a:t>
            </a:r>
          </a:p>
          <a:p>
            <a:pPr marL="441325" indent="0">
              <a:spcBef>
                <a:spcPts val="0"/>
              </a:spcBef>
              <a:buNone/>
            </a:pPr>
            <a:r>
              <a:rPr lang="en-MY" sz="1200" dirty="0"/>
              <a:t>}</a:t>
            </a:r>
          </a:p>
          <a:p>
            <a:pPr marL="0" indent="0">
              <a:spcBef>
                <a:spcPts val="0"/>
              </a:spcBef>
              <a:buNone/>
            </a:pPr>
            <a:r>
              <a:rPr lang="en-MY" sz="1200" dirty="0"/>
              <a:t>}</a:t>
            </a:r>
          </a:p>
        </p:txBody>
      </p:sp>
      <p:sp>
        <p:nvSpPr>
          <p:cNvPr id="2" name="Title 1">
            <a:extLst>
              <a:ext uri="{FF2B5EF4-FFF2-40B4-BE49-F238E27FC236}">
                <a16:creationId xmlns:a16="http://schemas.microsoft.com/office/drawing/2014/main" id="{B619CF8B-DBB5-43C1-257E-06496DE5A67F}"/>
              </a:ext>
            </a:extLst>
          </p:cNvPr>
          <p:cNvSpPr>
            <a:spLocks noGrp="1"/>
          </p:cNvSpPr>
          <p:nvPr>
            <p:ph type="title"/>
          </p:nvPr>
        </p:nvSpPr>
        <p:spPr>
          <a:xfrm>
            <a:off x="457200" y="274638"/>
            <a:ext cx="8229600" cy="490066"/>
          </a:xfrm>
        </p:spPr>
        <p:txBody>
          <a:bodyPr>
            <a:noAutofit/>
          </a:bodyPr>
          <a:lstStyle/>
          <a:p>
            <a:r>
              <a:rPr lang="ms-MY" sz="2800" dirty="0"/>
              <a:t>Program </a:t>
            </a:r>
            <a:r>
              <a:rPr lang="ms-MY" sz="2800" dirty="0" err="1"/>
              <a:t>with</a:t>
            </a:r>
            <a:r>
              <a:rPr lang="ms-MY" sz="2800" dirty="0"/>
              <a:t> modules:</a:t>
            </a:r>
            <a:endParaRPr lang="en-MY" sz="2800" dirty="0"/>
          </a:p>
        </p:txBody>
      </p:sp>
      <p:sp>
        <p:nvSpPr>
          <p:cNvPr id="3" name="Rectangle 2">
            <a:extLst>
              <a:ext uri="{FF2B5EF4-FFF2-40B4-BE49-F238E27FC236}">
                <a16:creationId xmlns:a16="http://schemas.microsoft.com/office/drawing/2014/main" id="{119AA9A5-E5A1-065F-2501-1EA4F08B7AD1}"/>
              </a:ext>
            </a:extLst>
          </p:cNvPr>
          <p:cNvSpPr/>
          <p:nvPr/>
        </p:nvSpPr>
        <p:spPr>
          <a:xfrm>
            <a:off x="568574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10</a:t>
            </a:r>
          </a:p>
        </p:txBody>
      </p:sp>
      <p:sp>
        <p:nvSpPr>
          <p:cNvPr id="5" name="Rectangle 4">
            <a:extLst>
              <a:ext uri="{FF2B5EF4-FFF2-40B4-BE49-F238E27FC236}">
                <a16:creationId xmlns:a16="http://schemas.microsoft.com/office/drawing/2014/main" id="{4C228895-EE7E-4AEA-9FC3-20B7CCE1C085}"/>
              </a:ext>
            </a:extLst>
          </p:cNvPr>
          <p:cNvSpPr/>
          <p:nvPr/>
        </p:nvSpPr>
        <p:spPr>
          <a:xfrm>
            <a:off x="5685745" y="1278320"/>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D9A9609-5769-8818-B4F8-03FBA90D1694}"/>
              </a:ext>
            </a:extLst>
          </p:cNvPr>
          <p:cNvSpPr/>
          <p:nvPr/>
        </p:nvSpPr>
        <p:spPr>
          <a:xfrm>
            <a:off x="568574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7" name="Rectangle 6">
            <a:extLst>
              <a:ext uri="{FF2B5EF4-FFF2-40B4-BE49-F238E27FC236}">
                <a16:creationId xmlns:a16="http://schemas.microsoft.com/office/drawing/2014/main" id="{77190C28-06A5-86B3-E4A4-65346E98374B}"/>
              </a:ext>
            </a:extLst>
          </p:cNvPr>
          <p:cNvSpPr/>
          <p:nvPr/>
        </p:nvSpPr>
        <p:spPr>
          <a:xfrm>
            <a:off x="5685745" y="2927329"/>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10</a:t>
            </a:r>
          </a:p>
        </p:txBody>
      </p:sp>
      <p:sp>
        <p:nvSpPr>
          <p:cNvPr id="8" name="Rectangle 7">
            <a:extLst>
              <a:ext uri="{FF2B5EF4-FFF2-40B4-BE49-F238E27FC236}">
                <a16:creationId xmlns:a16="http://schemas.microsoft.com/office/drawing/2014/main" id="{77E50DB0-01EE-3691-A675-13A0F4FBE58E}"/>
              </a:ext>
            </a:extLst>
          </p:cNvPr>
          <p:cNvSpPr/>
          <p:nvPr/>
        </p:nvSpPr>
        <p:spPr>
          <a:xfrm>
            <a:off x="5685745" y="2658494"/>
            <a:ext cx="652885" cy="230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7DF73C4-3AB0-84A1-B2AF-049B023232B3}"/>
              </a:ext>
            </a:extLst>
          </p:cNvPr>
          <p:cNvSpPr/>
          <p:nvPr/>
        </p:nvSpPr>
        <p:spPr>
          <a:xfrm>
            <a:off x="5685745" y="2658494"/>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depth</a:t>
            </a:r>
          </a:p>
        </p:txBody>
      </p:sp>
      <p:sp>
        <p:nvSpPr>
          <p:cNvPr id="10" name="Rectangle 9">
            <a:extLst>
              <a:ext uri="{FF2B5EF4-FFF2-40B4-BE49-F238E27FC236}">
                <a16:creationId xmlns:a16="http://schemas.microsoft.com/office/drawing/2014/main" id="{14BBFB09-8A35-DD6F-ACCD-D3A4C7582498}"/>
              </a:ext>
            </a:extLst>
          </p:cNvPr>
          <p:cNvSpPr/>
          <p:nvPr/>
        </p:nvSpPr>
        <p:spPr>
          <a:xfrm>
            <a:off x="660746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7B0A6F4-A5B4-589A-5103-734ED35840F6}"/>
              </a:ext>
            </a:extLst>
          </p:cNvPr>
          <p:cNvSpPr/>
          <p:nvPr/>
        </p:nvSpPr>
        <p:spPr>
          <a:xfrm>
            <a:off x="6607465" y="1278320"/>
            <a:ext cx="652885"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celsius</a:t>
            </a:r>
            <a:endParaRPr lang="en-GB" sz="1100" dirty="0">
              <a:solidFill>
                <a:schemeClr val="tx1"/>
              </a:solidFill>
            </a:endParaRPr>
          </a:p>
        </p:txBody>
      </p:sp>
      <p:sp>
        <p:nvSpPr>
          <p:cNvPr id="12" name="Rectangle 11">
            <a:extLst>
              <a:ext uri="{FF2B5EF4-FFF2-40B4-BE49-F238E27FC236}">
                <a16:creationId xmlns:a16="http://schemas.microsoft.com/office/drawing/2014/main" id="{A6BEAE2A-CEE7-7548-F6A2-E68977E2D6B2}"/>
              </a:ext>
            </a:extLst>
          </p:cNvPr>
          <p:cNvSpPr/>
          <p:nvPr/>
        </p:nvSpPr>
        <p:spPr>
          <a:xfrm>
            <a:off x="7505805" y="1547155"/>
            <a:ext cx="652885" cy="384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243A1C91-EE30-BAA2-3DB0-5E229F3F642F}"/>
              </a:ext>
            </a:extLst>
          </p:cNvPr>
          <p:cNvSpPr/>
          <p:nvPr/>
        </p:nvSpPr>
        <p:spPr>
          <a:xfrm>
            <a:off x="7415538" y="1278320"/>
            <a:ext cx="833417" cy="26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fahrenheit</a:t>
            </a:r>
            <a:endParaRPr lang="en-GB" sz="1100" dirty="0">
              <a:solidFill>
                <a:schemeClr val="tx1"/>
              </a:solidFill>
            </a:endParaRPr>
          </a:p>
        </p:txBody>
      </p:sp>
    </p:spTree>
    <p:extLst>
      <p:ext uri="{BB962C8B-B14F-4D97-AF65-F5344CB8AC3E}">
        <p14:creationId xmlns:p14="http://schemas.microsoft.com/office/powerpoint/2010/main" val="48034325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16924</TotalTime>
  <Words>9826</Words>
  <Application>Microsoft Macintosh PowerPoint</Application>
  <PresentationFormat>On-screen Show (4:3)</PresentationFormat>
  <Paragraphs>1939</Paragraphs>
  <Slides>111</Slides>
  <Notes>41</Notes>
  <HiddenSlides>0</HiddenSlides>
  <MMClips>0</MMClips>
  <ScaleCrop>false</ScaleCrop>
  <HeadingPairs>
    <vt:vector size="10"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111</vt:i4>
      </vt:variant>
      <vt:variant>
        <vt:lpstr>Custom Shows</vt:lpstr>
      </vt:variant>
      <vt:variant>
        <vt:i4>1</vt:i4>
      </vt:variant>
    </vt:vector>
  </HeadingPairs>
  <TitlesOfParts>
    <vt:vector size="126" baseType="lpstr">
      <vt:lpstr>Arial</vt:lpstr>
      <vt:lpstr>Calibri</vt:lpstr>
      <vt:lpstr>Courier</vt:lpstr>
      <vt:lpstr>Courier New</vt:lpstr>
      <vt:lpstr>Forte</vt:lpstr>
      <vt:lpstr>Lucida Sans Typewriter</vt:lpstr>
      <vt:lpstr>Monotype Sorts</vt:lpstr>
      <vt:lpstr>OCR A Extended</vt:lpstr>
      <vt:lpstr>Tahoma</vt:lpstr>
      <vt:lpstr>Times</vt:lpstr>
      <vt:lpstr>Times New Roman</vt:lpstr>
      <vt:lpstr>Wingdings</vt:lpstr>
      <vt:lpstr>Default Design</vt:lpstr>
      <vt:lpstr>Picture</vt:lpstr>
      <vt:lpstr>Chapter 6:  Programming with Methods</vt:lpstr>
      <vt:lpstr>PowerPoint Presentation</vt:lpstr>
      <vt:lpstr>Programming with Methods</vt:lpstr>
      <vt:lpstr>Pre-programming phase</vt:lpstr>
      <vt:lpstr>Problem 1</vt:lpstr>
      <vt:lpstr>With Methods…</vt:lpstr>
      <vt:lpstr>With Methods…</vt:lpstr>
      <vt:lpstr>With Methods…</vt:lpstr>
      <vt:lpstr>Flowchart ?</vt:lpstr>
      <vt:lpstr>Flowchart</vt:lpstr>
      <vt:lpstr>Pseudocode</vt:lpstr>
      <vt:lpstr>Transform from Pseudocode into Program</vt:lpstr>
      <vt:lpstr>programming phase</vt:lpstr>
      <vt:lpstr>Introducing Methods</vt:lpstr>
      <vt:lpstr>Introducing Methods</vt:lpstr>
      <vt:lpstr>Examples</vt:lpstr>
      <vt:lpstr>Invoking Methods</vt:lpstr>
      <vt:lpstr>Invoking Methods</vt:lpstr>
      <vt:lpstr>Invoking Methods</vt:lpstr>
      <vt:lpstr>Invoking Methods</vt:lpstr>
      <vt:lpstr>Invoking Methods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Modules (Methods)</vt:lpstr>
      <vt:lpstr>Rules for Designing Modules</vt:lpstr>
      <vt:lpstr>Types of Modules</vt:lpstr>
      <vt:lpstr>Types of modules</vt:lpstr>
      <vt:lpstr>Introducing Methods, cont.</vt:lpstr>
      <vt:lpstr>Introducing Methods, cont.</vt:lpstr>
      <vt:lpstr>Introducing Methods, cont.</vt:lpstr>
      <vt:lpstr>Introducing Methods, cont.</vt:lpstr>
      <vt:lpstr>Transform from Pseudocode into Program</vt:lpstr>
      <vt:lpstr>PowerPoint Presentation</vt:lpstr>
      <vt:lpstr>PowerPoint Presentation</vt:lpstr>
      <vt:lpstr>PowerPoint Presentation</vt:lpstr>
      <vt:lpstr>PowerPoint Presentation</vt:lpstr>
      <vt:lpstr>Calling Methods</vt:lpstr>
      <vt:lpstr>Calling Methods, cont.</vt:lpstr>
      <vt:lpstr>PowerPoint Presentation</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Example</vt:lpstr>
      <vt:lpstr>Without using method</vt:lpstr>
      <vt:lpstr>Without using method</vt:lpstr>
      <vt:lpstr>Using method</vt:lpstr>
      <vt:lpstr>CAUTION</vt:lpstr>
      <vt:lpstr>Reuse Methods from Other Classes</vt:lpstr>
      <vt:lpstr>Reuse Methods from Other Classes</vt:lpstr>
      <vt:lpstr>Reuse Methods from Other Classes</vt:lpstr>
      <vt:lpstr>Passing Parameters</vt:lpstr>
      <vt:lpstr>PowerPoint Presentation</vt:lpstr>
      <vt:lpstr>PowerPoint Presentation</vt:lpstr>
      <vt:lpstr>PowerPoint Presentation</vt:lpstr>
      <vt:lpstr>PowerPoint Presentation</vt:lpstr>
      <vt:lpstr>Examples structure of module</vt:lpstr>
      <vt:lpstr>Exercise</vt:lpstr>
      <vt:lpstr>Exercise</vt:lpstr>
      <vt:lpstr>Exercise</vt:lpstr>
      <vt:lpstr>Overloading Methods</vt:lpstr>
      <vt:lpstr>Ambiguous Invocation</vt:lpstr>
      <vt:lpstr>Ambiguous Invocation</vt:lpstr>
      <vt:lpstr>Scope of Local Variables</vt:lpstr>
      <vt:lpstr>Scope of Local Variables, cont.</vt:lpstr>
      <vt:lpstr>PowerPoint Presentation</vt:lpstr>
      <vt:lpstr>Scope of Local Variables, cont.</vt:lpstr>
      <vt:lpstr>Scope of Local Variables, cont.</vt:lpstr>
      <vt:lpstr>Scope of Local Variables, cont.</vt:lpstr>
      <vt:lpstr>Passing Parameters By Value</vt:lpstr>
      <vt:lpstr>Method Abstraction</vt:lpstr>
      <vt:lpstr>Benefits of Methods</vt:lpstr>
      <vt:lpstr>Problem 2</vt:lpstr>
      <vt:lpstr>Program without modules:</vt:lpstr>
      <vt:lpstr>Program without modules:</vt:lpstr>
      <vt:lpstr>Program with modules:</vt:lpstr>
      <vt:lpstr>Problem 3</vt:lpstr>
      <vt:lpstr>Program without modules:</vt:lpstr>
      <vt:lpstr>Program with modules:</vt:lpstr>
      <vt:lpstr>Program with modules:</vt:lpstr>
      <vt:lpstr>Program with modules:</vt:lpstr>
      <vt:lpstr>Program with modules:</vt:lpstr>
      <vt:lpstr>Program with modules:</vt:lpstr>
      <vt:lpstr>Program with modules:</vt:lpstr>
      <vt:lpstr>Program with modules:</vt:lpstr>
      <vt:lpstr>Program with modules:</vt:lpstr>
      <vt:lpstr>Program with modules:</vt:lpstr>
      <vt:lpstr>Program with modules:</vt:lpstr>
      <vt:lpstr>Program with modules:</vt:lpstr>
      <vt:lpstr>Program with modules:</vt:lpstr>
      <vt:lpstr>Program with modules:</vt:lpstr>
      <vt:lpstr>Program with modules:</vt:lpstr>
      <vt:lpstr>Problem 4</vt:lpstr>
      <vt:lpstr>Program without modules:</vt:lpstr>
      <vt:lpstr>Example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dc:title>
  <dc:creator>Dr Nur Izura Udzir</dc:creator>
  <cp:lastModifiedBy>RAZALI BIN YAAKOB</cp:lastModifiedBy>
  <cp:revision>487</cp:revision>
  <dcterms:created xsi:type="dcterms:W3CDTF">1995-06-10T17:31:50Z</dcterms:created>
  <dcterms:modified xsi:type="dcterms:W3CDTF">2024-12-19T14:45:18Z</dcterms:modified>
</cp:coreProperties>
</file>