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05" r:id="rId1"/>
  </p:sldMasterIdLst>
  <p:notesMasterIdLst>
    <p:notesMasterId r:id="rId97"/>
  </p:notesMasterIdLst>
  <p:handoutMasterIdLst>
    <p:handoutMasterId r:id="rId98"/>
  </p:handoutMasterIdLst>
  <p:sldIdLst>
    <p:sldId id="662" r:id="rId2"/>
    <p:sldId id="663" r:id="rId3"/>
    <p:sldId id="610" r:id="rId4"/>
    <p:sldId id="639" r:id="rId5"/>
    <p:sldId id="640" r:id="rId6"/>
    <p:sldId id="1192" r:id="rId7"/>
    <p:sldId id="1193" r:id="rId8"/>
    <p:sldId id="664" r:id="rId9"/>
    <p:sldId id="1186" r:id="rId10"/>
    <p:sldId id="478" r:id="rId11"/>
    <p:sldId id="260" r:id="rId12"/>
    <p:sldId id="262" r:id="rId13"/>
    <p:sldId id="263" r:id="rId14"/>
    <p:sldId id="264" r:id="rId15"/>
    <p:sldId id="533" r:id="rId16"/>
    <p:sldId id="532" r:id="rId17"/>
    <p:sldId id="534" r:id="rId18"/>
    <p:sldId id="518" r:id="rId19"/>
    <p:sldId id="507" r:id="rId20"/>
    <p:sldId id="508" r:id="rId21"/>
    <p:sldId id="621" r:id="rId22"/>
    <p:sldId id="622" r:id="rId23"/>
    <p:sldId id="623" r:id="rId24"/>
    <p:sldId id="624" r:id="rId25"/>
    <p:sldId id="625" r:id="rId26"/>
    <p:sldId id="626" r:id="rId27"/>
    <p:sldId id="627" r:id="rId28"/>
    <p:sldId id="628" r:id="rId29"/>
    <p:sldId id="629" r:id="rId30"/>
    <p:sldId id="630" r:id="rId31"/>
    <p:sldId id="631" r:id="rId32"/>
    <p:sldId id="632" r:id="rId33"/>
    <p:sldId id="633" r:id="rId34"/>
    <p:sldId id="634" r:id="rId35"/>
    <p:sldId id="635" r:id="rId36"/>
    <p:sldId id="636" r:id="rId37"/>
    <p:sldId id="552" r:id="rId38"/>
    <p:sldId id="612" r:id="rId39"/>
    <p:sldId id="637" r:id="rId40"/>
    <p:sldId id="613" r:id="rId41"/>
    <p:sldId id="614" r:id="rId42"/>
    <p:sldId id="615" r:id="rId43"/>
    <p:sldId id="616" r:id="rId44"/>
    <p:sldId id="1189" r:id="rId45"/>
    <p:sldId id="1185" r:id="rId46"/>
    <p:sldId id="463" r:id="rId47"/>
    <p:sldId id="1190" r:id="rId48"/>
    <p:sldId id="512" r:id="rId49"/>
    <p:sldId id="500" r:id="rId50"/>
    <p:sldId id="267" r:id="rId51"/>
    <p:sldId id="487" r:id="rId52"/>
    <p:sldId id="539" r:id="rId53"/>
    <p:sldId id="638" r:id="rId54"/>
    <p:sldId id="256" r:id="rId55"/>
    <p:sldId id="661" r:id="rId56"/>
    <p:sldId id="642" r:id="rId57"/>
    <p:sldId id="643" r:id="rId58"/>
    <p:sldId id="547" r:id="rId59"/>
    <p:sldId id="495" r:id="rId60"/>
    <p:sldId id="506" r:id="rId61"/>
    <p:sldId id="644" r:id="rId62"/>
    <p:sldId id="559" r:id="rId63"/>
    <p:sldId id="560" r:id="rId64"/>
    <p:sldId id="582" r:id="rId65"/>
    <p:sldId id="561" r:id="rId66"/>
    <p:sldId id="583" r:id="rId67"/>
    <p:sldId id="584" r:id="rId68"/>
    <p:sldId id="562" r:id="rId69"/>
    <p:sldId id="585" r:id="rId70"/>
    <p:sldId id="586" r:id="rId71"/>
    <p:sldId id="563" r:id="rId72"/>
    <p:sldId id="587" r:id="rId73"/>
    <p:sldId id="588" r:id="rId74"/>
    <p:sldId id="564" r:id="rId75"/>
    <p:sldId id="589" r:id="rId76"/>
    <p:sldId id="590" r:id="rId77"/>
    <p:sldId id="565" r:id="rId78"/>
    <p:sldId id="591" r:id="rId79"/>
    <p:sldId id="592" r:id="rId80"/>
    <p:sldId id="566" r:id="rId81"/>
    <p:sldId id="593" r:id="rId82"/>
    <p:sldId id="594" r:id="rId83"/>
    <p:sldId id="567" r:id="rId84"/>
    <p:sldId id="1188" r:id="rId85"/>
    <p:sldId id="525" r:id="rId86"/>
    <p:sldId id="516" r:id="rId87"/>
    <p:sldId id="268" r:id="rId88"/>
    <p:sldId id="509" r:id="rId89"/>
    <p:sldId id="498" r:id="rId90"/>
    <p:sldId id="548" r:id="rId91"/>
    <p:sldId id="617" r:id="rId92"/>
    <p:sldId id="618" r:id="rId93"/>
    <p:sldId id="619" r:id="rId94"/>
    <p:sldId id="502" r:id="rId95"/>
    <p:sldId id="1191" r:id="rId96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99FFCC"/>
    <a:srgbClr val="FF9999"/>
    <a:srgbClr val="CC66FF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3" autoAdjust="0"/>
    <p:restoredTop sz="95477" autoAdjust="0"/>
  </p:normalViewPr>
  <p:slideViewPr>
    <p:cSldViewPr>
      <p:cViewPr varScale="1">
        <p:scale>
          <a:sx n="118" d="100"/>
          <a:sy n="118" d="100"/>
        </p:scale>
        <p:origin x="1432" y="200"/>
      </p:cViewPr>
      <p:guideLst>
        <p:guide orient="horz" pos="864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424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208"/>
        <p:guide pos="2959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13:28.8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44 1 5122,'0'0'0,"-44"0"-400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2:3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1040,'0'0'4162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2:4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968 16 13686,'0'-15'0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6:31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1040,'0'0'1361,"92"0"-2161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14:0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4962,'0'0'1041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1:4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1681,'0'0'4202,"0"2"-3936,0 5-199,0-5-40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2:51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6883,'0'0'4162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7:2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7603,'0'0'961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1:1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3041,'0'0'7284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7:28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3041,'0'0'-560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1:1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3041,'0'0'7284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0T01:22:1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43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12" tIns="0" rIns="19512" bIns="0" numCol="1" anchor="t" anchorCtr="0" compatLnSpc="1">
            <a:prstTxWarp prst="textNoShape">
              <a:avLst/>
            </a:prstTxWarp>
          </a:bodyPr>
          <a:lstStyle>
            <a:lvl1pPr defTabSz="936028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2563" y="0"/>
            <a:ext cx="30527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12" tIns="0" rIns="19512" bIns="0" numCol="1" anchor="t" anchorCtr="0" compatLnSpc="1">
            <a:prstTxWarp prst="textNoShape">
              <a:avLst/>
            </a:prstTxWarp>
          </a:bodyPr>
          <a:lstStyle>
            <a:lvl1pPr algn="r" defTabSz="936028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57725" cy="3492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40238"/>
            <a:ext cx="51657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07" tIns="47154" rIns="94307" bIns="47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77300"/>
            <a:ext cx="305435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12" tIns="0" rIns="19512" bIns="0" numCol="1" anchor="b" anchorCtr="0" compatLnSpc="1">
            <a:prstTxWarp prst="textNoShape">
              <a:avLst/>
            </a:prstTxWarp>
          </a:bodyPr>
          <a:lstStyle>
            <a:lvl1pPr defTabSz="936028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2563" y="8877300"/>
            <a:ext cx="3052762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512" tIns="0" rIns="19512" bIns="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000" i="1" smtClean="0"/>
            </a:lvl1pPr>
          </a:lstStyle>
          <a:p>
            <a:pPr>
              <a:defRPr/>
            </a:pPr>
            <a:fld id="{71BED775-76D0-4003-9340-85EEB89DA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7F7C4F-E93E-488D-BF4D-3763FBCBF520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ms-MY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ms-M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5FE14-E06A-440C-A6C6-1E63920D423F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DE265-A7F8-4FAB-9589-AC421C15A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97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08C5-A7EB-4049-9EEE-441254EBBEB9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737CF-3555-41DD-9463-2C019E2F5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61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8E9E6-70FC-430A-AFFF-1B99197A34C7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3A182-793A-47AF-B222-8836FA097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56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D521D-CD7A-4FAF-B01F-9F17542B0F24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300FA-DFFA-465E-99FC-B7B61B80BD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24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A2C3-B6A3-4D7A-9D3C-94A5D6AA778C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102E0-6657-4B17-9AE1-D4CF07DA0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1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A9C6-A4F7-4286-9AFF-B8DC5D4BC4FA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78626-A7E7-4A1C-8D47-CDD1DD93F0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84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1C4DD-36E7-4B2D-8C6B-BECA61E64A24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02366-1715-428F-A1F4-DB410920AB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79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B04C1-1FF5-4D53-AF7E-EA304496F15C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D847C-4D1E-4C2C-BFF0-615E4D13AD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3F4DB-EC14-420F-B2EB-D76BB4F82FEB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11136-CE81-42C0-9E76-0D2AAADE0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92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BBA83-FCF8-4442-8BEF-C02DDC11A1BF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98773-EE14-4EE3-8515-7CE54C5136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2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7E013-9910-4E4A-B1CA-7B2C5F6AE651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426F9-9059-4470-89C4-9BC34FC20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4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ms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1B8D-FEF6-442F-8596-E0920854487B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FF00A-104F-4D91-8FD6-A18320AF31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55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58D1238-3BE6-43C6-8178-8331E821670F}" type="datetime1">
              <a:rPr lang="en-US"/>
              <a:pPr>
                <a:defRPr/>
              </a:pPr>
              <a:t>12/29/24</a:t>
            </a:fld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9460B7-C0F3-41CD-B7C7-5D3568FCB0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customXml" Target="../ink/ink6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customXml" Target="../ink/ink9.xml"/><Relationship Id="rId9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9" name="Rectangle 208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60" y="320040"/>
            <a:ext cx="5019620" cy="3892669"/>
          </a:xfrm>
        </p:spPr>
        <p:txBody>
          <a:bodyPr>
            <a:normAutofit/>
          </a:bodyPr>
          <a:lstStyle/>
          <a:p>
            <a:pPr algn="l" eaLnBrk="1" hangingPunct="1"/>
            <a:br>
              <a:rPr lang="en-US" altLang="en-US" sz="5700" b="1" dirty="0"/>
            </a:br>
            <a:br>
              <a:rPr lang="en-US" altLang="en-US" sz="5700" b="1" dirty="0"/>
            </a:br>
            <a:r>
              <a:rPr lang="en-US" altLang="en-US" sz="5700" dirty="0"/>
              <a:t>Chapter 8: </a:t>
            </a:r>
            <a:br>
              <a:rPr lang="en-US" altLang="en-US" sz="5700" dirty="0"/>
            </a:br>
            <a:r>
              <a:rPr lang="en-US" altLang="en-US" sz="5700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29307-A42D-F481-6F38-1D080BB58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5019620" cy="1569486"/>
          </a:xfrm>
        </p:spPr>
        <p:txBody>
          <a:bodyPr>
            <a:normAutofit/>
          </a:bodyPr>
          <a:lstStyle/>
          <a:p>
            <a:pPr algn="l"/>
            <a:endParaRPr lang="en-GB"/>
          </a:p>
        </p:txBody>
      </p:sp>
      <p:sp>
        <p:nvSpPr>
          <p:cNvPr id="209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Graphic 2053" descr="Table">
            <a:extLst>
              <a:ext uri="{FF2B5EF4-FFF2-40B4-BE49-F238E27FC236}">
                <a16:creationId xmlns:a16="http://schemas.microsoft.com/office/drawing/2014/main" id="{0C03E91F-47E5-B81E-3A72-3E15373B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158" y="1778000"/>
            <a:ext cx="3065526" cy="30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0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Introducing Arrays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Array is a data structure that represents a collection of the same types of data.</a:t>
            </a:r>
          </a:p>
        </p:txBody>
      </p:sp>
      <p:sp>
        <p:nvSpPr>
          <p:cNvPr id="9220" name="Rectangle 1035"/>
          <p:cNvSpPr>
            <a:spLocks noChangeArrowheads="1"/>
          </p:cNvSpPr>
          <p:nvPr/>
        </p:nvSpPr>
        <p:spPr bwMode="auto">
          <a:xfrm>
            <a:off x="2770188" y="2198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9221" name="Rectangle 1040"/>
          <p:cNvSpPr>
            <a:spLocks noChangeArrowheads="1"/>
          </p:cNvSpPr>
          <p:nvPr/>
        </p:nvSpPr>
        <p:spPr bwMode="auto">
          <a:xfrm>
            <a:off x="2171700" y="1912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1039"/>
          <p:cNvGraphicFramePr>
            <a:graphicFrameLocks noChangeAspect="1"/>
          </p:cNvGraphicFramePr>
          <p:nvPr/>
        </p:nvGraphicFramePr>
        <p:xfrm>
          <a:off x="1104900" y="2324100"/>
          <a:ext cx="6799263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00600" imgH="3029712" progId="Word.Picture.8">
                  <p:embed/>
                </p:oleObj>
              </mc:Choice>
              <mc:Fallback>
                <p:oleObj r:id="rId2" imgW="4800600" imgH="3029712" progId="Word.Picture.8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324100"/>
                        <a:ext cx="6799263" cy="429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0022C-D33B-4B1F-80E2-62B8CB00EF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Declaring Array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20100" cy="4525963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en-US" sz="2600" dirty="0">
                <a:latin typeface="Lucida Sans Typewriter" panose="020B0509030504030204" pitchFamily="49" charset="0"/>
              </a:rPr>
              <a:t>datatype[] </a:t>
            </a:r>
            <a:r>
              <a:rPr lang="en-US" altLang="en-US" sz="2600" dirty="0" err="1">
                <a:latin typeface="Lucida Sans Typewriter" panose="020B0509030504030204" pitchFamily="49" charset="0"/>
              </a:rPr>
              <a:t>arrayRefVar</a:t>
            </a:r>
            <a:r>
              <a:rPr lang="en-US" altLang="en-US" sz="2600" dirty="0">
                <a:latin typeface="Lucida Sans Typewriter" panose="020B0509030504030204" pitchFamily="49" charset="0"/>
              </a:rPr>
              <a:t>;</a:t>
            </a: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600" dirty="0"/>
              <a:t>Example: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;  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latin typeface="Lucida Sans Typewriter" panose="020B0509030504030204" pitchFamily="49" charset="0"/>
              </a:rPr>
              <a:t>int[] number;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  double num = 20.5;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latin typeface="Lucida Sans Typewriter" panose="020B0509030504030204" pitchFamily="49" charset="0"/>
              </a:rPr>
              <a:t>datatype </a:t>
            </a:r>
            <a:r>
              <a:rPr lang="en-US" altLang="en-US" sz="2600" dirty="0" err="1">
                <a:latin typeface="Lucida Sans Typewriter" panose="020B0509030504030204" pitchFamily="49" charset="0"/>
              </a:rPr>
              <a:t>arrayRefVar</a:t>
            </a:r>
            <a:r>
              <a:rPr lang="en-US" altLang="en-US" sz="2600" dirty="0">
                <a:latin typeface="Lucida Sans Typewriter" panose="020B0509030504030204" pitchFamily="49" charset="0"/>
              </a:rPr>
              <a:t>[]; </a:t>
            </a:r>
            <a:r>
              <a:rPr lang="en-US" altLang="en-US" sz="2600" dirty="0">
                <a:solidFill>
                  <a:srgbClr val="FF6600"/>
                </a:solidFill>
                <a:cs typeface="Courier New" panose="02070309020205020404" pitchFamily="49" charset="0"/>
              </a:rPr>
              <a:t>// This style is allowed,						  // but not preferred</a:t>
            </a:r>
            <a:endParaRPr lang="en-US" altLang="en-US" sz="2400" dirty="0">
              <a:solidFill>
                <a:srgbClr val="FF6600"/>
              </a:solidFill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600" dirty="0"/>
              <a:t>Example: 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dirty="0">
                <a:latin typeface="Lucida Sans Typewriter" panose="020B0509030504030204" pitchFamily="49" charset="0"/>
              </a:rPr>
              <a:t>double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[];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int number[];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B3AA3A-3665-4BD4-9B44-C6F85D9742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Creating Arrays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arrayRefVar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new datatype[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arraySize</a:t>
            </a:r>
            <a:r>
              <a:rPr lang="en-US" altLang="en-US" sz="2400" dirty="0">
                <a:latin typeface="Lucida Sans Typewriter" panose="020B0509030504030204" pitchFamily="49" charset="0"/>
              </a:rPr>
              <a:t>];</a:t>
            </a:r>
            <a:endParaRPr lang="en-US" altLang="en-US" sz="28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Example:</a:t>
            </a: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new double[10];</a:t>
            </a:r>
            <a:endParaRPr lang="en-US" altLang="en-US" sz="28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[0]</a:t>
            </a:r>
            <a:r>
              <a:rPr lang="en-US" altLang="en-US" sz="2800" dirty="0"/>
              <a:t> </a:t>
            </a:r>
            <a:r>
              <a:rPr lang="en-US" altLang="en-US" sz="2400" dirty="0"/>
              <a:t>references the </a:t>
            </a:r>
            <a:r>
              <a:rPr lang="en-US" altLang="en-US" sz="2400" u="sng" dirty="0"/>
              <a:t>first element </a:t>
            </a:r>
            <a:r>
              <a:rPr lang="en-US" altLang="en-US" sz="2400" dirty="0"/>
              <a:t>in the array.</a:t>
            </a: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[9]</a:t>
            </a:r>
            <a:r>
              <a:rPr lang="en-US" altLang="en-US" sz="2800" dirty="0"/>
              <a:t> </a:t>
            </a:r>
            <a:r>
              <a:rPr lang="en-US" altLang="en-US" sz="2400" dirty="0"/>
              <a:t>references the </a:t>
            </a:r>
            <a:r>
              <a:rPr lang="en-US" altLang="en-US" sz="2400" u="sng" dirty="0"/>
              <a:t>last element </a:t>
            </a:r>
            <a:r>
              <a:rPr lang="en-US" altLang="en-US" sz="2400" dirty="0"/>
              <a:t>in the array.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number = new int[5];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int count; 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System.out.println</a:t>
            </a:r>
            <a:r>
              <a:rPr lang="en-US" altLang="en-US" sz="2400" dirty="0">
                <a:latin typeface="Lucida Sans Typewriter" panose="020B0509030504030204" pitchFamily="49" charset="0"/>
              </a:rPr>
              <a:t>(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);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541147-5E87-4278-9A79-9517E6B5F41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Declaring and Creating</a:t>
            </a:r>
            <a:br>
              <a:rPr lang="en-US" altLang="en-US"/>
            </a:br>
            <a:r>
              <a:rPr lang="en-US" altLang="en-US"/>
              <a:t>in One Step</a:t>
            </a:r>
            <a:endParaRPr lang="en-US" altLang="en-US" sz="400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98650"/>
            <a:ext cx="8229600" cy="4525963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datatype[]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arrayRefVar</a:t>
            </a:r>
            <a:r>
              <a:rPr lang="en-US" altLang="en-US" sz="2000" dirty="0">
                <a:latin typeface="Lucida Sans Typewriter" panose="020B0509030504030204" pitchFamily="49" charset="0"/>
              </a:rPr>
              <a:t> = new datatype[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arraySize</a:t>
            </a:r>
            <a:r>
              <a:rPr lang="en-US" altLang="en-US" sz="2000" dirty="0">
                <a:latin typeface="Lucida Sans Typewriter" panose="020B0509030504030204" pitchFamily="49" charset="0"/>
              </a:rPr>
              <a:t>];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 	</a:t>
            </a:r>
            <a:r>
              <a:rPr lang="en-US" altLang="en-US" sz="20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000" dirty="0">
                <a:latin typeface="Lucida Sans Typewriter" panose="020B0509030504030204" pitchFamily="49" charset="0"/>
              </a:rPr>
              <a:t> = new double[10];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	int[] number = new int[5];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150000"/>
              </a:spcBef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datatype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arrayRefVar</a:t>
            </a:r>
            <a:r>
              <a:rPr lang="en-US" altLang="en-US" sz="2000" dirty="0">
                <a:latin typeface="Lucida Sans Typewriter" panose="020B0509030504030204" pitchFamily="49" charset="0"/>
              </a:rPr>
              <a:t>[] = new datatype[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arraySize</a:t>
            </a:r>
            <a:r>
              <a:rPr lang="en-US" altLang="en-US" sz="2000" dirty="0">
                <a:latin typeface="Lucida Sans Typewriter" panose="020B0509030504030204" pitchFamily="49" charset="0"/>
              </a:rPr>
              <a:t>];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</a:t>
            </a:r>
            <a:r>
              <a:rPr lang="en-US" altLang="en-US" sz="2000" dirty="0">
                <a:latin typeface="Lucida Sans Typewriter" panose="020B0509030504030204" pitchFamily="49" charset="0"/>
              </a:rPr>
              <a:t>double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000" dirty="0">
                <a:latin typeface="Lucida Sans Typewriter" panose="020B0509030504030204" pitchFamily="49" charset="0"/>
              </a:rPr>
              <a:t>[] = new double[10</a:t>
            </a:r>
            <a:r>
              <a:rPr lang="en-US" altLang="en-US" sz="2400" dirty="0">
                <a:latin typeface="Lucida Sans Typewriter" panose="020B0509030504030204" pitchFamily="49" charset="0"/>
              </a:rPr>
              <a:t>];</a:t>
            </a:r>
          </a:p>
          <a:p>
            <a:pPr eaLnBrk="1" hangingPunct="1">
              <a:spcBef>
                <a:spcPct val="75000"/>
              </a:spcBef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	int number[] = new int[5];</a:t>
            </a:r>
            <a:endParaRPr lang="en-US" altLang="en-US" sz="2800" dirty="0">
              <a:latin typeface="Lucida Sans Typewriter" panose="020B0509030504030204" pitchFamily="49" charset="0"/>
            </a:endParaRPr>
          </a:p>
          <a:p>
            <a:pPr eaLnBrk="1" hangingPunct="1">
              <a:spcBef>
                <a:spcPct val="75000"/>
              </a:spcBef>
              <a:buFontTx/>
              <a:buNone/>
            </a:pPr>
            <a:endParaRPr lang="en-US" altLang="en-US" sz="2800" dirty="0">
              <a:latin typeface="Lucida Sans Typewriter" panose="020B0509030504030204" pitchFamily="49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CABE0-2E23-4D4E-AECE-2B9939F823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The Length of an Array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en-US" sz="2400"/>
              <a:t>Once an array is created, its size is fixed. It cannot be changed. </a:t>
            </a:r>
          </a:p>
          <a:p>
            <a:pPr marL="457200" indent="-457200" algn="just" eaLnBrk="1" hangingPunct="1">
              <a:lnSpc>
                <a:spcPct val="90000"/>
              </a:lnSpc>
            </a:pPr>
            <a:endParaRPr lang="en-US" altLang="en-US" sz="2400"/>
          </a:p>
          <a:p>
            <a:pPr marL="457200" indent="-457200" algn="just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en-US" sz="2400"/>
              <a:t>You can find its size using</a:t>
            </a:r>
          </a:p>
          <a:p>
            <a:pPr marL="1200150" lvl="2" algn="just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arrayRefVar.length</a:t>
            </a:r>
          </a:p>
          <a:p>
            <a:pPr marL="1200150" lvl="2" algn="just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en-US" altLang="en-US" sz="2400"/>
              <a:t>For example,</a:t>
            </a:r>
          </a:p>
          <a:p>
            <a:pPr marL="1200150" lvl="2" algn="just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Lucida Sans Typewriter" panose="020B0509030504030204" pitchFamily="49" charset="0"/>
              </a:rPr>
              <a:t>myList.length</a:t>
            </a:r>
            <a:r>
              <a:rPr lang="en-US" altLang="en-US"/>
              <a:t> 	returns 10</a:t>
            </a:r>
          </a:p>
          <a:p>
            <a:pPr marL="1200150" lvl="2" algn="just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Lucida Sans Typewriter" panose="020B0509030504030204" pitchFamily="49" charset="0"/>
              </a:rPr>
              <a:t>number.length</a:t>
            </a:r>
            <a:r>
              <a:rPr lang="en-US" altLang="en-US"/>
              <a:t> 	returns 5</a:t>
            </a:r>
          </a:p>
          <a:p>
            <a:pPr marL="1200150" lvl="2" algn="just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ED131-E292-457E-9A8E-9E31893BEB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7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6" name="Picture 15365" descr="Padlock on computer motherboard">
            <a:extLst>
              <a:ext uri="{FF2B5EF4-FFF2-40B4-BE49-F238E27FC236}">
                <a16:creationId xmlns:a16="http://schemas.microsoft.com/office/drawing/2014/main" id="{84AA0A6D-90A5-6904-6213-145AB9ABF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6" r="41930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372" name="Rectangle 1537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500"/>
              <a:t>Default Values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487" y="2743200"/>
            <a:ext cx="3935505" cy="3496878"/>
          </a:xfrm>
        </p:spPr>
        <p:txBody>
          <a:bodyPr lIns="92075" tIns="46038" rIns="92075" bIns="46038" anchor="ctr">
            <a:normAutofit/>
          </a:bodyPr>
          <a:lstStyle/>
          <a:p>
            <a:pPr marL="457200" indent="-457200" eaLnBrk="1" hangingPunct="1"/>
            <a:r>
              <a:rPr lang="en-US" altLang="en-US" sz="1700">
                <a:cs typeface="Courier New" panose="02070309020205020404" pitchFamily="49" charset="0"/>
              </a:rPr>
              <a:t>When an array is created, its elements are assigned the default value of:</a:t>
            </a:r>
          </a:p>
          <a:p>
            <a:pPr marL="457200" indent="-457200" eaLnBrk="1" hangingPunct="1">
              <a:buFontTx/>
              <a:buNone/>
            </a:pPr>
            <a:endParaRPr lang="en-US" altLang="en-US" sz="1700">
              <a:cs typeface="Courier New" panose="02070309020205020404" pitchFamily="49" charset="0"/>
            </a:endParaRPr>
          </a:p>
          <a:p>
            <a:pPr marL="9144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1700" u="sng">
                <a:cs typeface="Courier New" panose="02070309020205020404" pitchFamily="49" charset="0"/>
              </a:rPr>
              <a:t>0</a:t>
            </a:r>
            <a:r>
              <a:rPr lang="en-US" altLang="en-US" sz="1700">
                <a:cs typeface="Courier New" panose="02070309020205020404" pitchFamily="49" charset="0"/>
              </a:rPr>
              <a:t> for the </a:t>
            </a:r>
            <a:r>
              <a:rPr lang="en-US" altLang="en-US" sz="1700" u="sng">
                <a:cs typeface="Courier New" panose="02070309020205020404" pitchFamily="49" charset="0"/>
              </a:rPr>
              <a:t>numeric</a:t>
            </a:r>
            <a:r>
              <a:rPr lang="en-US" altLang="en-US" sz="1700">
                <a:cs typeface="Courier New" panose="02070309020205020404" pitchFamily="49" charset="0"/>
              </a:rPr>
              <a:t> primitive data types, </a:t>
            </a:r>
          </a:p>
          <a:p>
            <a:pPr marL="9144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1700" u="sng">
                <a:cs typeface="Courier New" panose="02070309020205020404" pitchFamily="49" charset="0"/>
              </a:rPr>
              <a:t>'\u0000'</a:t>
            </a:r>
            <a:r>
              <a:rPr lang="en-US" altLang="en-US" sz="1700">
                <a:cs typeface="Courier New" panose="02070309020205020404" pitchFamily="49" charset="0"/>
              </a:rPr>
              <a:t> for </a:t>
            </a:r>
            <a:r>
              <a:rPr lang="en-US" altLang="en-US" sz="1700" u="sng">
                <a:cs typeface="Courier New" panose="02070309020205020404" pitchFamily="49" charset="0"/>
              </a:rPr>
              <a:t>char</a:t>
            </a:r>
            <a:r>
              <a:rPr lang="en-US" altLang="en-US" sz="1700">
                <a:cs typeface="Courier New" panose="02070309020205020404" pitchFamily="49" charset="0"/>
              </a:rPr>
              <a:t> types, and </a:t>
            </a:r>
          </a:p>
          <a:p>
            <a:pPr marL="914400" lvl="1" indent="-342900" eaLnBrk="1" hangingPunct="1">
              <a:buFont typeface="Wingdings" panose="05000000000000000000" pitchFamily="2" charset="2"/>
              <a:buChar char="§"/>
            </a:pPr>
            <a:r>
              <a:rPr lang="en-US" altLang="en-US" sz="1700" u="sng">
                <a:cs typeface="Courier New" panose="02070309020205020404" pitchFamily="49" charset="0"/>
              </a:rPr>
              <a:t>false</a:t>
            </a:r>
            <a:r>
              <a:rPr lang="en-US" altLang="en-US" sz="1700">
                <a:cs typeface="Courier New" panose="02070309020205020404" pitchFamily="49" charset="0"/>
              </a:rPr>
              <a:t> for </a:t>
            </a:r>
            <a:r>
              <a:rPr lang="en-US" altLang="en-US" sz="1700" u="sng">
                <a:cs typeface="Courier New" panose="02070309020205020404" pitchFamily="49" charset="0"/>
              </a:rPr>
              <a:t>boolean</a:t>
            </a:r>
            <a:r>
              <a:rPr lang="en-US" altLang="en-US" sz="1700">
                <a:cs typeface="Courier New" panose="02070309020205020404" pitchFamily="49" charset="0"/>
              </a:rPr>
              <a:t> types. </a:t>
            </a:r>
            <a:endParaRPr lang="en-US" altLang="en-US" sz="170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10552580-02BE-4A1F-A614-F0845976DE39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15</a:t>
            </a:fld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4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0" name="Picture 16389" descr="Question mark on green pastel background">
            <a:extLst>
              <a:ext uri="{FF2B5EF4-FFF2-40B4-BE49-F238E27FC236}">
                <a16:creationId xmlns:a16="http://schemas.microsoft.com/office/drawing/2014/main" id="{A48BACE4-868C-0D3F-541E-A7E29468F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09" r="781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6396" name="Rectangle 16395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 lIns="92075" tIns="46038" rIns="92075" bIns="46038">
            <a:normAutofit/>
          </a:bodyPr>
          <a:lstStyle/>
          <a:p>
            <a:pPr eaLnBrk="1" hangingPunct="1"/>
            <a:r>
              <a:rPr lang="en-US" altLang="en-US" sz="3500"/>
              <a:t>Indexed Variables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487" y="2743200"/>
            <a:ext cx="3935505" cy="3496878"/>
          </a:xfrm>
        </p:spPr>
        <p:txBody>
          <a:bodyPr lIns="92075" tIns="46038" rIns="92075" bIns="46038" anchor="ctr">
            <a:normAutofit/>
          </a:bodyPr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400">
                <a:cs typeface="Courier New" panose="02070309020205020404" pitchFamily="49" charset="0"/>
              </a:rPr>
              <a:t>The array elements are accessed through the index. The array indices are </a:t>
            </a:r>
            <a:r>
              <a:rPr lang="en-US" altLang="en-US" sz="1400" i="1">
                <a:cs typeface="Courier New" panose="02070309020205020404" pitchFamily="49" charset="0"/>
              </a:rPr>
              <a:t>0-based</a:t>
            </a:r>
            <a:r>
              <a:rPr lang="en-US" altLang="en-US" sz="1400">
                <a:cs typeface="Courier New" panose="02070309020205020404" pitchFamily="49" charset="0"/>
              </a:rPr>
              <a:t>, i.e., it starts from 0 to arrayRefVar.length-1. In the previous example, myList holds ten double values and the indices are from 0 to 9.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en-US" sz="1400">
                <a:cs typeface="Courier New" panose="02070309020205020404" pitchFamily="49" charset="0"/>
              </a:rPr>
              <a:t>Each element in the array is represented using the following syntax, known as an </a:t>
            </a:r>
            <a:r>
              <a:rPr lang="en-US" altLang="en-US" sz="1400" i="1">
                <a:cs typeface="Courier New" panose="02070309020205020404" pitchFamily="49" charset="0"/>
              </a:rPr>
              <a:t>indexed variable</a:t>
            </a:r>
            <a:r>
              <a:rPr lang="en-US" altLang="en-US" sz="1400">
                <a:cs typeface="Courier New" panose="02070309020205020404" pitchFamily="49" charset="0"/>
              </a:rPr>
              <a:t>: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endParaRPr lang="en-US" altLang="en-US" sz="1400">
              <a:cs typeface="Times New Roman" panose="02020603050405020304" pitchFamily="18" charset="0"/>
            </a:endParaRPr>
          </a:p>
          <a:p>
            <a:pPr marL="857250"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Lucida Sans Typewriter" panose="020B0509030504030204" pitchFamily="49" charset="0"/>
                <a:cs typeface="Courier New" panose="02070309020205020404" pitchFamily="49" charset="0"/>
              </a:rPr>
              <a:t>arrayRefVar[index];</a:t>
            </a:r>
          </a:p>
          <a:p>
            <a:pPr marL="857250"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857250"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cs typeface="Courier New" panose="02070309020205020404" pitchFamily="49" charset="0"/>
              </a:rPr>
              <a:t>Example: </a:t>
            </a:r>
          </a:p>
          <a:p>
            <a:pPr marL="857250"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cs typeface="Courier New" panose="02070309020205020404" pitchFamily="49" charset="0"/>
              </a:rPr>
              <a:t>	</a:t>
            </a:r>
            <a:r>
              <a:rPr lang="en-US" altLang="en-US" sz="1400">
                <a:latin typeface="Lucida Sans Typewriter" panose="020B0509030504030204" pitchFamily="49" charset="0"/>
                <a:cs typeface="Courier New" panose="02070309020205020404" pitchFamily="49" charset="0"/>
              </a:rPr>
              <a:t>myList[8];</a:t>
            </a:r>
          </a:p>
          <a:p>
            <a:pPr marL="857250" lvl="1" eaLnBrk="1" hangingPunct="1">
              <a:lnSpc>
                <a:spcPct val="90000"/>
              </a:lnSpc>
              <a:buFontTx/>
              <a:buNone/>
            </a:pPr>
            <a:r>
              <a:rPr lang="en-US" altLang="en-US" sz="1400">
                <a:latin typeface="Lucida Sans Typewriter" panose="020B0509030504030204" pitchFamily="49" charset="0"/>
                <a:cs typeface="Courier New" panose="02070309020205020404" pitchFamily="49" charset="0"/>
              </a:rPr>
              <a:t>	number[3];</a:t>
            </a:r>
            <a:endParaRPr lang="en-US" altLang="en-US" sz="14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857250" lvl="1" eaLnBrk="1" hangingPunct="1">
              <a:lnSpc>
                <a:spcPct val="90000"/>
              </a:lnSpc>
              <a:buFontTx/>
              <a:buNone/>
            </a:pPr>
            <a:endParaRPr lang="en-US" altLang="en-US" sz="1400"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4003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E8529FC-C84C-4EDE-BB9E-0716D00C34CC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16</a:t>
            </a:fld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Using Indexed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57200" indent="-457200" algn="just" eaLnBrk="1" hangingPunct="1"/>
            <a:r>
              <a:rPr lang="en-US" altLang="en-US" sz="2400" dirty="0">
                <a:cs typeface="Courier New" panose="02070309020205020404" pitchFamily="49" charset="0"/>
              </a:rPr>
              <a:t>After an array is created, an indexed variable can be used in the same way as a regular variable. </a:t>
            </a:r>
          </a:p>
          <a:p>
            <a:pPr marL="457200" indent="-457200" algn="just" eaLnBrk="1" hangingPunct="1"/>
            <a:endParaRPr lang="en-US" altLang="en-US" sz="2400" dirty="0">
              <a:cs typeface="Courier New" panose="02070309020205020404" pitchFamily="49" charset="0"/>
            </a:endParaRPr>
          </a:p>
          <a:p>
            <a:pPr marL="457200" indent="-457200" algn="just" eaLnBrk="1" hangingPunct="1"/>
            <a:r>
              <a:rPr lang="en-US" altLang="en-US" sz="2400" dirty="0">
                <a:cs typeface="Courier New" panose="02070309020205020404" pitchFamily="49" charset="0"/>
              </a:rPr>
              <a:t>For example, the following code adds the value in </a:t>
            </a:r>
            <a:r>
              <a:rPr lang="en-US" altLang="en-US" sz="2400" u="sng" dirty="0" err="1">
                <a:cs typeface="Courier New" panose="02070309020205020404" pitchFamily="49" charset="0"/>
              </a:rPr>
              <a:t>myList</a:t>
            </a:r>
            <a:r>
              <a:rPr lang="en-US" altLang="en-US" sz="2400" u="sng" dirty="0">
                <a:cs typeface="Courier New" panose="02070309020205020404" pitchFamily="49" charset="0"/>
              </a:rPr>
              <a:t>[0]</a:t>
            </a:r>
            <a:r>
              <a:rPr lang="en-US" altLang="en-US" sz="2400" dirty="0">
                <a:cs typeface="Courier New" panose="02070309020205020404" pitchFamily="49" charset="0"/>
              </a:rPr>
              <a:t> and </a:t>
            </a:r>
            <a:r>
              <a:rPr lang="en-US" altLang="en-US" sz="2400" u="sng" dirty="0" err="1">
                <a:cs typeface="Courier New" panose="02070309020205020404" pitchFamily="49" charset="0"/>
              </a:rPr>
              <a:t>myList</a:t>
            </a:r>
            <a:r>
              <a:rPr lang="en-US" altLang="en-US" sz="2400" u="sng" dirty="0">
                <a:cs typeface="Courier New" panose="02070309020205020404" pitchFamily="49" charset="0"/>
              </a:rPr>
              <a:t>[1]</a:t>
            </a:r>
            <a:r>
              <a:rPr lang="en-US" altLang="en-US" sz="2400" dirty="0">
                <a:cs typeface="Courier New" panose="02070309020205020404" pitchFamily="49" charset="0"/>
              </a:rPr>
              <a:t> to </a:t>
            </a:r>
            <a:r>
              <a:rPr lang="en-US" altLang="en-US" sz="2400" u="sng" dirty="0" err="1">
                <a:cs typeface="Courier New" panose="02070309020205020404" pitchFamily="49" charset="0"/>
              </a:rPr>
              <a:t>myList</a:t>
            </a:r>
            <a:r>
              <a:rPr lang="en-US" altLang="en-US" sz="2400" u="sng" dirty="0">
                <a:cs typeface="Courier New" panose="02070309020205020404" pitchFamily="49" charset="0"/>
              </a:rPr>
              <a:t>[2]</a:t>
            </a:r>
            <a:r>
              <a:rPr lang="en-US" altLang="en-US" sz="2400" dirty="0">
                <a:cs typeface="Courier New" panose="02070309020205020404" pitchFamily="49" charset="0"/>
              </a:rPr>
              <a:t>.</a:t>
            </a:r>
          </a:p>
          <a:p>
            <a:pPr marL="457200" indent="-457200" algn="just" eaLnBrk="1" hangingPunct="1">
              <a:buFontTx/>
              <a:buNone/>
            </a:pPr>
            <a:endParaRPr lang="en-US" altLang="en-US" sz="2400" dirty="0">
              <a:cs typeface="Courier New" panose="02070309020205020404" pitchFamily="49" charset="0"/>
            </a:endParaRPr>
          </a:p>
          <a:p>
            <a:pPr marL="857250" lvl="1" algn="just" eaLnBrk="1" hangingPunct="1"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[2] =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[0] + </a:t>
            </a:r>
            <a:r>
              <a:rPr lang="en-US" altLang="en-US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[1];</a:t>
            </a:r>
          </a:p>
          <a:p>
            <a:pPr marL="857250" lvl="1" algn="just"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4F080D-09EA-44BE-A339-A7CFFEAD40A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Array Initializers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0"/>
              </a:spcBef>
            </a:pPr>
            <a:r>
              <a:rPr lang="en-US" altLang="en-US" dirty="0"/>
              <a:t>Declaring, creating, initializing in one step: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{1.9, 2.9, 3.4, 3.5};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This shorthand syntax must be in one statement.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3308E-4F9E-46E5-8D1C-B4A72F41772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Declaring, Creating, Initializing using the Shorthand Notation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2008188"/>
            <a:ext cx="8229600" cy="4525962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{1.9, 2.9, 3.4, 3.5};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This shorthand notation is equivalent to the following statements: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new double[4];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[0] = 1.9;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[1] = 2.9;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[2] = 3.4;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[3] = 3.5;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4BD15E-9362-4265-8ECD-489093BCF6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59A4C-75DD-74D2-1347-CAF3D536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3733800" cy="914400"/>
          </a:xfrm>
          <a:solidFill>
            <a:srgbClr val="66FFFF"/>
          </a:solidFill>
        </p:spPr>
        <p:txBody>
          <a:bodyPr/>
          <a:lstStyle/>
          <a:p>
            <a:pPr algn="ctr"/>
            <a:r>
              <a:rPr lang="en-MY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C9E8-D271-174F-192B-0A550B739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52601"/>
            <a:ext cx="3733800" cy="3558244"/>
          </a:xfrm>
          <a:solidFill>
            <a:srgbClr val="CCFFFF"/>
          </a:solidFill>
        </p:spPr>
        <p:txBody>
          <a:bodyPr/>
          <a:lstStyle/>
          <a:p>
            <a:r>
              <a:rPr lang="en-US" altLang="en-US" sz="2000" dirty="0"/>
              <a:t>Basics of Arrays</a:t>
            </a:r>
            <a:endParaRPr lang="en-MY" altLang="en-US" sz="2000" dirty="0"/>
          </a:p>
          <a:p>
            <a:r>
              <a:rPr lang="en-US" altLang="en-US" sz="2000" dirty="0"/>
              <a:t>Passing and returning 1-dimensional arrays via parameters </a:t>
            </a:r>
            <a:endParaRPr lang="en-MY" altLang="en-US" sz="2000" dirty="0"/>
          </a:p>
          <a:p>
            <a:r>
              <a:rPr lang="en-US" altLang="en-US" sz="2000" dirty="0"/>
              <a:t>Operations on arrays</a:t>
            </a:r>
            <a:endParaRPr lang="en-MY" altLang="en-US" sz="2000" dirty="0"/>
          </a:p>
          <a:p>
            <a:r>
              <a:rPr lang="en-US" altLang="en-US" sz="2000" dirty="0"/>
              <a:t>Two-dimensional arrays</a:t>
            </a:r>
            <a:endParaRPr lang="en-MY" altLang="en-US" sz="2000" dirty="0"/>
          </a:p>
          <a:p>
            <a:r>
              <a:rPr lang="en-US" altLang="en-US" sz="2000" dirty="0"/>
              <a:t>Passing and returning 2-dimensional arrays via parameters </a:t>
            </a:r>
            <a:endParaRPr lang="en-MY" altLang="en-US" sz="2000" dirty="0"/>
          </a:p>
          <a:p>
            <a:r>
              <a:rPr lang="en-US" altLang="en-US" sz="2000" dirty="0"/>
              <a:t>Multidimensional arrays</a:t>
            </a:r>
            <a:endParaRPr lang="en-MY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A94CC7-646E-832D-5506-4AF44F69A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1" y="838200"/>
            <a:ext cx="4191000" cy="914400"/>
          </a:xfrm>
          <a:solidFill>
            <a:srgbClr val="66FFCC"/>
          </a:solidFill>
        </p:spPr>
        <p:txBody>
          <a:bodyPr/>
          <a:lstStyle/>
          <a:p>
            <a:pPr algn="ctr"/>
            <a:r>
              <a:rPr lang="en-US" altLang="en-US" sz="3200" dirty="0"/>
              <a:t>Learning Outcomes</a:t>
            </a:r>
            <a:endParaRPr lang="en-MY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986090-B9A3-F357-A5BB-23BBE8CC5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1" y="1752600"/>
            <a:ext cx="4191000" cy="4373563"/>
          </a:xfrm>
          <a:solidFill>
            <a:srgbClr val="CCFFCC"/>
          </a:solidFill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At the end of this chapter, student should be able to:</a:t>
            </a:r>
          </a:p>
          <a:p>
            <a:r>
              <a:rPr lang="ms-MY" altLang="en-US" sz="1800" dirty="0"/>
              <a:t>Analyse and solve problem using one -dimensional array (C4, CTPS)</a:t>
            </a:r>
            <a:endParaRPr lang="en-MY" altLang="en-US" sz="1800" dirty="0"/>
          </a:p>
          <a:p>
            <a:r>
              <a:rPr lang="ms-MY" altLang="en-US" sz="1800" dirty="0"/>
              <a:t>Construct program using one-dimensional array (C3)</a:t>
            </a:r>
          </a:p>
          <a:p>
            <a:r>
              <a:rPr lang="ms-MY" altLang="en-US" sz="1800" dirty="0"/>
              <a:t>Explain and basic concept and usage of one-dimensional array (C2)</a:t>
            </a:r>
            <a:endParaRPr lang="en-MY" altLang="en-US" sz="1800" dirty="0"/>
          </a:p>
          <a:p>
            <a:r>
              <a:rPr lang="ms-MY" altLang="en-US" sz="1800" dirty="0"/>
              <a:t> Analyse and solve problem using two -dimensional array (C3, CTPS)</a:t>
            </a:r>
            <a:endParaRPr lang="en-MY" altLang="en-US" sz="1800" dirty="0"/>
          </a:p>
          <a:p>
            <a:r>
              <a:rPr lang="ms-MY" altLang="en-US" sz="1800" dirty="0"/>
              <a:t>Explain and basic concept and usage of multidimensional array (C2)</a:t>
            </a:r>
            <a:endParaRPr lang="en-MY" altLang="en-US" sz="1800" dirty="0"/>
          </a:p>
          <a:p>
            <a:pPr marL="0" indent="0" eaLnBrk="1" hangingPunct="1">
              <a:spcBef>
                <a:spcPts val="600"/>
              </a:spcBef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B0C24-DFA9-9F2B-5B0E-BD47F15D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7E113C-B284-4652-9E0A-0B5010A5FCC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927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800">
                <a:cs typeface="Times New Roman" panose="02020603050405020304" pitchFamily="18" charset="0"/>
              </a:rPr>
              <a:t>CAUTION</a:t>
            </a:r>
            <a:endParaRPr lang="en-US" altLang="en-US" sz="40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>
              <a:spcBef>
                <a:spcPct val="25000"/>
              </a:spcBef>
              <a:buFontTx/>
              <a:buNone/>
            </a:pPr>
            <a:r>
              <a:rPr lang="en-US" altLang="en-US" sz="2400">
                <a:cs typeface="Times New Roman" panose="02020603050405020304" pitchFamily="18" charset="0"/>
              </a:rPr>
              <a:t>Using the shorthand notation, you have to </a:t>
            </a:r>
            <a:r>
              <a:rPr lang="en-US" altLang="en-US" sz="2400" u="sng">
                <a:cs typeface="Times New Roman" panose="02020603050405020304" pitchFamily="18" charset="0"/>
              </a:rPr>
              <a:t>declare</a:t>
            </a:r>
            <a:r>
              <a:rPr lang="en-US" altLang="en-US" sz="2400">
                <a:cs typeface="Times New Roman" panose="02020603050405020304" pitchFamily="18" charset="0"/>
              </a:rPr>
              <a:t>, </a:t>
            </a:r>
            <a:r>
              <a:rPr lang="en-US" altLang="en-US" sz="2400" u="sng">
                <a:cs typeface="Times New Roman" panose="02020603050405020304" pitchFamily="18" charset="0"/>
              </a:rPr>
              <a:t>create</a:t>
            </a:r>
            <a:r>
              <a:rPr lang="en-US" altLang="en-US" sz="2400">
                <a:cs typeface="Times New Roman" panose="02020603050405020304" pitchFamily="18" charset="0"/>
              </a:rPr>
              <a:t>, and </a:t>
            </a:r>
            <a:r>
              <a:rPr lang="en-US" altLang="en-US" sz="2400" u="sng">
                <a:cs typeface="Times New Roman" panose="02020603050405020304" pitchFamily="18" charset="0"/>
              </a:rPr>
              <a:t>initialize</a:t>
            </a:r>
            <a:r>
              <a:rPr lang="en-US" altLang="en-US" sz="2400">
                <a:cs typeface="Times New Roman" panose="02020603050405020304" pitchFamily="18" charset="0"/>
              </a:rPr>
              <a:t> the array all in one statement. Splitting it would cause a syntax error. For example, the following is wrong: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</a:rPr>
              <a:t>double[] myList;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</a:rPr>
              <a:t>myList = {1.9, 2.9, 3.4, 3.5};</a:t>
            </a:r>
            <a:r>
              <a:rPr lang="en-US" altLang="en-US" sz="3600">
                <a:latin typeface="Lucida Sans Typewriter" panose="020B0509030504030204" pitchFamily="49" charset="0"/>
              </a:rPr>
              <a:t>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4DC693-A9ED-48F7-BC3E-4308E9AA16D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AutoShape 4">
            <a:extLst>
              <a:ext uri="{FF2B5EF4-FFF2-40B4-BE49-F238E27FC236}">
                <a16:creationId xmlns:a16="http://schemas.microsoft.com/office/drawing/2014/main" id="{B787DC4B-3825-EB16-CBA3-A98049E9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28700"/>
            <a:ext cx="4186238" cy="768350"/>
          </a:xfrm>
          <a:prstGeom prst="wedgeRoundRectCallout">
            <a:avLst>
              <a:gd name="adj1" fmla="val -30620"/>
              <a:gd name="adj2" fmla="val 16405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Declare array variable values, create an array, and assign its reference to values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102661C-FB7D-D500-0943-9E894152C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Program with Arrays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FBB741C-5DA0-C2CB-8B96-2177C8036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5978525" cy="2819400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38CD60C7-F423-B1AC-929E-4D8EFC4E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22550"/>
            <a:ext cx="39624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6869" name="Rectangle 6">
            <a:extLst>
              <a:ext uri="{FF2B5EF4-FFF2-40B4-BE49-F238E27FC236}">
                <a16:creationId xmlns:a16="http://schemas.microsoft.com/office/drawing/2014/main" id="{CA3C64EC-FA7E-A121-8E1E-58505D1F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6870" name="Rectangle 8">
            <a:extLst>
              <a:ext uri="{FF2B5EF4-FFF2-40B4-BE49-F238E27FC236}">
                <a16:creationId xmlns:a16="http://schemas.microsoft.com/office/drawing/2014/main" id="{CE502D56-2982-39FD-0A86-B47F226B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6871" name="Line 9">
            <a:extLst>
              <a:ext uri="{FF2B5EF4-FFF2-40B4-BE49-F238E27FC236}">
                <a16:creationId xmlns:a16="http://schemas.microsoft.com/office/drawing/2014/main" id="{D71D158D-64F5-C92E-7929-FF305FC19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68600"/>
            <a:ext cx="2171700" cy="50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B3EDAA-9428-5528-30BF-5B23345B72F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C43CD5-126A-2885-2A9E-7D4681C721B5}"/>
              </a:ext>
            </a:extLst>
          </p:cNvPr>
          <p:cNvSpPr txBox="1"/>
          <p:nvPr/>
        </p:nvSpPr>
        <p:spPr>
          <a:xfrm>
            <a:off x="6172200" y="2024063"/>
            <a:ext cx="2711450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array is created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892" name="Slide Number Placeholder 11">
            <a:extLst>
              <a:ext uri="{FF2B5EF4-FFF2-40B4-BE49-F238E27FC236}">
                <a16:creationId xmlns:a16="http://schemas.microsoft.com/office/drawing/2014/main" id="{8A56B080-B039-4A8C-4814-F6CFB9BE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AEA918-84B3-4941-9229-4B035170392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36893" name="TextBox 1">
            <a:extLst>
              <a:ext uri="{FF2B5EF4-FFF2-40B4-BE49-F238E27FC236}">
                <a16:creationId xmlns:a16="http://schemas.microsoft.com/office/drawing/2014/main" id="{57FD2589-37C0-E424-6FFD-D4AAE900C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AutoShape 4">
            <a:extLst>
              <a:ext uri="{FF2B5EF4-FFF2-40B4-BE49-F238E27FC236}">
                <a16:creationId xmlns:a16="http://schemas.microsoft.com/office/drawing/2014/main" id="{17C74896-9698-2754-EA63-E3DC910F9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1047750"/>
            <a:ext cx="1828800" cy="384175"/>
          </a:xfrm>
          <a:prstGeom prst="wedgeRoundRectCallout">
            <a:avLst>
              <a:gd name="adj1" fmla="val -52708"/>
              <a:gd name="adj2" fmla="val 41682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becomes 1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C7B07A0-EC4F-E881-E8BF-3D0C7FFF3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public static void main(String[] </a:t>
            </a:r>
            <a:r>
              <a:rPr lang="en-US" sz="1800" kern="0" dirty="0" err="1">
                <a:latin typeface="Lucida Sans Typewriter" pitchFamily="49" charset="0"/>
              </a:rPr>
              <a:t>args</a:t>
            </a:r>
            <a:r>
              <a:rPr lang="en-US" sz="1800" kern="0" dirty="0">
                <a:latin typeface="Lucida Sans Typewriter" pitchFamily="49" charset="0"/>
              </a:rPr>
              <a:t>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[] values = new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for (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= 1;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&lt; 5;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  values[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] =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D619B90-4D9C-7D7B-DA1B-7B74CBB0A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Program with Arrays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F0E4E2FD-CC97-9229-C456-9085C7528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857500"/>
            <a:ext cx="12954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42D9F7AB-24E4-6D78-AD05-760B2E8F0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7894" name="Rectangle 8">
            <a:extLst>
              <a:ext uri="{FF2B5EF4-FFF2-40B4-BE49-F238E27FC236}">
                <a16:creationId xmlns:a16="http://schemas.microsoft.com/office/drawing/2014/main" id="{D55F46F9-A46D-6565-6C83-60E3523B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C5C151-3E02-67C2-CD03-33595142C328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914" name="Slide Number Placeholder 8">
            <a:extLst>
              <a:ext uri="{FF2B5EF4-FFF2-40B4-BE49-F238E27FC236}">
                <a16:creationId xmlns:a16="http://schemas.microsoft.com/office/drawing/2014/main" id="{DF0EE55B-BCFA-405E-820D-7CA6BF27A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E44515-4FF1-439B-8307-0016CC02DDB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7915" name="TextBox 11">
            <a:extLst>
              <a:ext uri="{FF2B5EF4-FFF2-40B4-BE49-F238E27FC236}">
                <a16:creationId xmlns:a16="http://schemas.microsoft.com/office/drawing/2014/main" id="{5BC462B8-DD99-D83A-600B-20D2BE7E4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D269E-B082-8606-F6D3-C358E9691943}"/>
              </a:ext>
            </a:extLst>
          </p:cNvPr>
          <p:cNvCxnSpPr/>
          <p:nvPr/>
        </p:nvCxnSpPr>
        <p:spPr>
          <a:xfrm flipV="1">
            <a:off x="2781300" y="1803400"/>
            <a:ext cx="4229100" cy="1054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17" name="Group 15">
            <a:extLst>
              <a:ext uri="{FF2B5EF4-FFF2-40B4-BE49-F238E27FC236}">
                <a16:creationId xmlns:a16="http://schemas.microsoft.com/office/drawing/2014/main" id="{9B3B69AF-C331-8763-F531-147BF213B69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37918" name="TextBox 16">
              <a:extLst>
                <a:ext uri="{FF2B5EF4-FFF2-40B4-BE49-F238E27FC236}">
                  <a16:creationId xmlns:a16="http://schemas.microsoft.com/office/drawing/2014/main" id="{92662827-4A9A-D2F4-C234-A311FDAA3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79B1A2-8F29-A1AB-BB16-475551A407A3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AutoShape 4">
            <a:extLst>
              <a:ext uri="{FF2B5EF4-FFF2-40B4-BE49-F238E27FC236}">
                <a16:creationId xmlns:a16="http://schemas.microsoft.com/office/drawing/2014/main" id="{3A6F2448-0608-2BED-23A2-0D296B071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047750"/>
            <a:ext cx="2682875" cy="384175"/>
          </a:xfrm>
          <a:prstGeom prst="wedgeRoundRectCallout">
            <a:avLst>
              <a:gd name="adj1" fmla="val -60222"/>
              <a:gd name="adj2" fmla="val 41346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(=1) is less than 5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D6728D5-C0C6-F53C-6EE6-D60887224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}</a:t>
            </a:r>
            <a:endParaRPr lang="en-US" sz="1800" kern="0" dirty="0">
              <a:latin typeface="Lucida Sans Typewriter" pitchFamily="49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B35131B-A791-3C74-7666-7208479E2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Program with Arrays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3E041323-E0E2-11CE-95A2-CF0A5719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857500"/>
            <a:ext cx="7620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763578DB-480A-E258-2327-9FF21779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32E8988C-BA9C-17A7-B728-824DE5DAA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4CFA2C7-EFED-0BC3-A5C9-0796D058D197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38" name="Slide Number Placeholder 8">
            <a:extLst>
              <a:ext uri="{FF2B5EF4-FFF2-40B4-BE49-F238E27FC236}">
                <a16:creationId xmlns:a16="http://schemas.microsoft.com/office/drawing/2014/main" id="{DCAEE939-4EC3-4BBD-EE8C-C895B800E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8C3818-6674-4208-B285-701FFB0B17E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8939" name="TextBox 11">
            <a:extLst>
              <a:ext uri="{FF2B5EF4-FFF2-40B4-BE49-F238E27FC236}">
                <a16:creationId xmlns:a16="http://schemas.microsoft.com/office/drawing/2014/main" id="{281E57B1-5B04-E00B-1443-6B2FA711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38940" name="Group 15">
            <a:extLst>
              <a:ext uri="{FF2B5EF4-FFF2-40B4-BE49-F238E27FC236}">
                <a16:creationId xmlns:a16="http://schemas.microsoft.com/office/drawing/2014/main" id="{FC5B5051-9ED6-2E0A-CA52-F0EA1DBAFE7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38941" name="TextBox 16">
              <a:extLst>
                <a:ext uri="{FF2B5EF4-FFF2-40B4-BE49-F238E27FC236}">
                  <a16:creationId xmlns:a16="http://schemas.microsoft.com/office/drawing/2014/main" id="{246C5CDE-C74E-4411-4C5C-66320BFE0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81426-497B-2751-F7FA-658FB507AAAF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AutoShape 4">
            <a:extLst>
              <a:ext uri="{FF2B5EF4-FFF2-40B4-BE49-F238E27FC236}">
                <a16:creationId xmlns:a16="http://schemas.microsoft.com/office/drawing/2014/main" id="{B08DBDB3-C57C-8852-1AF3-E421E2D7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047750"/>
            <a:ext cx="3863975" cy="438150"/>
          </a:xfrm>
          <a:prstGeom prst="wedgeRoundRectCallout">
            <a:avLst>
              <a:gd name="adj1" fmla="val -28727"/>
              <a:gd name="adj2" fmla="val 42310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 line is executed, value[1] is 1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4BB13C1-39D4-A011-3675-D65ADC726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public static void main(String[] </a:t>
            </a:r>
            <a:r>
              <a:rPr lang="en-US" sz="1800" kern="0" dirty="0" err="1">
                <a:latin typeface="Lucida Sans Typewriter" pitchFamily="49" charset="0"/>
              </a:rPr>
              <a:t>args</a:t>
            </a:r>
            <a:r>
              <a:rPr lang="en-US" sz="1800" kern="0" dirty="0">
                <a:latin typeface="Lucida Sans Typewriter" pitchFamily="49" charset="0"/>
              </a:rPr>
              <a:t>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[] values = new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for (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= 1;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&lt; 5;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  values[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] =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645CB1-87F4-9DD0-A3C9-95B98B967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1E4415CD-E24B-9A12-4F2E-1DC0BA43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162300"/>
            <a:ext cx="39624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91C550B9-C33B-B4F0-AA80-A40D7328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1368D5AC-C59C-7B1C-99C4-E56BA0804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39943" name="Line 10">
            <a:extLst>
              <a:ext uri="{FF2B5EF4-FFF2-40B4-BE49-F238E27FC236}">
                <a16:creationId xmlns:a16="http://schemas.microsoft.com/office/drawing/2014/main" id="{932FE8D4-D90B-00EF-66C3-CADCE5675F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7300" y="3160713"/>
            <a:ext cx="1271588" cy="153987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B09B63-AAE5-D145-7E5F-52092686A45E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A694C4F-D0F5-DA0A-D0E9-DCB74E551C2C}"/>
              </a:ext>
            </a:extLst>
          </p:cNvPr>
          <p:cNvSpPr txBox="1"/>
          <p:nvPr/>
        </p:nvSpPr>
        <p:spPr>
          <a:xfrm>
            <a:off x="6207125" y="2024063"/>
            <a:ext cx="2378075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first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9964" name="Slide Number Placeholder 10">
            <a:extLst>
              <a:ext uri="{FF2B5EF4-FFF2-40B4-BE49-F238E27FC236}">
                <a16:creationId xmlns:a16="http://schemas.microsoft.com/office/drawing/2014/main" id="{3F838707-8EEF-11F4-30E9-54EAA4D7DA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24E94-C4A8-4C2C-9D73-BB5ACFAE75C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9965" name="TextBox 14">
            <a:extLst>
              <a:ext uri="{FF2B5EF4-FFF2-40B4-BE49-F238E27FC236}">
                <a16:creationId xmlns:a16="http://schemas.microsoft.com/office/drawing/2014/main" id="{1ACB15ED-8350-5710-A28F-454F53881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39966" name="Group 1">
            <a:extLst>
              <a:ext uri="{FF2B5EF4-FFF2-40B4-BE49-F238E27FC236}">
                <a16:creationId xmlns:a16="http://schemas.microsoft.com/office/drawing/2014/main" id="{4C8F9D6B-6FD8-B4D3-DE5D-BB759336A67C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39967" name="TextBox 16">
              <a:extLst>
                <a:ext uri="{FF2B5EF4-FFF2-40B4-BE49-F238E27FC236}">
                  <a16:creationId xmlns:a16="http://schemas.microsoft.com/office/drawing/2014/main" id="{9162ADAE-D5E4-747C-CE03-249EF7BAD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026130-84A9-0F6A-CF49-645F727C7EF1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AutoShape 4">
            <a:extLst>
              <a:ext uri="{FF2B5EF4-FFF2-40B4-BE49-F238E27FC236}">
                <a16:creationId xmlns:a16="http://schemas.microsoft.com/office/drawing/2014/main" id="{D2A4CDED-9D30-C86D-1B1B-46FB202C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1238250"/>
            <a:ext cx="2303463" cy="384175"/>
          </a:xfrm>
          <a:prstGeom prst="wedgeRoundRectCallout">
            <a:avLst>
              <a:gd name="adj1" fmla="val -21444"/>
              <a:gd name="adj2" fmla="val 38527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i++, i becomes 2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7858CB36-DFE8-2043-27A0-42BF43B6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5978525" cy="2819400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7361179B-8AB4-BCE0-2527-0F2D45B19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99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Program with Arrays</a:t>
            </a:r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25BF930C-31FA-C00B-29CC-9FA045362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57500"/>
            <a:ext cx="5334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0965" name="Rectangle 6">
            <a:extLst>
              <a:ext uri="{FF2B5EF4-FFF2-40B4-BE49-F238E27FC236}">
                <a16:creationId xmlns:a16="http://schemas.microsoft.com/office/drawing/2014/main" id="{4AF5868C-299C-9127-B779-53C0BFCF6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0966" name="Rectangle 7">
            <a:extLst>
              <a:ext uri="{FF2B5EF4-FFF2-40B4-BE49-F238E27FC236}">
                <a16:creationId xmlns:a16="http://schemas.microsoft.com/office/drawing/2014/main" id="{CEE744EC-1435-0E73-04B9-9B0D624D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FBD827-1010-1F4C-3F2A-F4E98CDBF874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6" name="Slide Number Placeholder 9">
            <a:extLst>
              <a:ext uri="{FF2B5EF4-FFF2-40B4-BE49-F238E27FC236}">
                <a16:creationId xmlns:a16="http://schemas.microsoft.com/office/drawing/2014/main" id="{54E1C50B-2716-8D47-1C94-E9FC39EDDB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B2543-A316-47F4-92DC-B85C932A48C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B022C-17F5-F7EB-4112-0CC8691B6C03}"/>
              </a:ext>
            </a:extLst>
          </p:cNvPr>
          <p:cNvSpPr txBox="1"/>
          <p:nvPr/>
        </p:nvSpPr>
        <p:spPr>
          <a:xfrm>
            <a:off x="6207125" y="2024063"/>
            <a:ext cx="2378075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first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988" name="TextBox 14">
            <a:extLst>
              <a:ext uri="{FF2B5EF4-FFF2-40B4-BE49-F238E27FC236}">
                <a16:creationId xmlns:a16="http://schemas.microsoft.com/office/drawing/2014/main" id="{25B2697B-8F8A-5C7C-81EC-6150E254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0989" name="Group 15">
            <a:extLst>
              <a:ext uri="{FF2B5EF4-FFF2-40B4-BE49-F238E27FC236}">
                <a16:creationId xmlns:a16="http://schemas.microsoft.com/office/drawing/2014/main" id="{AA2AC375-3C25-C34A-EE7E-C10E9E1FB058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0990" name="TextBox 16">
              <a:extLst>
                <a:ext uri="{FF2B5EF4-FFF2-40B4-BE49-F238E27FC236}">
                  <a16:creationId xmlns:a16="http://schemas.microsoft.com/office/drawing/2014/main" id="{B753D9D5-2E8C-8931-0EA1-BC95CD3EB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9F79FF-50A8-F711-A9E4-C71075D6AACC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AutoShape 4">
            <a:extLst>
              <a:ext uri="{FF2B5EF4-FFF2-40B4-BE49-F238E27FC236}">
                <a16:creationId xmlns:a16="http://schemas.microsoft.com/office/drawing/2014/main" id="{19EB5E51-B699-41D4-2978-40B019FA6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1385888"/>
            <a:ext cx="3071812" cy="434975"/>
          </a:xfrm>
          <a:prstGeom prst="wedgeRoundRectCallout">
            <a:avLst>
              <a:gd name="adj1" fmla="val -38986"/>
              <a:gd name="adj2" fmla="val 28382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 2) is less than 5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B05F8344-756A-D652-1405-0CE315FB0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5978525" cy="2819400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8034763-BDDC-8F1E-B30B-70397707F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3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Program with Arrays</a:t>
            </a:r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62F2C507-A460-C120-16E6-976AA3AA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57500"/>
            <a:ext cx="7239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1989" name="Rectangle 6">
            <a:extLst>
              <a:ext uri="{FF2B5EF4-FFF2-40B4-BE49-F238E27FC236}">
                <a16:creationId xmlns:a16="http://schemas.microsoft.com/office/drawing/2014/main" id="{977A1B42-0988-5B82-6F58-4A7DD6B0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738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1990" name="Rectangle 7">
            <a:extLst>
              <a:ext uri="{FF2B5EF4-FFF2-40B4-BE49-F238E27FC236}">
                <a16:creationId xmlns:a16="http://schemas.microsoft.com/office/drawing/2014/main" id="{C6BAA213-D146-A1DD-1B95-093CA7BE4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76D826-D34B-949B-5AB6-B2496E1DF806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010" name="Slide Number Placeholder 9">
            <a:extLst>
              <a:ext uri="{FF2B5EF4-FFF2-40B4-BE49-F238E27FC236}">
                <a16:creationId xmlns:a16="http://schemas.microsoft.com/office/drawing/2014/main" id="{D38F4C7C-6898-FF10-257C-DA49DB8CD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50E83D-C490-4C06-B1FD-DBB52610FF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AF10A-FDA4-9A4E-CEAA-E2F80D9767EB}"/>
              </a:ext>
            </a:extLst>
          </p:cNvPr>
          <p:cNvSpPr txBox="1"/>
          <p:nvPr/>
        </p:nvSpPr>
        <p:spPr>
          <a:xfrm>
            <a:off x="6207125" y="2024063"/>
            <a:ext cx="2378075" cy="3714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first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2012" name="TextBox 14">
            <a:extLst>
              <a:ext uri="{FF2B5EF4-FFF2-40B4-BE49-F238E27FC236}">
                <a16:creationId xmlns:a16="http://schemas.microsoft.com/office/drawing/2014/main" id="{00EBB5BF-1C83-634A-F8CB-CF1C1B283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2013" name="Group 15">
            <a:extLst>
              <a:ext uri="{FF2B5EF4-FFF2-40B4-BE49-F238E27FC236}">
                <a16:creationId xmlns:a16="http://schemas.microsoft.com/office/drawing/2014/main" id="{593EF71B-595D-1C61-C99E-8042FD138257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2014" name="TextBox 16">
              <a:extLst>
                <a:ext uri="{FF2B5EF4-FFF2-40B4-BE49-F238E27FC236}">
                  <a16:creationId xmlns:a16="http://schemas.microsoft.com/office/drawing/2014/main" id="{AA400E45-5BC4-1160-F7FF-FB221FE7F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288A61-C72F-5D03-4A0E-F1E4A2351136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AutoShape 4">
            <a:extLst>
              <a:ext uri="{FF2B5EF4-FFF2-40B4-BE49-F238E27FC236}">
                <a16:creationId xmlns:a16="http://schemas.microsoft.com/office/drawing/2014/main" id="{C54AF8FD-2619-6DEE-3895-7D5959FEE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768350"/>
          </a:xfrm>
          <a:prstGeom prst="wedgeRoundRectCallout">
            <a:avLst>
              <a:gd name="adj1" fmla="val -22292"/>
              <a:gd name="adj2" fmla="val 22048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 line is executed,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values[2] is 3 (2 + 1)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723160D-AB50-A653-D246-671B4A15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}</a:t>
            </a:r>
            <a:endParaRPr lang="en-US" sz="1800" kern="0" dirty="0">
              <a:latin typeface="Lucida Sans Typewriter" pitchFamily="49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25959A2-11BE-7AD2-3086-39FAA504D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9B0637DC-2912-07B2-5D0F-17CE3808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24200"/>
            <a:ext cx="39624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046966E5-BAC4-FDEC-CE47-9D0D4404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3014" name="Rectangle 8">
            <a:extLst>
              <a:ext uri="{FF2B5EF4-FFF2-40B4-BE49-F238E27FC236}">
                <a16:creationId xmlns:a16="http://schemas.microsoft.com/office/drawing/2014/main" id="{451B0246-9F9A-E27C-302F-C746434CC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43015" name="Line 10">
            <a:extLst>
              <a:ext uri="{FF2B5EF4-FFF2-40B4-BE49-F238E27FC236}">
                <a16:creationId xmlns:a16="http://schemas.microsoft.com/office/drawing/2014/main" id="{666C54FB-385D-64D0-0289-D7EAC2F8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3314700"/>
            <a:ext cx="1309688" cy="1143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9EA5FB-E731-969F-C681-3A0BBC03F32C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35" name="Slide Number Placeholder 10">
            <a:extLst>
              <a:ext uri="{FF2B5EF4-FFF2-40B4-BE49-F238E27FC236}">
                <a16:creationId xmlns:a16="http://schemas.microsoft.com/office/drawing/2014/main" id="{717D5A1E-9D65-6199-D82F-27C8F43C6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FDEE67-3268-489F-B76F-D3C8B0787F3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4C4D4-F300-5496-51AD-14326A0AF4CB}"/>
              </a:ext>
            </a:extLst>
          </p:cNvPr>
          <p:cNvSpPr txBox="1"/>
          <p:nvPr/>
        </p:nvSpPr>
        <p:spPr>
          <a:xfrm>
            <a:off x="6207125" y="2024063"/>
            <a:ext cx="27495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second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3037" name="TextBox 15">
            <a:extLst>
              <a:ext uri="{FF2B5EF4-FFF2-40B4-BE49-F238E27FC236}">
                <a16:creationId xmlns:a16="http://schemas.microsoft.com/office/drawing/2014/main" id="{E7AAB392-470A-2209-B240-E475E51D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3038" name="Group 16">
            <a:extLst>
              <a:ext uri="{FF2B5EF4-FFF2-40B4-BE49-F238E27FC236}">
                <a16:creationId xmlns:a16="http://schemas.microsoft.com/office/drawing/2014/main" id="{C178E341-DA36-0680-6EF8-159E9290F41D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3039" name="TextBox 17">
              <a:extLst>
                <a:ext uri="{FF2B5EF4-FFF2-40B4-BE49-F238E27FC236}">
                  <a16:creationId xmlns:a16="http://schemas.microsoft.com/office/drawing/2014/main" id="{2EE39E13-9A7A-44AE-862C-225C175FC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66EFC7-A8D0-2143-8F24-6B12A67B8EE4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AutoShape 4">
            <a:extLst>
              <a:ext uri="{FF2B5EF4-FFF2-40B4-BE49-F238E27FC236}">
                <a16:creationId xmlns:a16="http://schemas.microsoft.com/office/drawing/2014/main" id="{7A31285B-B5E1-6207-6AAC-6D585E261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047750"/>
            <a:ext cx="2606675" cy="384175"/>
          </a:xfrm>
          <a:prstGeom prst="wedgeRoundRectCallout">
            <a:avLst>
              <a:gd name="adj1" fmla="val -30583"/>
              <a:gd name="adj2" fmla="val 40407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3.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960355-579A-AD48-A276-9CF20D15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public static void main(String[] </a:t>
            </a:r>
            <a:r>
              <a:rPr lang="en-US" sz="1800" kern="0" dirty="0" err="1">
                <a:latin typeface="Lucida Sans Typewriter" pitchFamily="49" charset="0"/>
              </a:rPr>
              <a:t>args</a:t>
            </a:r>
            <a:r>
              <a:rPr lang="en-US" sz="1800" kern="0" dirty="0">
                <a:latin typeface="Lucida Sans Typewriter" pitchFamily="49" charset="0"/>
              </a:rPr>
              <a:t>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[] values = new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for (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= 1;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&lt; 5;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  values[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] =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B169A81-8B59-34CB-5D5C-FE6EDD8B0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7289076F-9F78-0903-03B0-A131D4542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57500"/>
            <a:ext cx="4953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741ECEC8-940A-DB62-63AC-A1148ABCF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4038" name="Rectangle 8">
            <a:extLst>
              <a:ext uri="{FF2B5EF4-FFF2-40B4-BE49-F238E27FC236}">
                <a16:creationId xmlns:a16="http://schemas.microsoft.com/office/drawing/2014/main" id="{918A5225-E37D-612F-A76B-9534D352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232341-104C-7713-1373-E30AC0503AED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058" name="Slide Number Placeholder 12">
            <a:extLst>
              <a:ext uri="{FF2B5EF4-FFF2-40B4-BE49-F238E27FC236}">
                <a16:creationId xmlns:a16="http://schemas.microsoft.com/office/drawing/2014/main" id="{3E40E97E-6174-30C3-0C30-D687B3D626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D271A5-8B70-41F4-AF07-75977DCE8D9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8CF2-85FF-EBB9-0706-1B1F4563E056}"/>
              </a:ext>
            </a:extLst>
          </p:cNvPr>
          <p:cNvSpPr txBox="1"/>
          <p:nvPr/>
        </p:nvSpPr>
        <p:spPr>
          <a:xfrm>
            <a:off x="6207125" y="2024063"/>
            <a:ext cx="27495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second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4060" name="TextBox 14">
            <a:extLst>
              <a:ext uri="{FF2B5EF4-FFF2-40B4-BE49-F238E27FC236}">
                <a16:creationId xmlns:a16="http://schemas.microsoft.com/office/drawing/2014/main" id="{AC36D513-12E2-DF07-8A92-A26A32DA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4061" name="Group 15">
            <a:extLst>
              <a:ext uri="{FF2B5EF4-FFF2-40B4-BE49-F238E27FC236}">
                <a16:creationId xmlns:a16="http://schemas.microsoft.com/office/drawing/2014/main" id="{C4005E4E-200F-70EF-C77B-CC6D263D56ED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4062" name="TextBox 16">
              <a:extLst>
                <a:ext uri="{FF2B5EF4-FFF2-40B4-BE49-F238E27FC236}">
                  <a16:creationId xmlns:a16="http://schemas.microsoft.com/office/drawing/2014/main" id="{C044655D-9FA8-F858-F2FD-569D62218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0E7508-2DCF-2F2B-B268-D30F4858E31F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AutoShape 4">
            <a:extLst>
              <a:ext uri="{FF2B5EF4-FFF2-40B4-BE49-F238E27FC236}">
                <a16:creationId xmlns:a16="http://schemas.microsoft.com/office/drawing/2014/main" id="{5A1E8A75-7987-A45F-9617-4C04435D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163638"/>
            <a:ext cx="3154363" cy="384175"/>
          </a:xfrm>
          <a:prstGeom prst="wedgeRoundRectCallout">
            <a:avLst>
              <a:gd name="adj1" fmla="val -31671"/>
              <a:gd name="adj2" fmla="val 39487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(=3) is still less than 5.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509E521-1D31-9027-502A-FAA10AD10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}</a:t>
            </a:r>
            <a:endParaRPr lang="en-US" sz="1800" kern="0" dirty="0">
              <a:latin typeface="Lucida Sans Typewriter" pitchFamily="49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9C09777-E2EC-0819-C7E0-775EAE4AF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842D0589-CDD5-4B63-A9BA-05EF73491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57500"/>
            <a:ext cx="7620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5C6F0AB1-F80B-79B9-A323-2CC4464A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5062" name="Rectangle 8">
            <a:extLst>
              <a:ext uri="{FF2B5EF4-FFF2-40B4-BE49-F238E27FC236}">
                <a16:creationId xmlns:a16="http://schemas.microsoft.com/office/drawing/2014/main" id="{91FBE671-02BD-EBCF-47DA-B297585D2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553168-C34F-A0B1-1C0F-5FCFBF593931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082" name="Slide Number Placeholder 12">
            <a:extLst>
              <a:ext uri="{FF2B5EF4-FFF2-40B4-BE49-F238E27FC236}">
                <a16:creationId xmlns:a16="http://schemas.microsoft.com/office/drawing/2014/main" id="{5B6009E8-64BE-8B11-4C5C-0EDF5B40BB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FE4FB7-C8E6-494E-B59D-046BB23CE0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C878F-253C-B6CF-41DB-851ABFDB27D1}"/>
              </a:ext>
            </a:extLst>
          </p:cNvPr>
          <p:cNvSpPr txBox="1"/>
          <p:nvPr/>
        </p:nvSpPr>
        <p:spPr>
          <a:xfrm>
            <a:off x="6207125" y="2024063"/>
            <a:ext cx="27495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second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5084" name="TextBox 14">
            <a:extLst>
              <a:ext uri="{FF2B5EF4-FFF2-40B4-BE49-F238E27FC236}">
                <a16:creationId xmlns:a16="http://schemas.microsoft.com/office/drawing/2014/main" id="{7165C6B6-C827-239F-41E7-CCBF74527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5085" name="Group 15">
            <a:extLst>
              <a:ext uri="{FF2B5EF4-FFF2-40B4-BE49-F238E27FC236}">
                <a16:creationId xmlns:a16="http://schemas.microsoft.com/office/drawing/2014/main" id="{F81BB603-8FEC-E1BE-ABE5-DC23B862B6EB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5086" name="TextBox 16">
              <a:extLst>
                <a:ext uri="{FF2B5EF4-FFF2-40B4-BE49-F238E27FC236}">
                  <a16:creationId xmlns:a16="http://schemas.microsoft.com/office/drawing/2014/main" id="{7635C939-6F66-4FD6-4ECD-B5BEC946E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8887BC-3988-B8D8-5570-01DBD7CEA90B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z="2400" dirty="0"/>
              <a:t>Write a program to calculate the average of five integer numbers, then print the value of each number and their average.</a:t>
            </a:r>
          </a:p>
          <a:p>
            <a:pPr marL="457200" indent="-457200" eaLnBrk="1" hangingPunct="1">
              <a:buFontTx/>
              <a:buAutoNum type="arabicPeriod"/>
            </a:pPr>
            <a:endParaRPr lang="en-US" altLang="en-US" sz="2400" dirty="0"/>
          </a:p>
          <a:p>
            <a:pPr marL="457200" indent="-457200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0E4463-47F1-4CDA-AA57-7BA1770375D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AutoShape 4">
            <a:extLst>
              <a:ext uri="{FF2B5EF4-FFF2-40B4-BE49-F238E27FC236}">
                <a16:creationId xmlns:a16="http://schemas.microsoft.com/office/drawing/2014/main" id="{8E6D500D-17E2-E36B-9EE8-11F8D286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1039813"/>
            <a:ext cx="4283075" cy="384175"/>
          </a:xfrm>
          <a:prstGeom prst="wedgeRoundRectCallout">
            <a:avLst>
              <a:gd name="adj1" fmla="val -7514"/>
              <a:gd name="adj2" fmla="val 41983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 line, values[3] becomes 6 (3 + 3)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03735A1-F8D3-3794-AF13-630AFD394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}</a:t>
            </a:r>
            <a:endParaRPr lang="en-US" sz="1800" kern="0" dirty="0">
              <a:latin typeface="Lucida Sans Typewriter" pitchFamily="49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125DF00-5178-5054-198D-C70F6DF49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075DEB75-9F26-DEA5-FC8E-7BA9EB3C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62300"/>
            <a:ext cx="39624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D4609317-FA59-451A-2887-A104FB86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6086" name="Rectangle 8">
            <a:extLst>
              <a:ext uri="{FF2B5EF4-FFF2-40B4-BE49-F238E27FC236}">
                <a16:creationId xmlns:a16="http://schemas.microsoft.com/office/drawing/2014/main" id="{9879A76C-1031-C4A2-377B-4F27591AA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46087" name="Line 9">
            <a:extLst>
              <a:ext uri="{FF2B5EF4-FFF2-40B4-BE49-F238E27FC236}">
                <a16:creationId xmlns:a16="http://schemas.microsoft.com/office/drawing/2014/main" id="{A9DD22B5-4A6A-E619-371F-DE2CA318A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314700"/>
            <a:ext cx="1231900" cy="3444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C77124-F455-E340-915D-67576A519FB6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6107" name="Slide Number Placeholder 10">
            <a:extLst>
              <a:ext uri="{FF2B5EF4-FFF2-40B4-BE49-F238E27FC236}">
                <a16:creationId xmlns:a16="http://schemas.microsoft.com/office/drawing/2014/main" id="{121C9E53-B48D-ED48-D002-908788C78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6E5AF3-A7D2-416B-927A-3B58CA8F36D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F4480-CE8D-FF4D-5233-F8F23ADE7639}"/>
              </a:ext>
            </a:extLst>
          </p:cNvPr>
          <p:cNvSpPr txBox="1"/>
          <p:nvPr/>
        </p:nvSpPr>
        <p:spPr>
          <a:xfrm>
            <a:off x="6207125" y="2024063"/>
            <a:ext cx="24542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third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6109" name="TextBox 15">
            <a:extLst>
              <a:ext uri="{FF2B5EF4-FFF2-40B4-BE49-F238E27FC236}">
                <a16:creationId xmlns:a16="http://schemas.microsoft.com/office/drawing/2014/main" id="{FD2237D5-56A1-6D0A-F4D8-AD6CC8982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6110" name="Group 16">
            <a:extLst>
              <a:ext uri="{FF2B5EF4-FFF2-40B4-BE49-F238E27FC236}">
                <a16:creationId xmlns:a16="http://schemas.microsoft.com/office/drawing/2014/main" id="{5FF03612-729B-3310-6F19-FD9948A3327D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6111" name="TextBox 17">
              <a:extLst>
                <a:ext uri="{FF2B5EF4-FFF2-40B4-BE49-F238E27FC236}">
                  <a16:creationId xmlns:a16="http://schemas.microsoft.com/office/drawing/2014/main" id="{CD4F8998-1629-463C-E725-5C15C78BA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9CDAA9-9ADA-FFC6-25A4-1C616605CC8B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AutoShape 4">
            <a:extLst>
              <a:ext uri="{FF2B5EF4-FFF2-40B4-BE49-F238E27FC236}">
                <a16:creationId xmlns:a16="http://schemas.microsoft.com/office/drawing/2014/main" id="{2C698E92-94DD-2AF0-72DC-677B8F88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074738"/>
            <a:ext cx="2501900" cy="384175"/>
          </a:xfrm>
          <a:prstGeom prst="wedgeRoundRectCallout">
            <a:avLst>
              <a:gd name="adj1" fmla="val -41639"/>
              <a:gd name="adj2" fmla="val 41330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4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AAFF093-34EB-3015-E17F-C21DCE5BF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public static void main(String[] </a:t>
            </a:r>
            <a:r>
              <a:rPr lang="en-US" sz="1800" kern="0" dirty="0" err="1">
                <a:latin typeface="Lucida Sans Typewriter" pitchFamily="49" charset="0"/>
              </a:rPr>
              <a:t>args</a:t>
            </a:r>
            <a:r>
              <a:rPr lang="en-US" sz="1800" kern="0" dirty="0">
                <a:latin typeface="Lucida Sans Typewriter" pitchFamily="49" charset="0"/>
              </a:rPr>
              <a:t>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[] values = new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for (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= 1;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&lt; 5;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  values[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] =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5E708C1-6E2C-5662-97CD-D7296DF8D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CB156ACC-00CC-14AE-FB5E-786BD87D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857500"/>
            <a:ext cx="4572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89375F26-0299-A0C2-7F7C-1060194F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7110" name="Rectangle 8">
            <a:extLst>
              <a:ext uri="{FF2B5EF4-FFF2-40B4-BE49-F238E27FC236}">
                <a16:creationId xmlns:a16="http://schemas.microsoft.com/office/drawing/2014/main" id="{97CA0FAB-79B1-9883-D169-1C2E0544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16C2F0-C7D3-2D9C-2A68-C6B4C2948ACA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30" name="Slide Number Placeholder 12">
            <a:extLst>
              <a:ext uri="{FF2B5EF4-FFF2-40B4-BE49-F238E27FC236}">
                <a16:creationId xmlns:a16="http://schemas.microsoft.com/office/drawing/2014/main" id="{3A32051C-A522-5A99-DEFD-C505EB224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429939-BFCC-4B10-9059-9166D44F3F2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C2C4B-B649-31AA-B9CF-54A35849D351}"/>
              </a:ext>
            </a:extLst>
          </p:cNvPr>
          <p:cNvSpPr txBox="1"/>
          <p:nvPr/>
        </p:nvSpPr>
        <p:spPr>
          <a:xfrm>
            <a:off x="6207125" y="2024063"/>
            <a:ext cx="24542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third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7132" name="TextBox 14">
            <a:extLst>
              <a:ext uri="{FF2B5EF4-FFF2-40B4-BE49-F238E27FC236}">
                <a16:creationId xmlns:a16="http://schemas.microsoft.com/office/drawing/2014/main" id="{D0F3D021-894A-4E20-2F24-80FB34308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7133" name="Group 15">
            <a:extLst>
              <a:ext uri="{FF2B5EF4-FFF2-40B4-BE49-F238E27FC236}">
                <a16:creationId xmlns:a16="http://schemas.microsoft.com/office/drawing/2014/main" id="{3B4D50A7-7741-42CB-2D79-919832DA2B1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7134" name="TextBox 16">
              <a:extLst>
                <a:ext uri="{FF2B5EF4-FFF2-40B4-BE49-F238E27FC236}">
                  <a16:creationId xmlns:a16="http://schemas.microsoft.com/office/drawing/2014/main" id="{8331F7B9-A182-439D-4332-467F4C109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E0B611-9053-87A9-54F5-653A39D36A3D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AutoShape 4">
            <a:extLst>
              <a:ext uri="{FF2B5EF4-FFF2-40B4-BE49-F238E27FC236}">
                <a16:creationId xmlns:a16="http://schemas.microsoft.com/office/drawing/2014/main" id="{38F1ADDB-737A-E33C-3224-4FF099B88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1198563"/>
            <a:ext cx="3270250" cy="384175"/>
          </a:xfrm>
          <a:prstGeom prst="wedgeRoundRectCallout">
            <a:avLst>
              <a:gd name="adj1" fmla="val -45398"/>
              <a:gd name="adj2" fmla="val 38383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(=4) is still less than 5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EEBFD15-6509-85FE-8D5F-F4728343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>
                <a:latin typeface="Lucida Sans Typewriter" pitchFamily="49" charset="0"/>
              </a:rPr>
              <a:t>}</a:t>
            </a:r>
            <a:endParaRPr lang="en-US" sz="1800" kern="0" dirty="0">
              <a:latin typeface="Lucida Sans Typewriter" pitchFamily="49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7184CE7-E56D-5A5D-053F-81D54441F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30D51C2F-D627-2D0C-9C15-0E2322F2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857500"/>
            <a:ext cx="7620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8133" name="Rectangle 6">
            <a:extLst>
              <a:ext uri="{FF2B5EF4-FFF2-40B4-BE49-F238E27FC236}">
                <a16:creationId xmlns:a16="http://schemas.microsoft.com/office/drawing/2014/main" id="{2BA19ED5-872E-0ACF-C912-EEF57D42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8134" name="Rectangle 8">
            <a:extLst>
              <a:ext uri="{FF2B5EF4-FFF2-40B4-BE49-F238E27FC236}">
                <a16:creationId xmlns:a16="http://schemas.microsoft.com/office/drawing/2014/main" id="{484CE6E7-365B-B22A-4EDA-FEC2E4F2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92230D-74DB-E1E8-6638-D1CC0C231B98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54" name="Slide Number Placeholder 12">
            <a:extLst>
              <a:ext uri="{FF2B5EF4-FFF2-40B4-BE49-F238E27FC236}">
                <a16:creationId xmlns:a16="http://schemas.microsoft.com/office/drawing/2014/main" id="{BD2A8DD8-CEF9-E842-28BC-82B393CD7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84DBD9-B8E2-4362-A8C2-E1E2B048F2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47562A-1902-AEA7-2608-40038E86A4FE}"/>
              </a:ext>
            </a:extLst>
          </p:cNvPr>
          <p:cNvSpPr txBox="1"/>
          <p:nvPr/>
        </p:nvSpPr>
        <p:spPr>
          <a:xfrm>
            <a:off x="6207125" y="2024063"/>
            <a:ext cx="245427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third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8156" name="TextBox 14">
            <a:extLst>
              <a:ext uri="{FF2B5EF4-FFF2-40B4-BE49-F238E27FC236}">
                <a16:creationId xmlns:a16="http://schemas.microsoft.com/office/drawing/2014/main" id="{349F2833-F5E4-68B7-C5B8-F93263B1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8157" name="Group 15">
            <a:extLst>
              <a:ext uri="{FF2B5EF4-FFF2-40B4-BE49-F238E27FC236}">
                <a16:creationId xmlns:a16="http://schemas.microsoft.com/office/drawing/2014/main" id="{4D3FEF18-2736-5AFB-5E93-9708B49F7977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8158" name="TextBox 16">
              <a:extLst>
                <a:ext uri="{FF2B5EF4-FFF2-40B4-BE49-F238E27FC236}">
                  <a16:creationId xmlns:a16="http://schemas.microsoft.com/office/drawing/2014/main" id="{73ED1237-1CEE-5CE7-BD0F-D4B4321BB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3AE5C1-C200-FE40-6657-181F9FC752C5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AutoShape 4">
            <a:extLst>
              <a:ext uri="{FF2B5EF4-FFF2-40B4-BE49-F238E27FC236}">
                <a16:creationId xmlns:a16="http://schemas.microsoft.com/office/drawing/2014/main" id="{0C2F8738-F5D6-4E71-03F4-9244D17C2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25806"/>
              <a:gd name="adj2" fmla="val 49510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values[4] becomes 10 (4 + 6)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2F59FFF-E067-AF5B-5F6C-C58145D1C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public static void main(String[] </a:t>
            </a:r>
            <a:r>
              <a:rPr lang="en-US" sz="1800" kern="0" dirty="0" err="1">
                <a:latin typeface="Lucida Sans Typewriter" pitchFamily="49" charset="0"/>
              </a:rPr>
              <a:t>args</a:t>
            </a:r>
            <a:r>
              <a:rPr lang="en-US" sz="1800" kern="0" dirty="0">
                <a:latin typeface="Lucida Sans Typewriter" pitchFamily="49" charset="0"/>
              </a:rPr>
              <a:t>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[] values = new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for (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= 1;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&lt; 5;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  values[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] =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53EEBEC-B8DC-C1B5-B6A9-5E3CBEDD7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ADA68A4A-AE1F-BE7C-48CA-07AFDACC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62300"/>
            <a:ext cx="3962400" cy="2682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9157" name="Rectangle 6">
            <a:extLst>
              <a:ext uri="{FF2B5EF4-FFF2-40B4-BE49-F238E27FC236}">
                <a16:creationId xmlns:a16="http://schemas.microsoft.com/office/drawing/2014/main" id="{DFBE1500-F125-5A7B-1C70-DB051C164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49158" name="Rectangle 8">
            <a:extLst>
              <a:ext uri="{FF2B5EF4-FFF2-40B4-BE49-F238E27FC236}">
                <a16:creationId xmlns:a16="http://schemas.microsoft.com/office/drawing/2014/main" id="{EDE7F5BA-D788-ED91-D646-3E181E3E2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FC8F6D7-A29F-3D9C-1C09-4589E0943E74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78" name="Line 9">
            <a:extLst>
              <a:ext uri="{FF2B5EF4-FFF2-40B4-BE49-F238E27FC236}">
                <a16:creationId xmlns:a16="http://schemas.microsoft.com/office/drawing/2014/main" id="{86B99E49-22B5-B0E3-2CD1-EB56F10B5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390900"/>
            <a:ext cx="16383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49179" name="Slide Number Placeholder 10">
            <a:extLst>
              <a:ext uri="{FF2B5EF4-FFF2-40B4-BE49-F238E27FC236}">
                <a16:creationId xmlns:a16="http://schemas.microsoft.com/office/drawing/2014/main" id="{1D078014-2A14-4D9A-655F-7DD951DC6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FADCDA-9504-4AE7-980B-B43693704A2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8A7B0-88F4-3ED9-456E-DCB6F6C6E8EB}"/>
              </a:ext>
            </a:extLst>
          </p:cNvPr>
          <p:cNvSpPr txBox="1"/>
          <p:nvPr/>
        </p:nvSpPr>
        <p:spPr>
          <a:xfrm>
            <a:off x="6207125" y="2024063"/>
            <a:ext cx="25955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fourth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9181" name="TextBox 15">
            <a:extLst>
              <a:ext uri="{FF2B5EF4-FFF2-40B4-BE49-F238E27FC236}">
                <a16:creationId xmlns:a16="http://schemas.microsoft.com/office/drawing/2014/main" id="{6E7AB108-C868-5BFE-39C1-5A3CB8AE0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49182" name="Group 16">
            <a:extLst>
              <a:ext uri="{FF2B5EF4-FFF2-40B4-BE49-F238E27FC236}">
                <a16:creationId xmlns:a16="http://schemas.microsoft.com/office/drawing/2014/main" id="{E4CA5D10-EF80-C470-0A8A-442E4DC2434A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49183" name="TextBox 17">
              <a:extLst>
                <a:ext uri="{FF2B5EF4-FFF2-40B4-BE49-F238E27FC236}">
                  <a16:creationId xmlns:a16="http://schemas.microsoft.com/office/drawing/2014/main" id="{776473ED-074D-0D20-D759-1C516F0E1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D9360C-6465-7E9B-8008-2C97EC75C549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AutoShape 4">
            <a:extLst>
              <a:ext uri="{FF2B5EF4-FFF2-40B4-BE49-F238E27FC236}">
                <a16:creationId xmlns:a16="http://schemas.microsoft.com/office/drawing/2014/main" id="{D515B3FC-0C30-43AF-ABD5-34B8B39F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1104900"/>
            <a:ext cx="3155950" cy="384175"/>
          </a:xfrm>
          <a:prstGeom prst="wedgeRoundRectCallout">
            <a:avLst>
              <a:gd name="adj1" fmla="val -18815"/>
              <a:gd name="adj2" fmla="val 43038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i++, i becomes 5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C954FF41-3DA0-AA7F-C332-710A4AC8C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5978525" cy="2819400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C3E369B-55E5-3413-2AAA-8733AA0F0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3712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Program with Arrays</a:t>
            </a:r>
          </a:p>
        </p:txBody>
      </p:sp>
      <p:sp>
        <p:nvSpPr>
          <p:cNvPr id="50180" name="Rectangle 5">
            <a:extLst>
              <a:ext uri="{FF2B5EF4-FFF2-40B4-BE49-F238E27FC236}">
                <a16:creationId xmlns:a16="http://schemas.microsoft.com/office/drawing/2014/main" id="{B0997085-3B58-2207-920F-FC2F9586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533400" cy="228600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BB8BBC8B-8C07-3A16-B9EF-0BFCF1B54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0182" name="Rectangle 7">
            <a:extLst>
              <a:ext uri="{FF2B5EF4-FFF2-40B4-BE49-F238E27FC236}">
                <a16:creationId xmlns:a16="http://schemas.microsoft.com/office/drawing/2014/main" id="{C06BE6CA-E894-2CA5-3006-B287FF54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33DFDE6-DF42-D2FD-703D-83640FC4C77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02" name="Slide Number Placeholder 9">
            <a:extLst>
              <a:ext uri="{FF2B5EF4-FFF2-40B4-BE49-F238E27FC236}">
                <a16:creationId xmlns:a16="http://schemas.microsoft.com/office/drawing/2014/main" id="{E7B4E67C-74D6-391C-B1A0-A8E2106EB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4A1EFD-5FC3-4E1A-87A3-E7B1919FDE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E29C7-2D89-1A95-3D3D-AAB119FF5B01}"/>
              </a:ext>
            </a:extLst>
          </p:cNvPr>
          <p:cNvSpPr txBox="1"/>
          <p:nvPr/>
        </p:nvSpPr>
        <p:spPr>
          <a:xfrm>
            <a:off x="6207125" y="2024063"/>
            <a:ext cx="25955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fourth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0204" name="TextBox 13">
            <a:extLst>
              <a:ext uri="{FF2B5EF4-FFF2-40B4-BE49-F238E27FC236}">
                <a16:creationId xmlns:a16="http://schemas.microsoft.com/office/drawing/2014/main" id="{92375E42-1098-52CF-6511-CA02FF359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50205" name="Group 14">
            <a:extLst>
              <a:ext uri="{FF2B5EF4-FFF2-40B4-BE49-F238E27FC236}">
                <a16:creationId xmlns:a16="http://schemas.microsoft.com/office/drawing/2014/main" id="{ED9DDA80-7466-EB90-D0FA-84606683EBFF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50206" name="TextBox 15">
              <a:extLst>
                <a:ext uri="{FF2B5EF4-FFF2-40B4-BE49-F238E27FC236}">
                  <a16:creationId xmlns:a16="http://schemas.microsoft.com/office/drawing/2014/main" id="{F0D5FB3F-29ED-4075-24ED-DEC2A35A2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45DEA7-9858-E4D5-D94C-8FDACF415982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AutoShape 4">
            <a:extLst>
              <a:ext uri="{FF2B5EF4-FFF2-40B4-BE49-F238E27FC236}">
                <a16:creationId xmlns:a16="http://schemas.microsoft.com/office/drawing/2014/main" id="{085EA92C-80DC-A6F1-8ACA-A43B82B2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52500"/>
            <a:ext cx="4186238" cy="384175"/>
          </a:xfrm>
          <a:prstGeom prst="wedgeRoundRectCallout">
            <a:avLst>
              <a:gd name="adj1" fmla="val -51745"/>
              <a:gd name="adj2" fmla="val 44710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 =5) &lt; 5 is false. Exit the loop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F2A3AA11-F54D-7FF1-03EA-D26B02145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5978525" cy="2819400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public static void main(String[] args)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int[] values = new int[5];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for (int i = 1; i &lt; 5; i++) {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  values[i] = i + values[i-1];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41913C0-1F6A-97BF-64D0-D83521989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Program with Arrays</a:t>
            </a:r>
          </a:p>
        </p:txBody>
      </p:sp>
      <p:sp>
        <p:nvSpPr>
          <p:cNvPr id="51204" name="Rectangle 5">
            <a:extLst>
              <a:ext uri="{FF2B5EF4-FFF2-40B4-BE49-F238E27FC236}">
                <a16:creationId xmlns:a16="http://schemas.microsoft.com/office/drawing/2014/main" id="{507B6D98-5E59-EC56-9B9B-2847F904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895600"/>
            <a:ext cx="800100" cy="228600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1205" name="Rectangle 6">
            <a:extLst>
              <a:ext uri="{FF2B5EF4-FFF2-40B4-BE49-F238E27FC236}">
                <a16:creationId xmlns:a16="http://schemas.microsoft.com/office/drawing/2014/main" id="{78386E1D-DC26-EFAA-B3A6-AD842DEAB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1206" name="Rectangle 7">
            <a:extLst>
              <a:ext uri="{FF2B5EF4-FFF2-40B4-BE49-F238E27FC236}">
                <a16:creationId xmlns:a16="http://schemas.microsoft.com/office/drawing/2014/main" id="{1D030102-1A66-3787-A87F-B5EBD59A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3374A3-F42E-66D6-1846-A7C0455756D1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26" name="Slide Number Placeholder 9">
            <a:extLst>
              <a:ext uri="{FF2B5EF4-FFF2-40B4-BE49-F238E27FC236}">
                <a16:creationId xmlns:a16="http://schemas.microsoft.com/office/drawing/2014/main" id="{FD3AB9C4-F8E5-FBF5-D4D0-E583B8FDA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6CB591-C5C3-4DAE-B3D6-3AA7E085EC9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37370-09F6-0D64-7294-6281D303B42F}"/>
              </a:ext>
            </a:extLst>
          </p:cNvPr>
          <p:cNvSpPr txBox="1"/>
          <p:nvPr/>
        </p:nvSpPr>
        <p:spPr>
          <a:xfrm>
            <a:off x="6207125" y="2024063"/>
            <a:ext cx="2595563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0000"/>
                </a:solidFill>
                <a:latin typeface="+mn-lt"/>
              </a:rPr>
              <a:t>After the fourth iteration</a:t>
            </a:r>
            <a:endParaRPr lang="ms-MY" sz="18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1228" name="TextBox 13">
            <a:extLst>
              <a:ext uri="{FF2B5EF4-FFF2-40B4-BE49-F238E27FC236}">
                <a16:creationId xmlns:a16="http://schemas.microsoft.com/office/drawing/2014/main" id="{91B45308-B259-24AF-B1E9-C89B4AFE8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  <p:grpSp>
        <p:nvGrpSpPr>
          <p:cNvPr id="51229" name="Group 14">
            <a:extLst>
              <a:ext uri="{FF2B5EF4-FFF2-40B4-BE49-F238E27FC236}">
                <a16:creationId xmlns:a16="http://schemas.microsoft.com/office/drawing/2014/main" id="{E4B53658-BA19-CFB3-F861-54DF050E1784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390650"/>
            <a:ext cx="965200" cy="461963"/>
            <a:chOff x="7009895" y="1390956"/>
            <a:chExt cx="965953" cy="461665"/>
          </a:xfrm>
        </p:grpSpPr>
        <p:sp>
          <p:nvSpPr>
            <p:cNvPr id="51230" name="TextBox 15">
              <a:extLst>
                <a:ext uri="{FF2B5EF4-FFF2-40B4-BE49-F238E27FC236}">
                  <a16:creationId xmlns:a16="http://schemas.microsoft.com/office/drawing/2014/main" id="{9AA0129F-6D2A-1C49-5418-6E9F0A3C6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895" y="1390956"/>
              <a:ext cx="2696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50A8EA-5D42-87BD-066E-2295ACE6059C}"/>
                </a:ext>
              </a:extLst>
            </p:cNvPr>
            <p:cNvSpPr txBox="1"/>
            <p:nvPr/>
          </p:nvSpPr>
          <p:spPr>
            <a:xfrm>
              <a:off x="7284747" y="1403648"/>
              <a:ext cx="691101" cy="399792"/>
            </a:xfrm>
            <a:prstGeom prst="rect">
              <a:avLst/>
            </a:prstGeom>
            <a:solidFill>
              <a:srgbClr val="99FFCC"/>
            </a:solidFill>
            <a:ln>
              <a:solidFill>
                <a:srgbClr val="002060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+mn-lt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AutoShape 4">
            <a:extLst>
              <a:ext uri="{FF2B5EF4-FFF2-40B4-BE49-F238E27FC236}">
                <a16:creationId xmlns:a16="http://schemas.microsoft.com/office/drawing/2014/main" id="{6F887F66-181F-6340-5A80-A2E28A678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1047750"/>
            <a:ext cx="4186237" cy="384175"/>
          </a:xfrm>
          <a:prstGeom prst="wedgeRoundRectCallout">
            <a:avLst>
              <a:gd name="adj1" fmla="val -62519"/>
              <a:gd name="adj2" fmla="val 63512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 line, values[0] is 11 (1 + 10)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6EA2C2A-D4E6-138C-F3F3-2103CBCC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59785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public class Test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public static void main(String[] </a:t>
            </a:r>
            <a:r>
              <a:rPr lang="en-US" sz="1800" kern="0" dirty="0" err="1">
                <a:latin typeface="Lucida Sans Typewriter" pitchFamily="49" charset="0"/>
              </a:rPr>
              <a:t>args</a:t>
            </a:r>
            <a:r>
              <a:rPr lang="en-US" sz="1800" kern="0" dirty="0">
                <a:latin typeface="Lucida Sans Typewriter" pitchFamily="49" charset="0"/>
              </a:rPr>
              <a:t>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[] values = new 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[5];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for (</a:t>
            </a:r>
            <a:r>
              <a:rPr lang="en-US" sz="1800" kern="0" dirty="0" err="1">
                <a:latin typeface="Lucida Sans Typewriter" pitchFamily="49" charset="0"/>
              </a:rPr>
              <a:t>int</a:t>
            </a:r>
            <a:r>
              <a:rPr lang="en-US" sz="1800" kern="0" dirty="0">
                <a:latin typeface="Lucida Sans Typewriter" pitchFamily="49" charset="0"/>
              </a:rPr>
              <a:t>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= 1;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&lt; 5;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++) {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  values[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] = </a:t>
            </a:r>
            <a:r>
              <a:rPr lang="en-US" sz="1800" kern="0" dirty="0" err="1">
                <a:latin typeface="Lucida Sans Typewriter" pitchFamily="49" charset="0"/>
              </a:rPr>
              <a:t>i</a:t>
            </a:r>
            <a:r>
              <a:rPr lang="en-US" sz="1800" kern="0" dirty="0">
                <a:latin typeface="Lucida Sans Typewriter" pitchFamily="49" charset="0"/>
              </a:rPr>
              <a:t> + values[i-1];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  values[0] = values[1] + values[4];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  }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kern="0" dirty="0">
                <a:latin typeface="Lucida Sans Typewriter" pitchFamily="49" charset="0"/>
              </a:rPr>
              <a:t>}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E78E23EC-6896-B355-3726-051B31B67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313" y="228600"/>
            <a:ext cx="7227887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Trace Program with Arrays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AF2D069-DE56-2598-7BE8-1736ADF8E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695700"/>
            <a:ext cx="4838700" cy="306388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2229" name="Rectangle 6">
            <a:extLst>
              <a:ext uri="{FF2B5EF4-FFF2-40B4-BE49-F238E27FC236}">
                <a16:creationId xmlns:a16="http://schemas.microsoft.com/office/drawing/2014/main" id="{56AE8343-9576-62FE-49EF-C6FED78F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2230" name="Rectangle 8">
            <a:extLst>
              <a:ext uri="{FF2B5EF4-FFF2-40B4-BE49-F238E27FC236}">
                <a16:creationId xmlns:a16="http://schemas.microsoft.com/office/drawing/2014/main" id="{80F3552F-2546-AC4C-EE70-0F15FDE0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52231" name="Line 9">
            <a:extLst>
              <a:ext uri="{FF2B5EF4-FFF2-40B4-BE49-F238E27FC236}">
                <a16:creationId xmlns:a16="http://schemas.microsoft.com/office/drawing/2014/main" id="{161B8C4C-6FA5-5E1E-29AA-84E28574B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009900"/>
            <a:ext cx="13716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C85F4A-175B-9044-A269-B7D791B1B2FC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2667000"/>
          <a:ext cx="16002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ms-MY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ms-M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251" name="Slide Number Placeholder 9">
            <a:extLst>
              <a:ext uri="{FF2B5EF4-FFF2-40B4-BE49-F238E27FC236}">
                <a16:creationId xmlns:a16="http://schemas.microsoft.com/office/drawing/2014/main" id="{98EEC8FB-CB3D-FB27-4423-4596BCEFB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D69E17-921B-409F-BCA9-132121EB74C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52252" name="TextBox 13">
            <a:extLst>
              <a:ext uri="{FF2B5EF4-FFF2-40B4-BE49-F238E27FC236}">
                <a16:creationId xmlns:a16="http://schemas.microsoft.com/office/drawing/2014/main" id="{4E342A34-C50B-8543-AC5F-F763996E1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2290763"/>
            <a:ext cx="96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98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900" name="Rectangle 37899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altLang="en-US" sz="3500"/>
              <a:t>Processing Arrays</a:t>
            </a:r>
          </a:p>
        </p:txBody>
      </p:sp>
      <p:pic>
        <p:nvPicPr>
          <p:cNvPr id="37894" name="Picture 37893" descr="Question mark on green pastel background">
            <a:extLst>
              <a:ext uri="{FF2B5EF4-FFF2-40B4-BE49-F238E27FC236}">
                <a16:creationId xmlns:a16="http://schemas.microsoft.com/office/drawing/2014/main" id="{CD6FFB6F-020F-723C-B5C2-BDBC78E3F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96" r="5004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556" y="2470245"/>
            <a:ext cx="3117384" cy="3769835"/>
          </a:xfrm>
        </p:spPr>
        <p:txBody>
          <a:bodyPr lIns="92075" tIns="46038" rIns="92075" bIns="46038" anchor="ctr">
            <a:normAutofit/>
          </a:bodyPr>
          <a:lstStyle/>
          <a:p>
            <a:pPr marL="609600" indent="-609600" eaLnBrk="1" hangingPunct="1">
              <a:spcBef>
                <a:spcPct val="50000"/>
              </a:spcBef>
              <a:buFontTx/>
              <a:buNone/>
            </a:pPr>
            <a:r>
              <a:rPr lang="en-US" altLang="en-US" sz="1700">
                <a:cs typeface="Times New Roman" panose="02020603050405020304" pitchFamily="18" charset="0"/>
              </a:rPr>
              <a:t>See the examples in the text.</a:t>
            </a:r>
          </a:p>
          <a:p>
            <a:pPr marL="609600" indent="-609600" eaLnBrk="1" hangingPunct="1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1700">
                <a:cs typeface="Times New Roman" panose="02020603050405020304" pitchFamily="18" charset="0"/>
              </a:rPr>
              <a:t>(Initializing arrays)</a:t>
            </a:r>
          </a:p>
          <a:p>
            <a:pPr marL="609600" indent="-609600" eaLnBrk="1" hangingPunct="1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1700">
                <a:cs typeface="Times New Roman" panose="02020603050405020304" pitchFamily="18" charset="0"/>
              </a:rPr>
              <a:t>(Printing arrays)</a:t>
            </a:r>
          </a:p>
          <a:p>
            <a:pPr marL="609600" indent="-609600" eaLnBrk="1" hangingPunct="1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1700">
                <a:cs typeface="Times New Roman" panose="02020603050405020304" pitchFamily="18" charset="0"/>
              </a:rPr>
              <a:t>(Summing all elements)</a:t>
            </a:r>
          </a:p>
          <a:p>
            <a:pPr marL="609600" indent="-609600" eaLnBrk="1" hangingPunct="1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1700">
                <a:cs typeface="Times New Roman" panose="02020603050405020304" pitchFamily="18" charset="0"/>
              </a:rPr>
              <a:t>(Finding the largest element)</a:t>
            </a:r>
          </a:p>
          <a:p>
            <a:pPr marL="609600" indent="-609600" eaLnBrk="1" hangingPunct="1">
              <a:spcBef>
                <a:spcPct val="50000"/>
              </a:spcBef>
              <a:buFont typeface="Monotype Sorts" pitchFamily="2" charset="2"/>
              <a:buAutoNum type="arabicPeriod"/>
            </a:pPr>
            <a:r>
              <a:rPr lang="en-US" altLang="en-US" sz="1700">
                <a:cs typeface="Times New Roman" panose="02020603050405020304" pitchFamily="18" charset="0"/>
              </a:rPr>
              <a:t>(Finding the smallest index of the largest element)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92951" y="6356350"/>
            <a:ext cx="956739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9EBD32AB-1EB4-41C7-8528-7A96129C4ED4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37</a:t>
            </a:fld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Initializing Arrays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800" dirty="0"/>
              <a:t>Initializing arrays with random values.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double[]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myList</a:t>
            </a:r>
            <a:r>
              <a:rPr lang="en-US" altLang="en-US" sz="2400" b="1" dirty="0">
                <a:latin typeface="Courier New" panose="02070309020205020404" pitchFamily="49" charset="0"/>
              </a:rPr>
              <a:t> = new double[4];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Scanner scan = new Scanner (</a:t>
            </a:r>
            <a:r>
              <a:rPr lang="en-US" altLang="en-US" sz="2800" dirty="0" err="1"/>
              <a:t>System.in</a:t>
            </a:r>
            <a:r>
              <a:rPr lang="en-US" altLang="en-US" sz="2800" dirty="0"/>
              <a:t>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(int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= 0;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 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myList.length</a:t>
            </a:r>
            <a:r>
              <a:rPr lang="en-US" altLang="en-US" sz="2400" b="1" dirty="0">
                <a:latin typeface="Courier New" panose="02070309020205020404" pitchFamily="49" charset="0"/>
              </a:rPr>
              <a:t>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myList</a:t>
            </a:r>
            <a:r>
              <a:rPr lang="en-US" altLang="en-US" sz="2400" b="1" dirty="0">
                <a:latin typeface="Courier New" panose="02070309020205020404" pitchFamily="49" charset="0"/>
              </a:rPr>
              <a:t>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scan.nextDouble</a:t>
            </a:r>
            <a:r>
              <a:rPr lang="en-US" altLang="en-US" sz="24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//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myList</a:t>
            </a:r>
            <a:r>
              <a:rPr lang="en-US" altLang="en-US" sz="2400" b="1" dirty="0">
                <a:latin typeface="Courier New" panose="02070309020205020404" pitchFamily="49" charset="0"/>
              </a:rPr>
              <a:t>[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</a:rPr>
              <a:t>]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Math.random</a:t>
            </a:r>
            <a:r>
              <a:rPr lang="en-US" altLang="en-US" sz="2400" b="1" dirty="0">
                <a:latin typeface="Courier New" panose="02070309020205020404" pitchFamily="49" charset="0"/>
              </a:rPr>
              <a:t>() * 100;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2E4DA2-7C6E-4CCA-9A43-E12E0D4825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381000"/>
            <a:ext cx="8564562" cy="782638"/>
          </a:xfrm>
        </p:spPr>
        <p:txBody>
          <a:bodyPr/>
          <a:lstStyle/>
          <a:p>
            <a:pPr eaLnBrk="1" hangingPunct="1"/>
            <a:r>
              <a:rPr lang="en-US" altLang="en-US" sz="4000">
                <a:cs typeface="Times New Roman" panose="02020603050405020304" pitchFamily="18" charset="0"/>
              </a:rPr>
              <a:t>Initializing arrays with input values</a:t>
            </a:r>
            <a:endParaRPr lang="en-US" altLang="en-US" sz="4000">
              <a:cs typeface="Times New Roman" panose="02020603050405020304" pitchFamily="18" charset="0"/>
              <a:hlinkClick r:id="rId2" action="ppaction://program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778000"/>
            <a:ext cx="8794750" cy="3263900"/>
          </a:xfrm>
          <a:noFill/>
        </p:spPr>
        <p:txBody>
          <a:bodyPr/>
          <a:lstStyle/>
          <a:p>
            <a:pPr marL="609600" indent="-609600" eaLnBrk="1" hangingPunct="1">
              <a:buNone/>
            </a:pPr>
            <a:r>
              <a:rPr lang="en-US" altLang="en-US" sz="18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1800" dirty="0">
                <a:latin typeface="Lucida Sans Typewriter" panose="020B0509030504030204" pitchFamily="49" charset="0"/>
              </a:rPr>
              <a:t> = new double[4];</a:t>
            </a:r>
          </a:p>
          <a:p>
            <a:pPr marL="609600" indent="-609600" eaLnBrk="1" hangingPunct="1">
              <a:buFontTx/>
              <a:buNone/>
            </a:pPr>
            <a:endParaRPr lang="en-US" altLang="en-US" sz="1800" dirty="0">
              <a:latin typeface="Lucida Sans Typewriter" panose="020B0509030504030204" pitchFamily="49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</a:rPr>
              <a:t>Scanner input = </a:t>
            </a:r>
            <a:r>
              <a:rPr lang="en-US" altLang="en-US" sz="1800" b="1" dirty="0">
                <a:latin typeface="Lucida Sans Typewriter" panose="020B0509030504030204" pitchFamily="49" charset="0"/>
              </a:rPr>
              <a:t>new</a:t>
            </a:r>
            <a:r>
              <a:rPr lang="en-US" altLang="en-US" sz="1800" dirty="0">
                <a:latin typeface="Lucida Sans Typewriter" panose="020B0509030504030204" pitchFamily="49" charset="0"/>
              </a:rPr>
              <a:t> Scanner(System.in);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1800" dirty="0" err="1">
                <a:latin typeface="Lucida Sans Typewriter" panose="020B0509030504030204" pitchFamily="49" charset="0"/>
              </a:rPr>
              <a:t>System.out.print</a:t>
            </a:r>
            <a:r>
              <a:rPr lang="en-US" altLang="en-US" sz="1800" dirty="0">
                <a:latin typeface="Lucida Sans Typewriter" panose="020B0509030504030204" pitchFamily="49" charset="0"/>
              </a:rPr>
              <a:t>("Enter " +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myList.length</a:t>
            </a:r>
            <a:r>
              <a:rPr lang="en-US" altLang="en-US" sz="1800" dirty="0">
                <a:latin typeface="Lucida Sans Typewriter" panose="020B0509030504030204" pitchFamily="49" charset="0"/>
              </a:rPr>
              <a:t> + " values: ");</a:t>
            </a:r>
            <a:endParaRPr lang="en-US" altLang="en-US" sz="1800" b="1" dirty="0">
              <a:latin typeface="Lucida Sans Typewriter" panose="020B0509030504030204" pitchFamily="49" charset="0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1800" b="1" dirty="0">
                <a:latin typeface="Lucida Sans Typewriter" panose="020B0509030504030204" pitchFamily="49" charset="0"/>
              </a:rPr>
              <a:t>for</a:t>
            </a:r>
            <a:r>
              <a:rPr lang="en-US" altLang="en-US" sz="1800" dirty="0">
                <a:latin typeface="Lucida Sans Typewriter" panose="020B0509030504030204" pitchFamily="49" charset="0"/>
              </a:rPr>
              <a:t> (</a:t>
            </a:r>
            <a:r>
              <a:rPr lang="en-US" altLang="en-US" sz="1800" b="1" dirty="0">
                <a:latin typeface="Lucida Sans Typewriter" panose="020B0509030504030204" pitchFamily="49" charset="0"/>
              </a:rPr>
              <a:t>int</a:t>
            </a:r>
            <a:r>
              <a:rPr lang="en-US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</a:rPr>
              <a:t> = 0;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</a:rPr>
              <a:t> &lt;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myList.length</a:t>
            </a:r>
            <a:r>
              <a:rPr lang="en-US" altLang="en-US" sz="1800" dirty="0">
                <a:latin typeface="Lucida Sans Typewriter" panose="020B0509030504030204" pitchFamily="49" charset="0"/>
              </a:rPr>
              <a:t>;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</a:rPr>
              <a:t>++)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</a:rPr>
              <a:t> 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1800" dirty="0">
                <a:latin typeface="Lucida Sans Typewriter" panose="020B0509030504030204" pitchFamily="49" charset="0"/>
              </a:rPr>
              <a:t>[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</a:rPr>
              <a:t>] = </a:t>
            </a:r>
            <a:r>
              <a:rPr lang="en-US" altLang="en-US" sz="1800" dirty="0" err="1">
                <a:latin typeface="Lucida Sans Typewriter" panose="020B0509030504030204" pitchFamily="49" charset="0"/>
              </a:rPr>
              <a:t>input.nextDouble</a:t>
            </a:r>
            <a:r>
              <a:rPr lang="en-US" altLang="en-US" sz="1800" dirty="0">
                <a:latin typeface="Lucida Sans Typewriter" panose="020B0509030504030204" pitchFamily="49" charset="0"/>
              </a:rPr>
              <a:t>();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E9D488-4F64-431E-8335-E7F32D7679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912"/>
          </a:xfrm>
        </p:spPr>
        <p:txBody>
          <a:bodyPr/>
          <a:lstStyle/>
          <a:p>
            <a:r>
              <a:rPr lang="en-US" altLang="en-US"/>
              <a:t>Without using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047750"/>
            <a:ext cx="8229600" cy="4525963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/>
              <a:t>Q1 – without using array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800" dirty="0"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import java.util.Scanner;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public class NoArray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public static void main(String[] args)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int number;  	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int sum = 0; 		 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double average = 0.0 ;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ms-MY" sz="1800" dirty="0">
              <a:latin typeface="Lucida Sans Typewriter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Scanner input = new Scanner(System.in);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for(int i = 0; i &lt; 5; i++) {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System.out.println("Enter a number: ");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number = input.nextInt();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sum += number;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System.out.println(number);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average = sum / 5;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System.out.println("The average is " + average);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}</a:t>
            </a:r>
          </a:p>
        </p:txBody>
      </p:sp>
      <p:sp>
        <p:nvSpPr>
          <p:cNvPr id="6148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38146F-E786-45AB-8353-A9BDFDCAC48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67050" y="2362200"/>
            <a:ext cx="4929188" cy="876300"/>
            <a:chOff x="3162300" y="1905000"/>
            <a:chExt cx="4929331" cy="876300"/>
          </a:xfrm>
        </p:grpSpPr>
        <p:sp>
          <p:nvSpPr>
            <p:cNvPr id="6150" name="TextBox 4"/>
            <p:cNvSpPr txBox="1">
              <a:spLocks noChangeArrowheads="1"/>
            </p:cNvSpPr>
            <p:nvPr/>
          </p:nvSpPr>
          <p:spPr bwMode="auto">
            <a:xfrm>
              <a:off x="7124700" y="1905000"/>
              <a:ext cx="9669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number</a:t>
              </a:r>
              <a:endParaRPr lang="ms-MY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01017" y="2362200"/>
              <a:ext cx="800123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ms-MY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162300" y="2171700"/>
              <a:ext cx="3924414" cy="152400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Printing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5763" y="1585913"/>
            <a:ext cx="87582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new double[4];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for (int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0;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&lt;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myList.length</a:t>
            </a:r>
            <a:r>
              <a:rPr lang="en-US" altLang="en-US" sz="2400" dirty="0">
                <a:latin typeface="Lucida Sans Typewriter" panose="020B0509030504030204" pitchFamily="49" charset="0"/>
              </a:rPr>
              <a:t>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System.out.println</a:t>
            </a:r>
            <a:r>
              <a:rPr lang="en-US" altLang="en-US" sz="2400" dirty="0">
                <a:latin typeface="Lucida Sans Typewriter" panose="020B0509030504030204" pitchFamily="49" charset="0"/>
              </a:rPr>
              <a:t>(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] + “ “);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D8B3B-DB38-4DBC-A094-5D4308EF28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Summing all elements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new double[4];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 total = 0;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for (int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0;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&lt;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myList.length</a:t>
            </a:r>
            <a:r>
              <a:rPr lang="en-US" altLang="en-US" sz="2400" dirty="0">
                <a:latin typeface="Lucida Sans Typewriter" panose="020B0509030504030204" pitchFamily="49" charset="0"/>
              </a:rPr>
              <a:t>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++) {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	total +=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80E54-80C0-4EC0-8A07-AAF90A83B6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Finding the largest element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new double[4];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 max =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[0];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for (int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1;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&lt;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myList.length</a:t>
            </a:r>
            <a:r>
              <a:rPr lang="en-US" altLang="en-US" sz="2400" dirty="0">
                <a:latin typeface="Lucida Sans Typewriter" panose="020B0509030504030204" pitchFamily="49" charset="0"/>
              </a:rPr>
              <a:t>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++) 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if(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] &gt; max)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	max =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06D22-161B-4A8E-9F4E-AC69122048F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 dirty="0"/>
              <a:t>Finding the index </a:t>
            </a:r>
            <a:br>
              <a:rPr lang="en-US" altLang="en-US" sz="4000" dirty="0"/>
            </a:br>
            <a:r>
              <a:rPr lang="en-US" altLang="en-US" sz="4000" dirty="0"/>
              <a:t>of the largest element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47900"/>
            <a:ext cx="8229600" cy="3878263"/>
          </a:xfrm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double[]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new double[4];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double max =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int index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for (int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= 1;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 &lt;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myList.length</a:t>
            </a:r>
            <a:r>
              <a:rPr lang="en-US" altLang="en-US" sz="2400" dirty="0">
                <a:latin typeface="Lucida Sans Typewriter" panose="020B0509030504030204" pitchFamily="49" charset="0"/>
              </a:rPr>
              <a:t>;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if(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] &gt; max)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	max =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myList</a:t>
            </a:r>
            <a:r>
              <a:rPr lang="en-US" altLang="en-US" sz="2400" dirty="0">
                <a:latin typeface="Lucida Sans Typewriter" panose="020B0509030504030204" pitchFamily="49" charset="0"/>
              </a:rPr>
              <a:t>[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	index =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400" dirty="0">
                <a:latin typeface="Lucida Sans Typewriter" panose="020B05090305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Lucida Sans Typewriter" panose="020B05090305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8B10E7-6F73-4992-A7A1-E5416C586DC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EF25-5AC7-5E9F-E453-F576A21A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9BA5-4E27-1473-7ED2-3AAE665F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output of the following code?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indent="0" algn="just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x = 30;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indent="0" algn="just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int[] numbers = new int[x];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indent="0" algn="just">
              <a:buNone/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x = 60;</a:t>
            </a:r>
          </a:p>
          <a:p>
            <a:pPr marL="800100" indent="0" algn="just"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("x is " + x);</a:t>
            </a:r>
            <a:endParaRPr lang="en-MY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indent="0">
              <a:buNone/>
            </a:pP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System.out.println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("The size of numbers is " +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numbers.length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r>
              <a:rPr lang="en-MY" dirty="0">
                <a:effectLst/>
              </a:rPr>
              <a:t> </a:t>
            </a:r>
          </a:p>
          <a:p>
            <a:pPr marL="800100" indent="0">
              <a:buNone/>
            </a:pP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EA958-C27E-ABB3-CE37-65C17AAE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102E0-6657-4B17-9AE1-D4CF07DA05D6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772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DD5F1E1C-4E7C-28BC-14EE-84B809EB7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MY" altLang="en-US"/>
            </a:br>
            <a:br>
              <a:rPr lang="en-MY" altLang="en-US"/>
            </a:br>
            <a:r>
              <a:rPr lang="en-MY" altLang="en-US" sz="3600"/>
              <a:t>Enhanced </a:t>
            </a:r>
            <a:r>
              <a:rPr lang="en-MY" altLang="en-US" sz="3600" u="sng"/>
              <a:t>for</a:t>
            </a:r>
            <a:r>
              <a:rPr lang="en-MY" altLang="en-US" sz="3600"/>
              <a:t> Loop (for-each loop)</a:t>
            </a:r>
            <a:br>
              <a:rPr lang="en-MY" altLang="en-US" sz="3600"/>
            </a:br>
            <a:br>
              <a:rPr lang="en-MY" altLang="en-US"/>
            </a:br>
            <a:endParaRPr lang="en-US" altLang="en-US"/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BC4AE9E0-826D-77E6-C23C-0CE07E1AB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4968547"/>
          </a:xfrm>
        </p:spPr>
        <p:txBody>
          <a:bodyPr/>
          <a:lstStyle/>
          <a:p>
            <a:r>
              <a:rPr lang="en-MY" altLang="en-US" sz="1800" dirty="0"/>
              <a:t>JDK 1.5 introduced a new for loop that enables you to traverse the complete array sequentially without using an index variable. For example, the following code displays all elements in the array </a:t>
            </a:r>
            <a:r>
              <a:rPr lang="en-MY" altLang="en-US" sz="1800" dirty="0" err="1"/>
              <a:t>myList</a:t>
            </a:r>
            <a:r>
              <a:rPr lang="en-MY" altLang="en-US" sz="1800" dirty="0"/>
              <a:t>:</a:t>
            </a:r>
          </a:p>
          <a:p>
            <a:pPr marL="757238" indent="0">
              <a:buNone/>
            </a:pPr>
            <a:r>
              <a:rPr lang="en-MY" altLang="en-US" sz="1800" dirty="0"/>
              <a:t> </a:t>
            </a:r>
          </a:p>
          <a:p>
            <a:pPr marL="757238" indent="0">
              <a:buNone/>
            </a:pPr>
            <a:r>
              <a:rPr lang="en-MY" altLang="en-US" sz="1800" b="1" dirty="0"/>
              <a:t>for (double value: </a:t>
            </a:r>
            <a:r>
              <a:rPr lang="en-MY" altLang="en-US" sz="1800" b="1" dirty="0" err="1"/>
              <a:t>myList</a:t>
            </a:r>
            <a:r>
              <a:rPr lang="en-MY" altLang="en-US" sz="1800" b="1" dirty="0"/>
              <a:t>) </a:t>
            </a:r>
            <a:endParaRPr lang="en-MY" altLang="en-US" sz="1800" dirty="0"/>
          </a:p>
          <a:p>
            <a:pPr marL="757238" indent="0">
              <a:buNone/>
            </a:pPr>
            <a:r>
              <a:rPr lang="en-MY" altLang="en-US" sz="1800" b="1" dirty="0"/>
              <a:t>  </a:t>
            </a:r>
            <a:r>
              <a:rPr lang="en-MY" altLang="en-US" sz="1800" b="1" dirty="0" err="1"/>
              <a:t>System.out.println</a:t>
            </a:r>
            <a:r>
              <a:rPr lang="en-MY" altLang="en-US" sz="1800" b="1" dirty="0"/>
              <a:t>(value);</a:t>
            </a:r>
            <a:endParaRPr lang="en-MY" altLang="en-US" sz="1800" dirty="0"/>
          </a:p>
          <a:p>
            <a:endParaRPr lang="en-MY" altLang="en-US" sz="1800" dirty="0"/>
          </a:p>
          <a:p>
            <a:r>
              <a:rPr lang="en-MY" altLang="en-US" sz="1800" dirty="0"/>
              <a:t>In general, the syntax is</a:t>
            </a:r>
          </a:p>
          <a:p>
            <a:pPr marL="714375" indent="0">
              <a:buNone/>
            </a:pPr>
            <a:r>
              <a:rPr lang="en-MY" altLang="en-US" sz="1800" dirty="0"/>
              <a:t> </a:t>
            </a:r>
          </a:p>
          <a:p>
            <a:pPr marL="714375" indent="0">
              <a:buNone/>
            </a:pPr>
            <a:r>
              <a:rPr lang="en-MY" altLang="en-US" sz="1800" b="1" dirty="0"/>
              <a:t>for (</a:t>
            </a:r>
            <a:r>
              <a:rPr lang="en-MY" altLang="en-US" sz="1800" b="1" dirty="0" err="1"/>
              <a:t>elementType</a:t>
            </a:r>
            <a:r>
              <a:rPr lang="en-MY" altLang="en-US" sz="1800" b="1" dirty="0"/>
              <a:t> value: </a:t>
            </a:r>
            <a:r>
              <a:rPr lang="en-MY" altLang="en-US" sz="1800" b="1" dirty="0" err="1"/>
              <a:t>arrayRefVar</a:t>
            </a:r>
            <a:r>
              <a:rPr lang="en-MY" altLang="en-US" sz="1800" b="1" dirty="0"/>
              <a:t>) {</a:t>
            </a:r>
            <a:endParaRPr lang="en-MY" altLang="en-US" sz="1800" dirty="0"/>
          </a:p>
          <a:p>
            <a:pPr marL="714375" indent="0">
              <a:buNone/>
            </a:pPr>
            <a:r>
              <a:rPr lang="en-MY" altLang="en-US" sz="1800" b="1" dirty="0"/>
              <a:t>  // Process the value</a:t>
            </a:r>
            <a:endParaRPr lang="en-MY" altLang="en-US" sz="1800" dirty="0"/>
          </a:p>
          <a:p>
            <a:pPr marL="714375" indent="0">
              <a:buNone/>
            </a:pPr>
            <a:r>
              <a:rPr lang="en-MY" altLang="en-US" sz="1800" b="1" dirty="0"/>
              <a:t>}</a:t>
            </a:r>
            <a:endParaRPr lang="en-MY" altLang="en-US" sz="1800" dirty="0"/>
          </a:p>
          <a:p>
            <a:pPr marL="714375" indent="0">
              <a:buNone/>
            </a:pPr>
            <a:r>
              <a:rPr lang="en-MY" altLang="en-US" sz="1800" dirty="0"/>
              <a:t> </a:t>
            </a:r>
          </a:p>
          <a:p>
            <a:r>
              <a:rPr lang="en-MY" altLang="en-US" sz="1800" dirty="0"/>
              <a:t>You still have to use an index variable if you wish to traverse the array in a different order or change the elements in the array. </a:t>
            </a:r>
          </a:p>
          <a:p>
            <a:pPr marL="0" indent="0">
              <a:buNone/>
            </a:pPr>
            <a:br>
              <a:rPr lang="en-MY" altLang="en-US" sz="1800" dirty="0"/>
            </a:br>
            <a:endParaRPr lang="en-US" altLang="en-US" sz="1800" dirty="0"/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1567C27B-5667-9185-A475-8EF42B33F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814497-0094-4876-BFBB-39129161E06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Example: Testing Arrays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/>
              <a:t>Objective: The program receives 6 numbers from the user, f</a:t>
            </a:r>
            <a:r>
              <a:rPr lang="en-US" altLang="en-US" sz="2400">
                <a:cs typeface="Times New Roman" panose="02020603050405020304" pitchFamily="18" charset="0"/>
              </a:rPr>
              <a:t>inds the largest number and counts the occurrence of the largest number entered. </a:t>
            </a:r>
          </a:p>
          <a:p>
            <a:pPr eaLnBrk="1" hangingPunct="1"/>
            <a:r>
              <a:rPr lang="en-US" altLang="en-US" sz="2400">
                <a:cs typeface="Times New Roman" panose="02020603050405020304" pitchFamily="18" charset="0"/>
              </a:rPr>
              <a:t>Suppose you entered 3, 5, 2, 5, 5, and 5, therefore the largest number is 5 and its occurrence count is 4.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7053E0-3181-4CEB-A118-4ADE361BA4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99F9-0B7F-804E-24B5-304BB2B1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Testing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F378-B25A-0E7A-AFC7-A1EE741D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{5, 7, 5, 5, 4, 7};</a:t>
            </a: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en-MY" sz="1600" b="1" dirty="0">
              <a:solidFill>
                <a:srgbClr val="7F0055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36195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714375" indent="0">
              <a:buNone/>
            </a:pP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14375" indent="0">
              <a:buNone/>
            </a:pP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36195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MY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4375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66800" indent="0">
              <a:buNone/>
            </a:pP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endParaRPr lang="en-MY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max value is "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MY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MY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MY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 of </a:t>
            </a:r>
            <a:r>
              <a:rPr lang="en-MY" sz="16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occurences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 "</a:t>
            </a:r>
            <a:r>
              <a:rPr lang="en-MY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MY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MY" sz="1600" dirty="0">
              <a:solidFill>
                <a:srgbClr val="2A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35592-FDDF-00BC-F9F1-B2856DE4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102E0-6657-4B17-9AE1-D4CF07DA05D6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9525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100"/>
              <a:t>Copying Arrays</a:t>
            </a:r>
            <a:endParaRPr lang="en-US" altLang="en-US" sz="41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398463" indent="-398463" eaLnBrk="1" hangingPunct="1"/>
            <a:r>
              <a:rPr lang="en-US" altLang="en-US" sz="2400">
                <a:cs typeface="Courier New" panose="02070309020205020404" pitchFamily="49" charset="0"/>
              </a:rPr>
              <a:t>Often, in a program, you need to duplicate an array or a part of an array. In such cases you could attempt to use the assignment statement (=), as follows: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marL="398463" indent="-398463" eaLnBrk="1" hangingPunct="1">
              <a:buFontTx/>
              <a:buNone/>
            </a:pPr>
            <a:r>
              <a:rPr lang="en-US" altLang="en-US" sz="2400">
                <a:cs typeface="Courier New" panose="02070309020205020404" pitchFamily="49" charset="0"/>
              </a:rPr>
              <a:t>	list2 = list1;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marL="398463" indent="-398463" eaLnBrk="1" hangingPunct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 </a:t>
            </a:r>
            <a:endParaRPr lang="en-US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46084" name="Object 6"/>
          <p:cNvGraphicFramePr>
            <a:graphicFrameLocks noChangeAspect="1"/>
          </p:cNvGraphicFramePr>
          <p:nvPr/>
        </p:nvGraphicFramePr>
        <p:xfrm>
          <a:off x="1905000" y="2781300"/>
          <a:ext cx="7239000" cy="380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5541173" imgH="2913604" progId="Word.Picture.8">
                  <p:embed/>
                </p:oleObj>
              </mc:Choice>
              <mc:Fallback>
                <p:oleObj name="Picture" r:id="rId3" imgW="5541173" imgH="291360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81300"/>
                        <a:ext cx="7239000" cy="380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26DD1-7EBB-4559-9EFC-DEF9681A3E8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Copying Arrays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3000" dirty="0"/>
              <a:t>Using a loop:</a:t>
            </a:r>
            <a:endParaRPr lang="en-US" altLang="en-US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int[]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sourceArray</a:t>
            </a:r>
            <a:r>
              <a:rPr lang="en-US" altLang="en-US" sz="2000" dirty="0">
                <a:latin typeface="Lucida Sans Typewriter" panose="020B0509030504030204" pitchFamily="49" charset="0"/>
              </a:rPr>
              <a:t> = {2, 3, 1, 5, 10};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int[]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targetArray</a:t>
            </a:r>
            <a:r>
              <a:rPr lang="en-US" altLang="en-US" sz="2000" dirty="0">
                <a:latin typeface="Lucida Sans Typewriter" panose="020B0509030504030204" pitchFamily="49" charset="0"/>
              </a:rPr>
              <a:t> = new int[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sourceArray.length</a:t>
            </a:r>
            <a:r>
              <a:rPr lang="en-US" altLang="en-US" sz="2000" dirty="0">
                <a:latin typeface="Lucida Sans Typewriter" panose="020B0509030504030204" pitchFamily="49" charset="0"/>
              </a:rPr>
              <a:t>];</a:t>
            </a:r>
          </a:p>
          <a:p>
            <a:pPr eaLnBrk="1" hangingPunct="1">
              <a:buFontTx/>
              <a:buNone/>
            </a:pPr>
            <a:endParaRPr lang="en-US" altLang="en-US" sz="20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for (int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000" dirty="0">
                <a:latin typeface="Lucida Sans Typewriter" panose="020B0509030504030204" pitchFamily="49" charset="0"/>
              </a:rPr>
              <a:t> = 0;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000" dirty="0">
                <a:latin typeface="Lucida Sans Typewriter" panose="020B0509030504030204" pitchFamily="49" charset="0"/>
              </a:rPr>
              <a:t> &lt;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sourceArrays.length</a:t>
            </a:r>
            <a:r>
              <a:rPr lang="en-US" altLang="en-US" sz="2000" dirty="0">
                <a:latin typeface="Lucida Sans Typewriter" panose="020B0509030504030204" pitchFamily="49" charset="0"/>
              </a:rPr>
              <a:t>;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000" dirty="0">
                <a:latin typeface="Lucida Sans Typewriter" panose="020B0509030504030204" pitchFamily="49" charset="0"/>
              </a:rPr>
              <a:t>++)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Lucida Sans Typewriter" panose="020B0509030504030204" pitchFamily="49" charset="0"/>
              </a:rPr>
              <a:t>  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targetArray</a:t>
            </a:r>
            <a:r>
              <a:rPr lang="en-US" altLang="en-US" sz="2000" dirty="0">
                <a:latin typeface="Lucida Sans Typewriter" panose="020B0509030504030204" pitchFamily="49" charset="0"/>
              </a:rPr>
              <a:t>[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000" dirty="0">
                <a:latin typeface="Lucida Sans Typewriter" panose="020B0509030504030204" pitchFamily="49" charset="0"/>
              </a:rPr>
              <a:t>] = 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sourceArray</a:t>
            </a:r>
            <a:r>
              <a:rPr lang="en-US" altLang="en-US" sz="2000" dirty="0">
                <a:latin typeface="Lucida Sans Typewriter" panose="020B0509030504030204" pitchFamily="49" charset="0"/>
              </a:rPr>
              <a:t>[</a:t>
            </a:r>
            <a:r>
              <a:rPr lang="en-US" altLang="en-US" sz="2000" dirty="0" err="1">
                <a:latin typeface="Lucida Sans Typewriter" panose="020B0509030504030204" pitchFamily="49" charset="0"/>
              </a:rPr>
              <a:t>i</a:t>
            </a:r>
            <a:r>
              <a:rPr lang="en-US" altLang="en-US" sz="2000" dirty="0">
                <a:latin typeface="Lucida Sans Typewriter" panose="020B0509030504030204" pitchFamily="49" charset="0"/>
              </a:rPr>
              <a:t>];</a:t>
            </a:r>
          </a:p>
          <a:p>
            <a:pPr algn="just" eaLnBrk="1" hangingPunct="1">
              <a:buFontTx/>
              <a:buNone/>
            </a:pPr>
            <a:endParaRPr lang="en-US" altLang="en-US" sz="2800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C14A0-B608-4DA3-A03E-1F6C81F4EB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/>
              <a:t>Q1 – using array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800" dirty="0"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import java.util.Scanner;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public class Array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public static void main(String[] args)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int</a:t>
            </a:r>
            <a:r>
              <a:rPr lang="ms-MY" sz="1800" dirty="0">
                <a:solidFill>
                  <a:srgbClr val="FF0000"/>
                </a:solidFill>
                <a:latin typeface="Lucida Sans Typewriter" pitchFamily="49" charset="0"/>
              </a:rPr>
              <a:t>[] </a:t>
            </a:r>
            <a:r>
              <a:rPr lang="ms-MY" sz="1800" dirty="0">
                <a:latin typeface="Lucida Sans Typewriter" pitchFamily="49" charset="0"/>
              </a:rPr>
              <a:t>number</a:t>
            </a:r>
            <a:r>
              <a:rPr lang="ms-MY" sz="1800" dirty="0">
                <a:solidFill>
                  <a:srgbClr val="FF0000"/>
                </a:solidFill>
                <a:latin typeface="Lucida Sans Typewriter" pitchFamily="49" charset="0"/>
              </a:rPr>
              <a:t> = new int[5];</a:t>
            </a:r>
            <a:r>
              <a:rPr lang="ms-MY" sz="1800" dirty="0">
                <a:latin typeface="Lucida Sans Typewriter" pitchFamily="49" charset="0"/>
              </a:rPr>
              <a:t>  	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int sum = 0; 		 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double average = 0.0;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ms-MY" sz="1800" dirty="0">
              <a:latin typeface="Lucida Sans Typewriter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Scanner input = new Scanner(System.in);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for(int i = 0; i &lt; 5; i++) {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System.out.println("Enter a number: ");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number</a:t>
            </a:r>
            <a:r>
              <a:rPr lang="ms-MY" sz="1800" dirty="0">
                <a:solidFill>
                  <a:srgbClr val="FF0000"/>
                </a:solidFill>
                <a:latin typeface="Lucida Sans Typewriter" pitchFamily="49" charset="0"/>
              </a:rPr>
              <a:t>[i] </a:t>
            </a:r>
            <a:r>
              <a:rPr lang="ms-MY" sz="1800" dirty="0">
                <a:latin typeface="Lucida Sans Typewriter" pitchFamily="49" charset="0"/>
              </a:rPr>
              <a:t>= input.nextInt();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sum += number</a:t>
            </a:r>
            <a:r>
              <a:rPr lang="ms-MY" sz="1800" dirty="0">
                <a:solidFill>
                  <a:srgbClr val="FF0000"/>
                </a:solidFill>
                <a:latin typeface="Lucida Sans Typewriter" pitchFamily="49" charset="0"/>
              </a:rPr>
              <a:t>[i];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System.out.println(number</a:t>
            </a:r>
            <a:r>
              <a:rPr lang="ms-MY" sz="1800" dirty="0">
                <a:solidFill>
                  <a:srgbClr val="FF0000"/>
                </a:solidFill>
                <a:latin typeface="Lucida Sans Typewriter" pitchFamily="49" charset="0"/>
              </a:rPr>
              <a:t>[i]</a:t>
            </a:r>
            <a:r>
              <a:rPr lang="ms-MY" sz="1800" dirty="0">
                <a:latin typeface="Lucida Sans Typewriter" pitchFamily="49" charset="0"/>
              </a:rPr>
              <a:t>);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average = sum / 5;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	System.out.println("The average is " + average);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800" dirty="0">
                <a:latin typeface="Lucida Sans Typewriter" pitchFamily="49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629275" y="1985963"/>
            <a:ext cx="96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Times New Roman" panose="02020603050405020304" pitchFamily="18" charset="0"/>
              </a:rPr>
              <a:t>number</a:t>
            </a:r>
            <a:endParaRPr lang="ms-MY" altLang="en-US" sz="20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5143500" y="2185988"/>
            <a:ext cx="485775" cy="238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91300" y="2001838"/>
          <a:ext cx="2057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ms-MY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ular Callout 9"/>
          <p:cNvSpPr/>
          <p:nvPr/>
        </p:nvSpPr>
        <p:spPr>
          <a:xfrm>
            <a:off x="4762500" y="533400"/>
            <a:ext cx="3086100" cy="612775"/>
          </a:xfrm>
          <a:prstGeom prst="wedgeRectCallout">
            <a:avLst>
              <a:gd name="adj1" fmla="val -49448"/>
              <a:gd name="adj2" fmla="val 186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Can easily change to 1000</a:t>
            </a:r>
            <a:endParaRPr lang="ms-MY" sz="1800" dirty="0">
              <a:solidFill>
                <a:schemeClr val="tx1"/>
              </a:solidFill>
            </a:endParaRPr>
          </a:p>
        </p:txBody>
      </p:sp>
      <p:sp>
        <p:nvSpPr>
          <p:cNvPr id="71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A93005-5E86-4999-8E8C-B096AFD8AD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227388" y="2438400"/>
            <a:ext cx="4864100" cy="400050"/>
            <a:chOff x="3314093" y="2291503"/>
            <a:chExt cx="4863805" cy="400110"/>
          </a:xfrm>
        </p:grpSpPr>
        <p:sp>
          <p:nvSpPr>
            <p:cNvPr id="7195" name="TextBox 4"/>
            <p:cNvSpPr txBox="1">
              <a:spLocks noChangeArrowheads="1"/>
            </p:cNvSpPr>
            <p:nvPr/>
          </p:nvSpPr>
          <p:spPr bwMode="auto">
            <a:xfrm>
              <a:off x="7034419" y="2291503"/>
              <a:ext cx="6110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70C0"/>
                  </a:solidFill>
                  <a:latin typeface="Times New Roman" panose="02020603050405020304" pitchFamily="18" charset="0"/>
                </a:rPr>
                <a:t>sum</a:t>
              </a:r>
              <a:endParaRPr lang="ms-MY" altLang="en-US" sz="200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11194" y="2291503"/>
              <a:ext cx="566704" cy="4001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ms-MY" sz="18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3" name="Straight Arrow Connector 12"/>
            <p:cNvCxnSpPr>
              <a:endCxn id="7195" idx="1"/>
            </p:cNvCxnSpPr>
            <p:nvPr/>
          </p:nvCxnSpPr>
          <p:spPr>
            <a:xfrm>
              <a:off x="3314093" y="2331197"/>
              <a:ext cx="3720874" cy="160361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456113" y="2738438"/>
            <a:ext cx="4019550" cy="612775"/>
            <a:chOff x="4159027" y="2077704"/>
            <a:chExt cx="4018871" cy="613909"/>
          </a:xfrm>
        </p:grpSpPr>
        <p:sp>
          <p:nvSpPr>
            <p:cNvPr id="7192" name="TextBox 4"/>
            <p:cNvSpPr txBox="1">
              <a:spLocks noChangeArrowheads="1"/>
            </p:cNvSpPr>
            <p:nvPr/>
          </p:nvSpPr>
          <p:spPr bwMode="auto">
            <a:xfrm>
              <a:off x="6630577" y="2291503"/>
              <a:ext cx="981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70C0"/>
                  </a:solidFill>
                  <a:latin typeface="Times New Roman" panose="02020603050405020304" pitchFamily="18" charset="0"/>
                </a:rPr>
                <a:t>average</a:t>
              </a:r>
              <a:endParaRPr lang="ms-MY" altLang="en-US" sz="200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11256" y="2290823"/>
              <a:ext cx="566642" cy="400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ms-MY" sz="1800" dirty="0">
                  <a:solidFill>
                    <a:schemeClr val="tx1"/>
                  </a:solidFill>
                </a:rPr>
                <a:t>0.0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159027" y="2077704"/>
              <a:ext cx="2491954" cy="423056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596063" y="1677988"/>
            <a:ext cx="202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rgbClr val="0070C0"/>
                </a:solidFill>
                <a:latin typeface="+mn-lt"/>
              </a:rPr>
              <a:t>[0]    [1]     [2]    [3]    [4]</a:t>
            </a:r>
            <a:endParaRPr lang="ms-MY" altLang="en-US" sz="1400" dirty="0">
              <a:solidFill>
                <a:srgbClr val="0070C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4200">
                <a:latin typeface="Lucida Sans Typewriter" panose="020B0509030504030204" pitchFamily="49" charset="0"/>
              </a:rPr>
              <a:t>arraycopy</a:t>
            </a:r>
            <a:r>
              <a:rPr lang="en-US" altLang="en-US"/>
              <a:t> Utility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800" dirty="0" err="1">
                <a:latin typeface="Lucida Sans Typewriter" panose="020B0509030504030204" pitchFamily="49" charset="0"/>
              </a:rPr>
              <a:t>arraycopy</a:t>
            </a:r>
            <a:r>
              <a:rPr lang="en-US" altLang="en-US" sz="2800" dirty="0">
                <a:latin typeface="Lucida Sans Typewriter" panose="020B0509030504030204" pitchFamily="49" charset="0"/>
              </a:rPr>
              <a:t>(</a:t>
            </a:r>
            <a:r>
              <a:rPr lang="en-US" altLang="en-US" sz="2800" dirty="0" err="1">
                <a:latin typeface="Lucida Sans Typewriter" panose="020B0509030504030204" pitchFamily="49" charset="0"/>
              </a:rPr>
              <a:t>sourceArray</a:t>
            </a:r>
            <a:r>
              <a:rPr lang="en-US" altLang="en-US" sz="2800" dirty="0">
                <a:latin typeface="Lucida Sans Typewriter" panose="020B0509030504030204" pitchFamily="49" charset="0"/>
              </a:rPr>
              <a:t>, </a:t>
            </a:r>
            <a:r>
              <a:rPr lang="en-US" altLang="en-US" sz="2800" dirty="0" err="1">
                <a:latin typeface="Lucida Sans Typewriter" panose="020B0509030504030204" pitchFamily="49" charset="0"/>
              </a:rPr>
              <a:t>src_pos</a:t>
            </a:r>
            <a:r>
              <a:rPr lang="en-US" altLang="en-US" sz="2800" dirty="0">
                <a:latin typeface="Lucida Sans Typewriter" panose="020B0509030504030204" pitchFamily="49" charset="0"/>
              </a:rPr>
              <a:t>, </a:t>
            </a:r>
            <a:r>
              <a:rPr lang="en-US" altLang="en-US" sz="2800" dirty="0" err="1">
                <a:latin typeface="Lucida Sans Typewriter" panose="020B0509030504030204" pitchFamily="49" charset="0"/>
              </a:rPr>
              <a:t>targetArray</a:t>
            </a:r>
            <a:r>
              <a:rPr lang="en-US" altLang="en-US" sz="2800" dirty="0">
                <a:latin typeface="Lucida Sans Typewriter" panose="020B0509030504030204" pitchFamily="49" charset="0"/>
              </a:rPr>
              <a:t>, </a:t>
            </a:r>
            <a:r>
              <a:rPr lang="en-US" altLang="en-US" sz="2800" dirty="0" err="1">
                <a:latin typeface="Lucida Sans Typewriter" panose="020B0509030504030204" pitchFamily="49" charset="0"/>
              </a:rPr>
              <a:t>tar_pos</a:t>
            </a:r>
            <a:r>
              <a:rPr lang="en-US" altLang="en-US" sz="2800" dirty="0">
                <a:latin typeface="Lucida Sans Typewriter" panose="020B0509030504030204" pitchFamily="49" charset="0"/>
              </a:rPr>
              <a:t>, length);</a:t>
            </a:r>
            <a:endParaRPr lang="en-US" altLang="en-US" sz="2600" dirty="0">
              <a:latin typeface="Lucida Sans Typewriter" panose="020B0509030504030204" pitchFamily="49" charset="0"/>
            </a:endParaRPr>
          </a:p>
          <a:p>
            <a:pPr algn="just" eaLnBrk="1" hangingPunct="1">
              <a:buFontTx/>
              <a:buNone/>
            </a:pPr>
            <a:endParaRPr lang="en-US" altLang="en-US" sz="2400" dirty="0"/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Examples: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600" dirty="0" err="1">
                <a:latin typeface="Lucida Sans Typewriter" panose="020B0509030504030204" pitchFamily="49" charset="0"/>
              </a:rPr>
              <a:t>System.arraycopy</a:t>
            </a:r>
            <a:r>
              <a:rPr lang="en-US" altLang="en-US" sz="2600" dirty="0">
                <a:latin typeface="Lucida Sans Typewriter" panose="020B0509030504030204" pitchFamily="49" charset="0"/>
              </a:rPr>
              <a:t>(</a:t>
            </a:r>
            <a:r>
              <a:rPr lang="en-US" altLang="en-US" sz="2600" dirty="0" err="1">
                <a:latin typeface="Lucida Sans Typewriter" panose="020B0509030504030204" pitchFamily="49" charset="0"/>
              </a:rPr>
              <a:t>sourceArray</a:t>
            </a:r>
            <a:r>
              <a:rPr lang="en-US" altLang="en-US" sz="2600" dirty="0">
                <a:latin typeface="Lucida Sans Typewriter" panose="020B0509030504030204" pitchFamily="49" charset="0"/>
              </a:rPr>
              <a:t>, 0, </a:t>
            </a:r>
            <a:r>
              <a:rPr lang="en-US" altLang="en-US" sz="2600" dirty="0" err="1">
                <a:latin typeface="Lucida Sans Typewriter" panose="020B0509030504030204" pitchFamily="49" charset="0"/>
              </a:rPr>
              <a:t>targetArray</a:t>
            </a:r>
            <a:r>
              <a:rPr lang="en-US" altLang="en-US" sz="2600" dirty="0">
                <a:latin typeface="Lucida Sans Typewriter" panose="020B0509030504030204" pitchFamily="49" charset="0"/>
              </a:rPr>
              <a:t>, 0, </a:t>
            </a:r>
            <a:r>
              <a:rPr lang="en-US" altLang="en-US" sz="2600" dirty="0" err="1">
                <a:latin typeface="Lucida Sans Typewriter" panose="020B0509030504030204" pitchFamily="49" charset="0"/>
              </a:rPr>
              <a:t>sourceArray.length</a:t>
            </a:r>
            <a:r>
              <a:rPr lang="en-US" altLang="en-US" sz="2600" dirty="0">
                <a:latin typeface="Lucida Sans Typewriter" panose="020B0509030504030204" pitchFamily="49" charset="0"/>
              </a:rPr>
              <a:t>);</a:t>
            </a:r>
            <a:r>
              <a:rPr lang="en-US" altLang="en-US" sz="2400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en-US" sz="2400" dirty="0" err="1">
                <a:latin typeface="Lucida Sans Typewriter" panose="020B0509030504030204" pitchFamily="49" charset="0"/>
              </a:rPr>
              <a:t>System.arraycopy</a:t>
            </a:r>
            <a:r>
              <a:rPr lang="en-US" altLang="en-US" sz="2400" dirty="0">
                <a:latin typeface="Lucida Sans Typewriter" panose="020B0509030504030204" pitchFamily="49" charset="0"/>
              </a:rPr>
              <a:t>(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sourceArray</a:t>
            </a:r>
            <a:r>
              <a:rPr lang="en-US" altLang="en-US" sz="2400" dirty="0">
                <a:latin typeface="Lucida Sans Typewriter" panose="020B0509030504030204" pitchFamily="49" charset="0"/>
              </a:rPr>
              <a:t>, 2, </a:t>
            </a:r>
            <a:r>
              <a:rPr lang="en-US" altLang="en-US" sz="2400" dirty="0" err="1">
                <a:latin typeface="Lucida Sans Typewriter" panose="020B0509030504030204" pitchFamily="49" charset="0"/>
              </a:rPr>
              <a:t>targetArray</a:t>
            </a:r>
            <a:r>
              <a:rPr lang="en-US" altLang="en-US" sz="2400" dirty="0">
                <a:latin typeface="Lucida Sans Typewriter" panose="020B0509030504030204" pitchFamily="49" charset="0"/>
              </a:rPr>
              <a:t>, 0, 3);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Lucida Sans Typewriter" panose="020B0509030504030204" pitchFamily="49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E5F12-FF3E-4122-942D-476966D3D2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Passing Arrays to Methods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0" indent="0"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public static void printArray(int[] array) {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  for (int i = 0; i &lt; array.length; i++) {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    System.out.print(array[i] + " ");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  }</a:t>
            </a:r>
            <a:endParaRPr lang="en-US" altLang="en-US" sz="20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  <a:r>
              <a:rPr lang="en-US" altLang="en-US" sz="2000">
                <a:latin typeface="Lucida Sans Typewriter" panose="020B0509030504030204" pitchFamily="49" charset="0"/>
              </a:rPr>
              <a:t> </a:t>
            </a: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371600" y="3124200"/>
            <a:ext cx="5067300" cy="129540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dirty="0">
                <a:latin typeface="+mn-lt"/>
                <a:cs typeface="Courier New" pitchFamily="49" charset="0"/>
              </a:rPr>
              <a:t>Invoke the method: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Lucida Sans Typewriter" pitchFamily="49" charset="0"/>
                <a:cs typeface="Courier New" pitchFamily="49" charset="0"/>
              </a:rPr>
              <a:t>[] list = {3, 1, 2, 6, 4, 2};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dirty="0" err="1">
                <a:latin typeface="Lucida Sans Typewriter" pitchFamily="49" charset="0"/>
                <a:cs typeface="Courier New" pitchFamily="49" charset="0"/>
              </a:rPr>
              <a:t>printArray</a:t>
            </a:r>
            <a:r>
              <a:rPr lang="en-US" sz="1800" dirty="0">
                <a:latin typeface="Lucida Sans Typewriter" pitchFamily="49" charset="0"/>
                <a:cs typeface="Courier New" pitchFamily="49" charset="0"/>
              </a:rPr>
              <a:t>(list);</a:t>
            </a:r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 flipV="1">
            <a:off x="3390900" y="1981200"/>
            <a:ext cx="2209800" cy="19431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2438400" y="4610100"/>
            <a:ext cx="5791200" cy="14097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dirty="0">
                <a:latin typeface="+mn-lt"/>
                <a:cs typeface="Courier New" pitchFamily="49" charset="0"/>
              </a:rPr>
              <a:t>Invoke the method: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dirty="0" err="1">
                <a:latin typeface="Lucida Sans Typewriter" pitchFamily="49" charset="0"/>
                <a:cs typeface="Courier New" pitchFamily="49" charset="0"/>
              </a:rPr>
              <a:t>printArray</a:t>
            </a:r>
            <a:r>
              <a:rPr lang="en-US" sz="1800" dirty="0">
                <a:latin typeface="Lucida Sans Typewriter" pitchFamily="49" charset="0"/>
                <a:cs typeface="Courier New" pitchFamily="49" charset="0"/>
              </a:rPr>
              <a:t>(new </a:t>
            </a:r>
            <a:r>
              <a:rPr lang="en-US" sz="18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Lucida Sans Typewriter" pitchFamily="49" charset="0"/>
                <a:cs typeface="Courier New" pitchFamily="49" charset="0"/>
              </a:rPr>
              <a:t>[]{3, 1, 2, 6, 4, 2});</a:t>
            </a:r>
          </a:p>
        </p:txBody>
      </p:sp>
      <p:sp>
        <p:nvSpPr>
          <p:cNvPr id="48136" name="Line 12"/>
          <p:cNvSpPr>
            <a:spLocks noChangeShapeType="1"/>
          </p:cNvSpPr>
          <p:nvPr/>
        </p:nvSpPr>
        <p:spPr bwMode="auto">
          <a:xfrm flipH="1" flipV="1">
            <a:off x="5981700" y="1981200"/>
            <a:ext cx="342900" cy="2971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14"/>
          <p:cNvSpPr>
            <a:spLocks noChangeShapeType="1"/>
          </p:cNvSpPr>
          <p:nvPr/>
        </p:nvSpPr>
        <p:spPr bwMode="auto">
          <a:xfrm flipH="1" flipV="1">
            <a:off x="5943600" y="5410200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Rectangle 16"/>
          <p:cNvSpPr>
            <a:spLocks noChangeArrowheads="1"/>
          </p:cNvSpPr>
          <p:nvPr/>
        </p:nvSpPr>
        <p:spPr bwMode="auto">
          <a:xfrm>
            <a:off x="4800600" y="57150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1800" dirty="0">
                <a:latin typeface="+mn-lt"/>
                <a:cs typeface="Courier New" pitchFamily="49" charset="0"/>
              </a:rPr>
              <a:t>Anonymous 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05400" y="1638300"/>
            <a:ext cx="1714500" cy="342900"/>
          </a:xfrm>
          <a:prstGeom prst="rect">
            <a:avLst/>
          </a:prstGeom>
          <a:solidFill>
            <a:srgbClr val="92D05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38600" y="5410200"/>
            <a:ext cx="35814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BD569-227B-493D-9B24-9296B459B50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8307C3-47D7-419D-94D4-AB8FF55F8C32}"/>
              </a:ext>
            </a:extLst>
          </p:cNvPr>
          <p:cNvSpPr txBox="1"/>
          <p:nvPr/>
        </p:nvSpPr>
        <p:spPr>
          <a:xfrm>
            <a:off x="958385" y="6180445"/>
            <a:ext cx="3834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000" dirty="0">
                <a:solidFill>
                  <a:srgbClr val="FF0000"/>
                </a:solidFill>
                <a:highlight>
                  <a:srgbClr val="FFFF00"/>
                </a:highlight>
              </a:rPr>
              <a:t>(Will be explained in next slides…)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476500-AFC4-4490-BD35-C8060894A1BE}"/>
                  </a:ext>
                </a:extLst>
              </p14:cNvPr>
              <p14:cNvContentPartPr/>
              <p14:nvPr/>
            </p14:nvContentPartPr>
            <p14:xfrm>
              <a:off x="6892400" y="2786534"/>
              <a:ext cx="158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476500-AFC4-4490-BD35-C8060894A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6400" y="2750894"/>
                <a:ext cx="87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D2A1AA-6D2F-43EA-9881-FB3F94202B30}"/>
                  </a:ext>
                </a:extLst>
              </p14:cNvPr>
              <p14:cNvContentPartPr/>
              <p14:nvPr/>
            </p14:nvContentPartPr>
            <p14:xfrm>
              <a:off x="2880560" y="389533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D2A1AA-6D2F-43EA-9881-FB3F94202B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1920" y="388669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5" grpId="0" animBg="1"/>
      <p:bldP spid="4813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Pass By Value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0025"/>
            <a:ext cx="8229600" cy="4525963"/>
          </a:xfrm>
        </p:spPr>
        <p:txBody>
          <a:bodyPr lIns="92075" tIns="46038" rIns="92075" bIns="46038"/>
          <a:lstStyle/>
          <a:p>
            <a:pPr marL="461963" indent="-461963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Java uses </a:t>
            </a:r>
            <a:r>
              <a:rPr lang="en-US" altLang="en-US" sz="2600" i="1" dirty="0">
                <a:highlight>
                  <a:srgbClr val="FFFF00"/>
                </a:highlight>
                <a:cs typeface="Times New Roman" panose="02020603050405020304" pitchFamily="18" charset="0"/>
              </a:rPr>
              <a:t>pass by value</a:t>
            </a:r>
            <a:r>
              <a:rPr lang="en-US" altLang="en-US" sz="2600" dirty="0">
                <a:highlight>
                  <a:srgbClr val="FFFF00"/>
                </a:highlight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cs typeface="Times New Roman" panose="02020603050405020304" pitchFamily="18" charset="0"/>
              </a:rPr>
              <a:t>to pass parameters to a method. </a:t>
            </a:r>
          </a:p>
          <a:p>
            <a:pPr marL="461963" indent="-461963" eaLnBrk="1" hangingPunct="1">
              <a:lnSpc>
                <a:spcPct val="90000"/>
              </a:lnSpc>
            </a:pPr>
            <a:endParaRPr lang="en-US" altLang="en-US" sz="2600" dirty="0">
              <a:cs typeface="Times New Roman" panose="02020603050405020304" pitchFamily="18" charset="0"/>
            </a:endParaRPr>
          </a:p>
          <a:p>
            <a:pPr marL="461963" indent="-461963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There are important differences between passing a value of variables of </a:t>
            </a:r>
            <a:r>
              <a:rPr lang="en-US" altLang="en-US" sz="2600" dirty="0">
                <a:highlight>
                  <a:srgbClr val="FFFF00"/>
                </a:highlight>
                <a:cs typeface="Times New Roman" panose="02020603050405020304" pitchFamily="18" charset="0"/>
              </a:rPr>
              <a:t>primitive data types </a:t>
            </a:r>
            <a:r>
              <a:rPr lang="en-US" altLang="en-US" sz="2600" dirty="0">
                <a:cs typeface="Times New Roman" panose="02020603050405020304" pitchFamily="18" charset="0"/>
              </a:rPr>
              <a:t>and </a:t>
            </a:r>
            <a:r>
              <a:rPr lang="en-US" altLang="en-US" sz="2600" dirty="0">
                <a:highlight>
                  <a:srgbClr val="FFFF00"/>
                </a:highlight>
                <a:cs typeface="Times New Roman" panose="02020603050405020304" pitchFamily="18" charset="0"/>
              </a:rPr>
              <a:t>passing arrays</a:t>
            </a:r>
            <a:r>
              <a:rPr lang="en-US" altLang="en-US" sz="26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25430-E214-4A48-BE38-428CABA9EF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Pass By Value</a:t>
            </a:r>
            <a:endParaRPr lang="en-US" alt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0025"/>
            <a:ext cx="8229600" cy="4525963"/>
          </a:xfrm>
        </p:spPr>
        <p:txBody>
          <a:bodyPr lIns="92075" tIns="46038" rIns="92075" bIns="46038"/>
          <a:lstStyle/>
          <a:p>
            <a:pPr marL="461963" indent="-461963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For a parameter of a </a:t>
            </a:r>
            <a:r>
              <a:rPr lang="en-US" altLang="en-US" sz="2600" u="sng" dirty="0">
                <a:cs typeface="Times New Roman" panose="02020603050405020304" pitchFamily="18" charset="0"/>
              </a:rPr>
              <a:t>primitive type</a:t>
            </a:r>
            <a:r>
              <a:rPr lang="en-US" altLang="en-US" sz="2600" dirty="0">
                <a:cs typeface="Times New Roman" panose="02020603050405020304" pitchFamily="18" charset="0"/>
              </a:rPr>
              <a:t> value, the </a:t>
            </a:r>
            <a:r>
              <a:rPr lang="en-US" altLang="en-US" sz="2600" u="sng" dirty="0">
                <a:highlight>
                  <a:srgbClr val="FFFF00"/>
                </a:highlight>
                <a:cs typeface="Times New Roman" panose="02020603050405020304" pitchFamily="18" charset="0"/>
              </a:rPr>
              <a:t>actual</a:t>
            </a:r>
            <a:r>
              <a:rPr lang="en-US" altLang="en-US" sz="2600" u="sng" dirty="0">
                <a:cs typeface="Times New Roman" panose="02020603050405020304" pitchFamily="18" charset="0"/>
              </a:rPr>
              <a:t> value</a:t>
            </a:r>
            <a:r>
              <a:rPr lang="en-US" altLang="en-US" sz="2600" dirty="0">
                <a:cs typeface="Times New Roman" panose="02020603050405020304" pitchFamily="18" charset="0"/>
              </a:rPr>
              <a:t> is passed. </a:t>
            </a:r>
          </a:p>
          <a:p>
            <a:pPr marL="862013" lvl="1" indent="-461963" eaLnBrk="1" hangingPunct="1">
              <a:lnSpc>
                <a:spcPct val="90000"/>
              </a:lnSpc>
            </a:pPr>
            <a:r>
              <a:rPr lang="en-US" altLang="en-US" sz="2200" dirty="0">
                <a:cs typeface="Times New Roman" panose="02020603050405020304" pitchFamily="18" charset="0"/>
              </a:rPr>
              <a:t>Changing the value of the local parameter inside the method does not affect the value of the variable outside the method.</a:t>
            </a:r>
          </a:p>
          <a:p>
            <a:pPr marL="862013" lvl="1" indent="-461963" eaLnBrk="1" hangingPunct="1">
              <a:lnSpc>
                <a:spcPct val="90000"/>
              </a:lnSpc>
            </a:pPr>
            <a:endParaRPr lang="en-US" altLang="en-US" sz="2200" dirty="0">
              <a:cs typeface="Times New Roman" panose="02020603050405020304" pitchFamily="18" charset="0"/>
            </a:endParaRPr>
          </a:p>
          <a:p>
            <a:pPr marL="461963" indent="-461963" eaLnBrk="1" hangingPunct="1">
              <a:lnSpc>
                <a:spcPct val="90000"/>
              </a:lnSpc>
            </a:pPr>
            <a:r>
              <a:rPr lang="en-US" altLang="en-US" sz="2600" dirty="0">
                <a:cs typeface="Times New Roman" panose="02020603050405020304" pitchFamily="18" charset="0"/>
              </a:rPr>
              <a:t>For a parameter of an </a:t>
            </a:r>
            <a:r>
              <a:rPr lang="en-US" altLang="en-US" sz="2600" u="sng" dirty="0">
                <a:cs typeface="Times New Roman" panose="02020603050405020304" pitchFamily="18" charset="0"/>
              </a:rPr>
              <a:t>array type</a:t>
            </a:r>
            <a:r>
              <a:rPr lang="en-US" altLang="en-US" sz="2600" dirty="0">
                <a:cs typeface="Times New Roman" panose="02020603050405020304" pitchFamily="18" charset="0"/>
              </a:rPr>
              <a:t>, the value of the parameter contains a </a:t>
            </a:r>
            <a:r>
              <a:rPr lang="en-US" altLang="en-US" sz="2600" u="sng" dirty="0">
                <a:highlight>
                  <a:srgbClr val="FFFF00"/>
                </a:highlight>
                <a:cs typeface="Times New Roman" panose="02020603050405020304" pitchFamily="18" charset="0"/>
              </a:rPr>
              <a:t>reference</a:t>
            </a:r>
            <a:r>
              <a:rPr lang="en-US" altLang="en-US" sz="2600" dirty="0">
                <a:cs typeface="Times New Roman" panose="02020603050405020304" pitchFamily="18" charset="0"/>
              </a:rPr>
              <a:t> to an array; this reference is passed to the method. </a:t>
            </a:r>
          </a:p>
          <a:p>
            <a:pPr marL="862013" lvl="1" indent="-461963" eaLnBrk="1" hangingPunct="1">
              <a:lnSpc>
                <a:spcPct val="90000"/>
              </a:lnSpc>
            </a:pPr>
            <a:r>
              <a:rPr lang="en-US" altLang="en-US" sz="2200" dirty="0">
                <a:cs typeface="Times New Roman" panose="02020603050405020304" pitchFamily="18" charset="0"/>
              </a:rPr>
              <a:t>Any changes to the array that occur inside the method body will affect the original array that was passed as the argument. </a:t>
            </a:r>
            <a:endParaRPr lang="en-US" altLang="en-US" sz="2200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674DB-897B-4C25-AFFC-61E9F8319B3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02948-E586-4B1B-810E-A30A0CCE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Pass by value (primitive type)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25F9B-10A1-43E5-B701-A9A36F04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802"/>
            <a:ext cx="8229600" cy="4220361"/>
          </a:xfrm>
        </p:spPr>
        <p:txBody>
          <a:bodyPr/>
          <a:lstStyle/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</a:rPr>
              <a:t>public static void main (String[] </a:t>
            </a:r>
            <a:r>
              <a:rPr lang="en-MY" sz="2400" dirty="0" err="1">
                <a:latin typeface="Lucida Sans Typewriter" panose="020B0509030504030204" pitchFamily="49" charset="0"/>
              </a:rPr>
              <a:t>args</a:t>
            </a:r>
            <a:r>
              <a:rPr lang="en-MY" sz="2400" dirty="0">
                <a:latin typeface="Lucida Sans Typewriter" panose="020B0509030504030204" pitchFamily="49" charset="0"/>
              </a:rPr>
              <a:t>){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</a:rPr>
              <a:t>   int x = 2;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</a:rPr>
              <a:t>   method1(x);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</a:rPr>
              <a:t>}</a:t>
            </a:r>
          </a:p>
          <a:p>
            <a:pPr marL="0" indent="0">
              <a:buNone/>
            </a:pPr>
            <a:endParaRPr lang="en-MY" sz="24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</a:rPr>
              <a:t>public static void method1(int </a:t>
            </a:r>
            <a:r>
              <a:rPr lang="en-MY" sz="2400" dirty="0" err="1">
                <a:latin typeface="Lucida Sans Typewriter" panose="020B0509030504030204" pitchFamily="49" charset="0"/>
              </a:rPr>
              <a:t>num</a:t>
            </a:r>
            <a:r>
              <a:rPr lang="en-MY" sz="2400" dirty="0">
                <a:latin typeface="Lucida Sans Typewriter" panose="020B0509030504030204" pitchFamily="49" charset="0"/>
              </a:rPr>
              <a:t>){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</a:rPr>
              <a:t>   </a:t>
            </a:r>
            <a:r>
              <a:rPr lang="en-MY" sz="2400" dirty="0" err="1">
                <a:latin typeface="Lucida Sans Typewriter" panose="020B0509030504030204" pitchFamily="49" charset="0"/>
              </a:rPr>
              <a:t>num</a:t>
            </a:r>
            <a:r>
              <a:rPr lang="en-MY" sz="2400" dirty="0">
                <a:latin typeface="Lucida Sans Typewriter" panose="020B0509030504030204" pitchFamily="49" charset="0"/>
              </a:rPr>
              <a:t> += 2;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628E913-8C21-4176-801B-2F9A883360DF}"/>
                  </a:ext>
                </a:extLst>
              </p14:cNvPr>
              <p14:cNvContentPartPr/>
              <p14:nvPr/>
            </p14:nvContentPartPr>
            <p14:xfrm>
              <a:off x="2096925" y="3319613"/>
              <a:ext cx="270" cy="405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628E913-8C21-4176-801B-2F9A88336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0445" y="3310408"/>
                <a:ext cx="13500" cy="22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EA06695-89D1-4841-A630-0941C8A411A6}"/>
                  </a:ext>
                </a:extLst>
              </p14:cNvPr>
              <p14:cNvContentPartPr/>
              <p14:nvPr/>
            </p14:nvContentPartPr>
            <p14:xfrm>
              <a:off x="8470371" y="1905802"/>
              <a:ext cx="270" cy="27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EA06695-89D1-4841-A630-0941C8A41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3621" y="1899052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A4B763A-5D33-49A6-B146-88993339025C}"/>
                  </a:ext>
                </a:extLst>
              </p14:cNvPr>
              <p14:cNvContentPartPr/>
              <p14:nvPr/>
            </p14:nvContentPartPr>
            <p14:xfrm>
              <a:off x="6606561" y="4966522"/>
              <a:ext cx="270" cy="27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A4B763A-5D33-49A6-B146-8899333902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9811" y="4959772"/>
                <a:ext cx="13500" cy="135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4D87668-3761-4F26-AB87-531E5D87DAC8}"/>
              </a:ext>
            </a:extLst>
          </p:cNvPr>
          <p:cNvGrpSpPr/>
          <p:nvPr/>
        </p:nvGrpSpPr>
        <p:grpSpPr>
          <a:xfrm>
            <a:off x="6803025" y="2627333"/>
            <a:ext cx="278196" cy="473489"/>
            <a:chOff x="9070700" y="2360111"/>
            <a:chExt cx="370928" cy="6313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EE666B-713F-49AD-BF57-B367C39F449E}"/>
                    </a:ext>
                  </a:extLst>
                </p14:cNvPr>
                <p14:cNvContentPartPr/>
                <p14:nvPr/>
              </p14:nvContentPartPr>
              <p14:xfrm>
                <a:off x="9070700" y="2360111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EE666B-713F-49AD-BF57-B367C39F44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1700" y="23511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3FA490-BADA-482C-8E7D-F57AEC907F4A}"/>
                    </a:ext>
                  </a:extLst>
                </p14:cNvPr>
                <p14:cNvContentPartPr/>
                <p14:nvPr/>
              </p14:nvContentPartPr>
              <p14:xfrm>
                <a:off x="9441268" y="2991069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3FA490-BADA-482C-8E7D-F57AEC907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32268" y="29820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6003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02948-E586-4B1B-810E-A30A0CCE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Pass by reference (array)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25F9B-10A1-43E5-B701-A9A36F04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9610"/>
            <a:ext cx="8229600" cy="4156553"/>
          </a:xfrm>
        </p:spPr>
        <p:txBody>
          <a:bodyPr/>
          <a:lstStyle/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public static void main (String[] </a:t>
            </a:r>
            <a:r>
              <a:rPr lang="en-MY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args</a:t>
            </a: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int[] x = {2, 4};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method1(x);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MY" sz="24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public static void method1(int[] </a:t>
            </a:r>
            <a:r>
              <a:rPr lang="en-MY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num</a:t>
            </a: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  </a:t>
            </a:r>
            <a:r>
              <a:rPr lang="en-MY" sz="2400" dirty="0" err="1">
                <a:latin typeface="Lucida Sans Typewriter" panose="020B0509030504030204" pitchFamily="49" charset="0"/>
                <a:cs typeface="Courier New" panose="02070309020205020404" pitchFamily="49" charset="0"/>
              </a:rPr>
              <a:t>num</a:t>
            </a: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[0] += 2;</a:t>
            </a:r>
          </a:p>
          <a:p>
            <a:pPr marL="0" indent="0">
              <a:buNone/>
            </a:pPr>
            <a:r>
              <a:rPr lang="en-MY" sz="24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03FE23-C9FF-4987-9241-3F8874BD0739}"/>
              </a:ext>
            </a:extLst>
          </p:cNvPr>
          <p:cNvGrpSpPr/>
          <p:nvPr/>
        </p:nvGrpSpPr>
        <p:grpSpPr>
          <a:xfrm>
            <a:off x="6738225" y="2627333"/>
            <a:ext cx="65070" cy="505710"/>
            <a:chOff x="8984300" y="2360111"/>
            <a:chExt cx="8676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EE666B-713F-49AD-BF57-B367C39F449E}"/>
                    </a:ext>
                  </a:extLst>
                </p14:cNvPr>
                <p14:cNvContentPartPr/>
                <p14:nvPr/>
              </p14:nvContentPartPr>
              <p14:xfrm>
                <a:off x="9070700" y="2360111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EE666B-713F-49AD-BF57-B367C39F44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061700" y="23511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40A784-6822-47F0-9257-FEC385BDE63D}"/>
                    </a:ext>
                  </a:extLst>
                </p14:cNvPr>
                <p14:cNvContentPartPr/>
                <p14:nvPr/>
              </p14:nvContentPartPr>
              <p14:xfrm>
                <a:off x="8984300" y="3034031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40A784-6822-47F0-9257-FEC385BDE6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75300" y="30250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896A2ED-6A17-479E-A9F6-F6D12D134466}"/>
                  </a:ext>
                </a:extLst>
              </p14:cNvPr>
              <p14:cNvContentPartPr/>
              <p14:nvPr/>
            </p14:nvContentPartPr>
            <p14:xfrm>
              <a:off x="4270425" y="4653413"/>
              <a:ext cx="270" cy="27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896A2ED-6A17-479E-A9F6-F6D12D134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3675" y="4646663"/>
                <a:ext cx="13500" cy="13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61C3808-EB15-478C-A2D0-21E70FC11DBA}"/>
                  </a:ext>
                </a:extLst>
              </p14:cNvPr>
              <p14:cNvContentPartPr/>
              <p14:nvPr/>
            </p14:nvContentPartPr>
            <p14:xfrm>
              <a:off x="6346185" y="1251953"/>
              <a:ext cx="270" cy="567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61C3808-EB15-478C-A2D0-21E70FC11D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9435" y="1243094"/>
                <a:ext cx="13500" cy="23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BBB8111-1305-4F2B-8823-8C1A19BCCAB4}"/>
                  </a:ext>
                </a:extLst>
              </p14:cNvPr>
              <p14:cNvContentPartPr/>
              <p14:nvPr/>
            </p14:nvContentPartPr>
            <p14:xfrm>
              <a:off x="6280305" y="2986433"/>
              <a:ext cx="33210" cy="27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BBB8111-1305-4F2B-8823-8C1A19BCCA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1378" y="2979683"/>
                <a:ext cx="50708" cy="13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223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Passing Arrays to Methods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public static void main(String[]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args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) {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Tx/>
              <a:buNone/>
              <a:defRPr/>
            </a:pP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[] list = {3, 1, 2, 6, 4, 2};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Tx/>
              <a:buNone/>
              <a:defRPr/>
            </a:pP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Lucida Sans Typewriter" pitchFamily="49" charset="0"/>
                <a:cs typeface="Courier New" pitchFamily="49" charset="0"/>
              </a:rPr>
              <a:t>printArray</a:t>
            </a: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(list);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}</a:t>
            </a:r>
            <a:r>
              <a:rPr lang="en-US" altLang="en-US" sz="2000" dirty="0">
                <a:latin typeface="Lucida Sans Typewriter" pitchFamily="49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>
              <a:latin typeface="Lucida Sans Typewriter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public static void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printArray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[] array) {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 for (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i = 0; i &lt;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array.length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; i++) {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  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System.out.print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(array[i] + " ");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 }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}</a:t>
            </a:r>
            <a:r>
              <a:rPr lang="en-US" altLang="en-US" sz="2000" dirty="0">
                <a:latin typeface="Lucida Sans Typewriter" pitchFamily="49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>
              <a:latin typeface="Lucida Sans Typewriter" pitchFamily="49" charset="0"/>
            </a:endParaRPr>
          </a:p>
        </p:txBody>
      </p:sp>
      <p:sp>
        <p:nvSpPr>
          <p:cNvPr id="5018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253B0E-D8E1-45C5-9CEA-1FB71E8649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Passing Arrays to Methods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public static void main(String[]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args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) {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Tx/>
              <a:buNone/>
              <a:defRPr/>
            </a:pP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   </a:t>
            </a:r>
            <a:r>
              <a:rPr lang="en-US" sz="2000" dirty="0" err="1">
                <a:latin typeface="Lucida Sans Typewriter" pitchFamily="49" charset="0"/>
                <a:cs typeface="Courier New" pitchFamily="49" charset="0"/>
              </a:rPr>
              <a:t>printArray</a:t>
            </a: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(new </a:t>
            </a:r>
            <a:r>
              <a:rPr lang="en-US" sz="20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Lucida Sans Typewriter" pitchFamily="49" charset="0"/>
                <a:cs typeface="Courier New" pitchFamily="49" charset="0"/>
              </a:rPr>
              <a:t>[]{3, 1, 2, 6, 4, 2});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}</a:t>
            </a:r>
            <a:r>
              <a:rPr lang="en-US" altLang="en-US" sz="2000" dirty="0">
                <a:latin typeface="Lucida Sans Typewriter" pitchFamily="49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>
              <a:latin typeface="Lucida Sans Typewriter" pitchFamily="49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public static void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printArray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(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[] array) {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 for (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int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i = 0; i &lt;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array.length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; i++) {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   </a:t>
            </a:r>
            <a:r>
              <a:rPr lang="en-US" altLang="en-US" sz="2000" dirty="0" err="1">
                <a:latin typeface="Lucida Sans Typewriter" pitchFamily="49" charset="0"/>
                <a:cs typeface="Courier New" pitchFamily="49" charset="0"/>
              </a:rPr>
              <a:t>System.out.print</a:t>
            </a: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(array[i] + " ");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  }</a:t>
            </a:r>
            <a:endParaRPr lang="en-US" altLang="en-US" sz="2000" dirty="0">
              <a:latin typeface="Lucida Sans Typewriter" pitchFamily="49" charset="0"/>
              <a:cs typeface="Times New Roman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en-US" sz="2000" dirty="0">
                <a:latin typeface="Lucida Sans Typewriter" pitchFamily="49" charset="0"/>
                <a:cs typeface="Courier New" pitchFamily="49" charset="0"/>
              </a:rPr>
              <a:t>}</a:t>
            </a:r>
            <a:r>
              <a:rPr lang="en-US" altLang="en-US" sz="2000" dirty="0">
                <a:latin typeface="Lucida Sans Typewriter" pitchFamily="49" charset="0"/>
              </a:rPr>
              <a:t>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000" dirty="0">
              <a:latin typeface="Lucida Sans Typewriter" pitchFamily="49" charset="0"/>
            </a:endParaRPr>
          </a:p>
        </p:txBody>
      </p:sp>
      <p:sp>
        <p:nvSpPr>
          <p:cNvPr id="5120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889216-B30A-45E7-8E11-A0547416099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800">
                <a:cs typeface="Times New Roman" panose="02020603050405020304" pitchFamily="18" charset="0"/>
              </a:rPr>
              <a:t>Anonymous Array</a:t>
            </a:r>
            <a:endParaRPr lang="en-US" altLang="en-US" sz="40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  <a:noFill/>
        </p:spPr>
        <p:txBody>
          <a:bodyPr lIns="92075" tIns="46038" rIns="92075" bIns="46038"/>
          <a:lstStyle/>
          <a:p>
            <a:pPr marL="114300" lvl="1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statement </a:t>
            </a:r>
          </a:p>
          <a:p>
            <a:pPr marL="631825" lvl="2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</a:rPr>
              <a:t>printArray(new int[]{3, 1, 2, 6, 4, 2}); </a:t>
            </a:r>
          </a:p>
          <a:p>
            <a:pPr marL="114300" lvl="1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creates an array using the following syntax: </a:t>
            </a:r>
          </a:p>
          <a:p>
            <a:pPr marL="631825" lvl="2"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</a:rPr>
              <a:t>new dataType[]{literal0, literal1, ..., literalk};</a:t>
            </a:r>
          </a:p>
          <a:p>
            <a:pPr marL="114300" lvl="1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There is no explicit reference variable for the array. </a:t>
            </a:r>
          </a:p>
          <a:p>
            <a:pPr marL="114300" lvl="1" indent="0"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Such array is called an </a:t>
            </a:r>
            <a:r>
              <a:rPr lang="en-US" altLang="en-US" sz="2400" i="1"/>
              <a:t>anonymous array</a:t>
            </a:r>
            <a:r>
              <a:rPr lang="en-US" altLang="en-US" sz="2400"/>
              <a:t>. 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B1D0F-7D88-484F-93C8-3D728C30E41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Simple Example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FFFF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public class Test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args)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  int x = 1; // x represents an int value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  int[] y = new int[10]; // y represents an array of int values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  m(x, y); // Invoke m with arguments x and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System.out.println("x is " + 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  System.out.println("y[0] is " + y[0]);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m(int number, int[] numbers)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  number = 1001; // Assign a new value to number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  numbers[0] = 5555; // Assign a new value to numbers[0]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5300" name="Line 8"/>
          <p:cNvSpPr>
            <a:spLocks noChangeShapeType="1"/>
          </p:cNvSpPr>
          <p:nvPr/>
        </p:nvSpPr>
        <p:spPr bwMode="auto">
          <a:xfrm>
            <a:off x="1346200" y="3044825"/>
            <a:ext cx="2917825" cy="1306513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1" name="Line 9"/>
          <p:cNvSpPr>
            <a:spLocks noChangeShapeType="1"/>
          </p:cNvSpPr>
          <p:nvPr/>
        </p:nvSpPr>
        <p:spPr bwMode="auto">
          <a:xfrm>
            <a:off x="1730375" y="3006725"/>
            <a:ext cx="4378325" cy="13049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3C968A-BEF3-42C3-8370-67CC97D6DDA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571D4-57FA-6078-74B0-93ABD05C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9881FC4-E3F3-3710-7866-B6D814B7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1CA938A-E614-CF27-6CD3-09D17BE21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z="2400" dirty="0"/>
              <a:t>Write a program to calculate the average of five integer numbers, then print the value that above average.</a:t>
            </a:r>
          </a:p>
          <a:p>
            <a:pPr marL="457200" indent="-457200" eaLnBrk="1" hangingPunct="1">
              <a:buFontTx/>
              <a:buAutoNum type="arabicPeriod"/>
            </a:pPr>
            <a:endParaRPr lang="en-US" altLang="en-US" sz="2400" dirty="0"/>
          </a:p>
          <a:p>
            <a:pPr marL="457200" indent="-457200"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0440FAE-8FA4-1E95-1BE6-2FB27BA0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0E4463-47F1-4CDA-AA57-7BA1770375D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050731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Returning an Array from a Method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56323" name="Rectangle 6"/>
          <p:cNvSpPr>
            <a:spLocks noChangeArrowheads="1"/>
          </p:cNvSpPr>
          <p:nvPr/>
        </p:nvSpPr>
        <p:spPr bwMode="auto">
          <a:xfrm>
            <a:off x="304800" y="1758950"/>
            <a:ext cx="85344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6324" name="Line 10"/>
          <p:cNvSpPr>
            <a:spLocks noChangeShapeType="1"/>
          </p:cNvSpPr>
          <p:nvPr/>
        </p:nvSpPr>
        <p:spPr bwMode="auto">
          <a:xfrm flipV="1">
            <a:off x="5340350" y="2438400"/>
            <a:ext cx="412750" cy="3571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5" name="Line 11"/>
          <p:cNvSpPr>
            <a:spLocks noChangeShapeType="1"/>
          </p:cNvSpPr>
          <p:nvPr/>
        </p:nvSpPr>
        <p:spPr bwMode="auto">
          <a:xfrm>
            <a:off x="3417888" y="2419350"/>
            <a:ext cx="381000" cy="3429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923925" y="5349875"/>
            <a:ext cx="8064500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[] list1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[]{1, 2, 3, 4, 5, 6};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[] list2 = reverse(list1);</a:t>
            </a:r>
          </a:p>
        </p:txBody>
      </p:sp>
      <p:sp>
        <p:nvSpPr>
          <p:cNvPr id="5632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13517C-8404-4679-9EDD-06B7E6F90E5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Returning an Array from a Method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57347" name="Rectangle 6"/>
          <p:cNvSpPr>
            <a:spLocks noChangeArrowheads="1"/>
          </p:cNvSpPr>
          <p:nvPr/>
        </p:nvSpPr>
        <p:spPr bwMode="auto">
          <a:xfrm>
            <a:off x="304800" y="1758950"/>
            <a:ext cx="85344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change(int[] list) {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int[4];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result.length; i++) {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result[i] = list[i] * 2;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20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2245" name="Rectangle 21"/>
          <p:cNvSpPr>
            <a:spLocks noChangeArrowheads="1"/>
          </p:cNvSpPr>
          <p:nvPr/>
        </p:nvSpPr>
        <p:spPr bwMode="auto">
          <a:xfrm>
            <a:off x="539750" y="4735513"/>
            <a:ext cx="8064500" cy="830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[] list1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[]{1, 2, 3, 4, 5, 6};</a:t>
            </a:r>
          </a:p>
          <a:p>
            <a:pPr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[] list2 </a:t>
            </a:r>
            <a:r>
              <a:rPr lang="en-US" b="1">
                <a:latin typeface="Courier New" pitchFamily="49" charset="0"/>
              </a:rPr>
              <a:t>= change(list1</a:t>
            </a:r>
            <a:r>
              <a:rPr lang="en-US" b="1" dirty="0">
                <a:latin typeface="Courier New" pitchFamily="49" charset="0"/>
              </a:rPr>
              <a:t>);</a:t>
            </a:r>
          </a:p>
        </p:txBody>
      </p:sp>
      <p:sp>
        <p:nvSpPr>
          <p:cNvPr id="5734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C6F39-98F8-4D6D-81F4-52157FD5EC0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8375" name="Text Box 15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58376" name="Text Box 16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58377" name="AutoShape 42"/>
          <p:cNvSpPr>
            <a:spLocks noChangeArrowheads="1"/>
          </p:cNvSpPr>
          <p:nvPr/>
        </p:nvSpPr>
        <p:spPr bwMode="auto">
          <a:xfrm>
            <a:off x="5610225" y="1585913"/>
            <a:ext cx="3152775" cy="384175"/>
          </a:xfrm>
          <a:prstGeom prst="wedgeRoundRectCallout">
            <a:avLst>
              <a:gd name="adj1" fmla="val -57366"/>
              <a:gd name="adj2" fmla="val 16198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Declare result and create array</a:t>
            </a:r>
          </a:p>
        </p:txBody>
      </p:sp>
      <p:sp>
        <p:nvSpPr>
          <p:cNvPr id="58378" name="Rectangle 43"/>
          <p:cNvSpPr>
            <a:spLocks noChangeArrowheads="1"/>
          </p:cNvSpPr>
          <p:nvPr/>
        </p:nvSpPr>
        <p:spPr bwMode="auto">
          <a:xfrm>
            <a:off x="846138" y="2314575"/>
            <a:ext cx="441642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8379" name="Line 44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0" name="Rectangle 45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3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79C503-FF6E-4712-9F1C-28A20920FA4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939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5940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59401" name="AutoShape 33"/>
          <p:cNvSpPr>
            <a:spLocks noChangeArrowheads="1"/>
          </p:cNvSpPr>
          <p:nvPr/>
        </p:nvSpPr>
        <p:spPr bwMode="auto">
          <a:xfrm>
            <a:off x="5610225" y="1585913"/>
            <a:ext cx="2162175" cy="384175"/>
          </a:xfrm>
          <a:prstGeom prst="wedgeRoundRectCallout">
            <a:avLst>
              <a:gd name="adj1" fmla="val -56741"/>
              <a:gd name="adj2" fmla="val 28099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= 0 and j = 5</a:t>
            </a:r>
          </a:p>
        </p:txBody>
      </p:sp>
      <p:sp>
        <p:nvSpPr>
          <p:cNvPr id="59402" name="Rectangle 34"/>
          <p:cNvSpPr>
            <a:spLocks noChangeArrowheads="1"/>
          </p:cNvSpPr>
          <p:nvPr/>
        </p:nvSpPr>
        <p:spPr bwMode="auto">
          <a:xfrm>
            <a:off x="1460500" y="2814638"/>
            <a:ext cx="4033838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59403" name="Line 35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4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37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3E67D-54F6-4BD7-A760-07E4CE0973D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042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0425" name="AutoShape 33"/>
          <p:cNvSpPr>
            <a:spLocks noChangeArrowheads="1"/>
          </p:cNvSpPr>
          <p:nvPr/>
        </p:nvSpPr>
        <p:spPr bwMode="auto">
          <a:xfrm>
            <a:off x="5067300" y="1638300"/>
            <a:ext cx="2514600" cy="384175"/>
          </a:xfrm>
          <a:prstGeom prst="wedgeRoundRectCallout">
            <a:avLst>
              <a:gd name="adj1" fmla="val -121292"/>
              <a:gd name="adj2" fmla="val 330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 0) is less than 6</a:t>
            </a:r>
          </a:p>
        </p:txBody>
      </p:sp>
      <p:sp>
        <p:nvSpPr>
          <p:cNvPr id="60426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0427" name="Line 35"/>
          <p:cNvSpPr>
            <a:spLocks noChangeShapeType="1"/>
          </p:cNvSpPr>
          <p:nvPr/>
        </p:nvSpPr>
        <p:spPr bwMode="auto">
          <a:xfrm>
            <a:off x="1692275" y="2506663"/>
            <a:ext cx="1843088" cy="3303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6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9B2C83-8744-477B-BD3A-EBA163211AE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144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= 0 and j = 5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Assign list[0] to result[5]</a:t>
            </a:r>
          </a:p>
        </p:txBody>
      </p:sp>
      <p:sp>
        <p:nvSpPr>
          <p:cNvPr id="61450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1451" name="Line 35"/>
          <p:cNvSpPr>
            <a:spLocks noChangeShapeType="1"/>
          </p:cNvSpPr>
          <p:nvPr/>
        </p:nvSpPr>
        <p:spPr bwMode="auto">
          <a:xfrm>
            <a:off x="3765550" y="5272088"/>
            <a:ext cx="2101850" cy="51911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85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9A596-3808-40F6-A3DB-270E7631E2C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247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247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2473" name="AutoShape 33"/>
          <p:cNvSpPr>
            <a:spLocks noChangeArrowheads="1"/>
          </p:cNvSpPr>
          <p:nvPr/>
        </p:nvSpPr>
        <p:spPr bwMode="auto">
          <a:xfrm>
            <a:off x="6030913" y="1739900"/>
            <a:ext cx="2843212" cy="652463"/>
          </a:xfrm>
          <a:prstGeom prst="wedgeRoundRectCallout">
            <a:avLst>
              <a:gd name="adj1" fmla="val -104384"/>
              <a:gd name="adj2" fmla="val 15364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1 and j becomes 4 </a:t>
            </a:r>
          </a:p>
        </p:txBody>
      </p:sp>
      <p:sp>
        <p:nvSpPr>
          <p:cNvPr id="62474" name="Rectangle 34"/>
          <p:cNvSpPr>
            <a:spLocks noChangeArrowheads="1"/>
          </p:cNvSpPr>
          <p:nvPr/>
        </p:nvSpPr>
        <p:spPr bwMode="auto">
          <a:xfrm>
            <a:off x="3457575" y="3044825"/>
            <a:ext cx="107632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2475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0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028E7-1E64-400E-8050-015ABBEC2B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349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349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3497" name="AutoShape 33"/>
          <p:cNvSpPr>
            <a:spLocks noChangeArrowheads="1"/>
          </p:cNvSpPr>
          <p:nvPr/>
        </p:nvSpPr>
        <p:spPr bwMode="auto">
          <a:xfrm>
            <a:off x="6030913" y="1790700"/>
            <a:ext cx="2843212" cy="457200"/>
          </a:xfrm>
          <a:prstGeom prst="wedgeRoundRectCallout">
            <a:avLst>
              <a:gd name="adj1" fmla="val -151611"/>
              <a:gd name="adj2" fmla="val 22545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 (=1) is less than 6</a:t>
            </a:r>
          </a:p>
        </p:txBody>
      </p:sp>
      <p:sp>
        <p:nvSpPr>
          <p:cNvPr id="63498" name="Rectangle 34"/>
          <p:cNvSpPr>
            <a:spLocks noChangeArrowheads="1"/>
          </p:cNvSpPr>
          <p:nvPr/>
        </p:nvSpPr>
        <p:spPr bwMode="auto">
          <a:xfrm>
            <a:off x="1460500" y="3044825"/>
            <a:ext cx="188277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3499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3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9BC662-C779-4418-ACD5-AA7629F56B5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452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4521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= 1 and j = 4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Assign list[1] to result[4]</a:t>
            </a:r>
          </a:p>
        </p:txBody>
      </p:sp>
      <p:sp>
        <p:nvSpPr>
          <p:cNvPr id="64522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4523" name="Line 35"/>
          <p:cNvSpPr>
            <a:spLocks noChangeShapeType="1"/>
          </p:cNvSpPr>
          <p:nvPr/>
        </p:nvSpPr>
        <p:spPr bwMode="auto">
          <a:xfrm>
            <a:off x="4111625" y="5310188"/>
            <a:ext cx="1266825" cy="5762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57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DB8CD5-E93B-45B4-A41D-9E401F8CC1A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554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554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5545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727"/>
              <a:gd name="adj2" fmla="val 13504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2 and j becomes 3</a:t>
            </a:r>
          </a:p>
        </p:txBody>
      </p:sp>
      <p:sp>
        <p:nvSpPr>
          <p:cNvPr id="65546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5547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58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59E338-9E68-435C-859A-4ABE42562F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81A38-79BE-CD08-6620-0B7521F40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8778-D0EC-919D-825F-6BF0877C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4663"/>
          </a:xfrm>
        </p:spPr>
        <p:txBody>
          <a:bodyPr/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400" dirty="0"/>
              <a:t>Q1 – using array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en-US" sz="1400" dirty="0"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import java.util.Scanner;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public class Array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public static void main(String[] args) {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int</a:t>
            </a:r>
            <a:r>
              <a:rPr lang="ms-MY" sz="1400" dirty="0">
                <a:solidFill>
                  <a:srgbClr val="FF0000"/>
                </a:solidFill>
                <a:latin typeface="Lucida Sans Typewriter" pitchFamily="49" charset="0"/>
              </a:rPr>
              <a:t>[] </a:t>
            </a:r>
            <a:r>
              <a:rPr lang="ms-MY" sz="1400" dirty="0">
                <a:latin typeface="Lucida Sans Typewriter" pitchFamily="49" charset="0"/>
              </a:rPr>
              <a:t>number</a:t>
            </a:r>
            <a:r>
              <a:rPr lang="ms-MY" sz="1400" dirty="0">
                <a:solidFill>
                  <a:srgbClr val="FF0000"/>
                </a:solidFill>
                <a:latin typeface="Lucida Sans Typewriter" pitchFamily="49" charset="0"/>
              </a:rPr>
              <a:t> = new int[5];</a:t>
            </a:r>
            <a:r>
              <a:rPr lang="ms-MY" sz="1400" dirty="0">
                <a:latin typeface="Lucida Sans Typewriter" pitchFamily="49" charset="0"/>
              </a:rPr>
              <a:t>  	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int sum = 0; 		 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double average = 0.0;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ms-MY" sz="1400" dirty="0">
              <a:latin typeface="Lucida Sans Typewriter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Scanner input = new Scanner(System.in);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for(int i = 0; i &lt; 5; i++) {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System.out.println("Enter a number: ");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number</a:t>
            </a:r>
            <a:r>
              <a:rPr lang="ms-MY" sz="1400" dirty="0">
                <a:solidFill>
                  <a:srgbClr val="FF0000"/>
                </a:solidFill>
                <a:latin typeface="Lucida Sans Typewriter" pitchFamily="49" charset="0"/>
              </a:rPr>
              <a:t>[i] </a:t>
            </a:r>
            <a:r>
              <a:rPr lang="ms-MY" sz="1400" dirty="0">
                <a:latin typeface="Lucida Sans Typewriter" pitchFamily="49" charset="0"/>
              </a:rPr>
              <a:t>= input.nextInt();</a:t>
            </a:r>
          </a:p>
          <a:p>
            <a:pPr marL="1606550"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sum += number</a:t>
            </a:r>
            <a:r>
              <a:rPr lang="ms-MY" sz="1400" dirty="0">
                <a:solidFill>
                  <a:srgbClr val="FF0000"/>
                </a:solidFill>
                <a:latin typeface="Lucida Sans Typewriter" pitchFamily="49" charset="0"/>
              </a:rPr>
              <a:t>[i];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ms-MY" sz="1400" dirty="0">
              <a:latin typeface="Lucida Sans Typewriter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average = sum / 5;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 </a:t>
            </a:r>
            <a:r>
              <a:rPr lang="ms-MY" sz="1400" dirty="0" err="1">
                <a:latin typeface="Lucida Sans Typewriter" pitchFamily="49" charset="0"/>
              </a:rPr>
              <a:t>System.out.println</a:t>
            </a:r>
            <a:r>
              <a:rPr lang="ms-MY" sz="1400" dirty="0">
                <a:latin typeface="Lucida Sans Typewriter" pitchFamily="49" charset="0"/>
              </a:rPr>
              <a:t>("</a:t>
            </a:r>
            <a:r>
              <a:rPr lang="ms-MY" sz="1400" dirty="0" err="1">
                <a:latin typeface="Lucida Sans Typewriter" pitchFamily="49" charset="0"/>
              </a:rPr>
              <a:t>The</a:t>
            </a:r>
            <a:r>
              <a:rPr lang="ms-MY" sz="1400" dirty="0">
                <a:latin typeface="Lucida Sans Typewriter" pitchFamily="49" charset="0"/>
              </a:rPr>
              <a:t> </a:t>
            </a:r>
            <a:r>
              <a:rPr lang="ms-MY" sz="1400" dirty="0" err="1">
                <a:latin typeface="Lucida Sans Typewriter" pitchFamily="49" charset="0"/>
              </a:rPr>
              <a:t>average</a:t>
            </a:r>
            <a:r>
              <a:rPr lang="ms-MY" sz="1400" dirty="0">
                <a:latin typeface="Lucida Sans Typewriter" pitchFamily="49" charset="0"/>
              </a:rPr>
              <a:t> </a:t>
            </a:r>
            <a:r>
              <a:rPr lang="ms-MY" sz="1400" dirty="0" err="1">
                <a:latin typeface="Lucida Sans Typewriter" pitchFamily="49" charset="0"/>
              </a:rPr>
              <a:t>is</a:t>
            </a:r>
            <a:r>
              <a:rPr lang="ms-MY" sz="1400" dirty="0">
                <a:latin typeface="Lucida Sans Typewriter" pitchFamily="49" charset="0"/>
              </a:rPr>
              <a:t> " + </a:t>
            </a:r>
            <a:r>
              <a:rPr lang="ms-MY" sz="1400" dirty="0" err="1">
                <a:latin typeface="Lucida Sans Typewriter" pitchFamily="49" charset="0"/>
              </a:rPr>
              <a:t>average</a:t>
            </a:r>
            <a:r>
              <a:rPr lang="ms-MY" sz="1400" dirty="0">
                <a:latin typeface="Lucida Sans Typewriter" pitchFamily="49" charset="0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endParaRPr lang="ms-MY" sz="1400" dirty="0">
              <a:latin typeface="Lucida Sans Typewriter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</a:t>
            </a:r>
            <a:r>
              <a:rPr lang="ms-MY" sz="1400" dirty="0" err="1">
                <a:latin typeface="Lucida Sans Typewriter" pitchFamily="49" charset="0"/>
              </a:rPr>
              <a:t>for</a:t>
            </a:r>
            <a:r>
              <a:rPr lang="ms-MY" sz="1400" dirty="0">
                <a:latin typeface="Lucida Sans Typewriter" pitchFamily="49" charset="0"/>
              </a:rPr>
              <a:t> (</a:t>
            </a:r>
            <a:r>
              <a:rPr lang="ms-MY" sz="1400" dirty="0" err="1">
                <a:latin typeface="Lucida Sans Typewriter" pitchFamily="49" charset="0"/>
              </a:rPr>
              <a:t>int</a:t>
            </a:r>
            <a:r>
              <a:rPr lang="ms-MY" sz="1400" dirty="0">
                <a:latin typeface="Lucida Sans Typewriter" pitchFamily="49" charset="0"/>
              </a:rPr>
              <a:t> i = 0; i &lt; 5; i++)</a:t>
            </a:r>
          </a:p>
          <a:p>
            <a:pPr marL="1333500" indent="-1333500"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</a:t>
            </a:r>
            <a:r>
              <a:rPr lang="ms-MY" sz="1400" dirty="0" err="1">
                <a:latin typeface="Lucida Sans Typewriter" pitchFamily="49" charset="0"/>
              </a:rPr>
              <a:t>if</a:t>
            </a:r>
            <a:r>
              <a:rPr lang="ms-MY" sz="1400" dirty="0">
                <a:latin typeface="Lucida Sans Typewriter" pitchFamily="49" charset="0"/>
              </a:rPr>
              <a:t> (</a:t>
            </a:r>
            <a:r>
              <a:rPr lang="ms-MY" sz="1400" dirty="0" err="1">
                <a:latin typeface="Lucida Sans Typewriter" pitchFamily="49" charset="0"/>
              </a:rPr>
              <a:t>number</a:t>
            </a:r>
            <a:r>
              <a:rPr lang="ms-MY" sz="1400" dirty="0">
                <a:latin typeface="Lucida Sans Typewriter" pitchFamily="49" charset="0"/>
              </a:rPr>
              <a:t>[i] &gt; </a:t>
            </a:r>
            <a:r>
              <a:rPr lang="ms-MY" sz="1400" dirty="0" err="1">
                <a:latin typeface="Lucida Sans Typewriter" pitchFamily="49" charset="0"/>
              </a:rPr>
              <a:t>average</a:t>
            </a:r>
            <a:r>
              <a:rPr lang="ms-MY" sz="1400" dirty="0">
                <a:latin typeface="Lucida Sans Typewriter" pitchFamily="49" charset="0"/>
              </a:rPr>
              <a:t>)</a:t>
            </a:r>
          </a:p>
          <a:p>
            <a:pPr marL="1689100" indent="-1689100">
              <a:spcBef>
                <a:spcPts val="0"/>
              </a:spcBef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</a:t>
            </a:r>
            <a:r>
              <a:rPr lang="ms-MY" sz="1400" dirty="0" err="1">
                <a:latin typeface="Lucida Sans Typewriter" pitchFamily="49" charset="0"/>
              </a:rPr>
              <a:t>System.out.println</a:t>
            </a:r>
            <a:r>
              <a:rPr lang="ms-MY" sz="1400" dirty="0">
                <a:latin typeface="Lucida Sans Typewriter" pitchFamily="49" charset="0"/>
              </a:rPr>
              <a:t>(</a:t>
            </a:r>
            <a:r>
              <a:rPr lang="ms-MY" sz="1400" dirty="0" err="1">
                <a:latin typeface="Lucida Sans Typewriter" pitchFamily="49" charset="0"/>
              </a:rPr>
              <a:t>number</a:t>
            </a:r>
            <a:r>
              <a:rPr lang="ms-MY" sz="1400" dirty="0">
                <a:solidFill>
                  <a:srgbClr val="FF0000"/>
                </a:solidFill>
                <a:latin typeface="Lucida Sans Typewriter" pitchFamily="49" charset="0"/>
              </a:rPr>
              <a:t>[i]</a:t>
            </a:r>
            <a:r>
              <a:rPr lang="ms-MY" sz="1400" dirty="0">
                <a:latin typeface="Lucida Sans Typewriter" pitchFamily="49" charset="0"/>
              </a:rPr>
              <a:t>);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	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	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ms-MY" sz="1400" dirty="0">
                <a:latin typeface="Lucida Sans Typewriter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6670-8A34-E582-752C-56CC34BA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119" y="1631950"/>
            <a:ext cx="96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number</a:t>
            </a:r>
            <a:endParaRPr lang="ms-MY" altLang="en-US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9416A0-6714-5F5A-A059-0692D726CECA}"/>
              </a:ext>
            </a:extLst>
          </p:cNvPr>
          <p:cNvCxnSpPr>
            <a:cxnSpLocks/>
          </p:cNvCxnSpPr>
          <p:nvPr/>
        </p:nvCxnSpPr>
        <p:spPr>
          <a:xfrm flipV="1">
            <a:off x="4329112" y="1808163"/>
            <a:ext cx="485775" cy="2381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63AF3A-B2AD-A989-8467-601F97B34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04073"/>
              </p:ext>
            </p:extLst>
          </p:nvPr>
        </p:nvGraphicFramePr>
        <p:xfrm>
          <a:off x="5805207" y="1660525"/>
          <a:ext cx="20574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ms-MY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ms-MY" sz="1800" dirty="0"/>
                    </a:p>
                  </a:txBody>
                  <a:tcPr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88" name="Slide Number Placeholder 6">
            <a:extLst>
              <a:ext uri="{FF2B5EF4-FFF2-40B4-BE49-F238E27FC236}">
                <a16:creationId xmlns:a16="http://schemas.microsoft.com/office/drawing/2014/main" id="{AD84067C-8223-81F7-F0AD-85C47F671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A93005-5E86-4999-8E8C-B096AFD8AD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A95A1-AD6F-9EE5-5F23-2BF593122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207" y="1328738"/>
            <a:ext cx="2024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400" dirty="0">
                <a:solidFill>
                  <a:srgbClr val="0070C0"/>
                </a:solidFill>
                <a:latin typeface="+mn-lt"/>
              </a:rPr>
              <a:t>[0]    [1]     [2]    [3]    [4]</a:t>
            </a:r>
            <a:endParaRPr lang="ms-MY" altLang="en-US" sz="14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743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656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656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656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52792"/>
              <a:gd name="adj2" fmla="val 13385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 (=2) is still less than 6</a:t>
            </a:r>
          </a:p>
        </p:txBody>
      </p:sp>
      <p:sp>
        <p:nvSpPr>
          <p:cNvPr id="66570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6571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04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AE6FE2-D5CA-4F5F-A0DA-34DC41C083D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759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759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759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= 2 and j = 3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Assign list[i] to result[j]</a:t>
            </a:r>
          </a:p>
        </p:txBody>
      </p:sp>
      <p:sp>
        <p:nvSpPr>
          <p:cNvPr id="67594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7595" name="Line 35"/>
          <p:cNvSpPr>
            <a:spLocks noChangeShapeType="1"/>
          </p:cNvSpPr>
          <p:nvPr/>
        </p:nvSpPr>
        <p:spPr bwMode="auto">
          <a:xfrm>
            <a:off x="4495800" y="5272088"/>
            <a:ext cx="4603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29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372E77-F2BF-4AB3-9091-7081BE96B77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861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861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8617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4440"/>
              <a:gd name="adj2" fmla="val 13287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3 and j becomes 2</a:t>
            </a:r>
          </a:p>
        </p:txBody>
      </p:sp>
      <p:sp>
        <p:nvSpPr>
          <p:cNvPr id="68618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8619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5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52819-0AA6-4270-8A0A-BF0AF952891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69639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69640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471487"/>
          </a:xfrm>
          <a:prstGeom prst="wedgeRoundRectCallout">
            <a:avLst>
              <a:gd name="adj1" fmla="val -151708"/>
              <a:gd name="adj2" fmla="val 26560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(=3) is still less than 6</a:t>
            </a:r>
          </a:p>
        </p:txBody>
      </p:sp>
      <p:sp>
        <p:nvSpPr>
          <p:cNvPr id="69641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69642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75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AB1010-B29B-4924-9CF3-064EA10A25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066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066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0665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= 3 and j = 2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Assign list[i] to result[j]</a:t>
            </a:r>
          </a:p>
        </p:txBody>
      </p:sp>
      <p:sp>
        <p:nvSpPr>
          <p:cNvPr id="70666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0667" name="Line 35"/>
          <p:cNvSpPr>
            <a:spLocks noChangeShapeType="1"/>
          </p:cNvSpPr>
          <p:nvPr/>
        </p:nvSpPr>
        <p:spPr bwMode="auto">
          <a:xfrm flipH="1">
            <a:off x="4572000" y="5272088"/>
            <a:ext cx="3460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701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015C0C-7D34-4F26-916A-82C4B6D4C7C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168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168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168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060"/>
              <a:gd name="adj2" fmla="val 13385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4 and j becomes 1</a:t>
            </a:r>
          </a:p>
        </p:txBody>
      </p:sp>
      <p:sp>
        <p:nvSpPr>
          <p:cNvPr id="71690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1691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24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62202E-C8CE-4A66-913C-83F9ECDD277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271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271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2713" name="AutoShape 33"/>
          <p:cNvSpPr>
            <a:spLocks noChangeArrowheads="1"/>
          </p:cNvSpPr>
          <p:nvPr/>
        </p:nvSpPr>
        <p:spPr bwMode="auto">
          <a:xfrm>
            <a:off x="6030913" y="1943100"/>
            <a:ext cx="2843212" cy="449263"/>
          </a:xfrm>
          <a:prstGeom prst="wedgeRoundRectCallout">
            <a:avLst>
              <a:gd name="adj1" fmla="val -147792"/>
              <a:gd name="adj2" fmla="val 20654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(=4) is still less than 6</a:t>
            </a:r>
          </a:p>
        </p:txBody>
      </p:sp>
      <p:sp>
        <p:nvSpPr>
          <p:cNvPr id="72714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2715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4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C03D4A-A981-4136-9375-3CB8EB37EE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373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373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3737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= 4 and j = 1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Assign list[i] to result[j]</a:t>
            </a:r>
          </a:p>
        </p:txBody>
      </p:sp>
      <p:sp>
        <p:nvSpPr>
          <p:cNvPr id="73738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3739" name="Line 35"/>
          <p:cNvSpPr>
            <a:spLocks noChangeShapeType="1"/>
          </p:cNvSpPr>
          <p:nvPr/>
        </p:nvSpPr>
        <p:spPr bwMode="auto">
          <a:xfrm flipH="1">
            <a:off x="4149725" y="5272088"/>
            <a:ext cx="119062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0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773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0E97B4-B908-4999-B307-CF58ED83845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4759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4760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4761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6060"/>
              <a:gd name="adj2" fmla="val 13740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5 and j becomes 0</a:t>
            </a:r>
          </a:p>
        </p:txBody>
      </p:sp>
      <p:sp>
        <p:nvSpPr>
          <p:cNvPr id="74762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4763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96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B95EC5-230F-4E5D-9CEE-F26F0D193E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5784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5785" name="AutoShape 33"/>
          <p:cNvSpPr>
            <a:spLocks noChangeArrowheads="1"/>
          </p:cNvSpPr>
          <p:nvPr/>
        </p:nvSpPr>
        <p:spPr bwMode="auto">
          <a:xfrm>
            <a:off x="6030913" y="2019300"/>
            <a:ext cx="2843212" cy="373063"/>
          </a:xfrm>
          <a:prstGeom prst="wedgeRoundRectCallout">
            <a:avLst>
              <a:gd name="adj1" fmla="val -149213"/>
              <a:gd name="adj2" fmla="val 23598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(=5) is still less than 6</a:t>
            </a:r>
          </a:p>
        </p:txBody>
      </p:sp>
      <p:sp>
        <p:nvSpPr>
          <p:cNvPr id="75786" name="Rectangle 34"/>
          <p:cNvSpPr>
            <a:spLocks noChangeArrowheads="1"/>
          </p:cNvSpPr>
          <p:nvPr/>
        </p:nvSpPr>
        <p:spPr bwMode="auto">
          <a:xfrm>
            <a:off x="1422400" y="3044825"/>
            <a:ext cx="188277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5787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2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1E7628-8FB3-498F-9D71-E149BD7AF8F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9E0F144C-6423-FEA6-E9D0-E83FE688D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Exercise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5F86CAE-A3AB-3848-A1AB-4F07652BC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06525"/>
          </a:xfrm>
        </p:spPr>
        <p:txBody>
          <a:bodyPr lIns="92075" tIns="46038" rIns="92075" bIns="46038"/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en-US" sz="2400" dirty="0"/>
              <a:t>Write a program to calculate the average of five integer numbers, then print the value of each number and their average.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400" dirty="0"/>
              <a:t>IPO (using Array)</a:t>
            </a:r>
          </a:p>
          <a:p>
            <a:pPr marL="457200" indent="-457200" eaLnBrk="1" hangingPunct="1"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C3A44655-C98D-A1A8-14D1-E6CE82D88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CDE2C9-CB08-4091-A3A0-0D461C99096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3CB30F-9DF0-23B8-7E49-B6D129E532E4}"/>
              </a:ext>
            </a:extLst>
          </p:cNvPr>
          <p:cNvGraphicFramePr>
            <a:graphicFrameLocks noGrp="1"/>
          </p:cNvGraphicFramePr>
          <p:nvPr/>
        </p:nvGraphicFramePr>
        <p:xfrm>
          <a:off x="885825" y="3243263"/>
          <a:ext cx="7488239" cy="304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7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37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Array of 5 numbers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Repeat (each of the 5 array elements):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number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total = total + number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number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 repeat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 average = total/5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average</a:t>
                      </a: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34" marB="45734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Array of 5 number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 marL="91431" marR="91431"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0170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6809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3435"/>
              <a:gd name="adj2" fmla="val 17716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= 5 and j = 0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Assign list[i] to result[j]</a:t>
            </a:r>
          </a:p>
        </p:txBody>
      </p:sp>
      <p:sp>
        <p:nvSpPr>
          <p:cNvPr id="76810" name="Rectangle 34"/>
          <p:cNvSpPr>
            <a:spLocks noChangeArrowheads="1"/>
          </p:cNvSpPr>
          <p:nvPr/>
        </p:nvSpPr>
        <p:spPr bwMode="auto">
          <a:xfrm>
            <a:off x="1038225" y="3275013"/>
            <a:ext cx="3802063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6811" name="Line 35"/>
          <p:cNvSpPr>
            <a:spLocks noChangeShapeType="1"/>
          </p:cNvSpPr>
          <p:nvPr/>
        </p:nvSpPr>
        <p:spPr bwMode="auto">
          <a:xfrm flipH="1">
            <a:off x="3765550" y="5272088"/>
            <a:ext cx="1997075" cy="614362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2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45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48910B-87A5-46BB-9FE2-643E014050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7831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7832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7833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04102"/>
              <a:gd name="adj2" fmla="val 13740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After this, i becomes 6 and j becomes -1</a:t>
            </a:r>
          </a:p>
        </p:txBody>
      </p:sp>
      <p:sp>
        <p:nvSpPr>
          <p:cNvPr id="77834" name="Rectangle 34"/>
          <p:cNvSpPr>
            <a:spLocks noChangeArrowheads="1"/>
          </p:cNvSpPr>
          <p:nvPr/>
        </p:nvSpPr>
        <p:spPr bwMode="auto">
          <a:xfrm>
            <a:off x="3497263" y="3044825"/>
            <a:ext cx="1036637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7835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86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9DF518-2EB4-4A08-9F69-C20F7840F31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8855" name="Text Box 9"/>
          <p:cNvSpPr txBox="1">
            <a:spLocks noChangeArrowheads="1"/>
          </p:cNvSpPr>
          <p:nvPr/>
        </p:nvSpPr>
        <p:spPr bwMode="auto">
          <a:xfrm>
            <a:off x="2468563" y="4964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8856" name="Text Box 10"/>
          <p:cNvSpPr txBox="1">
            <a:spLocks noChangeArrowheads="1"/>
          </p:cNvSpPr>
          <p:nvPr/>
        </p:nvSpPr>
        <p:spPr bwMode="auto">
          <a:xfrm>
            <a:off x="2239963" y="58023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8857" name="AutoShape 33"/>
          <p:cNvSpPr>
            <a:spLocks noChangeArrowheads="1"/>
          </p:cNvSpPr>
          <p:nvPr/>
        </p:nvSpPr>
        <p:spPr bwMode="auto">
          <a:xfrm>
            <a:off x="6030913" y="1585913"/>
            <a:ext cx="2843212" cy="806450"/>
          </a:xfrm>
          <a:prstGeom prst="wedgeRoundRectCallout">
            <a:avLst>
              <a:gd name="adj1" fmla="val -147880"/>
              <a:gd name="adj2" fmla="val 13622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 (=6) &lt; 6 is false. So exit the loop.</a:t>
            </a:r>
          </a:p>
        </p:txBody>
      </p:sp>
      <p:sp>
        <p:nvSpPr>
          <p:cNvPr id="78858" name="Rectangle 34"/>
          <p:cNvSpPr>
            <a:spLocks noChangeArrowheads="1"/>
          </p:cNvSpPr>
          <p:nvPr/>
        </p:nvSpPr>
        <p:spPr bwMode="auto">
          <a:xfrm>
            <a:off x="1384300" y="3044825"/>
            <a:ext cx="1920875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8859" name="Rectangle 3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892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8D48B-C707-4FD4-866E-07CBAAC2A9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533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Trace the reverse Method, cont.</a:t>
            </a:r>
            <a:endParaRPr lang="en-US" altLang="en-US" sz="370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01650" y="2008188"/>
            <a:ext cx="5265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int[] reverse(int[] list)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int[] result = new int[list.length];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(int i = 0, j = result.length - 1;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i &lt; list.length; i++, j--) {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result[j] = list[i];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314575" y="2543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971550"/>
            <a:ext cx="6705600" cy="685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list1 = new int[]{1, 2, 3, 4, 5, 6};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int[] list2 = reverse(list1);</a:t>
            </a:r>
            <a:endParaRPr lang="en-US" altLang="en-US" sz="1800" b="1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5105400" y="29718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9879" name="Text Box 9"/>
          <p:cNvSpPr txBox="1">
            <a:spLocks noChangeArrowheads="1"/>
          </p:cNvSpPr>
          <p:nvPr/>
        </p:nvSpPr>
        <p:spPr bwMode="auto">
          <a:xfrm>
            <a:off x="2405063" y="514191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list</a:t>
            </a:r>
          </a:p>
        </p:txBody>
      </p:sp>
      <p:sp>
        <p:nvSpPr>
          <p:cNvPr id="79880" name="Text Box 10"/>
          <p:cNvSpPr txBox="1">
            <a:spLocks noChangeArrowheads="1"/>
          </p:cNvSpPr>
          <p:nvPr/>
        </p:nvSpPr>
        <p:spPr bwMode="auto">
          <a:xfrm>
            <a:off x="1652588" y="5848350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79881" name="AutoShape 33"/>
          <p:cNvSpPr>
            <a:spLocks noChangeArrowheads="1"/>
          </p:cNvSpPr>
          <p:nvPr/>
        </p:nvSpPr>
        <p:spPr bwMode="auto">
          <a:xfrm>
            <a:off x="6057900" y="1943100"/>
            <a:ext cx="2843213" cy="457200"/>
          </a:xfrm>
          <a:prstGeom prst="wedgeRoundRectCallout">
            <a:avLst>
              <a:gd name="adj1" fmla="val -147625"/>
              <a:gd name="adj2" fmla="val 43043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Return result</a:t>
            </a:r>
          </a:p>
        </p:txBody>
      </p:sp>
      <p:sp>
        <p:nvSpPr>
          <p:cNvPr id="79882" name="Rectangle 36"/>
          <p:cNvSpPr>
            <a:spLocks noChangeArrowheads="1"/>
          </p:cNvSpPr>
          <p:nvPr/>
        </p:nvSpPr>
        <p:spPr bwMode="auto">
          <a:xfrm>
            <a:off x="808038" y="4005263"/>
            <a:ext cx="4686300" cy="231775"/>
          </a:xfrm>
          <a:prstGeom prst="rect">
            <a:avLst/>
          </a:prstGeom>
          <a:solidFill>
            <a:srgbClr val="92D050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9883" name="Text Box 37"/>
          <p:cNvSpPr txBox="1">
            <a:spLocks noChangeArrowheads="1"/>
          </p:cNvSpPr>
          <p:nvPr/>
        </p:nvSpPr>
        <p:spPr bwMode="auto">
          <a:xfrm>
            <a:off x="693738" y="53101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list2</a:t>
            </a:r>
          </a:p>
        </p:txBody>
      </p:sp>
      <p:sp>
        <p:nvSpPr>
          <p:cNvPr id="79884" name="Rectangle 40"/>
          <p:cNvSpPr>
            <a:spLocks noChangeArrowheads="1"/>
          </p:cNvSpPr>
          <p:nvPr/>
        </p:nvSpPr>
        <p:spPr bwMode="auto">
          <a:xfrm>
            <a:off x="1346200" y="5426075"/>
            <a:ext cx="498475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9885" name="Rectangle 41"/>
          <p:cNvSpPr>
            <a:spLocks noChangeArrowheads="1"/>
          </p:cNvSpPr>
          <p:nvPr/>
        </p:nvSpPr>
        <p:spPr bwMode="auto">
          <a:xfrm>
            <a:off x="2382838" y="5926138"/>
            <a:ext cx="498475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9886" name="Line 42"/>
          <p:cNvSpPr>
            <a:spLocks noChangeShapeType="1"/>
          </p:cNvSpPr>
          <p:nvPr/>
        </p:nvSpPr>
        <p:spPr bwMode="auto">
          <a:xfrm flipV="1">
            <a:off x="2690813" y="5848350"/>
            <a:ext cx="806450" cy="192088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7" name="Rectangle 43"/>
          <p:cNvSpPr>
            <a:spLocks noChangeArrowheads="1"/>
          </p:cNvSpPr>
          <p:nvPr/>
        </p:nvSpPr>
        <p:spPr bwMode="auto">
          <a:xfrm>
            <a:off x="2857500" y="5219700"/>
            <a:ext cx="498475" cy="23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sp>
        <p:nvSpPr>
          <p:cNvPr id="79888" name="Line 44"/>
          <p:cNvSpPr>
            <a:spLocks noChangeShapeType="1"/>
          </p:cNvSpPr>
          <p:nvPr/>
        </p:nvSpPr>
        <p:spPr bwMode="auto">
          <a:xfrm flipV="1">
            <a:off x="3165475" y="5105400"/>
            <a:ext cx="306388" cy="2286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889" name="Rectangle 45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Forte" panose="03060902040502070203" pitchFamily="66" charset="0"/>
              </a:rPr>
              <a:t>animation</a:t>
            </a:r>
          </a:p>
        </p:txBody>
      </p:sp>
      <p:sp>
        <p:nvSpPr>
          <p:cNvPr id="79890" name="Line 38"/>
          <p:cNvSpPr>
            <a:spLocks noChangeShapeType="1"/>
          </p:cNvSpPr>
          <p:nvPr/>
        </p:nvSpPr>
        <p:spPr bwMode="auto">
          <a:xfrm flipH="1" flipV="1">
            <a:off x="1652588" y="5580063"/>
            <a:ext cx="960437" cy="498475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 type="none" w="sm" len="sm"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505200" y="49911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3505200" y="5791200"/>
          <a:ext cx="2590800" cy="419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ms-MY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923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06DCF-9D36-408C-8FDE-68405ECD08A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9860-13A0-3D32-BA1B-1EEC46FC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Two-dimensional Arrays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32F3-B83A-677E-2402-89C388636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74E0-5A7D-359C-12CD-501E33DA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78626-A7E7-4A1C-8D47-CDD1DD93F0D5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4604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Two-dimensional Arrays</a:t>
            </a:r>
            <a:endParaRPr lang="en-US" altLang="en-US" b="1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// Declare array ref var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dataType[][] refVar; </a:t>
            </a:r>
          </a:p>
          <a:p>
            <a:pPr marL="0" indent="0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// Create array and assign its reference to variable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refVar = new dataType[10][10]; </a:t>
            </a:r>
          </a:p>
          <a:p>
            <a:pPr marL="0" indent="0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// Combine declaration and creation in one statement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dataType[][] refVar = new dataType[10][10]; </a:t>
            </a:r>
          </a:p>
          <a:p>
            <a:pPr marL="0" indent="0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// Alternative syntax</a:t>
            </a:r>
          </a:p>
          <a:p>
            <a:pPr marL="0" indent="0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dataType refVar[][] = new dataType[10][10]; </a:t>
            </a:r>
          </a:p>
        </p:txBody>
      </p:sp>
      <p:sp>
        <p:nvSpPr>
          <p:cNvPr id="809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2BB423-4A0C-4D53-B101-26D3C3D4893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73100"/>
            <a:ext cx="82296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Declaring Variables of Two-dimensional Arrays and Creating Two-dimensional Arrays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76500"/>
            <a:ext cx="8229600" cy="4071938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b="1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int[][] matrix = new int[10][10];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/>
              <a:t>  </a:t>
            </a:r>
            <a:r>
              <a:rPr lang="en-US" altLang="en-US" sz="2400"/>
              <a:t>or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matrix[][] = new int[10][10];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matrix[0][0] = 3;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(int i = 0; i &lt; matrix.length; i++)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for (int j = 0; j &lt; matrix[i].length; j++)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matrix[i][j] = (int)(Math.random() * 1000);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double[][] x;</a:t>
            </a:r>
          </a:p>
        </p:txBody>
      </p:sp>
      <p:sp>
        <p:nvSpPr>
          <p:cNvPr id="819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85953A-7440-496C-8815-6B12931CC2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Two-dimensional Array Illustration</a:t>
            </a:r>
            <a:endParaRPr lang="en-US" altLang="en-US" b="1"/>
          </a:p>
        </p:txBody>
      </p:sp>
      <p:sp>
        <p:nvSpPr>
          <p:cNvPr id="82947" name="Rectangle 7"/>
          <p:cNvSpPr>
            <a:spLocks noChangeArrowheads="1"/>
          </p:cNvSpPr>
          <p:nvPr/>
        </p:nvSpPr>
        <p:spPr bwMode="auto">
          <a:xfrm>
            <a:off x="2324100" y="2476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2948" name="Object 6"/>
          <p:cNvGraphicFramePr>
            <a:graphicFrameLocks noChangeAspect="1"/>
          </p:cNvGraphicFramePr>
          <p:nvPr/>
        </p:nvGraphicFramePr>
        <p:xfrm>
          <a:off x="0" y="1609725"/>
          <a:ext cx="91440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4494276" imgH="1982724" progId="Word.Picture.8">
                  <p:embed/>
                </p:oleObj>
              </mc:Choice>
              <mc:Fallback>
                <p:oleObj name="Picture" r:id="rId2" imgW="4494276" imgH="198272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9725"/>
                        <a:ext cx="9144000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9"/>
          <p:cNvSpPr txBox="1">
            <a:spLocks noChangeArrowheads="1"/>
          </p:cNvSpPr>
          <p:nvPr/>
        </p:nvSpPr>
        <p:spPr bwMode="auto">
          <a:xfrm>
            <a:off x="6108700" y="5646738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array.length?  4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array[0].length? 3</a:t>
            </a:r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769938" y="5454650"/>
            <a:ext cx="2743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matrix.length?  5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matrix[0].length? 5</a:t>
            </a:r>
          </a:p>
        </p:txBody>
      </p:sp>
      <p:sp>
        <p:nvSpPr>
          <p:cNvPr id="82951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3CAA8B-9C00-45F4-A76B-9311257C9B3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Declaring, Creating, and Initializing Using Shorthand Notations</a:t>
            </a:r>
            <a:endParaRPr lang="en-US" altLang="en-US" sz="3600" b="1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2800"/>
              <a:t>You can also use an array initializer to declare, create and initialize a two-dimensional array. For example,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886200" y="3582988"/>
            <a:ext cx="5029200" cy="1905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int[][] array = new int[4][3];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array[0][0] = 1; array[0][1] = 2; array[0][2] = 3;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array[1][0] = 4; array[1][1] = 5; array[1][2] = 6;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array[2][0] = 7; array[2][1] = 8; array[2][2] = 9; 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array[3][0] = 10; array[3][1] = 11; array[3][2] = 12;</a:t>
            </a:r>
            <a:r>
              <a:rPr lang="en-US" altLang="en-US" sz="1800">
                <a:latin typeface="Courier" pitchFamily="49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28600" y="3430588"/>
            <a:ext cx="1828800" cy="228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int[][] array = {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{1, 2, 3},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{4, 5, 6},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{7, 8, 9},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{10, 11, 12}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sz="1600">
              <a:latin typeface="Courier" pitchFamily="49" charset="0"/>
              <a:cs typeface="Times New Roman" panose="02020603050405020304" pitchFamily="18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2133600" y="4649788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2438400" y="4116388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Same as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>
            <a:off x="2133600" y="4573588"/>
            <a:ext cx="16002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77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A49622-0A0B-4532-8B22-AC0A7EFC0FC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/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Lengths of Two-Dimensional Arrays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8499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2084388"/>
            <a:ext cx="8229600" cy="4264025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800">
                <a:latin typeface="Lucida Sans Typewriter" panose="020B0509030504030204" pitchFamily="49" charset="0"/>
                <a:cs typeface="Times New Roman" panose="02020603050405020304" pitchFamily="18" charset="0"/>
              </a:rPr>
              <a:t>int[][] x = new int[3][4];</a:t>
            </a:r>
          </a:p>
        </p:txBody>
      </p:sp>
      <p:sp>
        <p:nvSpPr>
          <p:cNvPr id="84996" name="Rectangle 12"/>
          <p:cNvSpPr>
            <a:spLocks noChangeArrowheads="1"/>
          </p:cNvSpPr>
          <p:nvPr/>
        </p:nvSpPr>
        <p:spPr bwMode="auto">
          <a:xfrm>
            <a:off x="2466975" y="2790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84997" name="Object 11"/>
          <p:cNvGraphicFramePr>
            <a:graphicFrameLocks noChangeAspect="1"/>
          </p:cNvGraphicFramePr>
          <p:nvPr/>
        </p:nvGraphicFramePr>
        <p:xfrm>
          <a:off x="423863" y="3006725"/>
          <a:ext cx="86106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58640" imgH="1322832" progId="Word.Picture.8">
                  <p:embed/>
                </p:oleObj>
              </mc:Choice>
              <mc:Fallback>
                <p:oleObj r:id="rId3" imgW="4358640" imgH="1322832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006725"/>
                        <a:ext cx="861060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9A382-E0B4-403C-A187-5CF6DC9447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573C11E4-3505-B775-404A-FD4AB9C39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970F2ADA-2EBB-BFD0-589B-EB82C51F7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052513"/>
            <a:ext cx="2614613" cy="5937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Flow chart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2B02916A-1968-50B1-9012-3A777D093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05513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519870-1D6D-439A-81BC-C1E7A41EFDA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311B881-04F8-91CF-1545-EE94C3199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360613"/>
            <a:ext cx="2667000" cy="788987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GB" altLang="en-US" sz="1400" b="1" dirty="0">
                <a:latin typeface="+mj-lt"/>
              </a:rPr>
              <a:t>C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GB" altLang="en-US" sz="1400" b="1" dirty="0">
                <a:latin typeface="+mj-lt"/>
              </a:rPr>
              <a:t>0                        4</a:t>
            </a:r>
          </a:p>
          <a:p>
            <a:pPr algn="ctr"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en-GB" altLang="en-US" sz="1400" b="1" dirty="0">
                <a:latin typeface="+mj-lt"/>
              </a:rPr>
              <a:t>1</a:t>
            </a:r>
            <a:endParaRPr lang="en-US" altLang="en-US" sz="1400" b="1" dirty="0">
              <a:latin typeface="+mj-lt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92755F38-D5C1-1E56-178B-800FCF9D3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63" y="4270375"/>
            <a:ext cx="2738437" cy="454025"/>
          </a:xfrm>
          <a:prstGeom prst="flowChart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en-US" altLang="en-US" sz="1600" dirty="0">
                <a:latin typeface="+mj-lt"/>
              </a:rPr>
              <a:t>total= total + number[c]</a:t>
            </a: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CEF2DBBF-99B0-1410-ADA4-FB701B02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6002338"/>
            <a:ext cx="668338" cy="490537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en-GB" altLang="en-US" sz="1600" b="1" dirty="0">
                <a:latin typeface="+mj-lt"/>
              </a:rPr>
              <a:t>A</a:t>
            </a:r>
            <a:endParaRPr lang="en-US" altLang="en-US" sz="1600" b="1" dirty="0">
              <a:latin typeface="+mj-lt"/>
            </a:endParaRP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95E5EB53-CB68-CE89-5447-EC83A482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3165475"/>
            <a:ext cx="911225" cy="314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en-GB" altLang="en-US" sz="1600" b="1" dirty="0">
                <a:latin typeface="+mj-lt"/>
              </a:rPr>
              <a:t>TRUE</a:t>
            </a:r>
            <a:endParaRPr lang="en-US" altLang="en-US" sz="1600" b="1" dirty="0">
              <a:latin typeface="+mj-lt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49D69CA1-D266-5DBF-01F1-0D4F8D7E9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2419350"/>
            <a:ext cx="1368425" cy="3143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en-GB" altLang="en-US" sz="1600" b="1" dirty="0">
                <a:latin typeface="+mj-lt"/>
              </a:rPr>
              <a:t>FALSE</a:t>
            </a:r>
            <a:endParaRPr lang="en-US" altLang="en-US" sz="1600" b="1" dirty="0">
              <a:latin typeface="+mj-lt"/>
            </a:endParaRPr>
          </a:p>
        </p:txBody>
      </p:sp>
      <p:cxnSp>
        <p:nvCxnSpPr>
          <p:cNvPr id="20489" name="AutoShape 24">
            <a:extLst>
              <a:ext uri="{FF2B5EF4-FFF2-40B4-BE49-F238E27FC236}">
                <a16:creationId xmlns:a16="http://schemas.microsoft.com/office/drawing/2014/main" id="{D25FE6DE-EE2E-FB6F-5152-7F163D9DA56F}"/>
              </a:ext>
            </a:extLst>
          </p:cNvPr>
          <p:cNvCxnSpPr>
            <a:cxnSpLocks noChangeShapeType="1"/>
            <a:stCxn id="6" idx="3"/>
            <a:endCxn id="9" idx="6"/>
          </p:cNvCxnSpPr>
          <p:nvPr/>
        </p:nvCxnSpPr>
        <p:spPr bwMode="auto">
          <a:xfrm flipH="1">
            <a:off x="2728913" y="2755900"/>
            <a:ext cx="1190625" cy="3490913"/>
          </a:xfrm>
          <a:prstGeom prst="bentConnector3">
            <a:avLst>
              <a:gd name="adj1" fmla="val -19199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25">
            <a:extLst>
              <a:ext uri="{FF2B5EF4-FFF2-40B4-BE49-F238E27FC236}">
                <a16:creationId xmlns:a16="http://schemas.microsoft.com/office/drawing/2014/main" id="{21017B08-F245-389F-E50E-08B880E0E46A}"/>
              </a:ext>
            </a:extLst>
          </p:cNvPr>
          <p:cNvCxnSpPr>
            <a:cxnSpLocks noChangeShapeType="1"/>
            <a:endCxn id="6" idx="1"/>
          </p:cNvCxnSpPr>
          <p:nvPr/>
        </p:nvCxnSpPr>
        <p:spPr bwMode="auto">
          <a:xfrm rot="5400000" flipH="1" flipV="1">
            <a:off x="-527050" y="4052888"/>
            <a:ext cx="3076575" cy="4826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Line 29">
            <a:extLst>
              <a:ext uri="{FF2B5EF4-FFF2-40B4-BE49-F238E27FC236}">
                <a16:creationId xmlns:a16="http://schemas.microsoft.com/office/drawing/2014/main" id="{B60A91D5-915E-3C6A-C9FB-A5D04EF33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3167063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74BCC71D-8D20-63ED-A04C-4C9C5A780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2863" y="3565525"/>
            <a:ext cx="7937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0EE7007-01E8-2C9D-DC3A-84D48596F0EB}"/>
              </a:ext>
            </a:extLst>
          </p:cNvPr>
          <p:cNvSpPr/>
          <p:nvPr/>
        </p:nvSpPr>
        <p:spPr>
          <a:xfrm>
            <a:off x="1206500" y="3538538"/>
            <a:ext cx="2927350" cy="455612"/>
          </a:xfrm>
          <a:prstGeom prst="parallelogram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Read number[c]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0C00309B-1A72-DF4B-A6E6-0130E00ABF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2863" y="2141538"/>
            <a:ext cx="7937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20495" name="AutoShape 19">
            <a:extLst>
              <a:ext uri="{FF2B5EF4-FFF2-40B4-BE49-F238E27FC236}">
                <a16:creationId xmlns:a16="http://schemas.microsoft.com/office/drawing/2014/main" id="{32BA6077-3048-6CE9-CB0F-C160AC2D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604963"/>
            <a:ext cx="1828800" cy="5334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start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4595894E-F037-E6A5-52B6-1B8F3A1F82F6}"/>
              </a:ext>
            </a:extLst>
          </p:cNvPr>
          <p:cNvSpPr/>
          <p:nvPr/>
        </p:nvSpPr>
        <p:spPr>
          <a:xfrm>
            <a:off x="1135063" y="5100638"/>
            <a:ext cx="2927350" cy="455612"/>
          </a:xfrm>
          <a:prstGeom prst="parallelogram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Print  number[c]</a:t>
            </a:r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8A2E3B15-6212-2396-CB8B-670C716C0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4724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C9CC3859-7C7A-2BE1-2A03-E404C4FBF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8413" y="5551488"/>
            <a:ext cx="127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5C22C449-C723-417D-B40C-C9BA99CE2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38" y="5856288"/>
            <a:ext cx="1774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44" name="AutoShape 10">
            <a:extLst>
              <a:ext uri="{FF2B5EF4-FFF2-40B4-BE49-F238E27FC236}">
                <a16:creationId xmlns:a16="http://schemas.microsoft.com/office/drawing/2014/main" id="{AC633436-89A1-4D6B-3A59-6A964086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1470025"/>
            <a:ext cx="668338" cy="490538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en-GB" altLang="en-US" sz="1600" b="1" dirty="0">
                <a:latin typeface="+mj-lt"/>
              </a:rPr>
              <a:t>A</a:t>
            </a:r>
            <a:endParaRPr lang="en-US" altLang="en-US" sz="1600" b="1" dirty="0">
              <a:latin typeface="+mj-lt"/>
            </a:endParaRPr>
          </a:p>
        </p:txBody>
      </p:sp>
      <p:sp>
        <p:nvSpPr>
          <p:cNvPr id="45" name="AutoShape 9">
            <a:extLst>
              <a:ext uri="{FF2B5EF4-FFF2-40B4-BE49-F238E27FC236}">
                <a16:creationId xmlns:a16="http://schemas.microsoft.com/office/drawing/2014/main" id="{BCC17F98-9796-BE5F-AD65-A3447C573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2190750"/>
            <a:ext cx="2738438" cy="455613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ts val="1000"/>
              </a:spcAft>
              <a:buFontTx/>
              <a:buNone/>
              <a:defRPr/>
            </a:pPr>
            <a:r>
              <a:rPr lang="en-US" altLang="en-US" sz="1600" dirty="0">
                <a:latin typeface="+mj-lt"/>
              </a:rPr>
              <a:t>average= total /5</a:t>
            </a: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C49B4EC3-4281-ABDB-73DC-3F18030D4FAB}"/>
              </a:ext>
            </a:extLst>
          </p:cNvPr>
          <p:cNvSpPr/>
          <p:nvPr/>
        </p:nvSpPr>
        <p:spPr>
          <a:xfrm>
            <a:off x="5035550" y="2959100"/>
            <a:ext cx="2927350" cy="455613"/>
          </a:xfrm>
          <a:prstGeom prst="parallelogram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latin typeface="+mj-lt"/>
              </a:rPr>
              <a:t>Print  average</a:t>
            </a:r>
          </a:p>
        </p:txBody>
      </p:sp>
      <p:sp>
        <p:nvSpPr>
          <p:cNvPr id="20503" name="AutoShape 19">
            <a:extLst>
              <a:ext uri="{FF2B5EF4-FFF2-40B4-BE49-F238E27FC236}">
                <a16:creationId xmlns:a16="http://schemas.microsoft.com/office/drawing/2014/main" id="{1A18BAA9-B9A3-0C6D-D6E8-5E1052A1B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803650"/>
            <a:ext cx="1666875" cy="385763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600"/>
              <a:t>End</a:t>
            </a:r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437CF01F-5DD9-5A22-5D19-73FB71731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7013" y="1946275"/>
            <a:ext cx="7937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49" name="Line 29">
            <a:extLst>
              <a:ext uri="{FF2B5EF4-FFF2-40B4-BE49-F238E27FC236}">
                <a16:creationId xmlns:a16="http://schemas.microsoft.com/office/drawing/2014/main" id="{9EBAF7BA-5E6B-C94C-5165-6E8DDDA11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652713"/>
            <a:ext cx="12700" cy="319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50" name="Line 29">
            <a:extLst>
              <a:ext uri="{FF2B5EF4-FFF2-40B4-BE49-F238E27FC236}">
                <a16:creationId xmlns:a16="http://schemas.microsoft.com/office/drawing/2014/main" id="{BFB4F805-8EA5-5EDD-EFFC-7A2B168F3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5900" y="3459163"/>
            <a:ext cx="11113" cy="344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>
            <a:prstShdw prst="shdw17" dist="17961" dir="2700000">
              <a:schemeClr val="bg2"/>
            </a:prstShdw>
          </a:effectLst>
        </p:spPr>
        <p:txBody>
          <a:bodyPr/>
          <a:lstStyle/>
          <a:p>
            <a:pPr>
              <a:defRPr/>
            </a:pPr>
            <a:endParaRPr lang="en-US" sz="1600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656AA3-B6DB-38EA-3610-C1E1A8705090}"/>
              </a:ext>
            </a:extLst>
          </p:cNvPr>
          <p:cNvSpPr txBox="1"/>
          <p:nvPr/>
        </p:nvSpPr>
        <p:spPr>
          <a:xfrm>
            <a:off x="4319588" y="4357688"/>
            <a:ext cx="4611687" cy="2335212"/>
          </a:xfrm>
          <a:prstGeom prst="rect">
            <a:avLst/>
          </a:prstGeom>
          <a:solidFill>
            <a:schemeClr val="accent1"/>
          </a:solidFill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en-US" sz="1800" b="1" kern="0" dirty="0"/>
              <a:t>Pseudocode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GB" altLang="en-US" sz="1600" kern="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Start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for (c=0; c&lt;=4;c=c+1)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Read number  [c]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total= total + number [c]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Display number[c]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Average= total/5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Display average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en-US" sz="1600" kern="0" dirty="0"/>
              <a:t>End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61819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Lengths of Two-Dimensional Arrays, cont.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int[][] array = 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  {1, 2, 3},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  {4, 5, 6},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  {7, 8, 9},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  {10, 11, 12}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029200" y="1752600"/>
            <a:ext cx="33528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array.length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array[0].length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array[1].length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array[2].length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array[3].length</a:t>
            </a:r>
          </a:p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endParaRPr lang="en-US" altLang="en-US" sz="240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496888" y="5154613"/>
            <a:ext cx="86423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Lucida Sans Typewriter" panose="020B0509030504030204" pitchFamily="49" charset="0"/>
                <a:cs typeface="Times New Roman" panose="02020603050405020304" pitchFamily="18" charset="0"/>
              </a:rPr>
              <a:t>array[4].length   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</a:p>
        </p:txBody>
      </p:sp>
      <p:sp>
        <p:nvSpPr>
          <p:cNvPr id="860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5D18C4-EAE2-4B09-A61E-B5C42EE411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Example: Initializing Arrays with Random Values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type="body" idx="1"/>
          </p:nvPr>
        </p:nvSpPr>
        <p:spPr>
          <a:xfrm>
            <a:off x="423863" y="1892300"/>
            <a:ext cx="8229600" cy="4525963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int[][] matrix = new int[10][10];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for (int i = 0; i &lt; matrix.length; i++)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	for (int j = 0; j &lt; matrix[i].length; j++) {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		matrix[i][j] = (int)(Math.random() * 100);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Lucida Sans Typewriter" panose="020B05090305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70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270768-D400-4802-A7E9-221BE97BB8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41EAA0-EFA7-4717-95DD-E61402EB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98017"/>
              </p:ext>
            </p:extLst>
          </p:nvPr>
        </p:nvGraphicFramePr>
        <p:xfrm>
          <a:off x="1269170" y="4130675"/>
          <a:ext cx="361007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007">
                  <a:extLst>
                    <a:ext uri="{9D8B030D-6E8A-4147-A177-3AD203B41FA5}">
                      <a16:colId xmlns:a16="http://schemas.microsoft.com/office/drawing/2014/main" val="4060696748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2542872114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3466706086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2222936438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2391213087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2406337486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1262209235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2582781262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2041448933"/>
                    </a:ext>
                  </a:extLst>
                </a:gridCol>
                <a:gridCol w="361007">
                  <a:extLst>
                    <a:ext uri="{9D8B030D-6E8A-4147-A177-3AD203B41FA5}">
                      <a16:colId xmlns:a16="http://schemas.microsoft.com/office/drawing/2014/main" val="1509850788"/>
                    </a:ext>
                  </a:extLst>
                </a:gridCol>
              </a:tblGrid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266076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716181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81561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41544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14055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548306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370494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2874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366823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MY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097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Example: Printing Arrays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matrix.length; i++) 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for (int j = 0; j &lt; matrix[i].length; j++) 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System.out.print(matrix[i][j] + “ “);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System.out.println();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/>
          </a:p>
        </p:txBody>
      </p:sp>
      <p:sp>
        <p:nvSpPr>
          <p:cNvPr id="880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AE9CB3-19A8-41A9-B183-53DECFC169D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Example: Summing all elements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total = 0;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matrix.length; i++) 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for (int j = 0; j &lt; matrix[i].length; j++) 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	total = total + matrix[i][j];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System.out.println(“Total all elements:” +total);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890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1203E-4EC3-4236-87E0-3F86507FAD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4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Example: Grading Multiple-Choice Test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Objective: </a:t>
            </a:r>
            <a:r>
              <a:rPr lang="en-US" altLang="en-US" dirty="0">
                <a:cs typeface="Times New Roman" panose="02020603050405020304" pitchFamily="18" charset="0"/>
              </a:rPr>
              <a:t>write a program that grades multiple-choice test</a:t>
            </a:r>
            <a:r>
              <a:rPr lang="en-US" altLang="en-US" sz="3800" dirty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0116" name="Rectangle 7"/>
          <p:cNvSpPr>
            <a:spLocks noChangeArrowheads="1"/>
          </p:cNvSpPr>
          <p:nvPr/>
        </p:nvSpPr>
        <p:spPr bwMode="auto">
          <a:xfrm>
            <a:off x="29718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0117" name="Object 6"/>
          <p:cNvGraphicFramePr>
            <a:graphicFrameLocks noChangeAspect="1"/>
          </p:cNvGraphicFramePr>
          <p:nvPr/>
        </p:nvGraphicFramePr>
        <p:xfrm>
          <a:off x="0" y="2776538"/>
          <a:ext cx="50673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00400" imgH="1828800" progId="Word.Picture.8">
                  <p:embed/>
                </p:oleObj>
              </mc:Choice>
              <mc:Fallback>
                <p:oleObj r:id="rId3" imgW="3200400" imgH="18288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76538"/>
                        <a:ext cx="50673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Rectangle 9"/>
          <p:cNvSpPr>
            <a:spLocks noChangeArrowheads="1"/>
          </p:cNvSpPr>
          <p:nvPr/>
        </p:nvSpPr>
        <p:spPr bwMode="auto">
          <a:xfrm>
            <a:off x="335280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ms-MY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0119" name="Object 8"/>
          <p:cNvGraphicFramePr>
            <a:graphicFrameLocks noChangeAspect="1"/>
          </p:cNvGraphicFramePr>
          <p:nvPr/>
        </p:nvGraphicFramePr>
        <p:xfrm>
          <a:off x="5105400" y="3657600"/>
          <a:ext cx="40386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38400" imgH="914400" progId="Word.Picture.8">
                  <p:embed/>
                </p:oleObj>
              </mc:Choice>
              <mc:Fallback>
                <p:oleObj r:id="rId5" imgW="2438400" imgH="9144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57600"/>
                        <a:ext cx="403860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4EAC40-BCE0-4188-B3A6-67FE87260E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4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B5A5-1512-56CB-3F3F-E9C9E823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Example: Grading Multiple-Choice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AE00-1A17-48B9-2365-B7DF0847B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{{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'E’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'E’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'E’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'A’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</a:p>
          <a:p>
            <a:pPr marL="0" indent="0">
              <a:buNone/>
            </a:pPr>
            <a:endParaRPr lang="en-MY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MY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en-MY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MY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MY" sz="1600" dirty="0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</a:p>
          <a:p>
            <a:pPr marL="0" indent="0">
              <a:buNone/>
            </a:pP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count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</a:p>
          <a:p>
            <a:pPr marL="0" indent="0">
              <a:buNone/>
            </a:pPr>
            <a:endParaRPr lang="en-MY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MY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MY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MY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MY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"Grade Student "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MY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= "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MY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MY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MY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endParaRPr lang="en-MY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07E68-2F78-B867-EF56-A7E8B47B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102E0-6657-4B17-9AE1-D4CF07DA05D6}" type="slidenum">
              <a:rPr lang="en-US" altLang="en-US" smtClean="0"/>
              <a:pPr>
                <a:defRPr/>
              </a:pPr>
              <a:t>95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7184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37827</TotalTime>
  <Words>8624</Words>
  <Application>Microsoft Macintosh PowerPoint</Application>
  <PresentationFormat>On-screen Show (4:3)</PresentationFormat>
  <Paragraphs>1691</Paragraphs>
  <Slides>95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7" baseType="lpstr">
      <vt:lpstr>Arial</vt:lpstr>
      <vt:lpstr>Book Antiqua</vt:lpstr>
      <vt:lpstr>Courier</vt:lpstr>
      <vt:lpstr>Courier New</vt:lpstr>
      <vt:lpstr>Forte</vt:lpstr>
      <vt:lpstr>Lucida Sans Typewriter</vt:lpstr>
      <vt:lpstr>Monotype Sorts</vt:lpstr>
      <vt:lpstr>Times New Roman</vt:lpstr>
      <vt:lpstr>Wingdings</vt:lpstr>
      <vt:lpstr>Default Design</vt:lpstr>
      <vt:lpstr>Word.Picture.8</vt:lpstr>
      <vt:lpstr>Picture</vt:lpstr>
      <vt:lpstr>  Chapter 8:  Array</vt:lpstr>
      <vt:lpstr>PowerPoint Presentation</vt:lpstr>
      <vt:lpstr>Exercise</vt:lpstr>
      <vt:lpstr>Without using Array</vt:lpstr>
      <vt:lpstr>PowerPoint Presentation</vt:lpstr>
      <vt:lpstr>Exercise</vt:lpstr>
      <vt:lpstr>PowerPoint Presentation</vt:lpstr>
      <vt:lpstr>Exercise</vt:lpstr>
      <vt:lpstr>Exercise</vt:lpstr>
      <vt:lpstr>Introducing Arrays</vt:lpstr>
      <vt:lpstr>Declaring Array Variables</vt:lpstr>
      <vt:lpstr>Creating Arrays</vt:lpstr>
      <vt:lpstr>Declaring and Creating in One Step</vt:lpstr>
      <vt:lpstr>The Length of an Array</vt:lpstr>
      <vt:lpstr>Default Values</vt:lpstr>
      <vt:lpstr>Indexed Variables</vt:lpstr>
      <vt:lpstr>Using Indexed Variables</vt:lpstr>
      <vt:lpstr>Array Initializers</vt:lpstr>
      <vt:lpstr>Declaring, Creating, Initializing using the Shorthand Notation</vt:lpstr>
      <vt:lpstr>CAUTION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Trace Program with Arrays</vt:lpstr>
      <vt:lpstr>Processing Arrays</vt:lpstr>
      <vt:lpstr>Initializing Arrays</vt:lpstr>
      <vt:lpstr>Initializing arrays with input values</vt:lpstr>
      <vt:lpstr>Printing Arrays</vt:lpstr>
      <vt:lpstr>Summing all elements</vt:lpstr>
      <vt:lpstr>Finding the largest element</vt:lpstr>
      <vt:lpstr>Finding the index  of the largest element</vt:lpstr>
      <vt:lpstr>PowerPoint Presentation</vt:lpstr>
      <vt:lpstr>  Enhanced for Loop (for-each loop)  </vt:lpstr>
      <vt:lpstr>Example: Testing Arrays</vt:lpstr>
      <vt:lpstr>Example: Testing Array</vt:lpstr>
      <vt:lpstr>Copying Arrays</vt:lpstr>
      <vt:lpstr>Copying Arrays</vt:lpstr>
      <vt:lpstr>The arraycopy Utility</vt:lpstr>
      <vt:lpstr>Passing Arrays to Methods</vt:lpstr>
      <vt:lpstr>Pass By Value</vt:lpstr>
      <vt:lpstr>Pass By Value</vt:lpstr>
      <vt:lpstr>Pass by value (primitive type)</vt:lpstr>
      <vt:lpstr>Pass by reference (array)</vt:lpstr>
      <vt:lpstr>Passing Arrays to Methods</vt:lpstr>
      <vt:lpstr>Passing Arrays to Methods</vt:lpstr>
      <vt:lpstr>Anonymous Array</vt:lpstr>
      <vt:lpstr>Simple Example</vt:lpstr>
      <vt:lpstr>Returning an Array from a Method</vt:lpstr>
      <vt:lpstr>Returning an Array from a Method</vt:lpstr>
      <vt:lpstr>Trace the reverse Method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Trace the reverse Method, cont.</vt:lpstr>
      <vt:lpstr>Two-dimensional Arrays</vt:lpstr>
      <vt:lpstr>Two-dimensional Arrays</vt:lpstr>
      <vt:lpstr>Declaring Variables of Two-dimensional Arrays and Creating Two-dimensional Arrays </vt:lpstr>
      <vt:lpstr>Two-dimensional Array Illustration</vt:lpstr>
      <vt:lpstr>Declaring, Creating, and Initializing Using Shorthand Notations</vt:lpstr>
      <vt:lpstr>Lengths of Two-Dimensional Arrays</vt:lpstr>
      <vt:lpstr>Lengths of Two-Dimensional Arrays, cont.</vt:lpstr>
      <vt:lpstr>Example: Initializing Arrays with Random Values</vt:lpstr>
      <vt:lpstr>Example: Printing Arrays</vt:lpstr>
      <vt:lpstr>Example: Summing all elements</vt:lpstr>
      <vt:lpstr>Example: Grading Multiple-Choice Test</vt:lpstr>
      <vt:lpstr>Example: Grading Multiple-Choice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Arrays</dc:title>
  <dc:creator>Dr Nur Izura Udzir</dc:creator>
  <cp:lastModifiedBy>RAZALI BIN YAAKOB</cp:lastModifiedBy>
  <cp:revision>387</cp:revision>
  <dcterms:created xsi:type="dcterms:W3CDTF">1995-06-10T17:31:50Z</dcterms:created>
  <dcterms:modified xsi:type="dcterms:W3CDTF">2024-12-31T07:28:22Z</dcterms:modified>
</cp:coreProperties>
</file>