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11" r:id="rId2"/>
    <p:sldId id="530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618" r:id="rId14"/>
    <p:sldId id="471" r:id="rId15"/>
    <p:sldId id="518" r:id="rId16"/>
    <p:sldId id="517" r:id="rId17"/>
    <p:sldId id="617" r:id="rId18"/>
    <p:sldId id="474" r:id="rId19"/>
    <p:sldId id="476" r:id="rId20"/>
    <p:sldId id="477" r:id="rId21"/>
    <p:sldId id="478" r:id="rId22"/>
    <p:sldId id="479" r:id="rId23"/>
    <p:sldId id="519" r:id="rId24"/>
    <p:sldId id="480" r:id="rId25"/>
    <p:sldId id="620" r:id="rId26"/>
    <p:sldId id="481" r:id="rId27"/>
    <p:sldId id="621" r:id="rId28"/>
    <p:sldId id="482" r:id="rId29"/>
    <p:sldId id="622" r:id="rId30"/>
    <p:sldId id="483" r:id="rId31"/>
    <p:sldId id="484" r:id="rId32"/>
    <p:sldId id="623" r:id="rId33"/>
    <p:sldId id="485" r:id="rId34"/>
    <p:sldId id="624" r:id="rId35"/>
    <p:sldId id="486" r:id="rId36"/>
    <p:sldId id="487" r:id="rId37"/>
    <p:sldId id="488" r:id="rId38"/>
    <p:sldId id="489" r:id="rId39"/>
    <p:sldId id="490" r:id="rId40"/>
    <p:sldId id="577" r:id="rId41"/>
    <p:sldId id="497" r:id="rId42"/>
    <p:sldId id="498" r:id="rId43"/>
    <p:sldId id="619" r:id="rId44"/>
    <p:sldId id="491" r:id="rId45"/>
    <p:sldId id="492" r:id="rId46"/>
    <p:sldId id="493" r:id="rId47"/>
    <p:sldId id="612" r:id="rId48"/>
    <p:sldId id="613" r:id="rId49"/>
    <p:sldId id="614" r:id="rId50"/>
    <p:sldId id="616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47" r:id="rId59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81"/>
  </p:normalViewPr>
  <p:slideViewPr>
    <p:cSldViewPr>
      <p:cViewPr varScale="1">
        <p:scale>
          <a:sx n="111" d="100"/>
          <a:sy n="111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DDA6C-3432-4926-A534-BDE769C007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2FBC88-CFCF-4ACA-8FF9-837529E9093E}">
      <dgm:prSet custT="1"/>
      <dgm:spPr/>
      <dgm:t>
        <a:bodyPr/>
        <a:lstStyle/>
        <a:p>
          <a:r>
            <a:rPr lang="en-US" sz="1400" b="1" u="sng" dirty="0">
              <a:solidFill>
                <a:schemeClr val="bg1"/>
              </a:solidFill>
            </a:rPr>
            <a:t>Description            Escape Sequence              Unicode</a:t>
          </a:r>
          <a:endParaRPr lang="en-US" sz="1400" dirty="0">
            <a:solidFill>
              <a:schemeClr val="bg1"/>
            </a:solidFill>
          </a:endParaRPr>
        </a:p>
      </dgm:t>
    </dgm:pt>
    <dgm:pt modelId="{A6268A19-B0B1-41AD-8AD5-CDA3160766C6}" type="parTrans" cxnId="{12840B93-D21E-4D51-AA1F-2AA7B9F48E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B59D1A-399C-42DF-8421-E4576B33CA52}" type="sibTrans" cxnId="{12840B93-D21E-4D51-AA1F-2AA7B9F48E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3BEBD2-3F1C-4F6E-B4E5-6B76AB9A51A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Backspace             </a:t>
          </a:r>
          <a:r>
            <a:rPr lang="en-US" b="1" dirty="0">
              <a:solidFill>
                <a:schemeClr val="tx1"/>
              </a:solidFill>
            </a:rPr>
            <a:t>\b	                      \u0008</a:t>
          </a:r>
          <a:endParaRPr lang="en-US" dirty="0">
            <a:solidFill>
              <a:schemeClr val="tx1"/>
            </a:solidFill>
          </a:endParaRPr>
        </a:p>
      </dgm:t>
    </dgm:pt>
    <dgm:pt modelId="{F9675DE9-0D89-48DA-90AA-F4ED07073758}" type="parTrans" cxnId="{12DDC44C-B521-4716-874C-7E6D88102A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C7D6B5-9AB1-4D66-9C2E-C2C4565CFBBB}" type="sibTrans" cxnId="{12DDC44C-B521-4716-874C-7E6D88102A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AAB028-1DC3-4318-9277-7D186013B10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Tab                        </a:t>
          </a:r>
          <a:r>
            <a:rPr lang="en-US" b="1" dirty="0">
              <a:solidFill>
                <a:schemeClr val="tx1"/>
              </a:solidFill>
            </a:rPr>
            <a:t>\t		         \u0009</a:t>
          </a:r>
          <a:endParaRPr lang="en-US" dirty="0">
            <a:solidFill>
              <a:schemeClr val="tx1"/>
            </a:solidFill>
          </a:endParaRPr>
        </a:p>
      </dgm:t>
    </dgm:pt>
    <dgm:pt modelId="{81200D7E-A946-4892-AE8D-481BE92C8EA7}" type="parTrans" cxnId="{3A85649B-89B8-46DD-B552-B48CA18053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B8CAD6-0351-4565-96E4-3C6CAF227757}" type="sibTrans" cxnId="{3A85649B-89B8-46DD-B552-B48CA18053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785082-68B4-4A41-8E32-54804828BD1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Linefeed                </a:t>
          </a:r>
          <a:r>
            <a:rPr lang="en-US" b="1" dirty="0">
              <a:solidFill>
                <a:schemeClr val="tx1"/>
              </a:solidFill>
            </a:rPr>
            <a:t>\n		         \u000A</a:t>
          </a:r>
          <a:endParaRPr lang="en-US" dirty="0">
            <a:solidFill>
              <a:schemeClr val="tx1"/>
            </a:solidFill>
          </a:endParaRPr>
        </a:p>
      </dgm:t>
    </dgm:pt>
    <dgm:pt modelId="{C6E79FAB-4929-4559-99D4-ED1289456BE1}" type="parTrans" cxnId="{C7FAFF6F-DC46-462F-A091-FA56BD6D31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5A6239-3B24-4997-B47F-EA22E8A2ABBD}" type="sibTrans" cxnId="{C7FAFF6F-DC46-462F-A091-FA56BD6D31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258601-8B71-4577-9A6E-A3F3F23B443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Carriage return      </a:t>
          </a:r>
          <a:r>
            <a:rPr lang="en-US" b="1" dirty="0">
              <a:solidFill>
                <a:schemeClr val="tx1"/>
              </a:solidFill>
            </a:rPr>
            <a:t>\r		         \u000D</a:t>
          </a:r>
          <a:endParaRPr lang="en-US" dirty="0">
            <a:solidFill>
              <a:schemeClr val="tx1"/>
            </a:solidFill>
          </a:endParaRPr>
        </a:p>
      </dgm:t>
    </dgm:pt>
    <dgm:pt modelId="{22CA0128-BAFD-4946-B951-C13B7CAB82B7}" type="parTrans" cxnId="{82B92089-B38E-4FCB-8D6E-D43DA390D8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A19575-9FB0-4014-B8C7-C682031E17C0}" type="sibTrans" cxnId="{82B92089-B38E-4FCB-8D6E-D43DA390D8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F2FE44-73D8-494E-93DE-A7AA4FFE82D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Backslash              </a:t>
          </a:r>
          <a:r>
            <a:rPr lang="en-US" b="1" dirty="0">
              <a:solidFill>
                <a:schemeClr val="tx1"/>
              </a:solidFill>
            </a:rPr>
            <a:t>\\		         \u005C</a:t>
          </a:r>
          <a:endParaRPr lang="en-US" dirty="0">
            <a:solidFill>
              <a:schemeClr val="tx1"/>
            </a:solidFill>
          </a:endParaRPr>
        </a:p>
      </dgm:t>
    </dgm:pt>
    <dgm:pt modelId="{3E0CC559-8CD0-4F08-884F-485B4C81333F}" type="parTrans" cxnId="{9355B077-4B34-412C-86C7-79AC541A80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A34D33-1774-4B7A-9658-94A0F605769B}" type="sibTrans" cxnId="{9355B077-4B34-412C-86C7-79AC541A80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40BAB-B672-45FA-ADD9-BD0650684E6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Single Quote          </a:t>
          </a:r>
          <a:r>
            <a:rPr lang="en-US" b="1" dirty="0">
              <a:solidFill>
                <a:schemeClr val="tx1"/>
              </a:solidFill>
            </a:rPr>
            <a:t>\’ 		         \u0027</a:t>
          </a:r>
          <a:endParaRPr lang="en-US" dirty="0">
            <a:solidFill>
              <a:schemeClr val="tx1"/>
            </a:solidFill>
          </a:endParaRPr>
        </a:p>
      </dgm:t>
    </dgm:pt>
    <dgm:pt modelId="{F14DE6D2-E797-407D-969D-3594C75BBCA2}" type="parTrans" cxnId="{33B307E6-1003-4311-9AD6-F725C38228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8D5E69-DB70-4CB3-9E37-5C1E7F229779}" type="sibTrans" cxnId="{33B307E6-1003-4311-9AD6-F725C38228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FF3CAA-EB9E-4B30-A582-1D5B0AC91E0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Double Quote         </a:t>
          </a:r>
          <a:r>
            <a:rPr lang="en-US" b="1" dirty="0">
              <a:solidFill>
                <a:schemeClr val="tx1"/>
              </a:solidFill>
            </a:rPr>
            <a:t>\" 		         \u0022</a:t>
          </a:r>
          <a:endParaRPr lang="en-US" dirty="0">
            <a:solidFill>
              <a:schemeClr val="tx1"/>
            </a:solidFill>
          </a:endParaRPr>
        </a:p>
      </dgm:t>
    </dgm:pt>
    <dgm:pt modelId="{84524209-FF4D-4E41-BD52-BC67246F95DE}" type="parTrans" cxnId="{C1AD031F-05F5-4A2C-89F6-C3568D8391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A5404A-1CF7-4C81-9CE1-F544E0D2A096}" type="sibTrans" cxnId="{C1AD031F-05F5-4A2C-89F6-C3568D8391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B8F996-B552-2146-974D-F19388A74D5D}" type="pres">
      <dgm:prSet presAssocID="{4B1DDA6C-3432-4926-A534-BDE769C0071F}" presName="linear" presStyleCnt="0">
        <dgm:presLayoutVars>
          <dgm:animLvl val="lvl"/>
          <dgm:resizeHandles val="exact"/>
        </dgm:presLayoutVars>
      </dgm:prSet>
      <dgm:spPr/>
    </dgm:pt>
    <dgm:pt modelId="{BF145280-526A-474E-B6A7-CE187E97F1AA}" type="pres">
      <dgm:prSet presAssocID="{722FBC88-CFCF-4ACA-8FF9-837529E9093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9344D61-17C2-AD41-8F18-E09603636F71}" type="pres">
      <dgm:prSet presAssocID="{5AB59D1A-399C-42DF-8421-E4576B33CA52}" presName="spacer" presStyleCnt="0"/>
      <dgm:spPr/>
    </dgm:pt>
    <dgm:pt modelId="{BED51E2B-F6D7-C849-A18E-E0B799EABEF0}" type="pres">
      <dgm:prSet presAssocID="{0F3BEBD2-3F1C-4F6E-B4E5-6B76AB9A51A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BC687A3-8C38-1840-9EF0-CC51DFD9339A}" type="pres">
      <dgm:prSet presAssocID="{8BC7D6B5-9AB1-4D66-9C2E-C2C4565CFBBB}" presName="spacer" presStyleCnt="0"/>
      <dgm:spPr/>
    </dgm:pt>
    <dgm:pt modelId="{D974EA13-E610-A642-9D38-8A8E4788BD03}" type="pres">
      <dgm:prSet presAssocID="{F3AAB028-1DC3-4318-9277-7D186013B10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429B370-8803-8141-AB49-3ABAD8E792BC}" type="pres">
      <dgm:prSet presAssocID="{52B8CAD6-0351-4565-96E4-3C6CAF227757}" presName="spacer" presStyleCnt="0"/>
      <dgm:spPr/>
    </dgm:pt>
    <dgm:pt modelId="{209E8C23-9D69-2C4D-B8B1-1A35DC535DF6}" type="pres">
      <dgm:prSet presAssocID="{7F785082-68B4-4A41-8E32-54804828BD1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D0EE41-CD73-BF41-8307-47C2C096CD8E}" type="pres">
      <dgm:prSet presAssocID="{DB5A6239-3B24-4997-B47F-EA22E8A2ABBD}" presName="spacer" presStyleCnt="0"/>
      <dgm:spPr/>
    </dgm:pt>
    <dgm:pt modelId="{FCA09FC7-AB60-EE4E-9D27-FE8027D2EC7D}" type="pres">
      <dgm:prSet presAssocID="{38258601-8B71-4577-9A6E-A3F3F23B44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21AC46-8079-C547-9107-9FDE39C87903}" type="pres">
      <dgm:prSet presAssocID="{C9A19575-9FB0-4014-B8C7-C682031E17C0}" presName="spacer" presStyleCnt="0"/>
      <dgm:spPr/>
    </dgm:pt>
    <dgm:pt modelId="{553FD35C-6EFB-D541-A5C1-5B58A6E09258}" type="pres">
      <dgm:prSet presAssocID="{30F2FE44-73D8-494E-93DE-A7AA4FFE82D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269AD21-FFAC-B44C-9F66-7A36EFE4EB3E}" type="pres">
      <dgm:prSet presAssocID="{18A34D33-1774-4B7A-9658-94A0F605769B}" presName="spacer" presStyleCnt="0"/>
      <dgm:spPr/>
    </dgm:pt>
    <dgm:pt modelId="{383CB32F-B068-5E47-B37D-321360EBF3F7}" type="pres">
      <dgm:prSet presAssocID="{7E240BAB-B672-45FA-ADD9-BD0650684E6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5955D37-9323-7745-8A12-60AF1A77808F}" type="pres">
      <dgm:prSet presAssocID="{508D5E69-DB70-4CB3-9E37-5C1E7F229779}" presName="spacer" presStyleCnt="0"/>
      <dgm:spPr/>
    </dgm:pt>
    <dgm:pt modelId="{238F647B-1096-6640-AFE8-142F3453F9D3}" type="pres">
      <dgm:prSet presAssocID="{DDFF3CAA-EB9E-4B30-A582-1D5B0AC91E0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1302E14-2CFD-0A4C-B182-AA33F70C67DF}" type="presOf" srcId="{4B1DDA6C-3432-4926-A534-BDE769C0071F}" destId="{60B8F996-B552-2146-974D-F19388A74D5D}" srcOrd="0" destOrd="0" presId="urn:microsoft.com/office/officeart/2005/8/layout/vList2"/>
    <dgm:cxn modelId="{C1AD031F-05F5-4A2C-89F6-C3568D839166}" srcId="{4B1DDA6C-3432-4926-A534-BDE769C0071F}" destId="{DDFF3CAA-EB9E-4B30-A582-1D5B0AC91E0B}" srcOrd="7" destOrd="0" parTransId="{84524209-FF4D-4E41-BD52-BC67246F95DE}" sibTransId="{F0A5404A-1CF7-4C81-9CE1-F544E0D2A096}"/>
    <dgm:cxn modelId="{8C9BCF30-5A70-9D46-A87F-C9A1DD0C5020}" type="presOf" srcId="{DDFF3CAA-EB9E-4B30-A582-1D5B0AC91E0B}" destId="{238F647B-1096-6640-AFE8-142F3453F9D3}" srcOrd="0" destOrd="0" presId="urn:microsoft.com/office/officeart/2005/8/layout/vList2"/>
    <dgm:cxn modelId="{12DDC44C-B521-4716-874C-7E6D88102A59}" srcId="{4B1DDA6C-3432-4926-A534-BDE769C0071F}" destId="{0F3BEBD2-3F1C-4F6E-B4E5-6B76AB9A51AF}" srcOrd="1" destOrd="0" parTransId="{F9675DE9-0D89-48DA-90AA-F4ED07073758}" sibTransId="{8BC7D6B5-9AB1-4D66-9C2E-C2C4565CFBBB}"/>
    <dgm:cxn modelId="{8EE79352-85E1-8F4C-BAAB-7516C4BED19F}" type="presOf" srcId="{7E240BAB-B672-45FA-ADD9-BD0650684E6A}" destId="{383CB32F-B068-5E47-B37D-321360EBF3F7}" srcOrd="0" destOrd="0" presId="urn:microsoft.com/office/officeart/2005/8/layout/vList2"/>
    <dgm:cxn modelId="{3A3FA76B-B9D0-B841-8272-EFF9EC1005C9}" type="presOf" srcId="{7F785082-68B4-4A41-8E32-54804828BD1B}" destId="{209E8C23-9D69-2C4D-B8B1-1A35DC535DF6}" srcOrd="0" destOrd="0" presId="urn:microsoft.com/office/officeart/2005/8/layout/vList2"/>
    <dgm:cxn modelId="{C7FAFF6F-DC46-462F-A091-FA56BD6D312B}" srcId="{4B1DDA6C-3432-4926-A534-BDE769C0071F}" destId="{7F785082-68B4-4A41-8E32-54804828BD1B}" srcOrd="3" destOrd="0" parTransId="{C6E79FAB-4929-4559-99D4-ED1289456BE1}" sibTransId="{DB5A6239-3B24-4997-B47F-EA22E8A2ABBD}"/>
    <dgm:cxn modelId="{9355B077-4B34-412C-86C7-79AC541A80FF}" srcId="{4B1DDA6C-3432-4926-A534-BDE769C0071F}" destId="{30F2FE44-73D8-494E-93DE-A7AA4FFE82D3}" srcOrd="5" destOrd="0" parTransId="{3E0CC559-8CD0-4F08-884F-485B4C81333F}" sibTransId="{18A34D33-1774-4B7A-9658-94A0F605769B}"/>
    <dgm:cxn modelId="{A2DC747E-874A-6F4C-829D-28207B14D57C}" type="presOf" srcId="{F3AAB028-1DC3-4318-9277-7D186013B103}" destId="{D974EA13-E610-A642-9D38-8A8E4788BD03}" srcOrd="0" destOrd="0" presId="urn:microsoft.com/office/officeart/2005/8/layout/vList2"/>
    <dgm:cxn modelId="{AA239885-B69C-CB4D-9BEF-B52EB4D7DF7E}" type="presOf" srcId="{0F3BEBD2-3F1C-4F6E-B4E5-6B76AB9A51AF}" destId="{BED51E2B-F6D7-C849-A18E-E0B799EABEF0}" srcOrd="0" destOrd="0" presId="urn:microsoft.com/office/officeart/2005/8/layout/vList2"/>
    <dgm:cxn modelId="{82B92089-B38E-4FCB-8D6E-D43DA390D8B1}" srcId="{4B1DDA6C-3432-4926-A534-BDE769C0071F}" destId="{38258601-8B71-4577-9A6E-A3F3F23B443B}" srcOrd="4" destOrd="0" parTransId="{22CA0128-BAFD-4946-B951-C13B7CAB82B7}" sibTransId="{C9A19575-9FB0-4014-B8C7-C682031E17C0}"/>
    <dgm:cxn modelId="{5A041E90-6339-CA48-8D45-69985CAB3FBF}" type="presOf" srcId="{38258601-8B71-4577-9A6E-A3F3F23B443B}" destId="{FCA09FC7-AB60-EE4E-9D27-FE8027D2EC7D}" srcOrd="0" destOrd="0" presId="urn:microsoft.com/office/officeart/2005/8/layout/vList2"/>
    <dgm:cxn modelId="{12840B93-D21E-4D51-AA1F-2AA7B9F48E06}" srcId="{4B1DDA6C-3432-4926-A534-BDE769C0071F}" destId="{722FBC88-CFCF-4ACA-8FF9-837529E9093E}" srcOrd="0" destOrd="0" parTransId="{A6268A19-B0B1-41AD-8AD5-CDA3160766C6}" sibTransId="{5AB59D1A-399C-42DF-8421-E4576B33CA52}"/>
    <dgm:cxn modelId="{3A85649B-89B8-46DD-B552-B48CA1805308}" srcId="{4B1DDA6C-3432-4926-A534-BDE769C0071F}" destId="{F3AAB028-1DC3-4318-9277-7D186013B103}" srcOrd="2" destOrd="0" parTransId="{81200D7E-A946-4892-AE8D-481BE92C8EA7}" sibTransId="{52B8CAD6-0351-4565-96E4-3C6CAF227757}"/>
    <dgm:cxn modelId="{5ED46EB5-12AB-D440-8D60-68EBBC54FD65}" type="presOf" srcId="{722FBC88-CFCF-4ACA-8FF9-837529E9093E}" destId="{BF145280-526A-474E-B6A7-CE187E97F1AA}" srcOrd="0" destOrd="0" presId="urn:microsoft.com/office/officeart/2005/8/layout/vList2"/>
    <dgm:cxn modelId="{33B307E6-1003-4311-9AD6-F725C3822856}" srcId="{4B1DDA6C-3432-4926-A534-BDE769C0071F}" destId="{7E240BAB-B672-45FA-ADD9-BD0650684E6A}" srcOrd="6" destOrd="0" parTransId="{F14DE6D2-E797-407D-969D-3594C75BBCA2}" sibTransId="{508D5E69-DB70-4CB3-9E37-5C1E7F229779}"/>
    <dgm:cxn modelId="{A2CACDFC-D5F7-E24D-A70E-8E9CCA332048}" type="presOf" srcId="{30F2FE44-73D8-494E-93DE-A7AA4FFE82D3}" destId="{553FD35C-6EFB-D541-A5C1-5B58A6E09258}" srcOrd="0" destOrd="0" presId="urn:microsoft.com/office/officeart/2005/8/layout/vList2"/>
    <dgm:cxn modelId="{3C587B94-436F-B549-A461-4BF0E4583F4F}" type="presParOf" srcId="{60B8F996-B552-2146-974D-F19388A74D5D}" destId="{BF145280-526A-474E-B6A7-CE187E97F1AA}" srcOrd="0" destOrd="0" presId="urn:microsoft.com/office/officeart/2005/8/layout/vList2"/>
    <dgm:cxn modelId="{85CAACA0-652A-0448-B077-D5B414E05B8B}" type="presParOf" srcId="{60B8F996-B552-2146-974D-F19388A74D5D}" destId="{39344D61-17C2-AD41-8F18-E09603636F71}" srcOrd="1" destOrd="0" presId="urn:microsoft.com/office/officeart/2005/8/layout/vList2"/>
    <dgm:cxn modelId="{3B45646C-64E5-0C49-9034-D29AA25DA36F}" type="presParOf" srcId="{60B8F996-B552-2146-974D-F19388A74D5D}" destId="{BED51E2B-F6D7-C849-A18E-E0B799EABEF0}" srcOrd="2" destOrd="0" presId="urn:microsoft.com/office/officeart/2005/8/layout/vList2"/>
    <dgm:cxn modelId="{7EC26E0E-B121-B34F-B7E2-2E587632A083}" type="presParOf" srcId="{60B8F996-B552-2146-974D-F19388A74D5D}" destId="{4BC687A3-8C38-1840-9EF0-CC51DFD9339A}" srcOrd="3" destOrd="0" presId="urn:microsoft.com/office/officeart/2005/8/layout/vList2"/>
    <dgm:cxn modelId="{BAF8A218-FF0D-634A-A581-901B61184027}" type="presParOf" srcId="{60B8F996-B552-2146-974D-F19388A74D5D}" destId="{D974EA13-E610-A642-9D38-8A8E4788BD03}" srcOrd="4" destOrd="0" presId="urn:microsoft.com/office/officeart/2005/8/layout/vList2"/>
    <dgm:cxn modelId="{6CA2950A-7883-3147-860F-DDBC7DBDA24C}" type="presParOf" srcId="{60B8F996-B552-2146-974D-F19388A74D5D}" destId="{8429B370-8803-8141-AB49-3ABAD8E792BC}" srcOrd="5" destOrd="0" presId="urn:microsoft.com/office/officeart/2005/8/layout/vList2"/>
    <dgm:cxn modelId="{ED83300F-0008-264B-A4FC-A7D9DF5F818F}" type="presParOf" srcId="{60B8F996-B552-2146-974D-F19388A74D5D}" destId="{209E8C23-9D69-2C4D-B8B1-1A35DC535DF6}" srcOrd="6" destOrd="0" presId="urn:microsoft.com/office/officeart/2005/8/layout/vList2"/>
    <dgm:cxn modelId="{9E01E864-C668-A448-A92A-D3900980BF86}" type="presParOf" srcId="{60B8F996-B552-2146-974D-F19388A74D5D}" destId="{14D0EE41-CD73-BF41-8307-47C2C096CD8E}" srcOrd="7" destOrd="0" presId="urn:microsoft.com/office/officeart/2005/8/layout/vList2"/>
    <dgm:cxn modelId="{1C3F80AA-4302-A541-A935-D2992771C7E9}" type="presParOf" srcId="{60B8F996-B552-2146-974D-F19388A74D5D}" destId="{FCA09FC7-AB60-EE4E-9D27-FE8027D2EC7D}" srcOrd="8" destOrd="0" presId="urn:microsoft.com/office/officeart/2005/8/layout/vList2"/>
    <dgm:cxn modelId="{BE99B6D1-6C08-C249-A820-09FA65B35324}" type="presParOf" srcId="{60B8F996-B552-2146-974D-F19388A74D5D}" destId="{9821AC46-8079-C547-9107-9FDE39C87903}" srcOrd="9" destOrd="0" presId="urn:microsoft.com/office/officeart/2005/8/layout/vList2"/>
    <dgm:cxn modelId="{CE1790EC-185F-2A4F-91E3-1431223C3B66}" type="presParOf" srcId="{60B8F996-B552-2146-974D-F19388A74D5D}" destId="{553FD35C-6EFB-D541-A5C1-5B58A6E09258}" srcOrd="10" destOrd="0" presId="urn:microsoft.com/office/officeart/2005/8/layout/vList2"/>
    <dgm:cxn modelId="{E0FAE24E-ACA0-264E-BAD7-92AFD72EFC59}" type="presParOf" srcId="{60B8F996-B552-2146-974D-F19388A74D5D}" destId="{6269AD21-FFAC-B44C-9F66-7A36EFE4EB3E}" srcOrd="11" destOrd="0" presId="urn:microsoft.com/office/officeart/2005/8/layout/vList2"/>
    <dgm:cxn modelId="{BC2C090D-4245-254E-91D3-ECF80AE1C3A2}" type="presParOf" srcId="{60B8F996-B552-2146-974D-F19388A74D5D}" destId="{383CB32F-B068-5E47-B37D-321360EBF3F7}" srcOrd="12" destOrd="0" presId="urn:microsoft.com/office/officeart/2005/8/layout/vList2"/>
    <dgm:cxn modelId="{C6E91AF6-EADE-3A47-9BBF-182633D1DEEB}" type="presParOf" srcId="{60B8F996-B552-2146-974D-F19388A74D5D}" destId="{45955D37-9323-7745-8A12-60AF1A77808F}" srcOrd="13" destOrd="0" presId="urn:microsoft.com/office/officeart/2005/8/layout/vList2"/>
    <dgm:cxn modelId="{6DD0141F-27FA-B24B-A9F5-E53B89C72411}" type="presParOf" srcId="{60B8F996-B552-2146-974D-F19388A74D5D}" destId="{238F647B-1096-6640-AFE8-142F3453F9D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45280-526A-474E-B6A7-CE187E97F1AA}">
      <dsp:nvSpPr>
        <dsp:cNvPr id="0" name=""/>
        <dsp:cNvSpPr/>
      </dsp:nvSpPr>
      <dsp:spPr>
        <a:xfrm>
          <a:off x="0" y="824753"/>
          <a:ext cx="5007799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chemeClr val="bg1"/>
              </a:solidFill>
            </a:rPr>
            <a:t>Description            Escape Sequence              Unicode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1704" y="846457"/>
        <a:ext cx="4964391" cy="401192"/>
      </dsp:txXfrm>
    </dsp:sp>
    <dsp:sp modelId="{BED51E2B-F6D7-C849-A18E-E0B799EABEF0}">
      <dsp:nvSpPr>
        <dsp:cNvPr id="0" name=""/>
        <dsp:cNvSpPr/>
      </dsp:nvSpPr>
      <dsp:spPr>
        <a:xfrm>
          <a:off x="0" y="1324073"/>
          <a:ext cx="5007799" cy="444600"/>
        </a:xfrm>
        <a:prstGeom prst="roundRect">
          <a:avLst/>
        </a:prstGeom>
        <a:solidFill>
          <a:schemeClr val="accent2">
            <a:hueOff val="-2057143"/>
            <a:satOff val="-7143"/>
            <a:lumOff val="85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Backspace             </a:t>
          </a:r>
          <a:r>
            <a:rPr lang="en-US" sz="1900" b="1" kern="1200" dirty="0">
              <a:solidFill>
                <a:schemeClr val="tx1"/>
              </a:solidFill>
            </a:rPr>
            <a:t>\b	                      \u0008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1345777"/>
        <a:ext cx="4964391" cy="401192"/>
      </dsp:txXfrm>
    </dsp:sp>
    <dsp:sp modelId="{D974EA13-E610-A642-9D38-8A8E4788BD03}">
      <dsp:nvSpPr>
        <dsp:cNvPr id="0" name=""/>
        <dsp:cNvSpPr/>
      </dsp:nvSpPr>
      <dsp:spPr>
        <a:xfrm>
          <a:off x="0" y="1823393"/>
          <a:ext cx="5007799" cy="444600"/>
        </a:xfrm>
        <a:prstGeom prst="roundRect">
          <a:avLst/>
        </a:prstGeom>
        <a:solidFill>
          <a:schemeClr val="accent2">
            <a:hueOff val="-4114286"/>
            <a:satOff val="-14287"/>
            <a:lumOff val="171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Tab                        </a:t>
          </a:r>
          <a:r>
            <a:rPr lang="en-US" sz="1900" b="1" kern="1200" dirty="0">
              <a:solidFill>
                <a:schemeClr val="tx1"/>
              </a:solidFill>
            </a:rPr>
            <a:t>\t		         \u0009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1845097"/>
        <a:ext cx="4964391" cy="401192"/>
      </dsp:txXfrm>
    </dsp:sp>
    <dsp:sp modelId="{209E8C23-9D69-2C4D-B8B1-1A35DC535DF6}">
      <dsp:nvSpPr>
        <dsp:cNvPr id="0" name=""/>
        <dsp:cNvSpPr/>
      </dsp:nvSpPr>
      <dsp:spPr>
        <a:xfrm>
          <a:off x="0" y="2322713"/>
          <a:ext cx="5007799" cy="444600"/>
        </a:xfrm>
        <a:prstGeom prst="roundRect">
          <a:avLst/>
        </a:prstGeom>
        <a:solidFill>
          <a:schemeClr val="accent2">
            <a:hueOff val="-6171429"/>
            <a:satOff val="-21430"/>
            <a:lumOff val="257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Linefeed                </a:t>
          </a:r>
          <a:r>
            <a:rPr lang="en-US" sz="1900" b="1" kern="1200" dirty="0">
              <a:solidFill>
                <a:schemeClr val="tx1"/>
              </a:solidFill>
            </a:rPr>
            <a:t>\n		         \u000A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2344417"/>
        <a:ext cx="4964391" cy="401192"/>
      </dsp:txXfrm>
    </dsp:sp>
    <dsp:sp modelId="{FCA09FC7-AB60-EE4E-9D27-FE8027D2EC7D}">
      <dsp:nvSpPr>
        <dsp:cNvPr id="0" name=""/>
        <dsp:cNvSpPr/>
      </dsp:nvSpPr>
      <dsp:spPr>
        <a:xfrm>
          <a:off x="0" y="2822033"/>
          <a:ext cx="5007799" cy="444600"/>
        </a:xfrm>
        <a:prstGeom prst="roundRect">
          <a:avLst/>
        </a:prstGeom>
        <a:solidFill>
          <a:schemeClr val="accent2">
            <a:hueOff val="-8228572"/>
            <a:satOff val="-28573"/>
            <a:lumOff val="342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Carriage return      </a:t>
          </a:r>
          <a:r>
            <a:rPr lang="en-US" sz="1900" b="1" kern="1200" dirty="0">
              <a:solidFill>
                <a:schemeClr val="tx1"/>
              </a:solidFill>
            </a:rPr>
            <a:t>\r		         \u000D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2843737"/>
        <a:ext cx="4964391" cy="401192"/>
      </dsp:txXfrm>
    </dsp:sp>
    <dsp:sp modelId="{553FD35C-6EFB-D541-A5C1-5B58A6E09258}">
      <dsp:nvSpPr>
        <dsp:cNvPr id="0" name=""/>
        <dsp:cNvSpPr/>
      </dsp:nvSpPr>
      <dsp:spPr>
        <a:xfrm>
          <a:off x="0" y="3321353"/>
          <a:ext cx="5007799" cy="444600"/>
        </a:xfrm>
        <a:prstGeom prst="roundRect">
          <a:avLst/>
        </a:prstGeom>
        <a:solidFill>
          <a:schemeClr val="accent2">
            <a:hueOff val="-10285714"/>
            <a:satOff val="-35716"/>
            <a:lumOff val="42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Backslash              </a:t>
          </a:r>
          <a:r>
            <a:rPr lang="en-US" sz="1900" b="1" kern="1200" dirty="0">
              <a:solidFill>
                <a:schemeClr val="tx1"/>
              </a:solidFill>
            </a:rPr>
            <a:t>\\		         \u005C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3343057"/>
        <a:ext cx="4964391" cy="401192"/>
      </dsp:txXfrm>
    </dsp:sp>
    <dsp:sp modelId="{383CB32F-B068-5E47-B37D-321360EBF3F7}">
      <dsp:nvSpPr>
        <dsp:cNvPr id="0" name=""/>
        <dsp:cNvSpPr/>
      </dsp:nvSpPr>
      <dsp:spPr>
        <a:xfrm>
          <a:off x="0" y="3820673"/>
          <a:ext cx="5007799" cy="444600"/>
        </a:xfrm>
        <a:prstGeom prst="roundRect">
          <a:avLst/>
        </a:prstGeom>
        <a:solidFill>
          <a:schemeClr val="accent2">
            <a:hueOff val="-12342858"/>
            <a:satOff val="-42860"/>
            <a:lumOff val="514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Single Quote          </a:t>
          </a:r>
          <a:r>
            <a:rPr lang="en-US" sz="1900" b="1" kern="1200" dirty="0">
              <a:solidFill>
                <a:schemeClr val="tx1"/>
              </a:solidFill>
            </a:rPr>
            <a:t>\’ 		         \u0027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3842377"/>
        <a:ext cx="4964391" cy="401192"/>
      </dsp:txXfrm>
    </dsp:sp>
    <dsp:sp modelId="{238F647B-1096-6640-AFE8-142F3453F9D3}">
      <dsp:nvSpPr>
        <dsp:cNvPr id="0" name=""/>
        <dsp:cNvSpPr/>
      </dsp:nvSpPr>
      <dsp:spPr>
        <a:xfrm>
          <a:off x="0" y="4319993"/>
          <a:ext cx="5007799" cy="444600"/>
        </a:xfrm>
        <a:prstGeom prst="roundRect">
          <a:avLst/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Double Quote         </a:t>
          </a:r>
          <a:r>
            <a:rPr lang="en-US" sz="1900" b="1" kern="1200" dirty="0">
              <a:solidFill>
                <a:schemeClr val="tx1"/>
              </a:solidFill>
            </a:rPr>
            <a:t>\" 		         \u0022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1704" y="4341697"/>
        <a:ext cx="4964391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A90DFF-AB26-46C9-9A6B-BB49973C3F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F39C0-ABE9-4A09-9A09-B2410D599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6241278-E8BC-4498-A14B-C247DB48A8BC}" type="datetimeFigureOut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FD8F-CBF1-4913-B77C-6C8C1371AE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A6FE7-CE25-4AB3-9ADD-A397DCC99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A2E5CB-9718-4172-95F1-C5CE888A0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A1DB13-6BE3-4527-918D-9C7649273F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939F-9B78-497F-842A-A4848B8540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2935538-AA09-47B4-A99C-3E84F3CA016F}" type="datetimeFigureOut">
              <a:rPr lang="en-GB"/>
              <a:pPr>
                <a:defRPr/>
              </a:pPr>
              <a:t>29/12/2024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C0E0B5-D564-41F3-A18F-BF3AEF1B8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0425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1861121-C8B3-40C9-A1DA-8739A1D7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38650"/>
            <a:ext cx="5635625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2DE59-01CE-45A6-B5A0-793B3C1166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4012-A921-4F4B-A237-FC91BD2F5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8CEE1A-F426-41FE-BC38-790BBF83D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5BF3CA-E674-41A4-AFA6-F047448A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762E8D8-8798-4808-927E-0C4545423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4022184-3531-4FFE-B5CC-96A389E7C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B0CDF57-140D-4981-B3DB-35B96B975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C4A9F91-6261-4676-8650-F6EF1EA49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8E22B11-F0A4-4962-BDDF-121539BCA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342A149-CB5A-4602-9EC1-F95B3A069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EDF0AEF-8C7E-4E40-AE84-FA6E00F1B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40CC4F-4E9B-4B21-A81C-1B34C9419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9EBA63C-DBD7-4F04-AA44-546B91CCE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B3D9E50-CD57-4DDE-ADB2-C052DFD40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5161BEF-4897-460B-8A07-A0B27750B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E86F037-9130-473D-BDD9-C456FC798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D8DBE21-9F78-4113-87C2-A0A9AACDC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9B9ECF3-8459-4733-A6BD-D811DD085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5CE29D8-D8C4-4B47-AC0E-5D457B2D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9AB918-2CBD-46D6-8DA9-5DC61D77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CD9EE47-2671-4BF7-B881-280CAC931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A56C84C-25AF-40AC-A5D3-0CE7B09B7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32008D1-F0F0-4066-A7E8-4EF595CDF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A7CA341-C82E-4BEC-95D8-F65BECCAD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B8B03FC-BEB3-47CA-9DF9-B7A39513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438650"/>
            <a:ext cx="5165725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04AAFE-60DD-415C-BA4E-E07FCA6ADF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50B2A-D30B-4FF0-8983-338F49D31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0403BB-0F96-4317-A917-9BB7AD404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53E6-857C-45E4-A57D-1C52A7504D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34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131B0E-3AE9-40D4-9F83-539A88122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26B048-4A6C-420E-ACCF-628198E09C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DB9613-05DC-40AA-BB5A-F92B11677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8E1E-0523-41E8-B24B-5A0EE2DDB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92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84080-F5F4-4A0B-A6CD-51F7531CE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4E988A-5222-4B90-A237-C9DEA0F88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77041-1259-4022-B1FA-A6B4C078B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8C6C-3C2A-4A0B-B416-29B35396B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48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DA1694-E712-4B5D-9E68-5A1675213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141190-18BE-4017-AE15-58A572774E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2116CC-74DE-4989-A55B-77CFF01CC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CBEC-0FC7-441A-943B-1EE9C228A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9B2317-E67A-4559-A40F-CDB88CFB9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F7564-E3D7-41C5-9457-F9B11147D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05E90D-6CA7-4587-B84E-7B9AA2CA0C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057A-C5CD-4609-8D41-FCBFFC0FF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54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A132E-A6E0-4D0B-9C5E-12FCC1A23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1C81B-BAE2-4CE6-B89A-6040C0B26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5B9E2-397C-4215-8691-F0C7EF8E7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EA7B-97BE-4B8A-A18D-D190E2F53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850F10-DDDE-47C7-B002-8D95495D2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E4DBB3-ADFF-4595-BF4B-52A01163C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CEC7B0-1118-403C-AA3A-2F85E4570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E887C-9922-4DF8-8398-6604D3726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3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6DB40F-8028-4FDF-A49E-DE16AC4C9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D65EF3-0F53-4020-9AD1-667407F69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2D4C78-2A3A-4A3F-BBCD-6DD3F0585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2359-BD7D-44AF-8618-B59A76334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28180F-BE46-410F-8C64-B0848D07C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A1B88A-3FA9-4E58-8F03-0CA9916B2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16CE79-89B3-473D-A88E-9CEC1D289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CCFD-DEF1-4A9C-834F-5B213F4BB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5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3BE7F-3235-494B-854B-7EB5272CD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A853F-4C2B-4763-886D-2922E6F3E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F976D-6293-4A63-A7D7-7A4BEA0441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C6D0-C43C-4E08-A64F-A21312EA3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3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1C823-9C65-48C4-BC1D-726410232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D141A-2ABE-4341-837F-8ECB2F99B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00CE9-2BC4-468A-B04B-CD9829657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26B8C-A076-46CE-8610-0DAE16B1C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6D9BB99-BC4B-4E2C-9956-A1C00B2FA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72E98C-69D8-4AC7-8024-21A356D7F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ED3462-3BC7-41E8-96A7-BDA1631D7B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827C97-B214-4719-80FE-0530B94215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2ACB70-8772-480D-91B4-C2BC57B33E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14B1793-85FE-4A38-BEF7-EF1CC1749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br>
              <a:rPr lang="en-US" altLang="en-US" sz="4000" b="1" dirty="0"/>
            </a:br>
            <a:br>
              <a:rPr lang="en-US" altLang="en-US" sz="4000" b="1" dirty="0"/>
            </a:br>
            <a:r>
              <a:rPr lang="en-US" altLang="en-US" sz="4000" dirty="0"/>
              <a:t>Chapter 8: </a:t>
            </a:r>
            <a:br>
              <a:rPr lang="en-US" altLang="en-US" sz="4000" dirty="0"/>
            </a:br>
            <a:r>
              <a:rPr lang="en-US" altLang="en-US" sz="4000" dirty="0"/>
              <a:t>String</a:t>
            </a:r>
          </a:p>
        </p:txBody>
      </p:sp>
      <p:sp>
        <p:nvSpPr>
          <p:cNvPr id="206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47C5CD0-A2F3-DFC8-54ED-A9B5CDD6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4" r="14409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CA32AF22-B62B-4358-8ED9-B88FCA286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0" y="381000"/>
            <a:ext cx="396240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2800" b="1" kern="1200" dirty="0">
                <a:solidFill>
                  <a:schemeClr val="tx1"/>
                </a:solidFill>
              </a:rPr>
              <a:t>Casting between char and Numeric Types</a:t>
            </a:r>
          </a:p>
        </p:txBody>
      </p:sp>
      <p:pic>
        <p:nvPicPr>
          <p:cNvPr id="26630" name="Picture 26629" descr="Formulae written on a blackboard">
            <a:extLst>
              <a:ext uri="{FF2B5EF4-FFF2-40B4-BE49-F238E27FC236}">
                <a16:creationId xmlns:a16="http://schemas.microsoft.com/office/drawing/2014/main" id="{3C64262A-9DA1-6145-7582-682075937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1" r="29649" b="-1"/>
          <a:stretch/>
        </p:blipFill>
        <p:spPr>
          <a:xfrm>
            <a:off x="20" y="10"/>
            <a:ext cx="3505180" cy="6857990"/>
          </a:xfrm>
          <a:prstGeom prst="rect">
            <a:avLst/>
          </a:prstGeom>
        </p:spPr>
      </p:pic>
      <p:grpSp>
        <p:nvGrpSpPr>
          <p:cNvPr id="26634" name="Group 2663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26637" name="Rectangle 26636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36" name="Rectangle 26635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27" name="Text Box 1027">
            <a:extLst>
              <a:ext uri="{FF2B5EF4-FFF2-40B4-BE49-F238E27FC236}">
                <a16:creationId xmlns:a16="http://schemas.microsoft.com/office/drawing/2014/main" id="{E1E05232-ABDC-4207-BA7F-F79DF878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33476"/>
            <a:ext cx="4800600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+mn-lt"/>
              </a:rPr>
              <a:t>int </a:t>
            </a:r>
            <a:r>
              <a:rPr lang="en-US" altLang="en-US" sz="1600" b="1" dirty="0" err="1">
                <a:latin typeface="+mn-lt"/>
              </a:rPr>
              <a:t>i</a:t>
            </a:r>
            <a:r>
              <a:rPr lang="en-US" altLang="en-US" sz="1600" b="1" dirty="0">
                <a:latin typeface="+mn-lt"/>
              </a:rPr>
              <a:t> = 'a'; // Same as int </a:t>
            </a:r>
            <a:r>
              <a:rPr lang="en-US" altLang="en-US" sz="1600" b="1" dirty="0" err="1">
                <a:latin typeface="+mn-lt"/>
              </a:rPr>
              <a:t>i</a:t>
            </a:r>
            <a:r>
              <a:rPr lang="en-US" altLang="en-US" sz="1600" b="1" dirty="0">
                <a:latin typeface="+mn-lt"/>
              </a:rPr>
              <a:t> = (int)'a';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en-US" sz="1600" b="1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+mn-lt"/>
              </a:rPr>
              <a:t>char c = 97; // Same as char c = (char)97;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8453CC0-4A81-4F9C-B770-9666D1AB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fld id="{F3B0DA26-7A94-4B37-8BC8-2D3963C6276F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600"/>
                </a:spcAft>
                <a:buNone/>
                <a:defRPr/>
              </a:pPr>
              <a:t>10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0CA5147D-2D3D-49EB-97BE-9D8A7652E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Comparing and Testing Characters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86019" name="Text Box 1027">
            <a:extLst>
              <a:ext uri="{FF2B5EF4-FFF2-40B4-BE49-F238E27FC236}">
                <a16:creationId xmlns:a16="http://schemas.microsoft.com/office/drawing/2014/main" id="{2942052A-E260-4E02-B87D-69C2FF23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828800"/>
            <a:ext cx="8686800" cy="429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defRPr/>
            </a:pPr>
            <a:r>
              <a:rPr lang="en-US" altLang="en-US" sz="2600" dirty="0">
                <a:latin typeface="+mn-lt"/>
              </a:rPr>
              <a:t>Two characters can be compared using relational operators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en-US" sz="2600" dirty="0">
                <a:latin typeface="+mn-lt"/>
              </a:rPr>
              <a:t>It is done by comparing the Unicode of the two characters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600" dirty="0">
                <a:latin typeface="+mn-lt"/>
              </a:rPr>
              <a:t>     </a:t>
            </a:r>
            <a:r>
              <a:rPr lang="en-US" altLang="en-US" sz="2600" dirty="0" err="1">
                <a:latin typeface="+mn-lt"/>
              </a:rPr>
              <a:t>eg</a:t>
            </a:r>
            <a:r>
              <a:rPr lang="en-US" altLang="en-US" sz="2600" dirty="0">
                <a:latin typeface="+mn-lt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600" dirty="0">
                <a:latin typeface="+mn-lt"/>
              </a:rPr>
              <a:t>         ‘a’ &lt; ‘b’ is true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600" dirty="0">
                <a:latin typeface="+mn-lt"/>
              </a:rPr>
              <a:t>         ‘a’ &lt; ‘A’ is false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600" dirty="0">
                <a:latin typeface="+mn-lt"/>
              </a:rPr>
              <a:t>         ‘1’ &lt; ‘8’ is true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B8FAA75-4535-4CC8-ADE7-919FC79F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DF079-FD01-41BD-BAE9-91CF3345AF8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024" name="Rectangle 860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EA5391DE-A7E7-4F2C-9BAB-D9C5D51F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and Testing Characters</a:t>
            </a:r>
          </a:p>
        </p:txBody>
      </p:sp>
      <p:sp>
        <p:nvSpPr>
          <p:cNvPr id="860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19" name="Text Box 1027">
            <a:extLst>
              <a:ext uri="{FF2B5EF4-FFF2-40B4-BE49-F238E27FC236}">
                <a16:creationId xmlns:a16="http://schemas.microsoft.com/office/drawing/2014/main" id="{F6CEFA8A-CFC8-453C-BFCE-E0BDE177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813" y="552091"/>
            <a:ext cx="490447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71463" indent="-22701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+mn-lt"/>
              </a:rPr>
              <a:t>Often we need to test whether a character is a number, a letter, an uppercase letter or a lowercase letter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1800" dirty="0" err="1">
                <a:latin typeface="+mn-lt"/>
              </a:rPr>
              <a:t>eg.</a:t>
            </a:r>
            <a:r>
              <a:rPr lang="en-US" altLang="en-US" sz="1800" dirty="0">
                <a:latin typeface="+mn-lt"/>
              </a:rPr>
              <a:t> Let variable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+mn-lt"/>
              </a:rPr>
              <a:t> as a char data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800" dirty="0">
                <a:latin typeface="+mn-lt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400" dirty="0">
                <a:latin typeface="+mn-lt"/>
              </a:rPr>
              <a:t>if 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&gt;= ‘A’ &amp;&amp; 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&lt;= ‘Z’)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400" dirty="0">
                <a:latin typeface="+mn-lt"/>
              </a:rPr>
              <a:t>          </a:t>
            </a:r>
            <a:r>
              <a:rPr lang="en-US" altLang="en-US" sz="1400" dirty="0" err="1">
                <a:latin typeface="+mn-lt"/>
              </a:rPr>
              <a:t>System.out.println</a:t>
            </a:r>
            <a:r>
              <a:rPr lang="en-US" altLang="en-US" sz="1400" dirty="0">
                <a:latin typeface="+mn-lt"/>
              </a:rPr>
              <a:t>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+ “ is an uppercase letter”);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400" dirty="0">
                <a:latin typeface="+mn-lt"/>
              </a:rPr>
              <a:t> else if 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&gt;= ‘a’ &amp;&amp; 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&lt;= ‘z’)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400" dirty="0">
                <a:latin typeface="+mn-lt"/>
              </a:rPr>
              <a:t>         </a:t>
            </a:r>
            <a:r>
              <a:rPr lang="en-US" altLang="en-US" sz="1400" dirty="0" err="1">
                <a:latin typeface="+mn-lt"/>
              </a:rPr>
              <a:t>System.out.println</a:t>
            </a:r>
            <a:r>
              <a:rPr lang="en-US" altLang="en-US" sz="1400" dirty="0">
                <a:latin typeface="+mn-lt"/>
              </a:rPr>
              <a:t>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+ “ is a lowercase letter”);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400" dirty="0">
                <a:latin typeface="+mn-lt"/>
              </a:rPr>
              <a:t> else if 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&gt;= ‘0’ &amp;&amp; 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&lt;= ‘9’)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400" dirty="0">
                <a:latin typeface="+mn-lt"/>
              </a:rPr>
              <a:t>        </a:t>
            </a:r>
            <a:r>
              <a:rPr lang="en-US" altLang="en-US" sz="1400" dirty="0" err="1">
                <a:latin typeface="+mn-lt"/>
              </a:rPr>
              <a:t>System.out.println</a:t>
            </a:r>
            <a:r>
              <a:rPr lang="en-US" altLang="en-US" sz="1400" dirty="0">
                <a:latin typeface="+mn-lt"/>
              </a:rPr>
              <a:t>(</a:t>
            </a:r>
            <a:r>
              <a:rPr lang="en-US" altLang="en-US" sz="1400" dirty="0" err="1">
                <a:latin typeface="+mn-lt"/>
              </a:rPr>
              <a:t>ch</a:t>
            </a:r>
            <a:r>
              <a:rPr lang="en-US" altLang="en-US" sz="1400" dirty="0">
                <a:latin typeface="+mn-lt"/>
              </a:rPr>
              <a:t> + “ is a numeric character”);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B7D81E5-40B9-4EEC-872D-81AB65BF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F03E4F8F-F2AF-4360-A69E-ED4B83E8DC97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BA5E5-A317-2AEA-0BE8-F6B8561B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AA57B-2D5F-54BE-0F92-34183A39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6D10-1BDE-FCD1-E54D-5EF58FF2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653057A-C5CD-4609-8D41-FCBFFC0FFF9D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14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570349F-6069-4831-8392-7453EFED05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200" b="1">
                <a:latin typeface="Courier New" panose="02070309020205020404" pitchFamily="49" charset="0"/>
              </a:rPr>
              <a:t>Character</a:t>
            </a:r>
            <a:r>
              <a:rPr lang="en-US" altLang="en-US"/>
              <a:t> Class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F620059D-C8ED-4592-9BE2-0E476C75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55B5C5BA-98A9-4A88-A801-DB6ABAC5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93B4156D-8F34-40B9-A71A-E8C215E5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C273D-C84B-4037-91F7-55CAB1E43A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F485F0-48BF-470E-9779-E5390065E02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371600"/>
          <a:ext cx="8153400" cy="377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1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Dsecription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isDigit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the specified character is a digit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isLetter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the specified character is a letter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isLetterOrDigit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true if the specified character is a letter or digit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34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isLowerCase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the specified character is a lowercase</a:t>
                      </a:r>
                      <a:r>
                        <a:rPr lang="en-US" sz="1800" baseline="0" dirty="0"/>
                        <a:t> letter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7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isUpperCase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Returns true if the specified character is an</a:t>
                      </a:r>
                      <a:r>
                        <a:rPr lang="en-MY" sz="1800" baseline="0" dirty="0"/>
                        <a:t> upper</a:t>
                      </a:r>
                      <a:r>
                        <a:rPr lang="en-MY" sz="1800" dirty="0"/>
                        <a:t>case letter</a:t>
                      </a:r>
                    </a:p>
                    <a:p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toLowerCase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lowercase</a:t>
                      </a:r>
                      <a:r>
                        <a:rPr lang="en-US" sz="1800" baseline="0" dirty="0"/>
                        <a:t> of the specified character</a:t>
                      </a:r>
                      <a:endParaRPr lang="en-MY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ToUpperCase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</a:t>
                      </a:r>
                      <a:endParaRPr lang="en-MY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Returns the uppercase of the specified character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EA86E616-C31D-4334-A48D-34A09B17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CADB3-114D-4744-909F-EDF69AB2DD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53EE32DB-A533-410E-9CF8-D638293E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2958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Assume that an identifier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/>
              <a:t> is of type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Character.isLetter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 is a letter”);</a:t>
            </a: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B6EF3C3A-4F20-4786-9AE6-CFAF50FD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3645475"/>
            <a:ext cx="67817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This statement will check the type of variable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/>
              <a:t> if it is a letter</a:t>
            </a:r>
            <a:endParaRPr lang="en-MY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07FD8-6DC2-8FCE-5EC7-A35F485312DA}"/>
              </a:ext>
            </a:extLst>
          </p:cNvPr>
          <p:cNvSpPr txBox="1"/>
          <p:nvPr/>
        </p:nvSpPr>
        <p:spPr>
          <a:xfrm>
            <a:off x="2424617" y="4252813"/>
            <a:ext cx="4461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 </a:t>
            </a:r>
            <a:r>
              <a:rPr lang="en-GB" dirty="0" err="1"/>
              <a:t>ch</a:t>
            </a:r>
            <a:r>
              <a:rPr lang="en-GB" dirty="0"/>
              <a:t> = ‘4’;</a:t>
            </a:r>
          </a:p>
          <a:p>
            <a:r>
              <a:rPr lang="en-GB" dirty="0"/>
              <a:t>if (</a:t>
            </a:r>
            <a:r>
              <a:rPr lang="en-GB" dirty="0" err="1"/>
              <a:t>Character.isLetter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))</a:t>
            </a:r>
          </a:p>
          <a:p>
            <a:r>
              <a:rPr lang="en-GB" dirty="0"/>
              <a:t>     </a:t>
            </a:r>
            <a:r>
              <a:rPr lang="en-GB" dirty="0" err="1"/>
              <a:t>System.out.println</a:t>
            </a:r>
            <a:r>
              <a:rPr lang="en-GB" dirty="0"/>
              <a:t> (</a:t>
            </a:r>
            <a:r>
              <a:rPr lang="en-GB" dirty="0" err="1"/>
              <a:t>ch</a:t>
            </a:r>
            <a:r>
              <a:rPr lang="en-GB" dirty="0"/>
              <a:t> + “ is a letter”);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if (</a:t>
            </a:r>
            <a:r>
              <a:rPr lang="en-GB" dirty="0" err="1"/>
              <a:t>Character.isDigit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))</a:t>
            </a:r>
          </a:p>
          <a:p>
            <a:r>
              <a:rPr lang="en-GB" dirty="0"/>
              <a:t>          </a:t>
            </a:r>
            <a:r>
              <a:rPr lang="en-GB" dirty="0" err="1"/>
              <a:t>System.out.println</a:t>
            </a:r>
            <a:r>
              <a:rPr lang="en-GB" dirty="0"/>
              <a:t> (</a:t>
            </a:r>
            <a:r>
              <a:rPr lang="en-GB" dirty="0" err="1"/>
              <a:t>ch</a:t>
            </a:r>
            <a:r>
              <a:rPr lang="en-GB" dirty="0"/>
              <a:t> + “is a digit”);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5" name="Rectangle 348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7" name="Rectangle 348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9" name="Rectangle 348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1" name="Rectangle 348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3" name="Rectangle 348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FAFAADF6-E902-4CAC-A09F-37FD474C6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altLang="en-US" sz="3200">
                <a:solidFill>
                  <a:srgbClr val="FFFFFF"/>
                </a:solidFill>
              </a:rPr>
              <a:t>Reading a character from the Console</a:t>
            </a:r>
            <a:endParaRPr lang="en-MY" alt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564B-3E09-48FF-89B1-B928A813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1700" dirty="0"/>
              <a:t>We can use </a:t>
            </a:r>
            <a:r>
              <a:rPr lang="en-US" sz="1700" dirty="0" err="1"/>
              <a:t>nextLine</a:t>
            </a:r>
            <a:r>
              <a:rPr lang="en-US" sz="1700" dirty="0"/>
              <a:t>() or next() method to read a string and then invoke the </a:t>
            </a:r>
            <a:r>
              <a:rPr lang="en-US" sz="1700" dirty="0" err="1"/>
              <a:t>charAt</a:t>
            </a:r>
            <a:r>
              <a:rPr lang="en-US" sz="1700" dirty="0"/>
              <a:t>(0) method.</a:t>
            </a:r>
          </a:p>
          <a:p>
            <a:pPr>
              <a:defRPr/>
            </a:pPr>
            <a:r>
              <a:rPr lang="en-US" sz="1700" dirty="0"/>
              <a:t>For example</a:t>
            </a:r>
          </a:p>
          <a:p>
            <a:pPr marL="0" indent="0">
              <a:buFontTx/>
              <a:buNone/>
              <a:defRPr/>
            </a:pPr>
            <a:r>
              <a:rPr lang="en-US" sz="1700" dirty="0">
                <a:latin typeface="Lucida Sans Typewriter" panose="020B0509030504030204" pitchFamily="49" charset="0"/>
              </a:rPr>
              <a:t>Scanner input = new Scanner(</a:t>
            </a:r>
            <a:r>
              <a:rPr lang="en-US" sz="1700" dirty="0" err="1">
                <a:latin typeface="Lucida Sans Typewriter" panose="020B0509030504030204" pitchFamily="49" charset="0"/>
              </a:rPr>
              <a:t>System.in</a:t>
            </a:r>
            <a:r>
              <a:rPr lang="en-US" sz="17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700" dirty="0" err="1">
                <a:latin typeface="Lucida Sans Typewriter" panose="020B0509030504030204" pitchFamily="49" charset="0"/>
              </a:rPr>
              <a:t>System.out.print</a:t>
            </a:r>
            <a:r>
              <a:rPr lang="en-US" sz="1700" dirty="0">
                <a:latin typeface="Lucida Sans Typewriter" panose="020B0509030504030204" pitchFamily="49" charset="0"/>
              </a:rPr>
              <a:t>(“Enter a character: “);</a:t>
            </a:r>
          </a:p>
          <a:p>
            <a:pPr marL="0" indent="0">
              <a:buFontTx/>
              <a:buNone/>
              <a:defRPr/>
            </a:pPr>
            <a:r>
              <a:rPr lang="en-US" sz="1700" dirty="0">
                <a:latin typeface="Lucida Sans Typewriter" panose="020B0509030504030204" pitchFamily="49" charset="0"/>
              </a:rPr>
              <a:t>String </a:t>
            </a:r>
            <a:r>
              <a:rPr lang="en-US" sz="1700" dirty="0" err="1">
                <a:latin typeface="Lucida Sans Typewriter" panose="020B0509030504030204" pitchFamily="49" charset="0"/>
              </a:rPr>
              <a:t>st</a:t>
            </a:r>
            <a:r>
              <a:rPr lang="en-US" sz="1700" dirty="0">
                <a:latin typeface="Lucida Sans Typewriter" panose="020B0509030504030204" pitchFamily="49" charset="0"/>
              </a:rPr>
              <a:t> = </a:t>
            </a:r>
            <a:r>
              <a:rPr lang="en-US" sz="1700" dirty="0" err="1">
                <a:latin typeface="Lucida Sans Typewriter" panose="020B0509030504030204" pitchFamily="49" charset="0"/>
              </a:rPr>
              <a:t>input.nextLine</a:t>
            </a:r>
            <a:r>
              <a:rPr lang="en-US" sz="17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700" dirty="0">
                <a:latin typeface="Lucida Sans Typewriter" panose="020B0509030504030204" pitchFamily="49" charset="0"/>
              </a:rPr>
              <a:t>char </a:t>
            </a:r>
            <a:r>
              <a:rPr lang="en-US" sz="1700" dirty="0" err="1">
                <a:latin typeface="Lucida Sans Typewriter" panose="020B0509030504030204" pitchFamily="49" charset="0"/>
              </a:rPr>
              <a:t>ch</a:t>
            </a:r>
            <a:r>
              <a:rPr lang="en-US" sz="1700" dirty="0">
                <a:latin typeface="Lucida Sans Typewriter" panose="020B0509030504030204" pitchFamily="49" charset="0"/>
              </a:rPr>
              <a:t> = </a:t>
            </a:r>
            <a:r>
              <a:rPr lang="en-US" sz="1700" dirty="0" err="1">
                <a:latin typeface="Lucida Sans Typewriter" panose="020B0509030504030204" pitchFamily="49" charset="0"/>
              </a:rPr>
              <a:t>st.charAt</a:t>
            </a:r>
            <a:r>
              <a:rPr lang="en-US" sz="1700" dirty="0">
                <a:latin typeface="Lucida Sans Typewriter" panose="020B0509030504030204" pitchFamily="49" charset="0"/>
              </a:rPr>
              <a:t>(0);</a:t>
            </a:r>
          </a:p>
          <a:p>
            <a:pPr marL="0" indent="0">
              <a:buFontTx/>
              <a:buNone/>
              <a:defRPr/>
            </a:pPr>
            <a:r>
              <a:rPr lang="en-US" sz="17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sz="1700" dirty="0">
                <a:latin typeface="Lucida Sans Typewriter" panose="020B0509030504030204" pitchFamily="49" charset="0"/>
              </a:rPr>
              <a:t>(“The character entered is “ + </a:t>
            </a:r>
            <a:r>
              <a:rPr lang="en-US" sz="1700" dirty="0" err="1">
                <a:latin typeface="Lucida Sans Typewriter" panose="020B0509030504030204" pitchFamily="49" charset="0"/>
              </a:rPr>
              <a:t>ch</a:t>
            </a:r>
            <a:r>
              <a:rPr lang="en-US" sz="17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MY" sz="17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7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700" dirty="0">
              <a:latin typeface="Lucida Sans Typewriter" panose="020B0509030504030204" pitchFamily="49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FAF8581-B711-4FA8-B237-C6BB821F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43795441-EDE4-40E8-B243-3BB861CAA1C0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16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AC2B5-CE72-1869-5D74-0F6DE2F7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95F7-B7E1-06C2-3B38-E7D3FD2B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90C7E-A665-585B-0790-197ED93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653057A-C5CD-4609-8D41-FCBFFC0FFF9D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666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3" name="Rectangle 3687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5" name="Rectangle 3687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7" name="Rectangle 3687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9" name="Rectangle 3687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1" name="Rectangle 3688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E94B10A-1809-4D02-93E1-9CD2217F2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The </a:t>
            </a:r>
            <a:r>
              <a:rPr lang="en-US" altLang="en-US" sz="3500" b="1">
                <a:solidFill>
                  <a:srgbClr val="FFFF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350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ED877D5-AAA4-4D85-8AC2-CE646D1E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699" y="2318197"/>
            <a:ext cx="7293023" cy="3683358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To represent a string of characters, use the data type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Constructing a String:</a:t>
            </a:r>
          </a:p>
          <a:p>
            <a:pPr marL="892175"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Lucida Sans Typewriter" panose="020B0509030504030204" pitchFamily="49" charset="0"/>
              </a:rPr>
              <a:t>String message = "Welcome to Java“;</a:t>
            </a:r>
          </a:p>
          <a:p>
            <a:pPr marL="892175"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Lucida Sans Typewriter" panose="020B0509030504030204" pitchFamily="49" charset="0"/>
              </a:rPr>
              <a:t>String message = new String("Welcome to Java“);</a:t>
            </a:r>
          </a:p>
          <a:p>
            <a:pPr marL="892175"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Lucida Sans Typewriter" panose="020B0509030504030204" pitchFamily="49" charset="0"/>
              </a:rPr>
              <a:t>String s = new String();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Obtaining String length and Retrieving Individual Characters in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String Concatenation (</a:t>
            </a:r>
            <a:r>
              <a:rPr lang="en-US" altLang="en-US" sz="1600" dirty="0" err="1"/>
              <a:t>concat</a:t>
            </a:r>
            <a:r>
              <a:rPr lang="en-US" altLang="en-US" sz="16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Substrings (substring(index), substring(start, end))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Comparisons (equals, </a:t>
            </a:r>
            <a:r>
              <a:rPr lang="en-US" altLang="en-US" sz="1600" dirty="0" err="1"/>
              <a:t>compareTo</a:t>
            </a:r>
            <a:r>
              <a:rPr lang="en-US" altLang="en-US" sz="16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String Conversions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Finding a Character or a Substring in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Conversions between Strings and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Converting Characters and Numeric Values to Strings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879B82C-EB25-407D-ADDB-6EEF49B5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5BEC5257-C9D3-4B72-9D7B-1CF6D4375033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7B761E8-CDA4-4723-9810-77A9F1BA2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Simple methods for String objects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80B1732-A83A-4E5C-8F2D-2361113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0E8A4-6CC5-414B-8438-8A2E8CEADD5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42337E-9642-4F4E-A473-FF91A900E1D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981200"/>
          <a:ext cx="8458200" cy="2865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length()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of characters in this string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charAt</a:t>
                      </a:r>
                      <a:r>
                        <a:rPr lang="en-US" sz="1800" dirty="0"/>
                        <a:t>(index)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characters at the specified index from this string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concat</a:t>
                      </a:r>
                      <a:r>
                        <a:rPr lang="en-US" sz="1800" dirty="0"/>
                        <a:t>(s1)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new string that concatenates this string with string s1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toUpperCase</a:t>
                      </a:r>
                      <a:r>
                        <a:rPr lang="en-US" sz="1800" dirty="0"/>
                        <a:t>()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new string with all letters in uppercase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toLowerCase</a:t>
                      </a:r>
                      <a:r>
                        <a:rPr lang="en-US" sz="1800" dirty="0"/>
                        <a:t>()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Returns a new string with all letters in lowercase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/>
                        <a:t>trim()</a:t>
                      </a:r>
                      <a:endParaRPr lang="en-MY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new string with whitespace characters</a:t>
                      </a:r>
                      <a:r>
                        <a:rPr lang="en-US" sz="1800" baseline="0" dirty="0"/>
                        <a:t> trimmed on both sides</a:t>
                      </a:r>
                      <a:endParaRPr lang="en-MY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18" name="TextBox 2">
            <a:extLst>
              <a:ext uri="{FF2B5EF4-FFF2-40B4-BE49-F238E27FC236}">
                <a16:creationId xmlns:a16="http://schemas.microsoft.com/office/drawing/2014/main" id="{08BC05BD-A8D8-4E43-9AB0-B3BDA169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5257800"/>
            <a:ext cx="4608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syntax to invoke an instance method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referenceVariable.methodName(argument)</a:t>
            </a:r>
            <a:endParaRPr lang="en-MY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59A4C-75DD-74D2-1347-CAF3D536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3733800" cy="914400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MY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C9E8-D271-174F-192B-0A550B739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1"/>
            <a:ext cx="3733800" cy="2590799"/>
          </a:xfrm>
          <a:solidFill>
            <a:srgbClr val="CCFFFF"/>
          </a:solidFill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 and character classes</a:t>
            </a:r>
          </a:p>
          <a:p>
            <a:pPr marL="0" indent="0">
              <a:buNone/>
            </a:pPr>
            <a:r>
              <a:rPr lang="en-US" sz="2000" dirty="0"/>
              <a:t>String and character operations</a:t>
            </a:r>
          </a:p>
          <a:p>
            <a:pPr marL="0" indent="0">
              <a:buNone/>
            </a:pPr>
            <a:r>
              <a:rPr lang="en-US" sz="2000" dirty="0"/>
              <a:t>String formatting</a:t>
            </a:r>
          </a:p>
          <a:p>
            <a:pPr marL="0" indent="0">
              <a:buNone/>
            </a:pPr>
            <a:r>
              <a:rPr lang="en-US" sz="2000" dirty="0"/>
              <a:t>Existing library utilities</a:t>
            </a:r>
          </a:p>
          <a:p>
            <a:endParaRPr lang="en-MY" sz="2000" dirty="0"/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A94CC7-646E-832D-5506-4AF44F69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1" y="838200"/>
            <a:ext cx="4191000" cy="914400"/>
          </a:xfrm>
          <a:solidFill>
            <a:srgbClr val="66FFCC"/>
          </a:solidFill>
        </p:spPr>
        <p:txBody>
          <a:bodyPr/>
          <a:lstStyle/>
          <a:p>
            <a:pPr algn="ctr"/>
            <a:r>
              <a:rPr lang="en-US" altLang="en-US" sz="3200" dirty="0"/>
              <a:t>Learning Outcomes</a:t>
            </a:r>
            <a:endParaRPr lang="en-MY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86090-B9A3-F357-A5BB-23BBE8CC5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1" y="1752600"/>
            <a:ext cx="4191000" cy="4373563"/>
          </a:xfrm>
          <a:solidFill>
            <a:srgbClr val="CCFFCC"/>
          </a:solidFill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At the end of this chapter, student should be able to: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/>
              <a:t>Construct program using character and string (C3)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 err="1"/>
              <a:t>Analyse</a:t>
            </a:r>
            <a:r>
              <a:rPr lang="en-US" altLang="en-US" sz="2000" dirty="0"/>
              <a:t> and solve problem using string (C4, CTPS) 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/>
              <a:t>Explain the basic concepts and usage of string (C2)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/>
              <a:t>Differentiate types of format output (C4)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0C24-DFA9-9F2B-5B0E-BD47F15D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7E113C-B284-4652-9E0A-0B5010A5FCC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2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6D29B8A-D3C7-4300-9417-B8F0A6D7E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Finding String Length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1006D1D-9E9C-403F-B5E6-0335B2C3F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Finding a string length using the </a:t>
            </a:r>
            <a:r>
              <a:rPr lang="en-US" altLang="en-US" sz="3000" dirty="0">
                <a:latin typeface="Lucida Sans Typewriter" panose="020B0509030504030204" pitchFamily="49" charset="0"/>
              </a:rPr>
              <a:t>length()</a:t>
            </a:r>
            <a:r>
              <a:rPr lang="en-US" altLang="en-US" dirty="0">
                <a:latin typeface="Lucida Sans Typewriter" panose="020B0509030504030204" pitchFamily="49" charset="0"/>
              </a:rPr>
              <a:t> </a:t>
            </a:r>
            <a:r>
              <a:rPr lang="en-US" altLang="en-US" dirty="0"/>
              <a:t>method:</a:t>
            </a:r>
          </a:p>
          <a:p>
            <a:pPr marL="0" indent="0" eaLnBrk="1" hangingPunct="1">
              <a:spcBef>
                <a:spcPct val="10000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String message = "Welcome to Java";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altLang="en-US" sz="2000" dirty="0">
                <a:latin typeface="Lucida Sans Typewriter" panose="020B0509030504030204" pitchFamily="49" charset="0"/>
              </a:rPr>
              <a:t>(“The length of “ + message + “ is ” +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message.length</a:t>
            </a:r>
            <a:r>
              <a:rPr lang="en-US" altLang="en-US" sz="2000" dirty="0">
                <a:latin typeface="Lucida Sans Typewriter" panose="020B0509030504030204" pitchFamily="49" charset="0"/>
              </a:rPr>
              <a:t>());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latin typeface="Lucida Sans Typewriter" panose="020B05090305040302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/>
              <a:t>displays</a:t>
            </a:r>
          </a:p>
          <a:p>
            <a:pPr marL="0" indent="0" eaLnBrk="1" hangingPunct="1">
              <a:buFontTx/>
              <a:buNone/>
            </a:pPr>
            <a:endParaRPr lang="en-US" altLang="en-US" sz="2000" dirty="0"/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The length of Welcome to Java is 15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96BD8F3-F9E1-4281-9991-CAAAA5F3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37DFDD-1AEF-429A-BBCD-C37E1424121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0AECAC8-D179-4E77-BD71-78CDAACFB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Getting Characters from a String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046894-9B32-4844-9710-657302A7C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429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method </a:t>
            </a:r>
            <a:r>
              <a:rPr lang="en-US" altLang="en-US" sz="2000" dirty="0" err="1"/>
              <a:t>charAt</a:t>
            </a:r>
            <a:r>
              <a:rPr lang="en-US" altLang="en-US" sz="2000" dirty="0"/>
              <a:t>(index) is used. The index is between 0 to the string length-1.</a:t>
            </a:r>
            <a:endParaRPr lang="en-US" altLang="en-US" sz="2000" dirty="0">
              <a:latin typeface="Lucida Sans Typewriter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000" dirty="0"/>
              <a:t>For example, </a:t>
            </a:r>
            <a:r>
              <a:rPr lang="en-US" altLang="en-US" sz="2000" dirty="0" err="1">
                <a:latin typeface="Lucida Sans Typewriter" pitchFamily="49" charset="0"/>
              </a:rPr>
              <a:t>message.charAt</a:t>
            </a:r>
            <a:r>
              <a:rPr lang="en-US" altLang="en-US" sz="2000" dirty="0">
                <a:latin typeface="Lucida Sans Typewriter" pitchFamily="49" charset="0"/>
              </a:rPr>
              <a:t>(index)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endParaRPr lang="en-US" altLang="en-US" sz="2000" dirty="0">
              <a:latin typeface="Lucida Sans Typewriter" pitchFamily="49" charset="0"/>
            </a:endParaRP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AB61CE98-298B-419D-A3A2-7C6DB60D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E8C28D87-24EF-4F9B-9C86-C34B7ACC1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24200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19600" imgH="990600" progId="Word.Picture.8">
                  <p:embed/>
                </p:oleObj>
              </mc:Choice>
              <mc:Fallback>
                <p:oleObj name="Picture" r:id="rId2" imgW="4419600" imgH="990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8991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Slide Number Placeholder 5">
            <a:extLst>
              <a:ext uri="{FF2B5EF4-FFF2-40B4-BE49-F238E27FC236}">
                <a16:creationId xmlns:a16="http://schemas.microsoft.com/office/drawing/2014/main" id="{DCE3A3BF-2E8B-4C18-A545-0A02CA6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077CB-7220-46B4-B63E-DDAD700115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ED7CC-45E0-4CC7-84CC-71A1159F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600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 the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char ch = message.charAt(8);  //returns character ‘t’ to ch</a:t>
            </a:r>
            <a:endParaRPr lang="en-MY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FB5CAB9-2548-404B-93D2-00A5D287D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String Concatenation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53E570-1A62-4BE3-9479-6B35A7712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458200" cy="12954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String s3 = s1.concat(s2)</a:t>
            </a:r>
            <a:r>
              <a:rPr lang="en-US" altLang="en-US" sz="2000" dirty="0">
                <a:latin typeface="Courier New" panose="02070309020205020404" pitchFamily="49" charset="0"/>
              </a:rPr>
              <a:t>;//s1 and s2 into s3</a:t>
            </a:r>
            <a:endParaRPr lang="en-US" altLang="en-US" sz="2000" dirty="0"/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String s3 = s1 + s2;      //same effect</a:t>
            </a:r>
          </a:p>
          <a:p>
            <a:pPr marL="0" indent="0" eaLnBrk="1" hangingPunct="1">
              <a:buFontTx/>
              <a:buNone/>
            </a:pPr>
            <a:endParaRPr lang="en-US" altLang="en-US" sz="2000" dirty="0"/>
          </a:p>
          <a:p>
            <a:pPr marL="0" indent="0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BE381AA-1514-49CE-9818-F59243C4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6A522-3C4D-47AF-B645-286E930997A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06DB5-359A-49BC-88B8-2EC4B4DB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11313"/>
            <a:ext cx="3351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Use the </a:t>
            </a:r>
            <a:r>
              <a:rPr lang="en-US" altLang="en-US" sz="2400">
                <a:solidFill>
                  <a:srgbClr val="FF0000"/>
                </a:solidFill>
              </a:rPr>
              <a:t>concat</a:t>
            </a:r>
            <a:r>
              <a:rPr lang="en-US" altLang="en-US" sz="2400"/>
              <a:t> method</a:t>
            </a:r>
            <a:endParaRPr lang="en-MY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D3B4-04D3-4D11-9E0E-39AF4CD8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" y="3174077"/>
            <a:ext cx="81038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String s1 = “We love “;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String s2 = “UPM”;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String s3 = s1.concat(s2);	</a:t>
            </a:r>
            <a:r>
              <a:rPr lang="en-US" altLang="en-US" sz="2000" dirty="0">
                <a:solidFill>
                  <a:srgbClr val="0070C0"/>
                </a:solidFill>
              </a:rPr>
              <a:t>//or s3 = s1 + s2;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/>
              <a:t>String s3 = “We love “ + “UPM”;</a:t>
            </a:r>
            <a:endParaRPr lang="en-MY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(s3);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Displays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B63E3ED-2347-6D68-96C4-15B5A25A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34740"/>
              </p:ext>
            </p:extLst>
          </p:nvPr>
        </p:nvGraphicFramePr>
        <p:xfrm>
          <a:off x="438150" y="5728622"/>
          <a:ext cx="4007168" cy="6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168">
                  <a:extLst>
                    <a:ext uri="{9D8B030D-6E8A-4147-A177-3AD203B41FA5}">
                      <a16:colId xmlns:a16="http://schemas.microsoft.com/office/drawing/2014/main" val="1019973638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We love UPM</a:t>
                      </a:r>
                      <a:endParaRPr lang="en-MY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9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C282-38AC-4250-9511-070E63A3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Operator + can also concatenate a non-string with a string. (at least one operand must be a string)</a:t>
            </a:r>
          </a:p>
          <a:p>
            <a:pPr>
              <a:defRPr/>
            </a:pPr>
            <a:r>
              <a:rPr lang="en-US" sz="2800" dirty="0"/>
              <a:t>Can also use augmented += operator</a:t>
            </a:r>
          </a:p>
          <a:p>
            <a:pPr>
              <a:defRPr/>
            </a:pPr>
            <a:r>
              <a:rPr lang="en-US" sz="2800" dirty="0"/>
              <a:t>Example</a:t>
            </a:r>
          </a:p>
          <a:p>
            <a:pPr marL="0" indent="0">
              <a:buFontTx/>
              <a:buNone/>
              <a:defRPr/>
            </a:pPr>
            <a:r>
              <a:rPr lang="en-MY" sz="2800" dirty="0"/>
              <a:t>       </a:t>
            </a:r>
            <a:r>
              <a:rPr lang="en-MY" sz="2800" dirty="0" err="1"/>
              <a:t>int</a:t>
            </a:r>
            <a:r>
              <a:rPr lang="en-MY" sz="2800" dirty="0"/>
              <a:t> </a:t>
            </a:r>
            <a:r>
              <a:rPr lang="en-MY" sz="2800" dirty="0" err="1"/>
              <a:t>i</a:t>
            </a:r>
            <a:r>
              <a:rPr lang="en-MY" sz="2800" dirty="0"/>
              <a:t> = 1;</a:t>
            </a:r>
          </a:p>
          <a:p>
            <a:pPr marL="0" indent="0">
              <a:buFontTx/>
              <a:buNone/>
              <a:defRPr/>
            </a:pPr>
            <a:r>
              <a:rPr lang="en-MY" sz="2800" dirty="0"/>
              <a:t>       </a:t>
            </a:r>
            <a:r>
              <a:rPr lang="en-MY" sz="2800" dirty="0" err="1"/>
              <a:t>int</a:t>
            </a:r>
            <a:r>
              <a:rPr lang="en-MY" sz="2800" dirty="0"/>
              <a:t> j = 2;</a:t>
            </a:r>
          </a:p>
          <a:p>
            <a:pPr marL="0" indent="0">
              <a:buFontTx/>
              <a:buNone/>
              <a:defRPr/>
            </a:pPr>
            <a:r>
              <a:rPr lang="en-MY" sz="2800" dirty="0"/>
              <a:t>       </a:t>
            </a:r>
            <a:r>
              <a:rPr lang="en-MY" sz="2800" dirty="0" err="1"/>
              <a:t>System.out.println</a:t>
            </a:r>
            <a:r>
              <a:rPr lang="en-MY" sz="2800" dirty="0"/>
              <a:t>("</a:t>
            </a:r>
            <a:r>
              <a:rPr lang="en-MY" sz="2800" dirty="0" err="1"/>
              <a:t>i</a:t>
            </a:r>
            <a:r>
              <a:rPr lang="en-MY" sz="2800" dirty="0"/>
              <a:t> + j is " + </a:t>
            </a:r>
            <a:r>
              <a:rPr lang="en-MY" sz="2800" dirty="0" err="1"/>
              <a:t>i</a:t>
            </a:r>
            <a:r>
              <a:rPr lang="en-MY" sz="2800" dirty="0"/>
              <a:t> + j);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0460B31-1F80-44DE-A89A-5B04B7F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A823F-0205-4EF9-95F3-C2BB92BC692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23A1C0C-718B-4221-8013-A8182423B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Reading a String from the Console</a:t>
            </a:r>
            <a:endParaRPr lang="en-MY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8081-2B74-4739-93B7-90211BE2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next()</a:t>
            </a:r>
            <a:r>
              <a:rPr lang="en-US" sz="2400" dirty="0"/>
              <a:t> method on a Scanner object. This method read a string that ends with a whitespace character</a:t>
            </a:r>
          </a:p>
          <a:p>
            <a:pPr>
              <a:defRPr/>
            </a:pPr>
            <a:r>
              <a:rPr lang="en-US" sz="2400" dirty="0"/>
              <a:t>For example</a:t>
            </a:r>
            <a:r>
              <a:rPr lang="en-US" sz="28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Lucida Sans Typewriter" panose="020B0509030504030204" pitchFamily="49" charset="0"/>
              </a:rPr>
              <a:t>Scanner input = new Scanner(System.in);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Lucida Sans Typewriter" panose="020B0509030504030204" pitchFamily="49" charset="0"/>
              </a:rPr>
              <a:t>System.out.print</a:t>
            </a:r>
            <a:r>
              <a:rPr lang="en-US" sz="1800" dirty="0">
                <a:latin typeface="Lucida Sans Typewriter" panose="020B0509030504030204" pitchFamily="49" charset="0"/>
              </a:rPr>
              <a:t>(“Enter three words separated by spaces: “);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Lucida Sans Typewriter" panose="020B0509030504030204" pitchFamily="49" charset="0"/>
              </a:rPr>
              <a:t>String s1 = </a:t>
            </a:r>
            <a:r>
              <a:rPr lang="en-US" sz="1800" dirty="0" err="1">
                <a:latin typeface="Lucida Sans Typewriter" panose="020B0509030504030204" pitchFamily="49" charset="0"/>
              </a:rPr>
              <a:t>input.next</a:t>
            </a:r>
            <a:r>
              <a:rPr lang="en-US" sz="18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Lucida Sans Typewriter" panose="020B0509030504030204" pitchFamily="49" charset="0"/>
              </a:rPr>
              <a:t>String s2 = </a:t>
            </a:r>
            <a:r>
              <a:rPr lang="en-US" sz="1800" dirty="0" err="1">
                <a:latin typeface="Lucida Sans Typewriter" panose="020B0509030504030204" pitchFamily="49" charset="0"/>
              </a:rPr>
              <a:t>input.next</a:t>
            </a:r>
            <a:r>
              <a:rPr lang="en-US" sz="18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Lucida Sans Typewriter" panose="020B0509030504030204" pitchFamily="49" charset="0"/>
              </a:rPr>
              <a:t>String s3 = </a:t>
            </a:r>
            <a:r>
              <a:rPr lang="en-US" sz="1800" dirty="0" err="1">
                <a:latin typeface="Lucida Sans Typewriter" panose="020B0509030504030204" pitchFamily="49" charset="0"/>
              </a:rPr>
              <a:t>input.next</a:t>
            </a:r>
            <a:r>
              <a:rPr lang="en-US" sz="18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sz="1800" dirty="0">
                <a:latin typeface="Lucida Sans Typewriter" panose="020B0509030504030204" pitchFamily="49" charset="0"/>
              </a:rPr>
              <a:t>("s1 is " + s1);</a:t>
            </a:r>
          </a:p>
          <a:p>
            <a:pPr marL="0" indent="0">
              <a:buFontTx/>
              <a:buNone/>
              <a:defRPr/>
            </a:pPr>
            <a:r>
              <a:rPr lang="en-MY" sz="1800" dirty="0" err="1">
                <a:latin typeface="Lucida Sans Typewriter" panose="020B0509030504030204" pitchFamily="49" charset="0"/>
              </a:rPr>
              <a:t>System.out.println</a:t>
            </a:r>
            <a:r>
              <a:rPr lang="en-MY" sz="1800" dirty="0">
                <a:latin typeface="Lucida Sans Typewriter" panose="020B0509030504030204" pitchFamily="49" charset="0"/>
              </a:rPr>
              <a:t>(</a:t>
            </a:r>
            <a:r>
              <a:rPr lang="en-US" sz="1800" dirty="0">
                <a:latin typeface="Lucida Sans Typewriter" panose="020B0509030504030204" pitchFamily="49" charset="0"/>
              </a:rPr>
              <a:t>"</a:t>
            </a:r>
            <a:r>
              <a:rPr lang="en-MY" sz="1800" dirty="0">
                <a:latin typeface="Lucida Sans Typewriter" panose="020B0509030504030204" pitchFamily="49" charset="0"/>
              </a:rPr>
              <a:t>s2 is </a:t>
            </a:r>
            <a:r>
              <a:rPr lang="en-US" sz="1800" dirty="0">
                <a:latin typeface="Lucida Sans Typewriter" panose="020B0509030504030204" pitchFamily="49" charset="0"/>
              </a:rPr>
              <a:t>"</a:t>
            </a:r>
            <a:r>
              <a:rPr lang="en-MY" sz="1800" dirty="0">
                <a:latin typeface="Lucida Sans Typewriter" panose="020B0509030504030204" pitchFamily="49" charset="0"/>
              </a:rPr>
              <a:t> + s2);</a:t>
            </a:r>
          </a:p>
          <a:p>
            <a:pPr marL="0" indent="0">
              <a:buFontTx/>
              <a:buNone/>
              <a:defRPr/>
            </a:pPr>
            <a:r>
              <a:rPr lang="en-MY" sz="1800" dirty="0" err="1">
                <a:latin typeface="Lucida Sans Typewriter" panose="020B0509030504030204" pitchFamily="49" charset="0"/>
              </a:rPr>
              <a:t>System.out.println</a:t>
            </a:r>
            <a:r>
              <a:rPr lang="en-MY" sz="1800" dirty="0">
                <a:latin typeface="Lucida Sans Typewriter" panose="020B0509030504030204" pitchFamily="49" charset="0"/>
              </a:rPr>
              <a:t>(</a:t>
            </a:r>
            <a:r>
              <a:rPr lang="en-US" sz="1800" dirty="0">
                <a:latin typeface="Lucida Sans Typewriter" panose="020B0509030504030204" pitchFamily="49" charset="0"/>
              </a:rPr>
              <a:t>"</a:t>
            </a:r>
            <a:r>
              <a:rPr lang="en-MY" sz="1800" dirty="0">
                <a:latin typeface="Lucida Sans Typewriter" panose="020B0509030504030204" pitchFamily="49" charset="0"/>
              </a:rPr>
              <a:t>s3 is </a:t>
            </a:r>
            <a:r>
              <a:rPr lang="en-US" sz="1800" dirty="0">
                <a:latin typeface="Lucida Sans Typewriter" panose="020B0509030504030204" pitchFamily="49" charset="0"/>
              </a:rPr>
              <a:t>"</a:t>
            </a:r>
            <a:r>
              <a:rPr lang="en-MY" sz="1800" dirty="0">
                <a:latin typeface="Lucida Sans Typewriter" panose="020B0509030504030204" pitchFamily="49" charset="0"/>
              </a:rPr>
              <a:t> + s3);</a:t>
            </a: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D1AB81E7-5D86-49F6-A70B-CE5AEA79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5E656C-283B-4058-B130-7AE92E14360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96236F-4560-D209-1849-2D0A71BCA6F8}"/>
              </a:ext>
            </a:extLst>
          </p:cNvPr>
          <p:cNvSpPr/>
          <p:nvPr/>
        </p:nvSpPr>
        <p:spPr>
          <a:xfrm>
            <a:off x="457200" y="2209800"/>
            <a:ext cx="82296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20D86-33EE-6C0A-45F9-0438CBFD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36EC-A42B-1799-8EB4-E170048F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Output on screen: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three words separated by spaces: welcome to java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is welcome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is to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 is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F0F55-8BA8-3031-AEE1-45CB293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CBEC-0FC7-441A-943B-1EE9C228A9F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91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75DFF60-DE2E-4436-98C7-36BC78CC0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Reading a String from the Console</a:t>
            </a:r>
            <a:endParaRPr lang="en-MY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0C75-FFC4-4240-BBBD-373A0204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Use </a:t>
            </a:r>
            <a:r>
              <a:rPr lang="en-US" sz="2400" dirty="0" err="1"/>
              <a:t>nextLine</a:t>
            </a:r>
            <a:r>
              <a:rPr lang="en-US" sz="2400" dirty="0"/>
              <a:t>() method to read the entire line of text.  This method reads a string that ends with the </a:t>
            </a:r>
            <a:r>
              <a:rPr lang="en-US" sz="2400" i="1" dirty="0"/>
              <a:t>Enter </a:t>
            </a:r>
            <a:r>
              <a:rPr lang="en-US" sz="2400" dirty="0"/>
              <a:t>key pressed. (line-based input)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For example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Sans Typewriter" panose="020B0509030504030204" pitchFamily="49" charset="0"/>
              </a:rPr>
              <a:t>Scanner input = new Scanner(System.in);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Lucida Sans Typewriter" panose="020B0509030504030204" pitchFamily="49" charset="0"/>
              </a:rPr>
              <a:t>System.out.print</a:t>
            </a:r>
            <a:r>
              <a:rPr lang="en-US" sz="2000" dirty="0">
                <a:latin typeface="Lucida Sans Typewriter" panose="020B0509030504030204" pitchFamily="49" charset="0"/>
              </a:rPr>
              <a:t>(“Enter a message: “);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Sans Typewriter" panose="020B0509030504030204" pitchFamily="49" charset="0"/>
              </a:rPr>
              <a:t>String </a:t>
            </a:r>
            <a:r>
              <a:rPr lang="en-US" sz="2000" dirty="0" err="1">
                <a:latin typeface="Lucida Sans Typewriter" panose="020B0509030504030204" pitchFamily="49" charset="0"/>
              </a:rPr>
              <a:t>msg</a:t>
            </a:r>
            <a:r>
              <a:rPr lang="en-US" sz="2000" dirty="0">
                <a:latin typeface="Lucida Sans Typewriter" panose="020B0509030504030204" pitchFamily="49" charset="0"/>
              </a:rPr>
              <a:t> = </a:t>
            </a:r>
            <a:r>
              <a:rPr lang="en-US" sz="2000" dirty="0" err="1">
                <a:latin typeface="Lucida Sans Typewriter" panose="020B0509030504030204" pitchFamily="49" charset="0"/>
              </a:rPr>
              <a:t>input.nextLine</a:t>
            </a:r>
            <a:r>
              <a:rPr lang="en-US" sz="20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sz="2000" dirty="0">
                <a:latin typeface="Lucida Sans Typewriter" panose="020B0509030504030204" pitchFamily="49" charset="0"/>
              </a:rPr>
              <a:t>(“The message entered is “ + </a:t>
            </a:r>
            <a:r>
              <a:rPr lang="en-US" sz="2000" dirty="0" err="1">
                <a:latin typeface="Lucida Sans Typewriter" panose="020B0509030504030204" pitchFamily="49" charset="0"/>
              </a:rPr>
              <a:t>msg</a:t>
            </a:r>
            <a:r>
              <a:rPr lang="en-US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3624A78-25C0-4DFA-9C38-BB4BBA18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91F45-EEDD-4C27-A984-B7ABBBD5095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DC918-BDC5-43C5-CA48-E2BE0270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604351-AD81-582B-D672-C38428DD65C8}"/>
              </a:ext>
            </a:extLst>
          </p:cNvPr>
          <p:cNvSpPr/>
          <p:nvPr/>
        </p:nvSpPr>
        <p:spPr>
          <a:xfrm>
            <a:off x="457200" y="2514600"/>
            <a:ext cx="8229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0041C-6402-727F-EB6C-ACE93374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07CD-6555-CA5F-FA1B-8D969B5D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Output on screen: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 message: welcome to java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message entered is welcome to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61DA-F685-DCCA-1BDE-BA331C77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CBEC-0FC7-441A-943B-1EE9C228A9F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97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51113A2-EF6C-4CEE-B907-C4A819A2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Reading a Character from the Console</a:t>
            </a:r>
            <a:endParaRPr lang="en-MY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FCC3-7DB6-47F5-928A-7E6EA974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We can use </a:t>
            </a:r>
            <a:r>
              <a:rPr lang="en-US" sz="2800" dirty="0" err="1"/>
              <a:t>nextLine</a:t>
            </a:r>
            <a:r>
              <a:rPr lang="en-US" sz="2800" dirty="0"/>
              <a:t>() method to read a string and then invoke the </a:t>
            </a:r>
            <a:r>
              <a:rPr lang="en-US" sz="2800" dirty="0" err="1"/>
              <a:t>charAt</a:t>
            </a:r>
            <a:r>
              <a:rPr lang="en-US" sz="2800" dirty="0"/>
              <a:t>(0) method.</a:t>
            </a:r>
          </a:p>
          <a:p>
            <a:pPr>
              <a:defRPr/>
            </a:pPr>
            <a:r>
              <a:rPr lang="en-US" sz="2800" dirty="0"/>
              <a:t>For example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Sans Typewriter" panose="020B0509030504030204" pitchFamily="49" charset="0"/>
              </a:rPr>
              <a:t>Scanner input = new Scanner(System.in);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Lucida Sans Typewriter" panose="020B0509030504030204" pitchFamily="49" charset="0"/>
              </a:rPr>
              <a:t>System.out.print</a:t>
            </a:r>
            <a:r>
              <a:rPr lang="en-US" sz="2000" dirty="0">
                <a:latin typeface="Lucida Sans Typewriter" panose="020B0509030504030204" pitchFamily="49" charset="0"/>
              </a:rPr>
              <a:t>(“Enter a character: “);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Sans Typewriter" panose="020B0509030504030204" pitchFamily="49" charset="0"/>
              </a:rPr>
              <a:t>String </a:t>
            </a:r>
            <a:r>
              <a:rPr lang="en-US" sz="2000" dirty="0" err="1">
                <a:latin typeface="Lucida Sans Typewriter" panose="020B0509030504030204" pitchFamily="49" charset="0"/>
              </a:rPr>
              <a:t>st</a:t>
            </a:r>
            <a:r>
              <a:rPr lang="en-US" sz="2000" dirty="0">
                <a:latin typeface="Lucida Sans Typewriter" panose="020B0509030504030204" pitchFamily="49" charset="0"/>
              </a:rPr>
              <a:t> = </a:t>
            </a:r>
            <a:r>
              <a:rPr lang="en-US" sz="2000" dirty="0" err="1">
                <a:latin typeface="Lucida Sans Typewriter" panose="020B0509030504030204" pitchFamily="49" charset="0"/>
              </a:rPr>
              <a:t>input.nextLine</a:t>
            </a:r>
            <a:r>
              <a:rPr lang="en-US" sz="2000" dirty="0">
                <a:latin typeface="Lucida Sans Typewriter" panose="020B05090305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Sans Typewriter" panose="020B0509030504030204" pitchFamily="49" charset="0"/>
              </a:rPr>
              <a:t>char </a:t>
            </a:r>
            <a:r>
              <a:rPr lang="en-US" sz="2000" dirty="0" err="1">
                <a:latin typeface="Lucida Sans Typewriter" panose="020B0509030504030204" pitchFamily="49" charset="0"/>
              </a:rPr>
              <a:t>ch</a:t>
            </a:r>
            <a:r>
              <a:rPr lang="en-US" sz="2000" dirty="0">
                <a:latin typeface="Lucida Sans Typewriter" panose="020B0509030504030204" pitchFamily="49" charset="0"/>
              </a:rPr>
              <a:t> = </a:t>
            </a:r>
            <a:r>
              <a:rPr lang="en-US" sz="2000" dirty="0" err="1">
                <a:latin typeface="Lucida Sans Typewriter" panose="020B0509030504030204" pitchFamily="49" charset="0"/>
              </a:rPr>
              <a:t>st.charAt</a:t>
            </a:r>
            <a:r>
              <a:rPr lang="en-US" sz="2000" dirty="0">
                <a:latin typeface="Lucida Sans Typewriter" panose="020B0509030504030204" pitchFamily="49" charset="0"/>
              </a:rPr>
              <a:t>(0);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sz="2000" dirty="0">
                <a:latin typeface="Lucida Sans Typewriter" panose="020B0509030504030204" pitchFamily="49" charset="0"/>
              </a:rPr>
              <a:t>("The character entered is " + </a:t>
            </a:r>
            <a:r>
              <a:rPr lang="en-US" sz="2000" dirty="0" err="1">
                <a:latin typeface="Lucida Sans Typewriter" panose="020B0509030504030204" pitchFamily="49" charset="0"/>
              </a:rPr>
              <a:t>ch</a:t>
            </a:r>
            <a:r>
              <a:rPr lang="en-US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  <a:p>
            <a:pPr marL="0" indent="0">
              <a:buFontTx/>
              <a:buNone/>
              <a:defRPr/>
            </a:pPr>
            <a:endParaRPr lang="en-MY" sz="1800" dirty="0">
              <a:latin typeface="Lucida Sans Typewriter" panose="020B0509030504030204" pitchFamily="49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0EB7935-CBD8-43D0-821D-440502A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023A7-8EF4-480D-8EEF-39B0599EBB3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01A17-C5B8-61B7-25EA-9FB45692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2E6178-1F61-FBD9-D3D4-7C26002146CB}"/>
              </a:ext>
            </a:extLst>
          </p:cNvPr>
          <p:cNvSpPr/>
          <p:nvPr/>
        </p:nvSpPr>
        <p:spPr>
          <a:xfrm>
            <a:off x="457200" y="2514600"/>
            <a:ext cx="8229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5EBB8-6F3E-054C-D7E2-2BC21A31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02CD-D76E-5FC4-5759-0FF42B0B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Output on screen: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 character: welcome to java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character entered is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43E2-6C47-1548-7640-AD18875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CBEC-0FC7-441A-943B-1EE9C228A9F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51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5514795-CABF-4E3D-97BB-8D0DCB1C8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4000"/>
              <a:t>Character Data Type and Operations</a:t>
            </a:r>
          </a:p>
        </p:txBody>
      </p:sp>
      <p:sp>
        <p:nvSpPr>
          <p:cNvPr id="133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33567D-531D-4EED-8100-FFF16FA5F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/>
              <a:t>Character data type represents a single character.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/>
              <a:t>to declare a single character we used </a:t>
            </a: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/>
              <a:t>A character literal is enclosed in single quotation marks,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/>
              <a:t>Example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900"/>
              <a:t>      </a:t>
            </a: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char letter = ‘A’;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   char singleDigit = ‘4’;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900"/>
          </a:p>
          <a:p>
            <a:pPr marL="377825" lvl="1" indent="0" eaLnBrk="1" hangingPunct="1">
              <a:buFontTx/>
              <a:buNone/>
              <a:defRPr/>
            </a:pPr>
            <a:endParaRPr lang="en-US" altLang="en-US" sz="1900"/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95890BA3-1D8C-4D4F-83C4-E2C048B2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1B0D878A-E114-4A88-8185-8D22AB720783}" type="slidenum">
              <a:rPr lang="en-US" altLang="en-US" sz="18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0802F44-808D-4384-A0FB-1974CF0C6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F7DA3304-2C30-416C-A930-357DC7DC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B434D-2FD0-4AFE-A0FD-E8587EE1AA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FFD973-6C74-487C-8054-345B263DD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222"/>
              </p:ext>
            </p:extLst>
          </p:nvPr>
        </p:nvGraphicFramePr>
        <p:xfrm>
          <a:off x="304800" y="1524000"/>
          <a:ext cx="8458200" cy="28035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8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  <a:endParaRPr lang="en-MY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MY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r>
                        <a:rPr lang="en-US" sz="1600" dirty="0"/>
                        <a:t>equals(s1)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</a:t>
                      </a:r>
                      <a:r>
                        <a:rPr lang="en-US" sz="1600" baseline="0" dirty="0"/>
                        <a:t> if this string is equal to s1</a:t>
                      </a:r>
                      <a:endParaRPr lang="en-MY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r>
                        <a:rPr lang="en-US" sz="1600" dirty="0" err="1"/>
                        <a:t>equalsIgnoreCase</a:t>
                      </a:r>
                      <a:r>
                        <a:rPr lang="en-US" sz="1600" dirty="0"/>
                        <a:t>(s1)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</a:t>
                      </a:r>
                      <a:r>
                        <a:rPr lang="en-MY" sz="1600" dirty="0"/>
                        <a:t>true if this string is equal to s1;</a:t>
                      </a:r>
                      <a:r>
                        <a:rPr lang="en-MY" sz="1600" baseline="0" dirty="0"/>
                        <a:t> it is case insensitive</a:t>
                      </a:r>
                      <a:endParaRPr lang="en-MY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compareTo</a:t>
                      </a:r>
                      <a:r>
                        <a:rPr lang="en-US" sz="1600" dirty="0"/>
                        <a:t>(s1)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</a:t>
                      </a:r>
                      <a:r>
                        <a:rPr lang="en-US" sz="1600" baseline="0" dirty="0"/>
                        <a:t> integer greater than 0, equal to 0, or less than 0 to indicate whether the string is greater than, equal to, or less than s1</a:t>
                      </a:r>
                      <a:endParaRPr lang="en-MY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startWith</a:t>
                      </a:r>
                      <a:r>
                        <a:rPr lang="en-US" sz="1600" dirty="0"/>
                        <a:t>(prefix)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</a:t>
                      </a:r>
                      <a:r>
                        <a:rPr lang="en-US" sz="1600" baseline="0" dirty="0"/>
                        <a:t> if this string starts with the specified prefix</a:t>
                      </a:r>
                      <a:endParaRPr lang="en-MY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endWith</a:t>
                      </a:r>
                      <a:r>
                        <a:rPr lang="en-US" sz="1600" dirty="0"/>
                        <a:t>(suffix)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Returns true if this string ends with the specified suffix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r>
                        <a:rPr lang="en-US" sz="1600" dirty="0"/>
                        <a:t>contains(s1)</a:t>
                      </a:r>
                      <a:endParaRPr lang="en-MY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</a:t>
                      </a:r>
                      <a:r>
                        <a:rPr lang="en-US" sz="1600" baseline="0" dirty="0"/>
                        <a:t> if s1 is a substring in this string</a:t>
                      </a:r>
                      <a:endParaRPr lang="en-MY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5297D8A7-DBA9-40FF-93AD-0CCEC2A71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String Comparisons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628ECCC6-1E54-48A3-ACB3-536BF356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equals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Lucida Sans Typewriter" panose="020B0509030504030204" pitchFamily="49" charset="0"/>
              </a:rPr>
              <a:t>String s1 = new String("Welcome“);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String s2 = "welcome";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 if (s1.equals(s2)){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  // s1 and s2 have the same contents</a:t>
            </a:r>
            <a:r>
              <a:rPr lang="en-US" altLang="en-US" sz="2400" dirty="0">
                <a:latin typeface="Lucida Sans Typewriter" panose="020B05090305040302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 </a:t>
            </a:r>
            <a:endParaRPr lang="en-US" altLang="en-US" sz="2800" dirty="0">
              <a:latin typeface="Lucida Sans Typewriter" panose="020B0509030504030204" pitchFamily="49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B884E645-B014-4C14-9B20-29F3BE9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AAD14-C053-4477-85AF-C02F948B52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ADA55-1E65-FD70-49F6-4DC613B3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17C5F7-0D1E-A86D-7A43-3AED6D5654AF}"/>
              </a:ext>
            </a:extLst>
          </p:cNvPr>
          <p:cNvSpPr/>
          <p:nvPr/>
        </p:nvSpPr>
        <p:spPr>
          <a:xfrm>
            <a:off x="457200" y="4995862"/>
            <a:ext cx="8229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839BB-E4C3-DBCD-EA7B-22271D17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62C6-886F-BA6F-65EA-AA5E57C8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MY" sz="1600" dirty="0">
                <a:solidFill>
                  <a:srgbClr val="6A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MY" sz="1600" b="1" dirty="0">
                <a:solidFill>
                  <a:srgbClr val="7F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String(</a:t>
            </a:r>
            <a:r>
              <a:rPr lang="en-MY" sz="1600" dirty="0">
                <a:solidFill>
                  <a:srgbClr val="2A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"Welcome"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MY" sz="1600" dirty="0">
                <a:solidFill>
                  <a:srgbClr val="6A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MY" sz="1600" dirty="0">
                <a:solidFill>
                  <a:srgbClr val="2A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"welcome"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.equals(</a:t>
            </a:r>
            <a:r>
              <a:rPr lang="en-MY" sz="1600" dirty="0">
                <a:solidFill>
                  <a:srgbClr val="6A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lang="en-MY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 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MY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MY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MY" sz="1600" dirty="0">
                <a:solidFill>
                  <a:srgbClr val="2A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"s1 and s2 has the same contents"</a:t>
            </a: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MY" sz="1600" dirty="0">
              <a:solidFill>
                <a:srgbClr val="2A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MY" sz="1600" dirty="0">
              <a:solidFill>
                <a:srgbClr val="7F00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MY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MY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MY" sz="1600" dirty="0">
                <a:solidFill>
                  <a:srgbClr val="2A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"Contents of s1 and s2 are different"</a:t>
            </a:r>
            <a:r>
              <a:rPr lang="en-MY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MY" sz="1600" dirty="0">
              <a:solidFill>
                <a:srgbClr val="2A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Output on screen: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Contents of s1 and s2 are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4EBA-53DC-246E-03D1-CA6F015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CBEC-0FC7-441A-943B-1EE9C228A9F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0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2C88E4F-AB8E-4061-9762-5527257A8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String Comparisons, cont.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D56A132-ED5A-41ED-B616-67F335FA5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err="1">
                <a:latin typeface="Lucida Sans Typewriter" panose="020B0509030504030204" pitchFamily="49" charset="0"/>
              </a:rPr>
              <a:t>compareTo</a:t>
            </a:r>
            <a:r>
              <a:rPr lang="en-US" altLang="en-US" sz="2000" dirty="0">
                <a:latin typeface="Lucida Sans Typewriter" panose="020B0509030504030204" pitchFamily="49" charset="0"/>
              </a:rPr>
              <a:t>(Object object)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	String s1 = new String("Welcome“);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	String s2 = "welcome";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if (s1.compareTo(s2) &gt; 0)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  // s1 is greater than s2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else if (s1.compareTo(s2) == 0)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  // s1 and s2 have the same contents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   // s1 is less than s2</a:t>
            </a:r>
          </a:p>
        </p:txBody>
      </p:sp>
      <p:sp>
        <p:nvSpPr>
          <p:cNvPr id="49156" name="TextBox 3">
            <a:extLst>
              <a:ext uri="{FF2B5EF4-FFF2-40B4-BE49-F238E27FC236}">
                <a16:creationId xmlns:a16="http://schemas.microsoft.com/office/drawing/2014/main" id="{2EA45DA9-504D-40D5-9A36-D6549EDA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52600"/>
            <a:ext cx="10175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 = 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 = 97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 = 87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 = 119</a:t>
            </a:r>
            <a:endParaRPr lang="ms-MY" altLang="en-US" sz="2000">
              <a:latin typeface="Times New Roman" panose="02020603050405020304" pitchFamily="18" charset="0"/>
            </a:endParaRPr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56B748A6-7BCD-4A2C-9580-D7DE97DE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806FE-0A0E-4703-BEBF-C6D169EB513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3D49-01D2-A38E-9C7E-43C2CF6A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196891-D343-E32B-7BC5-B19E28A0A72A}"/>
              </a:ext>
            </a:extLst>
          </p:cNvPr>
          <p:cNvSpPr/>
          <p:nvPr/>
        </p:nvSpPr>
        <p:spPr>
          <a:xfrm>
            <a:off x="457200" y="5467350"/>
            <a:ext cx="8229600" cy="476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EC212-5514-381E-3BC5-A444969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3709-CA0D-ACC1-B4AD-D15D24EF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0698"/>
          </a:xfrm>
        </p:spPr>
        <p:txBody>
          <a:bodyPr/>
          <a:lstStyle/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0) {  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 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0) { 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Output: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-32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6058-7F41-6EF6-390E-62D9D1E7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CBEC-0FC7-441A-943B-1EE9C228A9F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3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2FC1D8F-E11E-4959-B0EE-D60FD11A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Obtaining Substrings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7AEB056-AAC8-47FA-902C-49D26146A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 lIns="92075" tIns="46038" rIns="92075" bIns="46038"/>
          <a:lstStyle/>
          <a:p>
            <a:pPr marL="266700" indent="-266700" eaLnBrk="1" hangingPunct="1">
              <a:lnSpc>
                <a:spcPct val="90000"/>
              </a:lnSpc>
              <a:defRPr/>
            </a:pPr>
            <a:r>
              <a:rPr lang="en-US" sz="2400" dirty="0"/>
              <a:t>You can obtain a substring from a string using the </a:t>
            </a:r>
            <a:r>
              <a:rPr lang="en-US" sz="2400" dirty="0">
                <a:solidFill>
                  <a:srgbClr val="FF0000"/>
                </a:solidFill>
              </a:rPr>
              <a:t>substring</a:t>
            </a:r>
            <a:r>
              <a:rPr lang="en-US" sz="2400" dirty="0"/>
              <a:t> method in the 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class.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latin typeface="Lucida Sans Typewriter" pitchFamily="49" charset="0"/>
              </a:rPr>
              <a:t>String message = "Welcome to Java";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100" dirty="0">
              <a:latin typeface="Lucida Sans Typewriter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 err="1">
                <a:latin typeface="Lucida Sans Typewriter" pitchFamily="49" charset="0"/>
              </a:rPr>
              <a:t>message.substring</a:t>
            </a:r>
            <a:r>
              <a:rPr lang="en-US" sz="2100" dirty="0">
                <a:latin typeface="Lucida Sans Typewriter" pitchFamily="49" charset="0"/>
              </a:rPr>
              <a:t>(0, 11);</a:t>
            </a:r>
          </a:p>
          <a:p>
            <a:pPr marL="173038" indent="-173038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- Returns a substring from the character at </a:t>
            </a:r>
            <a:r>
              <a:rPr lang="en-US" sz="1800" dirty="0" err="1"/>
              <a:t>beginIndex</a:t>
            </a:r>
            <a:r>
              <a:rPr lang="en-US" sz="1800" dirty="0"/>
              <a:t> to the character at endIndex-1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1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err="1">
                <a:latin typeface="Lucida Sans Typewriter" pitchFamily="49" charset="0"/>
              </a:rPr>
              <a:t>message.substring</a:t>
            </a:r>
            <a:r>
              <a:rPr lang="en-US" sz="2000" dirty="0">
                <a:latin typeface="Lucida Sans Typewriter" pitchFamily="49" charset="0"/>
              </a:rPr>
              <a:t>(11);</a:t>
            </a:r>
          </a:p>
          <a:p>
            <a:pPr marL="173038" indent="-173038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- Returns a substring from the character at </a:t>
            </a:r>
            <a:r>
              <a:rPr lang="en-US" sz="1800" dirty="0" err="1"/>
              <a:t>beginIndex</a:t>
            </a:r>
            <a:r>
              <a:rPr lang="en-US" sz="1800" dirty="0"/>
              <a:t> to the last character (end of string)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Lucida Sans Typewriter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6031C50C-2176-4CEB-BE16-EDAF85E6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Slide Number Placeholder 5">
            <a:extLst>
              <a:ext uri="{FF2B5EF4-FFF2-40B4-BE49-F238E27FC236}">
                <a16:creationId xmlns:a16="http://schemas.microsoft.com/office/drawing/2014/main" id="{CA22C5DE-0DFF-45A9-BFEB-82C2E7C2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C910D-0156-4A84-AFFA-481B7BED91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338147A-1ECD-43AC-A975-E558E659D46C}"/>
              </a:ext>
            </a:extLst>
          </p:cNvPr>
          <p:cNvSpPr/>
          <p:nvPr/>
        </p:nvSpPr>
        <p:spPr>
          <a:xfrm>
            <a:off x="4953000" y="4419600"/>
            <a:ext cx="1524000" cy="381000"/>
          </a:xfrm>
          <a:prstGeom prst="wedgeRectCallout">
            <a:avLst>
              <a:gd name="adj1" fmla="val -113745"/>
              <a:gd name="adj2" fmla="val 14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beginIndex</a:t>
            </a:r>
            <a:endParaRPr lang="ms-MY" dirty="0">
              <a:solidFill>
                <a:schemeClr val="tx1"/>
              </a:solidFill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66F41BC-C8EF-47E6-87D3-B374D2992B2C}"/>
              </a:ext>
            </a:extLst>
          </p:cNvPr>
          <p:cNvSpPr/>
          <p:nvPr/>
        </p:nvSpPr>
        <p:spPr>
          <a:xfrm>
            <a:off x="5562600" y="3124200"/>
            <a:ext cx="2667000" cy="381000"/>
          </a:xfrm>
          <a:prstGeom prst="wedgeRectCallout">
            <a:avLst>
              <a:gd name="adj1" fmla="val -88681"/>
              <a:gd name="adj2" fmla="val 2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beginIndex</a:t>
            </a:r>
            <a:r>
              <a:rPr lang="en-US" dirty="0">
                <a:solidFill>
                  <a:schemeClr val="tx1"/>
                </a:solidFill>
              </a:rPr>
              <a:t>,  length)</a:t>
            </a:r>
            <a:endParaRPr lang="ms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F8C9CC6-C8D5-4ADC-AFC3-32D18D4AD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Extracting Substrings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2DA022F-07AF-458D-9408-667D46189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Lucida Sans Typewriter" panose="020B0509030504030204" pitchFamily="49" charset="0"/>
              </a:rPr>
              <a:t>String message = "Welcome to Java";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Lucida Sans Typewriter" panose="020B0509030504030204" pitchFamily="49" charset="0"/>
              </a:rPr>
              <a:t>String s1 = message.substring(0, 11);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</a:rPr>
              <a:t>String s2 = message.substring(11);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Lucida Sans Typewriter" panose="020B0509030504030204" pitchFamily="49" charset="0"/>
              </a:rPr>
              <a:t>String s3 = </a:t>
            </a:r>
            <a:r>
              <a:rPr lang="en-US" altLang="en-US" sz="2400">
                <a:latin typeface="Lucida Sans Typewriter" panose="020B0509030504030204" pitchFamily="49" charset="0"/>
              </a:rPr>
              <a:t>message</a:t>
            </a:r>
            <a:r>
              <a:rPr lang="en-US" altLang="en-US" sz="2100">
                <a:latin typeface="Lucida Sans Typewriter" panose="020B0509030504030204" pitchFamily="49" charset="0"/>
              </a:rPr>
              <a:t>.substring(0, 11) + "HTML";</a:t>
            </a:r>
            <a:endParaRPr lang="en-US" altLang="en-US" sz="2800">
              <a:latin typeface="Lucida Sans Typewriter" panose="020B05090305040302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D651EFB2-4610-4D13-AE84-0EAA07EA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F564A4F5-40B7-48DE-BF32-5495C0755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352800"/>
          <a:ext cx="8915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95800" imgH="1143000" progId="Word.Picture.8">
                  <p:embed/>
                </p:oleObj>
              </mc:Choice>
              <mc:Fallback>
                <p:oleObj name="Picture" r:id="rId2" imgW="4495800" imgH="1143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8915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7C3C5325-3CC8-4BEC-A132-265A298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BCB9D4-196C-451A-81A9-8C32A4EB79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B65F-CA61-4A0A-AA14-DE268FB396C2}"/>
              </a:ext>
            </a:extLst>
          </p:cNvPr>
          <p:cNvSpPr/>
          <p:nvPr/>
        </p:nvSpPr>
        <p:spPr>
          <a:xfrm>
            <a:off x="533400" y="5591175"/>
            <a:ext cx="3673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Lucida Sans Typewriter" pitchFamily="49" charset="0"/>
              </a:rPr>
              <a:t>s3 </a:t>
            </a:r>
            <a:r>
              <a:rPr lang="en-US" sz="2000" dirty="0">
                <a:latin typeface="+mn-lt"/>
              </a:rPr>
              <a:t>is </a:t>
            </a:r>
            <a:r>
              <a:rPr lang="en-US" sz="2000" dirty="0">
                <a:latin typeface="Lucida Sans Typewriter" pitchFamily="49" charset="0"/>
              </a:rPr>
              <a:t>"Welcome to HTML";</a:t>
            </a:r>
            <a:endParaRPr lang="ms-MY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A5A31CA-DA5E-4E60-98D9-F627F6F4E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Finding a Character or a Substring in a String</a:t>
            </a:r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2595D08-D43B-482A-9A7A-9D6D612B4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4525962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Java".indexOf('W') </a:t>
            </a:r>
            <a:r>
              <a:rPr lang="en-US" altLang="en-US" sz="2000">
                <a:cs typeface="Courier New" panose="02070309020205020404" pitchFamily="49" charset="0"/>
              </a:rPr>
              <a:t>returns 0.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Java".indexOf('x') </a:t>
            </a:r>
            <a:r>
              <a:rPr lang="en-US" altLang="en-US" sz="2000">
                <a:cs typeface="Courier New" panose="02070309020205020404" pitchFamily="49" charset="0"/>
              </a:rPr>
              <a:t>returns -1</a:t>
            </a:r>
            <a:r>
              <a:rPr lang="en-US" altLang="en-US" sz="2000">
                <a:latin typeface="Courier" charset="0"/>
                <a:cs typeface="Courier New" panose="02070309020205020404" pitchFamily="49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cs typeface="Courier New" panose="02070309020205020404" pitchFamily="49" charset="0"/>
              </a:rPr>
              <a:t>- Return the index of the first character in the string that matches the specified character.</a:t>
            </a:r>
          </a:p>
          <a:p>
            <a:pPr marL="0" indent="0" eaLnBrk="1" hangingPunct="1">
              <a:lnSpc>
                <a:spcPct val="80000"/>
              </a:lnSpc>
              <a:buFontTx/>
              <a:buChar char="-"/>
            </a:pPr>
            <a:endParaRPr lang="en-US" altLang="en-US" sz="200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Java".indexOf('o', 5) </a:t>
            </a:r>
            <a:r>
              <a:rPr lang="en-US" altLang="en-US" sz="2000">
                <a:cs typeface="Courier New" panose="02070309020205020404" pitchFamily="49" charset="0"/>
              </a:rPr>
              <a:t>returns 9.</a:t>
            </a:r>
          </a:p>
          <a:p>
            <a:pPr marL="0" indent="0"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>
                <a:cs typeface="Courier New" panose="02070309020205020404" pitchFamily="49" charset="0"/>
              </a:rPr>
              <a:t> Returns the index of the first character in the string starting from the specified index that matches the specified character.</a:t>
            </a:r>
          </a:p>
          <a:p>
            <a:pPr marL="0" indent="0" eaLnBrk="1" hangingPunct="1">
              <a:lnSpc>
                <a:spcPct val="80000"/>
              </a:lnSpc>
              <a:buFontTx/>
              <a:buChar char="-"/>
            </a:pPr>
            <a:endParaRPr lang="en-US" altLang="en-US" sz="200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Java".indexOf("come") </a:t>
            </a:r>
            <a:r>
              <a:rPr lang="en-US" altLang="en-US" sz="2000">
                <a:cs typeface="Courier New" panose="02070309020205020404" pitchFamily="49" charset="0"/>
              </a:rPr>
              <a:t>returns 3.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cs typeface="Courier New" panose="02070309020205020404" pitchFamily="49" charset="0"/>
              </a:rPr>
              <a:t>- Returns the index of the first character of the substring in the string that matches the specified string.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16CF4B8-6677-499C-9CC3-1CFD905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22237-DF17-47A1-AF98-FB147F203A8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EE44B082-6C2A-458B-A62C-E2925AB3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Java".indexOf("Java", 5) </a:t>
            </a:r>
            <a:r>
              <a:rPr lang="en-US" altLang="en-US" sz="2000">
                <a:cs typeface="Courier New" panose="02070309020205020404" pitchFamily="49" charset="0"/>
              </a:rPr>
              <a:t>returns 11.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Java".indexOf("java", 5) </a:t>
            </a:r>
            <a:r>
              <a:rPr lang="en-US" altLang="en-US" sz="2000">
                <a:cs typeface="Courier New" panose="02070309020205020404" pitchFamily="49" charset="0"/>
              </a:rPr>
              <a:t>returns -1</a:t>
            </a:r>
            <a:r>
              <a:rPr lang="en-US" altLang="en-US" sz="2000">
                <a:cs typeface="Times New Roman" panose="02020603050405020304" pitchFamily="18" charset="0"/>
              </a:rPr>
              <a:t>.</a:t>
            </a:r>
            <a:endParaRPr lang="en-US" altLang="en-US" sz="200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cs typeface="Courier New" panose="02070309020205020404" pitchFamily="49" charset="0"/>
              </a:rPr>
              <a:t>Returns the index of the first character of the substring in the string starting from the specified index that matches the specified string.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"Welcome to Java".lastIndexOf('a')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" charset="0"/>
                <a:cs typeface="Courier New" panose="02070309020205020404" pitchFamily="49" charset="0"/>
              </a:rPr>
              <a:t>	</a:t>
            </a:r>
            <a:r>
              <a:rPr lang="en-US" altLang="en-US" sz="2000">
                <a:cs typeface="Courier New" panose="02070309020205020404" pitchFamily="49" charset="0"/>
              </a:rPr>
              <a:t>returns 14.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EC94A95-3366-474E-821A-1A2DF451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9DBEAF-1B6B-4F9B-AC34-070CC8DAE2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3338AB1-3D7F-4744-8000-716CE38E7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/>
              <a:t>Conversion between Strings  and Numbers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6B1B8A-5A4C-4BDA-B82E-8959BE49E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 lIns="92075" tIns="46038" rIns="92075" bIns="46038"/>
          <a:lstStyle/>
          <a:p>
            <a:pPr marL="266700" indent="-266700" eaLnBrk="1" hangingPunct="1"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To convert numeric string into a number</a:t>
            </a:r>
          </a:p>
          <a:p>
            <a:pPr marL="0" indent="0" eaLnBrk="1" hangingPunct="1">
              <a:buFontTx/>
              <a:buNone/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           </a:t>
            </a:r>
            <a:r>
              <a:rPr lang="en-US" altLang="en-US" sz="2000" dirty="0" err="1">
                <a:cs typeface="Times New Roman" pitchFamily="18" charset="0"/>
              </a:rPr>
              <a:t>int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intValue</a:t>
            </a:r>
            <a:r>
              <a:rPr lang="en-US" altLang="en-US" sz="2000" dirty="0">
                <a:cs typeface="Times New Roman" pitchFamily="18" charset="0"/>
              </a:rPr>
              <a:t> = </a:t>
            </a:r>
            <a:r>
              <a:rPr lang="en-US" altLang="en-US" sz="2000" dirty="0" err="1">
                <a:cs typeface="Times New Roman" pitchFamily="18" charset="0"/>
              </a:rPr>
              <a:t>Integer.parseInt</a:t>
            </a:r>
            <a:r>
              <a:rPr lang="en-US" altLang="en-US" sz="2000" dirty="0">
                <a:cs typeface="Times New Roman" pitchFamily="18" charset="0"/>
              </a:rPr>
              <a:t>(</a:t>
            </a:r>
            <a:r>
              <a:rPr lang="en-US" altLang="en-US" sz="2000" dirty="0" err="1">
                <a:cs typeface="Times New Roman" pitchFamily="18" charset="0"/>
              </a:rPr>
              <a:t>intString</a:t>
            </a:r>
            <a:r>
              <a:rPr lang="en-US" altLang="en-US" sz="2000" dirty="0">
                <a:cs typeface="Times New Roman" pitchFamily="18" charset="0"/>
              </a:rPr>
              <a:t>);</a:t>
            </a:r>
          </a:p>
          <a:p>
            <a:pPr marL="0" indent="0" eaLnBrk="1" hangingPunct="1">
              <a:buFontTx/>
              <a:buNone/>
              <a:tabLst>
                <a:tab pos="92075" algn="l"/>
              </a:tabLst>
              <a:defRPr/>
            </a:pPr>
            <a:endParaRPr lang="en-US" altLang="en-US" sz="2400" dirty="0">
              <a:cs typeface="Times New Roman" pitchFamily="18" charset="0"/>
            </a:endParaRPr>
          </a:p>
          <a:p>
            <a:pPr marL="266700" indent="-266700" eaLnBrk="1" hangingPunct="1"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To convert a string into a double value</a:t>
            </a:r>
          </a:p>
          <a:p>
            <a:pPr marL="0" indent="0" eaLnBrk="1" hangingPunct="1">
              <a:buFontTx/>
              <a:buNone/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           double </a:t>
            </a:r>
            <a:r>
              <a:rPr lang="en-US" altLang="en-US" sz="2000" dirty="0" err="1">
                <a:cs typeface="Times New Roman" pitchFamily="18" charset="0"/>
              </a:rPr>
              <a:t>doubleValue</a:t>
            </a:r>
            <a:r>
              <a:rPr lang="en-US" altLang="en-US" sz="2000" dirty="0">
                <a:cs typeface="Times New Roman" pitchFamily="18" charset="0"/>
              </a:rPr>
              <a:t> = </a:t>
            </a:r>
            <a:r>
              <a:rPr lang="en-US" altLang="en-US" sz="2000" dirty="0" err="1">
                <a:cs typeface="Times New Roman" pitchFamily="18" charset="0"/>
              </a:rPr>
              <a:t>Double.parseDouble</a:t>
            </a:r>
            <a:r>
              <a:rPr lang="en-US" altLang="en-US" sz="2000" dirty="0">
                <a:cs typeface="Times New Roman" pitchFamily="18" charset="0"/>
              </a:rPr>
              <a:t>(</a:t>
            </a:r>
            <a:r>
              <a:rPr lang="en-US" altLang="en-US" sz="2000" dirty="0" err="1">
                <a:cs typeface="Times New Roman" pitchFamily="18" charset="0"/>
              </a:rPr>
              <a:t>doubleString</a:t>
            </a:r>
            <a:r>
              <a:rPr lang="en-US" altLang="en-US" sz="2000" dirty="0">
                <a:cs typeface="Times New Roman" pitchFamily="18" charset="0"/>
              </a:rPr>
              <a:t>);</a:t>
            </a:r>
          </a:p>
          <a:p>
            <a:pPr marL="266700" indent="-266700" eaLnBrk="1" hangingPunct="1">
              <a:tabLst>
                <a:tab pos="92075" algn="l"/>
              </a:tabLst>
              <a:defRPr/>
            </a:pPr>
            <a:endParaRPr lang="en-US" altLang="en-US" sz="2400" dirty="0">
              <a:cs typeface="Times New Roman" pitchFamily="18" charset="0"/>
            </a:endParaRPr>
          </a:p>
          <a:p>
            <a:pPr marL="266700" indent="-266700" eaLnBrk="1" hangingPunct="1"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To convert a number into a string</a:t>
            </a:r>
          </a:p>
          <a:p>
            <a:pPr marL="0" indent="0" eaLnBrk="1" hangingPunct="1">
              <a:buFontTx/>
              <a:buNone/>
              <a:tabLst>
                <a:tab pos="92075" algn="l"/>
              </a:tabLst>
              <a:defRPr/>
            </a:pPr>
            <a:r>
              <a:rPr lang="en-US" altLang="en-US" sz="2000" dirty="0">
                <a:cs typeface="Times New Roman" pitchFamily="18" charset="0"/>
              </a:rPr>
              <a:t>          String s = number + “”;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C50CB58-55BF-43F5-9509-71BCE48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36EE5-B6AB-45BE-A214-9CE7515A4E8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82624D8-A8B8-48E5-A0E9-A9D7E8966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Character Data Type</a:t>
            </a:r>
            <a:endParaRPr lang="en-US" altLang="en-US" b="1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2DE6BB-6EFD-4435-B675-F6281D0FC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algn="just" eaLnBrk="1" hangingPunct="1">
              <a:buFontTx/>
              <a:buNone/>
            </a:pPr>
            <a:r>
              <a:rPr lang="en-US" altLang="en-US" sz="2800"/>
              <a:t>char letter = 'A';     //(ASCII)       </a:t>
            </a:r>
          </a:p>
          <a:p>
            <a:pPr algn="just" eaLnBrk="1" hangingPunct="1">
              <a:buFontTx/>
              <a:buNone/>
            </a:pPr>
            <a:r>
              <a:rPr lang="en-US" altLang="en-US" sz="2800"/>
              <a:t>char numChar = '4'; //(ASCII)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Tx/>
              <a:buNone/>
            </a:pPr>
            <a:r>
              <a:rPr lang="en-US" altLang="en-US" sz="2800"/>
              <a:t>char letter = '\u0041'; //(Unicode)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Tx/>
              <a:buNone/>
            </a:pPr>
            <a:r>
              <a:rPr lang="en-US" altLang="en-US" sz="2800"/>
              <a:t>char numChar = '\u0034'; //(Unicode)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8E30E615-A13D-4C89-AD5C-334B3149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95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Four hexadecimal digits.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69E5C85D-42E4-490F-A50A-F61C2F192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1336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C20108A1-86FA-4985-A791-BAC55A2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76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NOTE: The increment and decrement operators can also be used on </a:t>
            </a:r>
            <a:r>
              <a:rPr lang="en-US" altLang="en-US" sz="2400" u="sng">
                <a:cs typeface="Times New Roman" panose="02020603050405020304" pitchFamily="18" charset="0"/>
              </a:rPr>
              <a:t>char</a:t>
            </a:r>
            <a:r>
              <a:rPr lang="en-US" altLang="en-US" sz="2400">
                <a:cs typeface="Times New Roman" panose="02020603050405020304" pitchFamily="18" charset="0"/>
              </a:rPr>
              <a:t> variables to get the next or preceding Unicode character. For example, the following statements display character </a:t>
            </a:r>
            <a:r>
              <a:rPr lang="en-US" altLang="en-US" sz="2400" u="sng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.</a:t>
            </a:r>
          </a:p>
          <a:p>
            <a:pPr lvl="1" algn="just">
              <a:buClr>
                <a:schemeClr val="tx1"/>
              </a:buCl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char ch = 'a';</a:t>
            </a:r>
          </a:p>
          <a:p>
            <a:pPr lvl="1" algn="just">
              <a:buClr>
                <a:schemeClr val="tx1"/>
              </a:buCl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System.out.println(++ch);</a:t>
            </a:r>
          </a:p>
        </p:txBody>
      </p:sp>
      <p:sp>
        <p:nvSpPr>
          <p:cNvPr id="14343" name="Slide Number Placeholder 6">
            <a:extLst>
              <a:ext uri="{FF2B5EF4-FFF2-40B4-BE49-F238E27FC236}">
                <a16:creationId xmlns:a16="http://schemas.microsoft.com/office/drawing/2014/main" id="{C1E35EC5-E211-43D5-95B0-5C1269AB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3B64-3534-4B10-BEA5-5DF657BA214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Exercises</a:t>
            </a:r>
            <a:endParaRPr lang="en-GB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String str1 = “Universiti Putra Malaysia”;</a:t>
            </a:r>
            <a:endParaRPr lang="ms-MY" altLang="en-US" sz="1800">
              <a:latin typeface="Lucida Sans Typewriter" panose="020B05090305040302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String str2 = str1;</a:t>
            </a:r>
            <a:endParaRPr lang="ms-MY" altLang="en-US" sz="1800">
              <a:latin typeface="Lucida Sans Typewriter" panose="020B0509030504030204" pitchFamily="49" charset="0"/>
            </a:endParaRP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String str3 = new String (“Universiti Putra Malaysia”);</a:t>
            </a:r>
            <a:endParaRPr lang="ms-MY" altLang="en-US" sz="180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 = str2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 == str2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str2.equals(str3)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str2.compareTo(str3)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str1.indexOf(‘t’)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str1.indexOf(‘m’)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str1.lastIndexOf(‘m’)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str3.charAt(4)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String str4 = str3.substring(0,3) + “any”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str1.equals(str2)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str4.length()</a:t>
            </a:r>
          </a:p>
          <a:p>
            <a:pPr eaLnBrk="1" hangingPunct="1">
              <a:buFontTx/>
              <a:buNone/>
            </a:pPr>
            <a:endParaRPr lang="en-GB" altLang="en-US" sz="180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A2AC60-AE41-442C-AC3C-43AFAE4FCF0C}" type="slidenum">
              <a:rPr lang="en-US" altLang="en-US" sz="1400">
                <a:latin typeface="Arial" panose="020B0604020202020204" pitchFamily="34" charset="0"/>
              </a:rPr>
              <a:pPr/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4724400" y="2819400"/>
            <a:ext cx="3252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Lucida Sans Typewriter" panose="020B0509030504030204" pitchFamily="49" charset="0"/>
              </a:rPr>
              <a:t>str2.replace(‘i’, ‘y’)</a:t>
            </a:r>
          </a:p>
          <a:p>
            <a:r>
              <a:rPr lang="en-US" altLang="en-US" sz="1800">
                <a:latin typeface="Lucida Sans Typewriter" panose="020B0509030504030204" pitchFamily="49" charset="0"/>
              </a:rPr>
              <a:t>str2.replace(‘M’, ‘m’)</a:t>
            </a:r>
          </a:p>
          <a:p>
            <a:r>
              <a:rPr lang="en-US" altLang="en-US" sz="1800">
                <a:latin typeface="Lucida Sans Typewriter" panose="020B0509030504030204" pitchFamily="49" charset="0"/>
              </a:rPr>
              <a:t>str2.concat(str3)</a:t>
            </a:r>
          </a:p>
          <a:p>
            <a:endParaRPr lang="en-US" altLang="en-US" sz="18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51C309B-A209-412B-9EEA-E76763C48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study</a:t>
            </a:r>
            <a:endParaRPr lang="en-MY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F28AF16-7F54-4398-9113-12BC7533D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/>
              <a:t>To convert a hexadecimal digit to decimal value.</a:t>
            </a:r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/>
              <a:t>Hexadecimal digit: 0-9, A-F</a:t>
            </a:r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/>
              <a:t>Task: 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Write a program to that prompts a user to enter a hex digit and display the corresponding decimal value.</a:t>
            </a:r>
            <a:endParaRPr lang="en-MY" altLang="en-US" sz="2400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579103FC-DB69-478B-80CD-C7EDD9D8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EB4A6-9E75-4F18-8344-B8209AC0989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BCF343C-A505-4F6F-ACF6-C5FEE3787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study</a:t>
            </a:r>
            <a:endParaRPr lang="en-MY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E181-FB6B-4D2C-A8C2-615D5E50C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648200" cy="68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How to get the decimal?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FF4D990-AEFA-4C46-A5C8-D6F9F84F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739EB-3D8E-4A57-850B-0D43081BA23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DB107-8A0C-4716-9AEB-05DEB3C7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137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 = 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 =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 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 = 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 = 15</a:t>
            </a:r>
            <a:endParaRPr lang="en-MY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FE258-F27E-46F3-95FE-6ABCC795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1049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 + 10</a:t>
            </a:r>
            <a:endParaRPr lang="en-MY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50E6E-3A2D-4D5B-8986-53F19BE5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25750"/>
            <a:ext cx="1876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‘A’ – ‘A’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‘B’ – ‘A’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‘C’ – ‘A’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‘D’ – ‘A’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‘E’ – ‘A’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‘F’ – ‘A’ + 10</a:t>
            </a:r>
            <a:endParaRPr lang="en-MY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23701-DD14-47D6-9ADA-7F05BBB4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53050"/>
            <a:ext cx="513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ASCII code:  ‘A’ is 65, ‘B’ is 66, ‘C’ is 67, ‘D’ is 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‘E’ is 69, ‘F’ is 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25F87-4DE1-417F-94AE-1F6CB72C3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1905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 – 65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66 – 65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67 – 65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 – 65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69 – 65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 – 65 + 10</a:t>
            </a:r>
            <a:endParaRPr lang="en-MY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0CC2D-6327-4286-8102-9E59ABA5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67338"/>
            <a:ext cx="1852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 – ‘A’ + 10</a:t>
            </a:r>
            <a:endParaRPr lang="en-MY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C9E-209A-A995-0E92-3B1DA1BB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Formatting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1162-E9D5-C2B2-3C47-165FA1AE9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A014-7E7C-90E6-5E68-4A9829FA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3057A-C5CD-4609-8D41-FCBFFC0FFF9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9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53C3E0F-6528-43DD-9816-AB880F6B2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Formatting Console Output</a:t>
            </a:r>
            <a:endParaRPr lang="en-MY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D9A-F8F7-480E-B235-649B2D60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You have been introduced with </a:t>
            </a:r>
            <a:r>
              <a:rPr lang="en-US" sz="2400" dirty="0" err="1">
                <a:solidFill>
                  <a:srgbClr val="FF0000"/>
                </a:solidFill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method to display formatted output.</a:t>
            </a:r>
          </a:p>
          <a:p>
            <a:pPr>
              <a:defRPr/>
            </a:pPr>
            <a:r>
              <a:rPr lang="en-US" sz="2400" dirty="0"/>
              <a:t>The general syntax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Lucida Sans Typewriter" panose="020B0509030504030204" pitchFamily="49" charset="0"/>
              </a:rPr>
              <a:t>   </a:t>
            </a:r>
            <a:r>
              <a:rPr lang="en-US" sz="2000" dirty="0" err="1">
                <a:latin typeface="Lucida Sans Typewriter" panose="020B0509030504030204" pitchFamily="49" charset="0"/>
              </a:rPr>
              <a:t>System.out.printf</a:t>
            </a:r>
            <a:r>
              <a:rPr lang="en-US" sz="2000" dirty="0">
                <a:latin typeface="Lucida Sans Typewriter" panose="020B0509030504030204" pitchFamily="49" charset="0"/>
              </a:rPr>
              <a:t>(format, item1, item2,…, </a:t>
            </a:r>
            <a:r>
              <a:rPr lang="en-US" sz="2000" dirty="0" err="1">
                <a:latin typeface="Lucida Sans Typewriter" panose="020B0509030504030204" pitchFamily="49" charset="0"/>
              </a:rPr>
              <a:t>itemn</a:t>
            </a:r>
            <a:r>
              <a:rPr lang="en-US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</a:t>
            </a:r>
            <a:r>
              <a:rPr lang="en-US" sz="2400" dirty="0"/>
              <a:t>where format is a string that may consists of substrings and format specifiers.</a:t>
            </a:r>
            <a:endParaRPr lang="en-MY" sz="2400" dirty="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071D9BBC-7729-422C-ACD3-F9138389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0DF8D-EC22-47B4-A4F3-580D0708C1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B7C4358-7514-46D8-A211-42ACC5767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Frequently-Used Specifiers</a:t>
            </a:r>
            <a:r>
              <a:rPr lang="en-US" altLang="en-US"/>
              <a:t> 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E7B16650-F9AD-4198-93A1-CB1FDA89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55410201-01EF-46B7-BE77-F03EED83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143000"/>
            <a:ext cx="8763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Courier New" panose="02070309020205020404" pitchFamily="49" charset="0"/>
              </a:rPr>
              <a:t>Specifier  Output					Example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	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boolean value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			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true or false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character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			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	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decimal integer 			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200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floating-point number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45.460000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%e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 number in standard scientific notation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4.556000e+01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  <a:cs typeface="Times New Roman" panose="02020603050405020304" pitchFamily="18" charset="0"/>
              </a:rPr>
              <a:t>%s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	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string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 				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"Java is cool"</a:t>
            </a: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8373" name="Rectangle 8">
            <a:extLst>
              <a:ext uri="{FF2B5EF4-FFF2-40B4-BE49-F238E27FC236}">
                <a16:creationId xmlns:a16="http://schemas.microsoft.com/office/drawing/2014/main" id="{BF7A6EB0-28DA-4D9D-A7A7-790C50F8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4" name="Rectangle 11">
            <a:extLst>
              <a:ext uri="{FF2B5EF4-FFF2-40B4-BE49-F238E27FC236}">
                <a16:creationId xmlns:a16="http://schemas.microsoft.com/office/drawing/2014/main" id="{C82A0DE1-B61C-466F-B156-70BD8F3A8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375" name="Object 10">
            <a:extLst>
              <a:ext uri="{FF2B5EF4-FFF2-40B4-BE49-F238E27FC236}">
                <a16:creationId xmlns:a16="http://schemas.microsoft.com/office/drawing/2014/main" id="{6FA79885-7CA8-4121-9E7A-753790C13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4800"/>
          <a:ext cx="80010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57964" imgH="1182255" progId="Word.Picture.8">
                  <p:embed/>
                </p:oleObj>
              </mc:Choice>
              <mc:Fallback>
                <p:oleObj name="Picture" r:id="rId3" imgW="4257964" imgH="1182255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80010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Slide Number Placeholder 7">
            <a:extLst>
              <a:ext uri="{FF2B5EF4-FFF2-40B4-BE49-F238E27FC236}">
                <a16:creationId xmlns:a16="http://schemas.microsoft.com/office/drawing/2014/main" id="{162FBFB3-69C3-4C82-BDE2-F664D52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3867CE-BAC5-4E0F-B1AE-8A26DE433C8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E9A1F4-15FD-4F84-8FA1-91EC7435C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Specifying Width and Precision</a:t>
            </a:r>
            <a:r>
              <a:rPr lang="en-US" altLang="en-US"/>
              <a:t> 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23F1ED1E-B9B2-4F7A-A7CA-D4FC6528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0" name="Rectangle 8">
            <a:extLst>
              <a:ext uri="{FF2B5EF4-FFF2-40B4-BE49-F238E27FC236}">
                <a16:creationId xmlns:a16="http://schemas.microsoft.com/office/drawing/2014/main" id="{2293B032-8AAD-4EDE-9F41-B506C994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1" name="Rectangle 11">
            <a:extLst>
              <a:ext uri="{FF2B5EF4-FFF2-40B4-BE49-F238E27FC236}">
                <a16:creationId xmlns:a16="http://schemas.microsoft.com/office/drawing/2014/main" id="{928EE65D-5B71-41F3-89C1-3A29132C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2" name="Slide Number Placeholder 7">
            <a:extLst>
              <a:ext uri="{FF2B5EF4-FFF2-40B4-BE49-F238E27FC236}">
                <a16:creationId xmlns:a16="http://schemas.microsoft.com/office/drawing/2014/main" id="{1E135A39-E4C8-415F-B72C-2B034252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222AA-6525-4999-92BA-550A584C3C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9AA35-4870-4610-9714-66182353AB1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397000"/>
          <a:ext cx="8382000" cy="4491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6"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r>
                        <a:rPr lang="en-US" sz="1800" dirty="0"/>
                        <a:t>%5c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character and add four space before the character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r>
                        <a:rPr lang="en-US" sz="1800" dirty="0"/>
                        <a:t>%6b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Boolean</a:t>
                      </a:r>
                      <a:r>
                        <a:rPr lang="en-US" sz="1800" baseline="0" dirty="0"/>
                        <a:t> value and add one space before false and two spaces before the true value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65">
                <a:tc>
                  <a:txBody>
                    <a:bodyPr/>
                    <a:lstStyle/>
                    <a:p>
                      <a:r>
                        <a:rPr lang="en-US" sz="1800" dirty="0"/>
                        <a:t>%5d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integer item</a:t>
                      </a:r>
                      <a:r>
                        <a:rPr lang="en-US" sz="1800" baseline="0" dirty="0"/>
                        <a:t> with width 5. if the number of digit in the item is &lt; 5, add spaces before the number. Otherwise the width is automatically increased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r>
                        <a:rPr lang="en-US" sz="1800" dirty="0"/>
                        <a:t>%10.2f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floating-point</a:t>
                      </a:r>
                      <a:r>
                        <a:rPr lang="en-US" sz="1800" baseline="0" dirty="0"/>
                        <a:t> item with width 10 including a decimal point and two digits after the point.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r>
                        <a:rPr lang="en-US" sz="1800" dirty="0"/>
                        <a:t>%10.2e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floating-point item with</a:t>
                      </a:r>
                      <a:r>
                        <a:rPr lang="en-US" sz="1800" baseline="0" dirty="0"/>
                        <a:t> width 10 including a decimal point, two digits after the point and the exponent part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65">
                <a:tc>
                  <a:txBody>
                    <a:bodyPr/>
                    <a:lstStyle/>
                    <a:p>
                      <a:r>
                        <a:rPr lang="en-US" sz="1800" dirty="0"/>
                        <a:t>%12s</a:t>
                      </a:r>
                      <a:endParaRPr lang="en-MY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the string with width 12 characters. If the string item has</a:t>
                      </a:r>
                      <a:r>
                        <a:rPr lang="en-US" sz="1800" baseline="0" dirty="0"/>
                        <a:t> fewer than 12 characters, add spaces before the string. Otherwise the width is automatically increased</a:t>
                      </a:r>
                      <a:endParaRPr lang="en-MY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0B5E53A-C921-9333-99CF-7D551720B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MY" altLang="en-US"/>
          </a:p>
        </p:txBody>
      </p:sp>
      <p:sp>
        <p:nvSpPr>
          <p:cNvPr id="68610" name="Slide Number Placeholder 2">
            <a:extLst>
              <a:ext uri="{FF2B5EF4-FFF2-40B4-BE49-F238E27FC236}">
                <a16:creationId xmlns:a16="http://schemas.microsoft.com/office/drawing/2014/main" id="{49213E08-57E4-D9CF-E4F7-DEF7E9C3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A9D1F-0F81-4DB3-AB18-8128162F58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39001-F337-8CC7-306D-EDE8CAC5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37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 System.out.printf(“%3d#%2s#%4.2f\n”, 1234, “Java”, 51.6653);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Displays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1234#Java#51.67</a:t>
            </a:r>
            <a:endParaRPr lang="en-MY" alt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9BC3-8E86-AA0E-4D80-9BFC19C7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66087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Display numbers with comma separators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FF0000"/>
                </a:solidFill>
              </a:rPr>
              <a:t>System.out.printf(“%,8d %,10.1f\n”, 12345678, 12345678.263);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/>
              <a:t>Output displayed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12,345,678 12,345,678.3</a:t>
            </a:r>
            <a:endParaRPr lang="en-MY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3E1E3EA4-F438-C6AC-1BC4-C5D811E24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MY" altLang="en-US"/>
          </a:p>
        </p:txBody>
      </p:sp>
      <p:sp>
        <p:nvSpPr>
          <p:cNvPr id="69634" name="Slide Number Placeholder 2">
            <a:extLst>
              <a:ext uri="{FF2B5EF4-FFF2-40B4-BE49-F238E27FC236}">
                <a16:creationId xmlns:a16="http://schemas.microsoft.com/office/drawing/2014/main" id="{ABBB9B12-3A4E-9229-5773-F99BCE2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95CB09-3B77-4FB1-BC6B-A60571F406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3680-D822-2B4C-FF43-BCF2C9F4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1371600"/>
            <a:ext cx="5083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Pad a number of leading zeros before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System.out.printf(“%08d %08.1f\n”, 1234, 5.63);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Output displayed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00001234 000005.6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057D2-429A-A968-8C96-68354042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596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By default, the output is right justified.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C00000"/>
                </a:solidFill>
              </a:rPr>
              <a:t>System.out.printf(“%8d%8s%8.1f\n”, 1234, “Java”, 5.63);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/>
              <a:t>Output dispalyed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1234    Java     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61DC-A929-B84B-6A8A-4A494E55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Four blank spaces</a:t>
            </a:r>
            <a:endParaRPr lang="en-MY" altLang="en-US" sz="18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0534C-DA71-5C6E-1BA0-F6E81432FE4A}"/>
              </a:ext>
            </a:extLst>
          </p:cNvPr>
          <p:cNvCxnSpPr/>
          <p:nvPr/>
        </p:nvCxnSpPr>
        <p:spPr>
          <a:xfrm flipV="1">
            <a:off x="1066800" y="55626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5BFB5-FF0E-99CF-91FD-50590078D0CA}"/>
              </a:ext>
            </a:extLst>
          </p:cNvPr>
          <p:cNvCxnSpPr>
            <a:stCxn id="6" idx="0"/>
          </p:cNvCxnSpPr>
          <p:nvPr/>
        </p:nvCxnSpPr>
        <p:spPr>
          <a:xfrm flipV="1">
            <a:off x="1720850" y="5562600"/>
            <a:ext cx="18415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F94E2-BCFB-B17F-3FD2-57A30075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198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Five blank spaces</a:t>
            </a:r>
            <a:endParaRPr lang="en-MY" altLang="en-US" sz="18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C0A66D-A935-4914-BF63-2CF1930D25D5}"/>
              </a:ext>
            </a:extLst>
          </p:cNvPr>
          <p:cNvCxnSpPr/>
          <p:nvPr/>
        </p:nvCxnSpPr>
        <p:spPr>
          <a:xfrm flipH="1" flipV="1">
            <a:off x="2667000" y="55626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CD4DC51-83D8-88B6-9FBB-57ACF0656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MY" altLang="en-US"/>
          </a:p>
        </p:txBody>
      </p:sp>
      <p:sp>
        <p:nvSpPr>
          <p:cNvPr id="70658" name="Slide Number Placeholder 2">
            <a:extLst>
              <a:ext uri="{FF2B5EF4-FFF2-40B4-BE49-F238E27FC236}">
                <a16:creationId xmlns:a16="http://schemas.microsoft.com/office/drawing/2014/main" id="{0000EEC6-733C-AE94-6999-7323B945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DED68B-BBDE-4EBF-9BC9-DA0B555102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D7147-FE0D-5291-CD21-A7793DE4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2209800"/>
            <a:ext cx="61991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To make the output left justified.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C00000"/>
                </a:solidFill>
              </a:rPr>
              <a:t>System.out.printf(“%-8d%-8s%-8.1f\n”, 1234, “Java”, 5.63);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/>
              <a:t>Output dispalyed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1234    Java    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2FE4B-0E5E-DE84-2B56-21255C6F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Four blank spaces</a:t>
            </a:r>
            <a:endParaRPr lang="en-MY" altLang="en-US" sz="1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9BFB4D-722C-A316-8913-6F9C1945FDE8}"/>
              </a:ext>
            </a:extLst>
          </p:cNvPr>
          <p:cNvCxnSpPr/>
          <p:nvPr/>
        </p:nvCxnSpPr>
        <p:spPr>
          <a:xfrm flipV="1">
            <a:off x="2209800" y="40386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E318C-0552-B30F-C9CD-B9F89D7E79FC}"/>
              </a:ext>
            </a:extLst>
          </p:cNvPr>
          <p:cNvCxnSpPr/>
          <p:nvPr/>
        </p:nvCxnSpPr>
        <p:spPr>
          <a:xfrm flipV="1">
            <a:off x="1447800" y="4038600"/>
            <a:ext cx="1524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949759-063A-F541-8455-F318374C2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83113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Five blank spaces</a:t>
            </a:r>
            <a:endParaRPr lang="en-MY" altLang="en-US" sz="1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155D3-C594-1DF8-1B3F-1DE5D9E8D487}"/>
              </a:ext>
            </a:extLst>
          </p:cNvPr>
          <p:cNvCxnSpPr/>
          <p:nvPr/>
        </p:nvCxnSpPr>
        <p:spPr>
          <a:xfrm flipH="1" flipV="1">
            <a:off x="2895600" y="4038600"/>
            <a:ext cx="1219200" cy="5445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2FB9B9-8BA8-468E-8014-4048C2AB6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Unicode Format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id="{1002C6C6-6398-4575-AD41-E6397F248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Java characters use </a:t>
            </a:r>
            <a:r>
              <a:rPr lang="en-US" altLang="en-US" sz="2400" i="1"/>
              <a:t>Unicode</a:t>
            </a:r>
            <a:r>
              <a:rPr lang="en-US" altLang="en-US" sz="2400"/>
              <a:t>, a 16-bit encoding scheme established by the Unicode Consortium to support the interchange, processing, and display of written texts in the world’s diverse languages. </a:t>
            </a:r>
          </a:p>
          <a:p>
            <a:pPr eaLnBrk="1" hangingPunct="1"/>
            <a:r>
              <a:rPr lang="en-US" altLang="en-US" sz="2400"/>
              <a:t>Unicode takes two bytes, preceded by \u, expressed in four hexadecimal numbers that run from </a:t>
            </a:r>
            <a:r>
              <a:rPr lang="en-US" altLang="en-US" sz="2400" u="sng"/>
              <a:t>'\u0000'</a:t>
            </a:r>
            <a:r>
              <a:rPr lang="en-US" altLang="en-US" sz="2400"/>
              <a:t> to </a:t>
            </a:r>
            <a:r>
              <a:rPr lang="en-US" altLang="en-US" sz="2400" u="sng"/>
              <a:t>'\uFFFF'</a:t>
            </a:r>
            <a:r>
              <a:rPr lang="en-US" altLang="en-US" sz="2400"/>
              <a:t>. So, Unicode can represent 65535 + 1 characters.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16388" name="Picture 8">
            <a:extLst>
              <a:ext uri="{FF2B5EF4-FFF2-40B4-BE49-F238E27FC236}">
                <a16:creationId xmlns:a16="http://schemas.microsoft.com/office/drawing/2014/main" id="{DCA09526-95D5-48A4-AA92-02F9CD57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62600"/>
            <a:ext cx="2552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9" name="Text Box 9">
            <a:extLst>
              <a:ext uri="{FF2B5EF4-FFF2-40B4-BE49-F238E27FC236}">
                <a16:creationId xmlns:a16="http://schemas.microsoft.com/office/drawing/2014/main" id="{DA38337C-BD84-464B-A566-9FA671F3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482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Unicode \u03b1 \u03b2 \u03b3 for three Greek letters</a:t>
            </a:r>
          </a:p>
        </p:txBody>
      </p:sp>
      <p:sp>
        <p:nvSpPr>
          <p:cNvPr id="16390" name="Line 10">
            <a:extLst>
              <a:ext uri="{FF2B5EF4-FFF2-40B4-BE49-F238E27FC236}">
                <a16:creationId xmlns:a16="http://schemas.microsoft.com/office/drawing/2014/main" id="{66DC7683-63F7-469E-BA4C-FC5FF929F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953000"/>
            <a:ext cx="2286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391" name="Line 11">
            <a:extLst>
              <a:ext uri="{FF2B5EF4-FFF2-40B4-BE49-F238E27FC236}">
                <a16:creationId xmlns:a16="http://schemas.microsoft.com/office/drawing/2014/main" id="{86CC8FDD-3EC2-4BE4-8403-7C50FFD3F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53000"/>
            <a:ext cx="1524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392" name="Line 12">
            <a:extLst>
              <a:ext uri="{FF2B5EF4-FFF2-40B4-BE49-F238E27FC236}">
                <a16:creationId xmlns:a16="http://schemas.microsoft.com/office/drawing/2014/main" id="{99588EBC-2304-4735-BE97-F82F5E545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953000"/>
            <a:ext cx="8382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393" name="Slide Number Placeholder 8">
            <a:extLst>
              <a:ext uri="{FF2B5EF4-FFF2-40B4-BE49-F238E27FC236}">
                <a16:creationId xmlns:a16="http://schemas.microsoft.com/office/drawing/2014/main" id="{38C09B84-8024-4359-A02F-D1E95AD1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E6741-5284-43C1-9DA8-94D837C7B5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F367-82C6-533F-8BD1-351A058A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Math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87E15-0DE0-3780-13F6-925FBA93A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EE1A3-E309-37A3-B807-CCAFA502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3057A-C5CD-4609-8D41-FCBFFC0FFF9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82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6B58EB5-C5D5-A5B7-F72F-14D00789F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Common Mathematical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35C5DC-3EB0-5EA3-CFAD-68BCBBE9A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838" y="1427163"/>
            <a:ext cx="8229600" cy="452596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MY" sz="2400" dirty="0">
                <a:latin typeface="+mj-lt"/>
              </a:rPr>
              <a:t>Java provides many useful methods in the </a:t>
            </a:r>
            <a:r>
              <a:rPr lang="en-MY" sz="2400" b="1" dirty="0">
                <a:latin typeface="+mj-lt"/>
              </a:rPr>
              <a:t>Math</a:t>
            </a:r>
            <a:r>
              <a:rPr lang="en-MY" sz="2400" dirty="0">
                <a:latin typeface="+mj-lt"/>
              </a:rPr>
              <a:t> class for performing common mathematical functions.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j-lt"/>
              </a:rPr>
              <a:t>Methods in Math class 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+mj-lt"/>
              </a:rPr>
              <a:t>Class constants:</a:t>
            </a:r>
          </a:p>
          <a:p>
            <a:pPr marL="1136650" lvl="2" indent="-279400" eaLnBrk="1" hangingPunct="1">
              <a:defRPr/>
            </a:pPr>
            <a:r>
              <a:rPr lang="en-US" altLang="en-US" sz="2000" dirty="0">
                <a:latin typeface="+mj-lt"/>
              </a:rPr>
              <a:t>PI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+mj-lt"/>
              </a:rPr>
              <a:t>Class methods: </a:t>
            </a:r>
          </a:p>
          <a:p>
            <a:pPr marL="1136650" lvl="2" indent="-279400" eaLnBrk="1" hangingPunct="1">
              <a:defRPr/>
            </a:pPr>
            <a:r>
              <a:rPr lang="en-US" altLang="en-US" sz="2000" dirty="0">
                <a:latin typeface="+mj-lt"/>
              </a:rPr>
              <a:t>Trigonometric Methods </a:t>
            </a:r>
          </a:p>
          <a:p>
            <a:pPr marL="1136650" lvl="2" indent="-279400" eaLnBrk="1" hangingPunct="1">
              <a:defRPr/>
            </a:pPr>
            <a:r>
              <a:rPr lang="en-US" altLang="en-US" sz="2000" dirty="0">
                <a:latin typeface="+mj-lt"/>
              </a:rPr>
              <a:t>Exponent Methods</a:t>
            </a:r>
          </a:p>
          <a:p>
            <a:pPr marL="1136650" lvl="2" indent="-279400" eaLnBrk="1" hangingPunct="1">
              <a:defRPr/>
            </a:pPr>
            <a:r>
              <a:rPr lang="en-US" altLang="en-US" sz="2000" dirty="0">
                <a:latin typeface="+mj-lt"/>
              </a:rPr>
              <a:t>Rounding Methods</a:t>
            </a:r>
          </a:p>
          <a:p>
            <a:pPr marL="1136650" lvl="2" indent="-279400" eaLnBrk="1" hangingPunct="1">
              <a:defRPr/>
            </a:pPr>
            <a:r>
              <a:rPr lang="en-US" altLang="en-US" sz="2000" dirty="0">
                <a:latin typeface="+mj-lt"/>
              </a:rPr>
              <a:t>min, max, abs, and random Methods</a:t>
            </a:r>
          </a:p>
          <a:p>
            <a:pPr eaLnBrk="1" hangingPunct="1"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7F045BC-C608-8F7F-872D-5A0B613A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45CFA-06F1-4416-A446-290CBB1FAA1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E24675A8-E7CE-B161-0A83-6232F6DCB2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Trigonometric Methods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5516C719-4DA2-905C-4F37-059A9CEB8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3733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>
                <a:latin typeface="Lucida Sans Typewriter" panose="020B0509030504030204" pitchFamily="49" charset="0"/>
              </a:rPr>
              <a:t>sin(radians)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cos(radians)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tan(radians)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acos(a)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asin(a)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atan(a)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toRadian(degree)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Lucida Sans Typewriter" panose="020B0509030504030204" pitchFamily="49" charset="0"/>
              </a:rPr>
              <a:t>toDegree(radian)</a:t>
            </a:r>
            <a:endParaRPr lang="en-US" altLang="en-US" sz="2800">
              <a:latin typeface="Lucida Sans Typewriter" panose="020B0509030504030204" pitchFamily="49" charset="0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99979CA7-85F1-1F24-08AC-E869DB40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+mn-lt"/>
                <a:cs typeface="Courier New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200" dirty="0">
              <a:latin typeface="Lucida Sans Typewriter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Math.sin(0) returns 0.0 </a:t>
            </a:r>
            <a:endParaRPr lang="en-US" sz="22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Math.sin(</a:t>
            </a:r>
            <a:r>
              <a:rPr lang="en-US" sz="2200" dirty="0" err="1">
                <a:latin typeface="Lucida Sans Typewriter" pitchFamily="49" charset="0"/>
                <a:cs typeface="Courier New" pitchFamily="49" charset="0"/>
              </a:rPr>
              <a:t>Math.PI</a:t>
            </a: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 / 6) returns 0.5 </a:t>
            </a:r>
            <a:endParaRPr lang="en-US" sz="22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Math.sin(</a:t>
            </a:r>
            <a:r>
              <a:rPr lang="en-US" sz="2200" dirty="0" err="1">
                <a:latin typeface="Lucida Sans Typewriter" pitchFamily="49" charset="0"/>
                <a:cs typeface="Courier New" pitchFamily="49" charset="0"/>
              </a:rPr>
              <a:t>Math.PI</a:t>
            </a: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 / 2) returns 1.0</a:t>
            </a:r>
            <a:endParaRPr lang="en-US" sz="22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Math.cos(0) returns 1.0</a:t>
            </a:r>
            <a:endParaRPr lang="en-US" sz="22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Math.cos(</a:t>
            </a:r>
            <a:r>
              <a:rPr lang="en-US" sz="2200" dirty="0" err="1">
                <a:latin typeface="Lucida Sans Typewriter" pitchFamily="49" charset="0"/>
                <a:cs typeface="Courier New" pitchFamily="49" charset="0"/>
              </a:rPr>
              <a:t>Math.PI</a:t>
            </a: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 / 6) returns 0.866 </a:t>
            </a:r>
            <a:endParaRPr lang="en-US" sz="22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Math.cos(</a:t>
            </a:r>
            <a:r>
              <a:rPr lang="en-US" sz="2200" dirty="0" err="1">
                <a:latin typeface="Lucida Sans Typewriter" pitchFamily="49" charset="0"/>
                <a:cs typeface="Courier New" pitchFamily="49" charset="0"/>
              </a:rPr>
              <a:t>Math.PI</a:t>
            </a:r>
            <a:r>
              <a:rPr lang="en-US" sz="2200" dirty="0">
                <a:latin typeface="Lucida Sans Typewriter" pitchFamily="49" charset="0"/>
                <a:cs typeface="Courier New" pitchFamily="49" charset="0"/>
              </a:rPr>
              <a:t> / 2) returns 0 </a:t>
            </a:r>
          </a:p>
        </p:txBody>
      </p:sp>
      <p:sp>
        <p:nvSpPr>
          <p:cNvPr id="72708" name="Slide Number Placeholder 6">
            <a:extLst>
              <a:ext uri="{FF2B5EF4-FFF2-40B4-BE49-F238E27FC236}">
                <a16:creationId xmlns:a16="http://schemas.microsoft.com/office/drawing/2014/main" id="{94E7EFB4-274B-ECB7-ED43-2AFB8B69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CE183-0C54-45EA-9FE2-C7D5C84910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D04294EC-0A51-A87B-E3DB-8AB6EA87A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Exponent Methods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86714631-4CEC-5DE4-36D8-27ACE8600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341313" indent="-341313" eaLnBrk="1" hangingPunct="1"/>
            <a:r>
              <a:rPr lang="en-US" altLang="en-US" sz="2000">
                <a:latin typeface="Lucida Sans Typewriter" panose="020B0509030504030204" pitchFamily="49" charset="0"/>
              </a:rPr>
              <a:t>exp(x)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Lucida Sans Typewriter" panose="020B0509030504030204" pitchFamily="49" charset="0"/>
              </a:rPr>
              <a:t>x</a:t>
            </a:r>
            <a:r>
              <a:rPr lang="en-US" altLang="en-US" sz="200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log(x)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buFontTx/>
              <a:buNone/>
            </a:pPr>
            <a:r>
              <a:rPr lang="en-US" altLang="en-US" sz="2000"/>
              <a:t>Returns the natural logarithm of </a:t>
            </a:r>
            <a:r>
              <a:rPr lang="en-US" altLang="en-US" sz="2000">
                <a:latin typeface="Lucida Sans Typewriter" panose="020B0509030504030204" pitchFamily="49" charset="0"/>
              </a:rPr>
              <a:t>x</a:t>
            </a:r>
            <a:r>
              <a:rPr lang="en-US" altLang="en-US" sz="200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log10(x)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buFontTx/>
              <a:buNone/>
            </a:pPr>
            <a:r>
              <a:rPr lang="en-US" altLang="en-US" sz="2000"/>
              <a:t>Returns the 10-based logarithm of </a:t>
            </a:r>
            <a:r>
              <a:rPr lang="en-US" altLang="en-US" sz="2000">
                <a:latin typeface="Lucida Sans Typewriter" panose="020B0509030504030204" pitchFamily="49" charset="0"/>
              </a:rPr>
              <a:t>x</a:t>
            </a:r>
            <a:r>
              <a:rPr lang="en-US" altLang="en-US" sz="200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pow(a,b)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Lucida Sans Typewriter" panose="020B0509030504030204" pitchFamily="49" charset="0"/>
              </a:rPr>
              <a:t>b</a:t>
            </a:r>
            <a:r>
              <a:rPr lang="en-US" altLang="en-US" sz="2000"/>
              <a:t>.</a:t>
            </a:r>
          </a:p>
          <a:p>
            <a:pPr marL="341313" indent="-341313" algn="just" eaLnBrk="1" hangingPunct="1"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sqrt(x)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buFontTx/>
              <a:buNone/>
            </a:pPr>
            <a:r>
              <a:rPr lang="en-US" altLang="en-US" sz="2000"/>
              <a:t>Returns the square root of </a:t>
            </a:r>
            <a:r>
              <a:rPr lang="en-US" altLang="en-US" sz="2000">
                <a:latin typeface="Lucida Sans Typewriter" panose="020B0509030504030204" pitchFamily="49" charset="0"/>
              </a:rPr>
              <a:t>x</a:t>
            </a:r>
            <a:r>
              <a:rPr lang="en-US" altLang="en-US" sz="2000"/>
              <a:t>.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3CED7431-AD7D-8C17-72C2-12679624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295400"/>
            <a:ext cx="3805237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Lucida Sans Typewriter" panose="020B05090305040302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200" u="sng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Math.pow(2, 3) returns 8.0 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Math.pow(3, 2) returns 9.0 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  <p:sp>
        <p:nvSpPr>
          <p:cNvPr id="73732" name="Slide Number Placeholder 4">
            <a:extLst>
              <a:ext uri="{FF2B5EF4-FFF2-40B4-BE49-F238E27FC236}">
                <a16:creationId xmlns:a16="http://schemas.microsoft.com/office/drawing/2014/main" id="{467EE1C1-A51F-24CB-0E16-61152248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A10C1-3983-4DA7-814F-222681C5DB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1FEA1AD1-A225-8DC4-449F-093ABA467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Rounding Methods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1D3F6709-B65C-CFB3-264E-2E69DEECBF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876800"/>
          </a:xfrm>
        </p:spPr>
        <p:txBody>
          <a:bodyPr lIns="92075" tIns="46038" rIns="92075" bIns="46038"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ceil(x)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floor(x)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>
              <a:solidFill>
                <a:srgbClr val="0070C0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rint(double 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>
              <a:solidFill>
                <a:srgbClr val="0070C0"/>
              </a:solidFill>
            </a:endParaRPr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round(x)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cs typeface="Times New Roman" panose="02020603050405020304" pitchFamily="18" charset="0"/>
              </a:rPr>
              <a:t>Return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(int)Math.floor(x+0.5) if x is float</a:t>
            </a:r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Lucida Sans Typewriter" panose="020B0509030504030204" pitchFamily="49" charset="0"/>
              </a:rPr>
              <a:t>round(x)</a:t>
            </a:r>
            <a:endParaRPr lang="en-US" altLang="en-US" sz="2400">
              <a:latin typeface="Lucida Sans Typewriter" panose="020B0509030504030204" pitchFamily="49" charset="0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Return (long)Math.floor(x+0.5) if x is double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07AF8FBF-407B-3A97-E6AA-C432D8E4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527CC-4DAF-42A7-B710-0ED59C5F9B1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E4D189A8-18FE-5DA5-517C-8B07A6C0C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384175"/>
            <a:ext cx="7758112" cy="6461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Rounding Methods Examples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F924C699-9FB1-9006-FBB0-F1DB6915B9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5950" y="1431925"/>
            <a:ext cx="7080250" cy="4968875"/>
          </a:xfrm>
        </p:spPr>
        <p:txBody>
          <a:bodyPr lIns="92075" tIns="46038" rIns="92075" bIns="46038"/>
          <a:lstStyle/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Math.ceil(2.1) returns 3.0 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Math.ceil(2.0)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Math.ceil(-2.0) returns –2.0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Math.ceil(-2.1) returns -2.0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Math.floor(2.1)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Math.floor(2.0)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Math.floor(-2.0) returns –2.0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Math.floor(-2.1) returns -3.0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Math.rint(2.1)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Math.rint(2.0)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Math.rint(-2.0) returns –2.0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Math.rint(-2.1) returns -2.0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Math.rint(2.5) returns 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Math.rint(-2.5) returns -2.0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Math.round(2.6f) returns 3 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Math.round(2.0) returns 2   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Math.round(-2.0f) returns -2   </a:t>
            </a:r>
            <a:endParaRPr lang="en-US" altLang="en-US" sz="16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Lucida Sans Typewriter" panose="020B05090305040302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altLang="en-US" sz="1600" u="sng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EA46A910-1BF4-C7D2-6F0A-6F2FE483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661248-44E6-418E-B406-FD14168255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A393C49-0A76-E84F-E038-33A8B8663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min, max, abs, random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ABD3332B-9E50-EF1B-4516-6B391445F8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4038600" cy="44958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max(a, b)</a:t>
            </a:r>
            <a:r>
              <a:rPr lang="en-US" altLang="en-US" sz="2200"/>
              <a:t>and </a:t>
            </a:r>
            <a:r>
              <a:rPr lang="en-US" altLang="en-US" sz="2200">
                <a:latin typeface="Courier New" panose="02070309020205020404" pitchFamily="49" charset="0"/>
              </a:rPr>
              <a:t>min(a, b)</a:t>
            </a:r>
            <a:endParaRPr lang="en-US" altLang="en-US" sz="2400"/>
          </a:p>
          <a:p>
            <a:pPr marL="377825" lvl="1" indent="0" eaLnBrk="1" hangingPunct="1">
              <a:buFontTx/>
              <a:buNone/>
            </a:pPr>
            <a:r>
              <a:rPr lang="en-US" altLang="en-US" sz="2000"/>
              <a:t>Returns the maximum or minimum of two parameters.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abs(a)</a:t>
            </a:r>
            <a:endParaRPr lang="en-US" altLang="en-US" sz="2400"/>
          </a:p>
          <a:p>
            <a:pPr marL="377825" lvl="1" indent="0" eaLnBrk="1" hangingPunct="1">
              <a:buFontTx/>
              <a:buNone/>
            </a:pPr>
            <a:r>
              <a:rPr lang="en-US" altLang="en-US" sz="2000"/>
              <a:t>Returns the absolute value of the parameter.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random()</a:t>
            </a:r>
            <a:endParaRPr lang="en-US" altLang="en-US" sz="2400"/>
          </a:p>
          <a:p>
            <a:pPr marL="377825" lvl="1" indent="0" eaLnBrk="1" hangingPunct="1">
              <a:buFontTx/>
              <a:buNone/>
            </a:pPr>
            <a:r>
              <a:rPr lang="en-US" altLang="en-US" sz="2000"/>
              <a:t>Returns a random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 value</a:t>
            </a:r>
            <a:br>
              <a:rPr lang="en-US" altLang="en-US" sz="2000"/>
            </a:br>
            <a:r>
              <a:rPr lang="en-US" altLang="en-US" sz="2000"/>
              <a:t>in the range [0.0, 1.0).</a:t>
            </a:r>
          </a:p>
        </p:txBody>
      </p:sp>
      <p:sp>
        <p:nvSpPr>
          <p:cNvPr id="65540" name="Rectangle 5">
            <a:extLst>
              <a:ext uri="{FF2B5EF4-FFF2-40B4-BE49-F238E27FC236}">
                <a16:creationId xmlns:a16="http://schemas.microsoft.com/office/drawing/2014/main" id="{D79CD536-BB79-B9F7-A8A5-B5CFD6AB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371600"/>
            <a:ext cx="4876800" cy="281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 dirty="0">
              <a:latin typeface="Lucida Sans Typewriter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Math.max(2, 3) returns 3 </a:t>
            </a:r>
            <a:endParaRPr 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Math.max(2.5, 3) returns 3.0 </a:t>
            </a:r>
            <a:endParaRPr 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Math.min(2.5, 3.6) returns 2.5 </a:t>
            </a:r>
            <a:endParaRPr 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Math.abs(-2) returns 2</a:t>
            </a:r>
            <a:endParaRPr 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latin typeface="Lucida Sans Typewriter" pitchFamily="49" charset="0"/>
                <a:cs typeface="Times New Roman" pitchFamily="18" charset="0"/>
              </a:rPr>
              <a:t>Math.abs(-2.1) returns 2.1</a:t>
            </a:r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43A207FE-540B-265E-BCB0-B9334C2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DDAC9-98F9-48F8-9D76-F162EB7D01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33F42C8F-0D51-FE60-F606-355B033244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Random method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4F728B-DC2F-8E45-4361-EEAC1BA0A9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839200" cy="4495800"/>
          </a:xfrm>
        </p:spPr>
        <p:txBody>
          <a:bodyPr lIns="92075" tIns="46038" rIns="92075" bIns="46038"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200" dirty="0">
                <a:latin typeface="Courier New" pitchFamily="49" charset="0"/>
              </a:rPr>
              <a:t>random()</a:t>
            </a:r>
            <a:endParaRPr lang="en-US" altLang="en-US" sz="2400" dirty="0"/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Returns </a:t>
            </a:r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a random </a:t>
            </a:r>
            <a:r>
              <a:rPr lang="en-US" altLang="en-US" sz="2000" dirty="0">
                <a:latin typeface="Courier New" pitchFamily="49" charset="0"/>
              </a:rPr>
              <a:t>double</a:t>
            </a:r>
            <a:r>
              <a:rPr lang="en-US" altLang="en-US" sz="2000" dirty="0"/>
              <a:t> value in the range [0.0, 1.0). </a:t>
            </a:r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) (</a:t>
            </a:r>
            <a:r>
              <a:rPr lang="en-US" altLang="en-US" sz="2000" dirty="0" err="1"/>
              <a:t>Math.random</a:t>
            </a:r>
            <a:r>
              <a:rPr lang="en-US" altLang="en-US" sz="2000" dirty="0"/>
              <a:t>() * 10) return a random integer between 0 and 9</a:t>
            </a:r>
          </a:p>
          <a:p>
            <a:pPr marL="377825" lvl="1" indent="0" eaLnBrk="1" hangingPunct="1">
              <a:buFontTx/>
              <a:buNone/>
              <a:defRPr/>
            </a:pPr>
            <a:endParaRPr lang="en-US" altLang="en-US" sz="2000" dirty="0"/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50 +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)(</a:t>
            </a:r>
            <a:r>
              <a:rPr lang="en-US" altLang="en-US" sz="2000" dirty="0" err="1"/>
              <a:t>Math.random</a:t>
            </a:r>
            <a:r>
              <a:rPr lang="en-US" altLang="en-US" sz="2000" dirty="0"/>
              <a:t>() * 50) return a random integer between 50 to 99 </a:t>
            </a:r>
          </a:p>
          <a:p>
            <a:pPr marL="377825" lvl="1" indent="0" eaLnBrk="1" hangingPunct="1">
              <a:buFontTx/>
              <a:buNone/>
              <a:defRPr/>
            </a:pPr>
            <a:endParaRPr lang="en-US" altLang="en-US" sz="2000" dirty="0"/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In general</a:t>
            </a:r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 dirty="0"/>
              <a:t>a + </a:t>
            </a:r>
            <a:r>
              <a:rPr lang="en-US" altLang="en-US" sz="2000" dirty="0" err="1"/>
              <a:t>Math.random</a:t>
            </a:r>
            <a:r>
              <a:rPr lang="en-US" altLang="en-US" sz="2000" dirty="0"/>
              <a:t>() * b  returns a random integer between a and a + b, </a:t>
            </a:r>
          </a:p>
          <a:p>
            <a:pPr marL="377825" lvl="1" indent="0" eaLnBrk="1" hangingPunct="1">
              <a:buFontTx/>
              <a:buNone/>
              <a:defRPr/>
            </a:pPr>
            <a:r>
              <a:rPr lang="en-US" altLang="en-US" sz="2000"/>
              <a:t>                                      excluding </a:t>
            </a:r>
            <a:r>
              <a:rPr lang="en-US" altLang="en-US" sz="2000" dirty="0"/>
              <a:t>a + b.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DE0B6453-109B-361B-BCA5-39D49348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BEAA5-6007-49BA-AC2B-E5B21DB43F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 descr="Cover-UPM-Template_Option-1.jpg">
            <a:extLst>
              <a:ext uri="{FF2B5EF4-FFF2-40B4-BE49-F238E27FC236}">
                <a16:creationId xmlns:a16="http://schemas.microsoft.com/office/drawing/2014/main" id="{9955FEC4-B2D0-4D83-81B5-9655CF42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2E3011-1C2B-4D06-A140-0C6F2C9C94DB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latin typeface="Times New Roman"/>
                <a:ea typeface="+mj-ea"/>
                <a:cs typeface="Times New Roman"/>
              </a:rPr>
              <a:t>Terima</a:t>
            </a:r>
            <a:r>
              <a:rPr lang="en-US" sz="36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+mj-ea"/>
                <a:cs typeface="Times New Roman"/>
              </a:rPr>
              <a:t>Kasih</a:t>
            </a:r>
            <a:r>
              <a:rPr lang="en-US" sz="3600" dirty="0">
                <a:latin typeface="Times New Roman"/>
                <a:ea typeface="+mj-ea"/>
                <a:cs typeface="Times New Roman"/>
              </a:rPr>
              <a:t> | </a:t>
            </a:r>
            <a:r>
              <a:rPr lang="en-US" sz="3600" i="1" dirty="0">
                <a:latin typeface="Times New Roman"/>
                <a:ea typeface="+mj-ea"/>
                <a:cs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48B4EE4E-A61F-4238-8D4C-F2BBB11E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Appendix B: ASCII Character Set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8435" name="Text Box 1027">
            <a:extLst>
              <a:ext uri="{FF2B5EF4-FFF2-40B4-BE49-F238E27FC236}">
                <a16:creationId xmlns:a16="http://schemas.microsoft.com/office/drawing/2014/main" id="{F70E1FEF-41A0-4B73-AB9E-C4EF1436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18436" name="Text Box 1028">
            <a:extLst>
              <a:ext uri="{FF2B5EF4-FFF2-40B4-BE49-F238E27FC236}">
                <a16:creationId xmlns:a16="http://schemas.microsoft.com/office/drawing/2014/main" id="{BC1C44B8-7EF3-424A-B610-42497F9A4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ASCII Character Set is a subset of the Unicode from \u0000 to \u007f</a:t>
            </a:r>
          </a:p>
        </p:txBody>
      </p:sp>
      <p:graphicFrame>
        <p:nvGraphicFramePr>
          <p:cNvPr id="18437" name="Object 1029">
            <a:extLst>
              <a:ext uri="{FF2B5EF4-FFF2-40B4-BE49-F238E27FC236}">
                <a16:creationId xmlns:a16="http://schemas.microsoft.com/office/drawing/2014/main" id="{2E8FB3B8-826A-4E8D-B4C3-E81E7DC98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462213"/>
          <a:ext cx="8763000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28112" imgH="2949196" progId="PBrush">
                  <p:embed/>
                </p:oleObj>
              </mc:Choice>
              <mc:Fallback>
                <p:oleObj name="Bitmap Image" r:id="rId3" imgW="6828112" imgH="2949196" progId="PBrush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62213"/>
                        <a:ext cx="8763000" cy="378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0492168E-0E9C-4EDF-B29A-05D86DF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101A8-18A1-4B54-B916-DEBCDE35A0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566D504A-E03D-4838-8412-CA7CF78C2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ASCII Character Set, cont.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0483" name="Text Box 1027">
            <a:extLst>
              <a:ext uri="{FF2B5EF4-FFF2-40B4-BE49-F238E27FC236}">
                <a16:creationId xmlns:a16="http://schemas.microsoft.com/office/drawing/2014/main" id="{2D0BDADC-EE11-46A2-94FF-2D049967F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0484" name="Text Box 1028">
            <a:extLst>
              <a:ext uri="{FF2B5EF4-FFF2-40B4-BE49-F238E27FC236}">
                <a16:creationId xmlns:a16="http://schemas.microsoft.com/office/drawing/2014/main" id="{E650F0C2-B0C4-4D56-94AA-ACC7F645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ASCII Character Set is a subset of the Unicode from \u0000 to \u007f</a:t>
            </a:r>
          </a:p>
        </p:txBody>
      </p:sp>
      <p:graphicFrame>
        <p:nvGraphicFramePr>
          <p:cNvPr id="20485" name="Object 1024">
            <a:extLst>
              <a:ext uri="{FF2B5EF4-FFF2-40B4-BE49-F238E27FC236}">
                <a16:creationId xmlns:a16="http://schemas.microsoft.com/office/drawing/2014/main" id="{35316497-34B5-4CBB-BF77-6CEE1C527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14600"/>
          <a:ext cx="88392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309907" imgH="2019048" progId="PBrush">
                  <p:embed/>
                </p:oleObj>
              </mc:Choice>
              <mc:Fallback>
                <p:oleObj name="Bitmap Image" r:id="rId3" imgW="6309907" imgH="2019048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8392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91616607-C729-43D4-AC4A-71B18BA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FE24D-0B86-48C4-9C1B-AD4B054C9C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84" name="Rectangle 7578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D795DBE-16FE-464F-A921-BF1FA319F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Escape Sequences for Special Characters</a:t>
            </a:r>
          </a:p>
        </p:txBody>
      </p:sp>
      <p:sp>
        <p:nvSpPr>
          <p:cNvPr id="7578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A41DECE5-4AEA-4ABF-90C4-6281916A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813" y="552091"/>
            <a:ext cx="4994387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542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4229100" algn="l"/>
                <a:tab pos="5600700" algn="l"/>
              </a:tabLst>
              <a:defRPr/>
            </a:pPr>
            <a:r>
              <a:rPr lang="en-US" sz="1600" dirty="0">
                <a:latin typeface="+mn-lt"/>
              </a:rPr>
              <a:t>Suppose you want to print</a:t>
            </a:r>
          </a:p>
          <a:p>
            <a:pPr marL="712788" eaLnBrk="1" hangingPunct="1">
              <a:lnSpc>
                <a:spcPct val="90000"/>
              </a:lnSpc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sz="1600" b="1" dirty="0">
                <a:latin typeface="+mn-lt"/>
              </a:rPr>
              <a:t>He said “Java is fun”</a:t>
            </a:r>
          </a:p>
          <a:p>
            <a:pPr marL="22542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4229100" algn="l"/>
                <a:tab pos="5600700" algn="l"/>
              </a:tabLst>
              <a:defRPr/>
            </a:pPr>
            <a:r>
              <a:rPr lang="en-US" sz="1600" dirty="0">
                <a:latin typeface="+mn-lt"/>
              </a:rPr>
              <a:t>Can you write:</a:t>
            </a:r>
          </a:p>
          <a:p>
            <a:pPr marL="452438" eaLnBrk="1" hangingPunct="1">
              <a:lnSpc>
                <a:spcPct val="90000"/>
              </a:lnSpc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sz="1600" b="1" dirty="0" err="1">
                <a:latin typeface="+mn-lt"/>
              </a:rPr>
              <a:t>System.out.println</a:t>
            </a:r>
            <a:r>
              <a:rPr lang="en-US" sz="1600" b="1" dirty="0">
                <a:latin typeface="+mn-lt"/>
              </a:rPr>
              <a:t>(“He said “Java is fun” ”);</a:t>
            </a:r>
          </a:p>
          <a:p>
            <a:pPr marL="985838" lvl="1" indent="-22701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4229100" algn="l"/>
                <a:tab pos="5600700" algn="l"/>
              </a:tabLst>
              <a:defRPr/>
            </a:pPr>
            <a:r>
              <a:rPr lang="en-US" sz="1600" dirty="0">
                <a:latin typeface="+mn-lt"/>
                <a:sym typeface="Wingdings" pitchFamily="2" charset="2"/>
              </a:rPr>
              <a:t>Syntax error</a:t>
            </a:r>
          </a:p>
          <a:p>
            <a:pPr marL="22542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4229100" algn="l"/>
                <a:tab pos="5600700" algn="l"/>
              </a:tabLst>
              <a:defRPr/>
            </a:pPr>
            <a:r>
              <a:rPr lang="en-US" sz="1600" dirty="0">
                <a:latin typeface="+mn-lt"/>
              </a:rPr>
              <a:t>You should write:</a:t>
            </a:r>
          </a:p>
          <a:p>
            <a:pPr marL="452438" eaLnBrk="1" hangingPunct="1">
              <a:lnSpc>
                <a:spcPct val="90000"/>
              </a:lnSpc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sz="1600" b="1" dirty="0" err="1">
                <a:latin typeface="+mn-lt"/>
              </a:rPr>
              <a:t>System.out.println</a:t>
            </a:r>
            <a:r>
              <a:rPr lang="en-US" sz="1600" b="1" dirty="0">
                <a:latin typeface="+mn-lt"/>
              </a:rPr>
              <a:t>(“He said \“Java is fun\” ”);</a:t>
            </a:r>
          </a:p>
          <a:p>
            <a:pPr marL="22542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4229100" algn="l"/>
                <a:tab pos="5600700" algn="l"/>
              </a:tabLst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BACF94C-4DD2-47DC-8600-6E04E95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F82E1CC-A4DE-43A2-8FD6-68CBAEEED54C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86" name="Rectangle 2458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8917518-5B57-4377-9061-FDC0AEE30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lnSpc>
                <a:spcPct val="90000"/>
              </a:lnSpc>
            </a:pPr>
            <a:r>
              <a:rPr lang="en-US" alt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Escape Sequences for Special Characters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05DA9C8-7451-44EC-8C13-2B920A32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32040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F6BD4E23-3FC8-4457-9F6C-2400E1E6337E}" type="slidenum">
              <a:rPr lang="en-US" altLang="en-US" sz="1200">
                <a:solidFill>
                  <a:schemeClr val="tx1">
                    <a:alpha val="60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en-US" sz="1200">
              <a:solidFill>
                <a:schemeClr val="tx1">
                  <a:alpha val="60000"/>
                </a:schemeClr>
              </a:solidFill>
              <a:latin typeface="+mn-lt"/>
            </a:endParaRPr>
          </a:p>
        </p:txBody>
      </p:sp>
      <p:cxnSp>
        <p:nvCxnSpPr>
          <p:cNvPr id="24588" name="Straight Connector 2458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2" name="Text Box 3">
            <a:extLst>
              <a:ext uri="{FF2B5EF4-FFF2-40B4-BE49-F238E27FC236}">
                <a16:creationId xmlns:a16="http://schemas.microsoft.com/office/drawing/2014/main" id="{A57AD467-3343-1B46-A388-2DE9F87D6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705710"/>
              </p:ext>
            </p:extLst>
          </p:nvPr>
        </p:nvGraphicFramePr>
        <p:xfrm>
          <a:off x="3831401" y="1070800"/>
          <a:ext cx="500779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10840</TotalTime>
  <Words>4076</Words>
  <Application>Microsoft Macintosh PowerPoint</Application>
  <PresentationFormat>On-screen Show (4:3)</PresentationFormat>
  <Paragraphs>637</Paragraphs>
  <Slides>58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Book Antiqua</vt:lpstr>
      <vt:lpstr>Calibri</vt:lpstr>
      <vt:lpstr>Courier</vt:lpstr>
      <vt:lpstr>Courier New</vt:lpstr>
      <vt:lpstr>Lucida Sans Typewriter</vt:lpstr>
      <vt:lpstr>Monotype Sorts</vt:lpstr>
      <vt:lpstr>Times New Roman</vt:lpstr>
      <vt:lpstr>Default Design</vt:lpstr>
      <vt:lpstr>Bitmap Image</vt:lpstr>
      <vt:lpstr>Picture</vt:lpstr>
      <vt:lpstr>  Chapter 8:  String</vt:lpstr>
      <vt:lpstr>PowerPoint Presentation</vt:lpstr>
      <vt:lpstr>Character Data Type and Operations</vt:lpstr>
      <vt:lpstr>Character Data Type</vt:lpstr>
      <vt:lpstr>Unicode Format</vt:lpstr>
      <vt:lpstr>Appendix B: ASCII Character Set</vt:lpstr>
      <vt:lpstr>ASCII Character Set, cont.</vt:lpstr>
      <vt:lpstr>Escape Sequences for Special Characters</vt:lpstr>
      <vt:lpstr>Escape Sequences for Special Characters</vt:lpstr>
      <vt:lpstr>Casting between char and Numeric Types</vt:lpstr>
      <vt:lpstr>Comparing and Testing Characters</vt:lpstr>
      <vt:lpstr>Comparing and Testing Characters</vt:lpstr>
      <vt:lpstr>Character class</vt:lpstr>
      <vt:lpstr>The Character Class</vt:lpstr>
      <vt:lpstr>PowerPoint Presentation</vt:lpstr>
      <vt:lpstr>Reading a character from the Console</vt:lpstr>
      <vt:lpstr>string</vt:lpstr>
      <vt:lpstr>The String Class</vt:lpstr>
      <vt:lpstr>Simple methods for String objects</vt:lpstr>
      <vt:lpstr>Finding String Length</vt:lpstr>
      <vt:lpstr>Getting Characters from a String</vt:lpstr>
      <vt:lpstr>String Concatenation</vt:lpstr>
      <vt:lpstr>PowerPoint Presentation</vt:lpstr>
      <vt:lpstr>Reading a String from the Console</vt:lpstr>
      <vt:lpstr>Example using next()</vt:lpstr>
      <vt:lpstr>Reading a String from the Console</vt:lpstr>
      <vt:lpstr>Example using nextLine()</vt:lpstr>
      <vt:lpstr>Reading a Character from the Console</vt:lpstr>
      <vt:lpstr>Example using charAt()</vt:lpstr>
      <vt:lpstr>Comparing Strings</vt:lpstr>
      <vt:lpstr>String Comparisons</vt:lpstr>
      <vt:lpstr>Example using equals()</vt:lpstr>
      <vt:lpstr>String Comparisons, cont.</vt:lpstr>
      <vt:lpstr>Example using equals()</vt:lpstr>
      <vt:lpstr>Obtaining Substrings</vt:lpstr>
      <vt:lpstr>Extracting Substrings</vt:lpstr>
      <vt:lpstr>Finding a Character or a Substring in a String</vt:lpstr>
      <vt:lpstr>PowerPoint Presentation</vt:lpstr>
      <vt:lpstr>Conversion between Strings  and Numbers</vt:lpstr>
      <vt:lpstr>Exercises</vt:lpstr>
      <vt:lpstr>Case study</vt:lpstr>
      <vt:lpstr>Case study</vt:lpstr>
      <vt:lpstr>Formatting output</vt:lpstr>
      <vt:lpstr>Formatting Console Output</vt:lpstr>
      <vt:lpstr>Frequently-Used Specifiers </vt:lpstr>
      <vt:lpstr>Specifying Width and Precision </vt:lpstr>
      <vt:lpstr>Example</vt:lpstr>
      <vt:lpstr>Example</vt:lpstr>
      <vt:lpstr>Example</vt:lpstr>
      <vt:lpstr>Math class</vt:lpstr>
      <vt:lpstr>Common Mathematical Functions</vt:lpstr>
      <vt:lpstr>Trigonometric Methods</vt:lpstr>
      <vt:lpstr>Exponent Methods</vt:lpstr>
      <vt:lpstr>Rounding Methods</vt:lpstr>
      <vt:lpstr>Rounding Methods Examples</vt:lpstr>
      <vt:lpstr>min, max, abs, random</vt:lpstr>
      <vt:lpstr>Random method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TO COMPUTER SYSTEM</dc:title>
  <dc:creator>Dr Nur Izura Udzir</dc:creator>
  <cp:lastModifiedBy>RAZALI BIN YAAKOB</cp:lastModifiedBy>
  <cp:revision>240</cp:revision>
  <dcterms:created xsi:type="dcterms:W3CDTF">2007-01-07T03:44:41Z</dcterms:created>
  <dcterms:modified xsi:type="dcterms:W3CDTF">2025-01-01T09:01:01Z</dcterms:modified>
</cp:coreProperties>
</file>