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61" r:id="rId2"/>
    <p:sldId id="265" r:id="rId3"/>
    <p:sldId id="464" r:id="rId4"/>
    <p:sldId id="474" r:id="rId5"/>
    <p:sldId id="475" r:id="rId6"/>
    <p:sldId id="541" r:id="rId7"/>
    <p:sldId id="476" r:id="rId8"/>
    <p:sldId id="480" r:id="rId9"/>
    <p:sldId id="481" r:id="rId10"/>
    <p:sldId id="482" r:id="rId11"/>
    <p:sldId id="483" r:id="rId12"/>
    <p:sldId id="484" r:id="rId13"/>
    <p:sldId id="542" r:id="rId14"/>
    <p:sldId id="486" r:id="rId15"/>
    <p:sldId id="487" r:id="rId16"/>
    <p:sldId id="488" r:id="rId17"/>
    <p:sldId id="489" r:id="rId18"/>
    <p:sldId id="490" r:id="rId19"/>
    <p:sldId id="491" r:id="rId20"/>
    <p:sldId id="502" r:id="rId21"/>
    <p:sldId id="492" r:id="rId22"/>
    <p:sldId id="493" r:id="rId23"/>
    <p:sldId id="501" r:id="rId24"/>
    <p:sldId id="494" r:id="rId25"/>
    <p:sldId id="495" r:id="rId26"/>
    <p:sldId id="496" r:id="rId27"/>
    <p:sldId id="497" r:id="rId28"/>
    <p:sldId id="504" r:id="rId29"/>
    <p:sldId id="505" r:id="rId30"/>
    <p:sldId id="503" r:id="rId31"/>
    <p:sldId id="498" r:id="rId32"/>
    <p:sldId id="508" r:id="rId33"/>
    <p:sldId id="506" r:id="rId34"/>
    <p:sldId id="507" r:id="rId35"/>
    <p:sldId id="509" r:id="rId36"/>
    <p:sldId id="500" r:id="rId37"/>
    <p:sldId id="515" r:id="rId38"/>
    <p:sldId id="516" r:id="rId39"/>
    <p:sldId id="517" r:id="rId40"/>
    <p:sldId id="518" r:id="rId41"/>
    <p:sldId id="520" r:id="rId42"/>
    <p:sldId id="519" r:id="rId43"/>
    <p:sldId id="26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A9"/>
    <a:srgbClr val="AD49FD"/>
    <a:srgbClr val="974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9"/>
    <p:restoredTop sz="95728"/>
  </p:normalViewPr>
  <p:slideViewPr>
    <p:cSldViewPr snapToGrid="0" snapToObjects="1">
      <p:cViewPr varScale="1">
        <p:scale>
          <a:sx n="82" d="100"/>
          <a:sy n="82" d="100"/>
        </p:scale>
        <p:origin x="734" y="72"/>
      </p:cViewPr>
      <p:guideLst/>
    </p:cSldViewPr>
  </p:slideViewPr>
  <p:outlineViewPr>
    <p:cViewPr>
      <p:scale>
        <a:sx n="33" d="100"/>
        <a:sy n="33" d="100"/>
      </p:scale>
      <p:origin x="0" y="-7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1498-852D-614E-9ADA-0CEF815C86D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77CC-A1E9-BC43-B504-1A3896FE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AD9E-1A8C-C148-BF48-DBE05E2C63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A148-E9F7-614B-AAD1-FDF7BDDC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0D6C88-9D61-4378-1E28-19CADD2D2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3" b="2"/>
          <a:stretch/>
        </p:blipFill>
        <p:spPr bwMode="auto">
          <a:xfrm>
            <a:off x="0" y="1282"/>
            <a:ext cx="1219200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A3E5D-2A24-4003-9859-BE3108974FF3}"/>
              </a:ext>
            </a:extLst>
          </p:cNvPr>
          <p:cNvSpPr txBox="1"/>
          <p:nvPr/>
        </p:nvSpPr>
        <p:spPr>
          <a:xfrm>
            <a:off x="2718816" y="4450080"/>
            <a:ext cx="6754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Mangal Pro" panose="020F0502020204030204" pitchFamily="34" charset="0"/>
              </a:rPr>
              <a:t>Database Principles</a:t>
            </a:r>
          </a:p>
          <a:p>
            <a:pPr algn="ctr"/>
            <a:r>
              <a:rPr lang="en-US" sz="3200" b="1" dirty="0">
                <a:cs typeface="Mangal Pro" panose="020F0502020204030204" pitchFamily="34" charset="0"/>
              </a:rPr>
              <a:t>CCS5001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cs typeface="Mangal Pro" panose="020F0502020204030204" pitchFamily="34" charset="0"/>
              </a:rPr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408008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7" descr="mcf_3">
            <a:extLst>
              <a:ext uri="{FF2B5EF4-FFF2-40B4-BE49-F238E27FC236}">
                <a16:creationId xmlns:a16="http://schemas.microsoft.com/office/drawing/2014/main" id="{BE7D6FFC-7A49-D11E-F360-07E6E7D8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30595"/>
            <a:ext cx="8153400" cy="207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28" descr="mcf_3">
            <a:extLst>
              <a:ext uri="{FF2B5EF4-FFF2-40B4-BE49-F238E27FC236}">
                <a16:creationId xmlns:a16="http://schemas.microsoft.com/office/drawing/2014/main" id="{2F62DD9E-AAA9-4403-D69F-4A32EFDB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t="8214" r="16588" b="8008"/>
          <a:stretch>
            <a:fillRect/>
          </a:stretch>
        </p:blipFill>
        <p:spPr bwMode="auto">
          <a:xfrm>
            <a:off x="2133600" y="3687125"/>
            <a:ext cx="8153400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29">
            <a:extLst>
              <a:ext uri="{FF2B5EF4-FFF2-40B4-BE49-F238E27FC236}">
                <a16:creationId xmlns:a16="http://schemas.microsoft.com/office/drawing/2014/main" id="{7EB6A97B-8029-A001-1F99-2F7040C3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90889"/>
            <a:ext cx="352705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Entity and Relationship instances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D3CC11-70C5-4AD4-3DF7-85FB9A14550A}"/>
              </a:ext>
            </a:extLst>
          </p:cNvPr>
          <p:cNvSpPr txBox="1">
            <a:spLocks/>
          </p:cNvSpPr>
          <p:nvPr/>
        </p:nvSpPr>
        <p:spPr>
          <a:xfrm>
            <a:off x="2136775" y="228600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682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1AE3-5EA1-23CB-04ED-B58DC30A8C9E}"/>
              </a:ext>
            </a:extLst>
          </p:cNvPr>
          <p:cNvSpPr txBox="1">
            <a:spLocks/>
          </p:cNvSpPr>
          <p:nvPr/>
        </p:nvSpPr>
        <p:spPr>
          <a:xfrm>
            <a:off x="2019300" y="716280"/>
            <a:ext cx="8153400" cy="7428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ENTITY TYPE </a:t>
            </a:r>
            <a:r>
              <a:rPr lang="en-US" altLang="en-US" dirty="0">
                <a:sym typeface="Wingdings" pitchFamily="2" charset="2"/>
              </a:rPr>
              <a:t> EMPLOYEE</a:t>
            </a:r>
            <a:endParaRPr lang="en-US" alt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0FF091B6-DC19-34F0-D148-F97259B8E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806604"/>
              </p:ext>
            </p:extLst>
          </p:nvPr>
        </p:nvGraphicFramePr>
        <p:xfrm>
          <a:off x="5759562" y="3554150"/>
          <a:ext cx="5484475" cy="223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04">
                <a:tc>
                  <a:txBody>
                    <a:bodyPr/>
                    <a:lstStyle/>
                    <a:p>
                      <a:r>
                        <a:rPr lang="en-US" sz="1800" b="1" u="sng" dirty="0">
                          <a:solidFill>
                            <a:srgbClr val="C00000"/>
                          </a:solidFill>
                        </a:rPr>
                        <a:t>EMPLOYEE_ID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EMP</a:t>
                      </a:r>
                      <a:r>
                        <a:rPr lang="en-US" sz="1800" baseline="0" dirty="0"/>
                        <a:t>_NAME</a:t>
                      </a:r>
                      <a:endParaRPr lang="en-US" sz="1800" dirty="0"/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DOB</a:t>
                      </a: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r>
                        <a:rPr lang="en-US" sz="1800" dirty="0"/>
                        <a:t>1001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CHEN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12-FEB-1970</a:t>
                      </a: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r>
                        <a:rPr lang="en-US" sz="1800" dirty="0"/>
                        <a:t>1002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MELTON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19-AUG-1986</a:t>
                      </a: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r>
                        <a:rPr lang="en-US" sz="1800" dirty="0"/>
                        <a:t>1003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RITCHIE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26-MAR-1992</a:t>
                      </a: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r>
                        <a:rPr lang="en-US" sz="1800" dirty="0"/>
                        <a:t>1004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CELKO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10-JUL-1990</a:t>
                      </a: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r>
                        <a:rPr lang="en-US" sz="1800" dirty="0"/>
                        <a:t>1005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GOSLING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03-MAY-1976</a:t>
                      </a: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A9B99CA4-2865-5328-0B14-D4F007A06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2289493"/>
            <a:ext cx="145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EMPLOYEE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4FFB0-BB3C-EBBD-C307-1B536B46D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572771"/>
            <a:ext cx="4364747" cy="1962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95B646-D8BD-2B4C-8B3D-97D3967FAFC2}"/>
              </a:ext>
            </a:extLst>
          </p:cNvPr>
          <p:cNvSpPr txBox="1"/>
          <p:nvPr/>
        </p:nvSpPr>
        <p:spPr>
          <a:xfrm>
            <a:off x="5759562" y="3249827"/>
            <a:ext cx="22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EMPLOYEE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F09CCE7-A454-9553-37B4-C2B0B39F6DED}"/>
              </a:ext>
            </a:extLst>
          </p:cNvPr>
          <p:cNvSpPr/>
          <p:nvPr/>
        </p:nvSpPr>
        <p:spPr>
          <a:xfrm>
            <a:off x="4732638" y="4102443"/>
            <a:ext cx="604929" cy="1482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01960-BBC6-4115-8442-047BD22732A5}"/>
              </a:ext>
            </a:extLst>
          </p:cNvPr>
          <p:cNvSpPr txBox="1"/>
          <p:nvPr/>
        </p:nvSpPr>
        <p:spPr>
          <a:xfrm>
            <a:off x="1594022" y="4633784"/>
            <a:ext cx="287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Entity Instances (rows)</a:t>
            </a:r>
          </a:p>
        </p:txBody>
      </p:sp>
    </p:spTree>
    <p:extLst>
      <p:ext uri="{BB962C8B-B14F-4D97-AF65-F5344CB8AC3E}">
        <p14:creationId xmlns:p14="http://schemas.microsoft.com/office/powerpoint/2010/main" val="265959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57F-8370-D386-5CCE-BA004FDD63FE}"/>
              </a:ext>
            </a:extLst>
          </p:cNvPr>
          <p:cNvSpPr txBox="1">
            <a:spLocks/>
          </p:cNvSpPr>
          <p:nvPr/>
        </p:nvSpPr>
        <p:spPr>
          <a:xfrm>
            <a:off x="997130" y="625197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MULTIVALUED</a:t>
            </a:r>
            <a:r>
              <a:rPr lang="en-US" altLang="en-US" dirty="0">
                <a:sym typeface="Wingdings" pitchFamily="2" charset="2"/>
              </a:rPr>
              <a:t>PREREQUISITE</a:t>
            </a:r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5950B3-C437-EC50-0343-4AE5695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86018"/>
              </p:ext>
            </p:extLst>
          </p:nvPr>
        </p:nvGraphicFramePr>
        <p:xfrm>
          <a:off x="4041719" y="2043806"/>
          <a:ext cx="5108811" cy="3504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42">
                  <a:extLst>
                    <a:ext uri="{9D8B030D-6E8A-4147-A177-3AD203B41FA5}">
                      <a16:colId xmlns:a16="http://schemas.microsoft.com/office/drawing/2014/main" val="1958503030"/>
                    </a:ext>
                  </a:extLst>
                </a:gridCol>
                <a:gridCol w="1754080">
                  <a:extLst>
                    <a:ext uri="{9D8B030D-6E8A-4147-A177-3AD203B41FA5}">
                      <a16:colId xmlns:a16="http://schemas.microsoft.com/office/drawing/2014/main" val="3199831221"/>
                    </a:ext>
                  </a:extLst>
                </a:gridCol>
                <a:gridCol w="2002689">
                  <a:extLst>
                    <a:ext uri="{9D8B030D-6E8A-4147-A177-3AD203B41FA5}">
                      <a16:colId xmlns:a16="http://schemas.microsoft.com/office/drawing/2014/main" val="1685448780"/>
                    </a:ext>
                  </a:extLst>
                </a:gridCol>
              </a:tblGrid>
              <a:tr h="466678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C00000"/>
                          </a:solidFill>
                        </a:rPr>
                        <a:t>COURSE_ID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COURSE_TITLE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PREREQUISITE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618942444"/>
                  </a:ext>
                </a:extLst>
              </a:tr>
              <a:tr h="287571"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PROBLEM SOLVING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628390459"/>
                  </a:ext>
                </a:extLst>
              </a:tr>
              <a:tr h="287571"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927551927"/>
                  </a:ext>
                </a:extLst>
              </a:tr>
              <a:tr h="287571"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C#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567102686"/>
                  </a:ext>
                </a:extLst>
              </a:tr>
              <a:tr h="287571"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STRUCTURE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C2, C3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93968310"/>
                  </a:ext>
                </a:extLst>
              </a:tr>
              <a:tr h="287571">
                <a:tc>
                  <a:txBody>
                    <a:bodyPr/>
                    <a:lstStyle/>
                    <a:p>
                      <a:r>
                        <a:rPr lang="en-US" sz="1400" dirty="0"/>
                        <a:t>C5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RELATIONAL DATABASE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783110956"/>
                  </a:ext>
                </a:extLst>
              </a:tr>
              <a:tr h="287571">
                <a:tc>
                  <a:txBody>
                    <a:bodyPr/>
                    <a:lstStyle/>
                    <a:p>
                      <a:r>
                        <a:rPr lang="en-US" sz="1400" dirty="0"/>
                        <a:t>C6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SQL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C5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580460098"/>
                  </a:ext>
                </a:extLst>
              </a:tr>
              <a:tr h="488882">
                <a:tc>
                  <a:txBody>
                    <a:bodyPr/>
                    <a:lstStyle/>
                    <a:p>
                      <a:r>
                        <a:rPr lang="en-US" sz="1400" dirty="0"/>
                        <a:t>C7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APPLICATION DEVELOPMENT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C6, C8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69978431"/>
                  </a:ext>
                </a:extLst>
              </a:tr>
              <a:tr h="477405">
                <a:tc>
                  <a:txBody>
                    <a:bodyPr/>
                    <a:lstStyle/>
                    <a:p>
                      <a:r>
                        <a:rPr lang="en-US" sz="1400" dirty="0"/>
                        <a:t>C8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SPRINGBOOT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C2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160335024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564772D1-D47D-466C-BA4C-67D16D76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714" y="1431131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COURSE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A32FD-94B4-47AF-CA30-41A55D60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7" y="1541927"/>
            <a:ext cx="3114523" cy="1318006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990EF754-545B-FF66-35B8-50A026ECDEBA}"/>
              </a:ext>
            </a:extLst>
          </p:cNvPr>
          <p:cNvSpPr/>
          <p:nvPr/>
        </p:nvSpPr>
        <p:spPr>
          <a:xfrm>
            <a:off x="9604934" y="2706130"/>
            <a:ext cx="2442519" cy="1445740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multivalued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AACB350-0B76-36A8-7921-83CDCA596AC6}"/>
              </a:ext>
            </a:extLst>
          </p:cNvPr>
          <p:cNvCxnSpPr/>
          <p:nvPr/>
        </p:nvCxnSpPr>
        <p:spPr>
          <a:xfrm rot="10800000" flipV="1">
            <a:off x="8295118" y="3428999"/>
            <a:ext cx="1309816" cy="17917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CEC05AD-B6CD-73C6-1850-AC0A970FC4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95622" y="3851515"/>
            <a:ext cx="1309816" cy="10077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9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57F-8370-D386-5CCE-BA004FDD63FE}"/>
              </a:ext>
            </a:extLst>
          </p:cNvPr>
          <p:cNvSpPr txBox="1">
            <a:spLocks/>
          </p:cNvSpPr>
          <p:nvPr/>
        </p:nvSpPr>
        <p:spPr>
          <a:xfrm>
            <a:off x="997130" y="625197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MULTIVALUED</a:t>
            </a:r>
            <a:r>
              <a:rPr lang="en-US" altLang="en-US" dirty="0">
                <a:sym typeface="Wingdings" pitchFamily="2" charset="2"/>
              </a:rPr>
              <a:t>PREREQUISITE</a:t>
            </a:r>
            <a:endParaRPr lang="en-US" alt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36905702-4B5D-4627-F7ED-E50DB7DB66D2}"/>
              </a:ext>
            </a:extLst>
          </p:cNvPr>
          <p:cNvGraphicFramePr>
            <a:graphicFrameLocks/>
          </p:cNvGraphicFramePr>
          <p:nvPr/>
        </p:nvGraphicFramePr>
        <p:xfrm>
          <a:off x="7858875" y="1920986"/>
          <a:ext cx="3539958" cy="3774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081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C00000"/>
                          </a:solidFill>
                        </a:rPr>
                        <a:t>COURSE_ID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C00000"/>
                          </a:solidFill>
                        </a:rPr>
                        <a:t>PREREQUISITE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67"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41" marR="91441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67"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91441" marR="91441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58"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58"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58"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58">
                <a:tc>
                  <a:txBody>
                    <a:bodyPr/>
                    <a:lstStyle/>
                    <a:p>
                      <a:r>
                        <a:rPr lang="en-US" sz="1400" dirty="0"/>
                        <a:t>C5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467">
                <a:tc>
                  <a:txBody>
                    <a:bodyPr/>
                    <a:lstStyle/>
                    <a:p>
                      <a:r>
                        <a:rPr lang="en-US" sz="1400" dirty="0"/>
                        <a:t>C6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C5</a:t>
                      </a:r>
                    </a:p>
                  </a:txBody>
                  <a:tcPr marL="91441" marR="91441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467">
                <a:tc>
                  <a:txBody>
                    <a:bodyPr/>
                    <a:lstStyle/>
                    <a:p>
                      <a:r>
                        <a:rPr lang="en-US" sz="1400" dirty="0"/>
                        <a:t>C7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C6</a:t>
                      </a:r>
                    </a:p>
                  </a:txBody>
                  <a:tcPr marL="91441" marR="91441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99">
                <a:tc>
                  <a:txBody>
                    <a:bodyPr/>
                    <a:lstStyle/>
                    <a:p>
                      <a:r>
                        <a:rPr lang="en-US" sz="1400" dirty="0"/>
                        <a:t>C7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C8</a:t>
                      </a:r>
                    </a:p>
                  </a:txBody>
                  <a:tcPr marL="91441" marR="91441" marT="45717" marB="45717"/>
                </a:tc>
                <a:extLst>
                  <a:ext uri="{0D108BD9-81ED-4DB2-BD59-A6C34878D82A}">
                    <a16:rowId xmlns:a16="http://schemas.microsoft.com/office/drawing/2014/main" val="3684865460"/>
                  </a:ext>
                </a:extLst>
              </a:tr>
              <a:tr h="534561">
                <a:tc>
                  <a:txBody>
                    <a:bodyPr/>
                    <a:lstStyle/>
                    <a:p>
                      <a:r>
                        <a:rPr lang="en-US" sz="1400" dirty="0"/>
                        <a:t>C8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91441" marR="91441" marT="45717" marB="45717"/>
                </a:tc>
                <a:extLst>
                  <a:ext uri="{0D108BD9-81ED-4DB2-BD59-A6C34878D82A}">
                    <a16:rowId xmlns:a16="http://schemas.microsoft.com/office/drawing/2014/main" val="1467227695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2A65FB8D-9515-20D1-15B5-B34A8C55B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088" y="1360790"/>
            <a:ext cx="2967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COURSE-PREREQUISITE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5950B3-C437-EC50-0343-4AE56950C49A}"/>
              </a:ext>
            </a:extLst>
          </p:cNvPr>
          <p:cNvGraphicFramePr>
            <a:graphicFrameLocks noGrp="1"/>
          </p:cNvGraphicFramePr>
          <p:nvPr/>
        </p:nvGraphicFramePr>
        <p:xfrm>
          <a:off x="4357553" y="1904076"/>
          <a:ext cx="3025740" cy="3774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11">
                  <a:extLst>
                    <a:ext uri="{9D8B030D-6E8A-4147-A177-3AD203B41FA5}">
                      <a16:colId xmlns:a16="http://schemas.microsoft.com/office/drawing/2014/main" val="1958503030"/>
                    </a:ext>
                  </a:extLst>
                </a:gridCol>
                <a:gridCol w="1663429">
                  <a:extLst>
                    <a:ext uri="{9D8B030D-6E8A-4147-A177-3AD203B41FA5}">
                      <a16:colId xmlns:a16="http://schemas.microsoft.com/office/drawing/2014/main" val="3199831221"/>
                    </a:ext>
                  </a:extLst>
                </a:gridCol>
              </a:tblGrid>
              <a:tr h="494609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C00000"/>
                          </a:solidFill>
                        </a:rPr>
                        <a:t>COURSE_ID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COURSE_TITLE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618942444"/>
                  </a:ext>
                </a:extLst>
              </a:tr>
              <a:tr h="297627"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PROBLEM SOLVING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628390459"/>
                  </a:ext>
                </a:extLst>
              </a:tr>
              <a:tr h="297627"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927551927"/>
                  </a:ext>
                </a:extLst>
              </a:tr>
              <a:tr h="297627"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C#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567102686"/>
                  </a:ext>
                </a:extLst>
              </a:tr>
              <a:tr h="297627"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STRUCTURE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93968310"/>
                  </a:ext>
                </a:extLst>
              </a:tr>
              <a:tr h="297627">
                <a:tc>
                  <a:txBody>
                    <a:bodyPr/>
                    <a:lstStyle/>
                    <a:p>
                      <a:r>
                        <a:rPr lang="en-US" sz="1400" dirty="0"/>
                        <a:t>C5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RELATIONAL DATABASE</a:t>
                      </a:r>
                    </a:p>
                    <a:p>
                      <a:endParaRPr lang="en-US" sz="1400" dirty="0"/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783110956"/>
                  </a:ext>
                </a:extLst>
              </a:tr>
              <a:tr h="297627">
                <a:tc>
                  <a:txBody>
                    <a:bodyPr/>
                    <a:lstStyle/>
                    <a:p>
                      <a:r>
                        <a:rPr lang="en-US" sz="1400" dirty="0"/>
                        <a:t>C6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SQL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580460098"/>
                  </a:ext>
                </a:extLst>
              </a:tr>
              <a:tr h="297627">
                <a:tc>
                  <a:txBody>
                    <a:bodyPr/>
                    <a:lstStyle/>
                    <a:p>
                      <a:r>
                        <a:rPr lang="en-US" sz="1400" dirty="0"/>
                        <a:t>C7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APPLICATION DEVELOPMENT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69978431"/>
                  </a:ext>
                </a:extLst>
              </a:tr>
              <a:tr h="505978">
                <a:tc>
                  <a:txBody>
                    <a:bodyPr/>
                    <a:lstStyle/>
                    <a:p>
                      <a:r>
                        <a:rPr lang="en-US" sz="1400" dirty="0"/>
                        <a:t>C8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SPRINGBOOT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160335024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564772D1-D47D-466C-BA4C-67D16D76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772" y="1422255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COURSE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A32FD-94B4-47AF-CA30-41A55D60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21" y="1541927"/>
            <a:ext cx="3114523" cy="131800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2B4562-8E8F-3CD7-7191-F7D93E3F02BB}"/>
              </a:ext>
            </a:extLst>
          </p:cNvPr>
          <p:cNvSpPr/>
          <p:nvPr/>
        </p:nvSpPr>
        <p:spPr>
          <a:xfrm>
            <a:off x="7492402" y="1245140"/>
            <a:ext cx="4394798" cy="4805464"/>
          </a:xfrm>
          <a:prstGeom prst="round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0C97-F5F6-84D9-F4CA-ED81C02C2977}"/>
              </a:ext>
            </a:extLst>
          </p:cNvPr>
          <p:cNvSpPr txBox="1">
            <a:spLocks/>
          </p:cNvSpPr>
          <p:nvPr/>
        </p:nvSpPr>
        <p:spPr>
          <a:xfrm>
            <a:off x="2134553" y="51752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MANY-TO-MANY RELATIONSHIP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62E175BD-9D50-6D1A-7D45-FCD16985C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11136"/>
              </p:ext>
            </p:extLst>
          </p:nvPr>
        </p:nvGraphicFramePr>
        <p:xfrm>
          <a:off x="2366328" y="1539241"/>
          <a:ext cx="3402174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C00000"/>
                          </a:solidFill>
                        </a:rPr>
                        <a:t>EMPLOYEE_ID</a:t>
                      </a:r>
                      <a:r>
                        <a:rPr lang="en-US" sz="1600" u="sng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1600" u="sng" dirty="0">
                        <a:solidFill>
                          <a:srgbClr val="C00000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C00000"/>
                          </a:solidFill>
                        </a:rPr>
                        <a:t>COURSE_ID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C4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C5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1003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C5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C6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600" dirty="0"/>
                        <a:t>1005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C6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52257E0-B249-514C-D39C-1136F86F5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25840" y="576199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EBF1BCB-954C-284B-9FF3-2D2B5C08A823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A9DD8F0-71CC-7FE3-DFD3-7D9214957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28" y="1103471"/>
            <a:ext cx="2735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COMPLETED_COURSE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0996DF8-7DF7-1286-A7A6-1194005D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22" y="2141457"/>
            <a:ext cx="3987800" cy="15843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7A29A7B0-0793-D13B-9145-4E18BB7D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03" y="742315"/>
            <a:ext cx="40767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7DCDB4D-839C-3C9B-481F-145CE4DAC1E8}"/>
              </a:ext>
            </a:extLst>
          </p:cNvPr>
          <p:cNvSpPr/>
          <p:nvPr/>
        </p:nvSpPr>
        <p:spPr>
          <a:xfrm>
            <a:off x="7467189" y="1420971"/>
            <a:ext cx="1584325" cy="623888"/>
          </a:xfrm>
          <a:custGeom>
            <a:avLst/>
            <a:gdLst>
              <a:gd name="connsiteX0" fmla="*/ 282784 w 845410"/>
              <a:gd name="connsiteY0" fmla="*/ 1330 h 757234"/>
              <a:gd name="connsiteX1" fmla="*/ 160864 w 845410"/>
              <a:gd name="connsiteY1" fmla="*/ 86674 h 757234"/>
              <a:gd name="connsiteX2" fmla="*/ 136480 w 845410"/>
              <a:gd name="connsiteY2" fmla="*/ 123250 h 757234"/>
              <a:gd name="connsiteX3" fmla="*/ 99904 w 845410"/>
              <a:gd name="connsiteY3" fmla="*/ 159826 h 757234"/>
              <a:gd name="connsiteX4" fmla="*/ 75520 w 845410"/>
              <a:gd name="connsiteY4" fmla="*/ 196402 h 757234"/>
              <a:gd name="connsiteX5" fmla="*/ 38944 w 845410"/>
              <a:gd name="connsiteY5" fmla="*/ 220786 h 757234"/>
              <a:gd name="connsiteX6" fmla="*/ 14560 w 845410"/>
              <a:gd name="connsiteY6" fmla="*/ 257362 h 757234"/>
              <a:gd name="connsiteX7" fmla="*/ 14560 w 845410"/>
              <a:gd name="connsiteY7" fmla="*/ 501202 h 757234"/>
              <a:gd name="connsiteX8" fmla="*/ 26752 w 845410"/>
              <a:gd name="connsiteY8" fmla="*/ 549970 h 757234"/>
              <a:gd name="connsiteX9" fmla="*/ 75520 w 845410"/>
              <a:gd name="connsiteY9" fmla="*/ 623122 h 757234"/>
              <a:gd name="connsiteX10" fmla="*/ 99904 w 845410"/>
              <a:gd name="connsiteY10" fmla="*/ 659698 h 757234"/>
              <a:gd name="connsiteX11" fmla="*/ 136480 w 845410"/>
              <a:gd name="connsiteY11" fmla="*/ 684082 h 757234"/>
              <a:gd name="connsiteX12" fmla="*/ 173056 w 845410"/>
              <a:gd name="connsiteY12" fmla="*/ 720658 h 757234"/>
              <a:gd name="connsiteX13" fmla="*/ 246208 w 845410"/>
              <a:gd name="connsiteY13" fmla="*/ 757234 h 757234"/>
              <a:gd name="connsiteX14" fmla="*/ 660736 w 845410"/>
              <a:gd name="connsiteY14" fmla="*/ 745042 h 757234"/>
              <a:gd name="connsiteX15" fmla="*/ 733888 w 845410"/>
              <a:gd name="connsiteY15" fmla="*/ 720658 h 757234"/>
              <a:gd name="connsiteX16" fmla="*/ 807040 w 845410"/>
              <a:gd name="connsiteY16" fmla="*/ 610930 h 757234"/>
              <a:gd name="connsiteX17" fmla="*/ 831424 w 845410"/>
              <a:gd name="connsiteY17" fmla="*/ 574354 h 757234"/>
              <a:gd name="connsiteX18" fmla="*/ 831424 w 845410"/>
              <a:gd name="connsiteY18" fmla="*/ 367090 h 757234"/>
              <a:gd name="connsiteX19" fmla="*/ 709504 w 845410"/>
              <a:gd name="connsiteY19" fmla="*/ 245170 h 757234"/>
              <a:gd name="connsiteX20" fmla="*/ 636352 w 845410"/>
              <a:gd name="connsiteY20" fmla="*/ 184210 h 757234"/>
              <a:gd name="connsiteX21" fmla="*/ 611968 w 845410"/>
              <a:gd name="connsiteY21" fmla="*/ 147634 h 757234"/>
              <a:gd name="connsiteX22" fmla="*/ 575392 w 845410"/>
              <a:gd name="connsiteY22" fmla="*/ 111058 h 757234"/>
              <a:gd name="connsiteX23" fmla="*/ 429088 w 845410"/>
              <a:gd name="connsiteY23" fmla="*/ 37906 h 757234"/>
              <a:gd name="connsiteX24" fmla="*/ 282784 w 845410"/>
              <a:gd name="connsiteY24" fmla="*/ 1330 h 75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45410" h="757234">
                <a:moveTo>
                  <a:pt x="282784" y="1330"/>
                </a:moveTo>
                <a:cubicBezTo>
                  <a:pt x="238080" y="9458"/>
                  <a:pt x="201599" y="37792"/>
                  <a:pt x="160864" y="86674"/>
                </a:cubicBezTo>
                <a:cubicBezTo>
                  <a:pt x="151483" y="97931"/>
                  <a:pt x="145861" y="111993"/>
                  <a:pt x="136480" y="123250"/>
                </a:cubicBezTo>
                <a:cubicBezTo>
                  <a:pt x="125442" y="136496"/>
                  <a:pt x="110942" y="146580"/>
                  <a:pt x="99904" y="159826"/>
                </a:cubicBezTo>
                <a:cubicBezTo>
                  <a:pt x="90523" y="171083"/>
                  <a:pt x="85881" y="186041"/>
                  <a:pt x="75520" y="196402"/>
                </a:cubicBezTo>
                <a:cubicBezTo>
                  <a:pt x="65159" y="206763"/>
                  <a:pt x="51136" y="212658"/>
                  <a:pt x="38944" y="220786"/>
                </a:cubicBezTo>
                <a:cubicBezTo>
                  <a:pt x="30816" y="232978"/>
                  <a:pt x="20332" y="243894"/>
                  <a:pt x="14560" y="257362"/>
                </a:cubicBezTo>
                <a:cubicBezTo>
                  <a:pt x="-15560" y="327642"/>
                  <a:pt x="9591" y="451517"/>
                  <a:pt x="14560" y="501202"/>
                </a:cubicBezTo>
                <a:cubicBezTo>
                  <a:pt x="16227" y="517875"/>
                  <a:pt x="19258" y="534983"/>
                  <a:pt x="26752" y="549970"/>
                </a:cubicBezTo>
                <a:cubicBezTo>
                  <a:pt x="39858" y="576182"/>
                  <a:pt x="59264" y="598738"/>
                  <a:pt x="75520" y="623122"/>
                </a:cubicBezTo>
                <a:cubicBezTo>
                  <a:pt x="83648" y="635314"/>
                  <a:pt x="87712" y="651570"/>
                  <a:pt x="99904" y="659698"/>
                </a:cubicBezTo>
                <a:cubicBezTo>
                  <a:pt x="112096" y="667826"/>
                  <a:pt x="125223" y="674701"/>
                  <a:pt x="136480" y="684082"/>
                </a:cubicBezTo>
                <a:cubicBezTo>
                  <a:pt x="149726" y="695120"/>
                  <a:pt x="159810" y="709620"/>
                  <a:pt x="173056" y="720658"/>
                </a:cubicBezTo>
                <a:cubicBezTo>
                  <a:pt x="204569" y="746919"/>
                  <a:pt x="209550" y="745015"/>
                  <a:pt x="246208" y="757234"/>
                </a:cubicBezTo>
                <a:cubicBezTo>
                  <a:pt x="384384" y="753170"/>
                  <a:pt x="522887" y="755381"/>
                  <a:pt x="660736" y="745042"/>
                </a:cubicBezTo>
                <a:cubicBezTo>
                  <a:pt x="686367" y="743120"/>
                  <a:pt x="733888" y="720658"/>
                  <a:pt x="733888" y="720658"/>
                </a:cubicBezTo>
                <a:lnTo>
                  <a:pt x="807040" y="610930"/>
                </a:lnTo>
                <a:lnTo>
                  <a:pt x="831424" y="574354"/>
                </a:lnTo>
                <a:cubicBezTo>
                  <a:pt x="842332" y="497998"/>
                  <a:pt x="856510" y="447364"/>
                  <a:pt x="831424" y="367090"/>
                </a:cubicBezTo>
                <a:cubicBezTo>
                  <a:pt x="801868" y="272510"/>
                  <a:pt x="771572" y="307238"/>
                  <a:pt x="709504" y="245170"/>
                </a:cubicBezTo>
                <a:cubicBezTo>
                  <a:pt x="662567" y="198233"/>
                  <a:pt x="687274" y="218158"/>
                  <a:pt x="636352" y="184210"/>
                </a:cubicBezTo>
                <a:cubicBezTo>
                  <a:pt x="628224" y="172018"/>
                  <a:pt x="621349" y="158891"/>
                  <a:pt x="611968" y="147634"/>
                </a:cubicBezTo>
                <a:cubicBezTo>
                  <a:pt x="600930" y="134388"/>
                  <a:pt x="589002" y="121644"/>
                  <a:pt x="575392" y="111058"/>
                </a:cubicBezTo>
                <a:cubicBezTo>
                  <a:pt x="531930" y="77254"/>
                  <a:pt x="485246" y="45929"/>
                  <a:pt x="429088" y="37906"/>
                </a:cubicBezTo>
                <a:cubicBezTo>
                  <a:pt x="334748" y="24429"/>
                  <a:pt x="327488" y="-6798"/>
                  <a:pt x="282784" y="133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04B757D-130E-75D7-382C-E3FFFDBD59A0}"/>
              </a:ext>
            </a:extLst>
          </p:cNvPr>
          <p:cNvSpPr/>
          <p:nvPr/>
        </p:nvSpPr>
        <p:spPr>
          <a:xfrm>
            <a:off x="2540364" y="577367"/>
            <a:ext cx="3987800" cy="1788808"/>
          </a:xfrm>
          <a:custGeom>
            <a:avLst/>
            <a:gdLst>
              <a:gd name="connsiteX0" fmla="*/ 308545 w 4012832"/>
              <a:gd name="connsiteY0" fmla="*/ 675790 h 1931566"/>
              <a:gd name="connsiteX1" fmla="*/ 308545 w 4012832"/>
              <a:gd name="connsiteY1" fmla="*/ 102766 h 1931566"/>
              <a:gd name="connsiteX2" fmla="*/ 3515041 w 4012832"/>
              <a:gd name="connsiteY2" fmla="*/ 188110 h 1931566"/>
              <a:gd name="connsiteX3" fmla="*/ 3953953 w 4012832"/>
              <a:gd name="connsiteY3" fmla="*/ 1931566 h 193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832" h="1931566">
                <a:moveTo>
                  <a:pt x="308545" y="675790"/>
                </a:moveTo>
                <a:cubicBezTo>
                  <a:pt x="41337" y="429918"/>
                  <a:pt x="-225871" y="184046"/>
                  <a:pt x="308545" y="102766"/>
                </a:cubicBezTo>
                <a:cubicBezTo>
                  <a:pt x="842961" y="21486"/>
                  <a:pt x="2907473" y="-116690"/>
                  <a:pt x="3515041" y="188110"/>
                </a:cubicBezTo>
                <a:cubicBezTo>
                  <a:pt x="4122609" y="492910"/>
                  <a:pt x="4038281" y="1212238"/>
                  <a:pt x="3953953" y="1931566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4B8E18-EDCE-1507-5026-05BE243111CF}"/>
              </a:ext>
            </a:extLst>
          </p:cNvPr>
          <p:cNvSpPr/>
          <p:nvPr/>
        </p:nvSpPr>
        <p:spPr>
          <a:xfrm>
            <a:off x="3878951" y="942090"/>
            <a:ext cx="2283020" cy="3189292"/>
          </a:xfrm>
          <a:custGeom>
            <a:avLst/>
            <a:gdLst>
              <a:gd name="connsiteX0" fmla="*/ 84809 w 2108681"/>
              <a:gd name="connsiteY0" fmla="*/ 447405 h 3300333"/>
              <a:gd name="connsiteX1" fmla="*/ 109193 w 2108681"/>
              <a:gd name="connsiteY1" fmla="*/ 106029 h 3300333"/>
              <a:gd name="connsiteX2" fmla="*/ 1157705 w 2108681"/>
              <a:gd name="connsiteY2" fmla="*/ 93837 h 3300333"/>
              <a:gd name="connsiteX3" fmla="*/ 1352777 w 2108681"/>
              <a:gd name="connsiteY3" fmla="*/ 1227693 h 3300333"/>
              <a:gd name="connsiteX4" fmla="*/ 2108681 w 2108681"/>
              <a:gd name="connsiteY4" fmla="*/ 3300333 h 330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681" h="3300333">
                <a:moveTo>
                  <a:pt x="84809" y="447405"/>
                </a:moveTo>
                <a:cubicBezTo>
                  <a:pt x="7593" y="306181"/>
                  <a:pt x="-69623" y="164957"/>
                  <a:pt x="109193" y="106029"/>
                </a:cubicBezTo>
                <a:cubicBezTo>
                  <a:pt x="288009" y="47101"/>
                  <a:pt x="950441" y="-93107"/>
                  <a:pt x="1157705" y="93837"/>
                </a:cubicBezTo>
                <a:cubicBezTo>
                  <a:pt x="1364969" y="280781"/>
                  <a:pt x="1194281" y="693277"/>
                  <a:pt x="1352777" y="1227693"/>
                </a:cubicBezTo>
                <a:cubicBezTo>
                  <a:pt x="1511273" y="1762109"/>
                  <a:pt x="1809977" y="2531221"/>
                  <a:pt x="2108681" y="3300333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AAC1F-A318-AE94-B402-C642B02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61927"/>
              </p:ext>
            </p:extLst>
          </p:nvPr>
        </p:nvGraphicFramePr>
        <p:xfrm>
          <a:off x="6231337" y="3807621"/>
          <a:ext cx="3947632" cy="280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203">
                  <a:extLst>
                    <a:ext uri="{9D8B030D-6E8A-4147-A177-3AD203B41FA5}">
                      <a16:colId xmlns:a16="http://schemas.microsoft.com/office/drawing/2014/main" val="1958503030"/>
                    </a:ext>
                  </a:extLst>
                </a:gridCol>
                <a:gridCol w="2651429">
                  <a:extLst>
                    <a:ext uri="{9D8B030D-6E8A-4147-A177-3AD203B41FA5}">
                      <a16:colId xmlns:a16="http://schemas.microsoft.com/office/drawing/2014/main" val="3199831221"/>
                    </a:ext>
                  </a:extLst>
                </a:gridCol>
              </a:tblGrid>
              <a:tr h="394080">
                <a:tc gridSpan="2">
                  <a:txBody>
                    <a:bodyPr/>
                    <a:lstStyle/>
                    <a:p>
                      <a:r>
                        <a:rPr lang="en-US" sz="1400" u="none" dirty="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 marL="91441" marR="91441" marT="45711" marB="45711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1" marR="91441"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4861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rgbClr val="C00000"/>
                          </a:solidFill>
                        </a:rPr>
                        <a:t>COURSE_ID</a:t>
                      </a:r>
                    </a:p>
                  </a:txBody>
                  <a:tcPr marL="91441" marR="91441"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COURSE_TITLE</a:t>
                      </a:r>
                    </a:p>
                  </a:txBody>
                  <a:tcPr marL="91441" marR="91441"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942444"/>
                  </a:ext>
                </a:extLst>
              </a:tr>
              <a:tr h="266662">
                <a:tc>
                  <a:txBody>
                    <a:bodyPr/>
                    <a:lstStyle/>
                    <a:p>
                      <a:r>
                        <a:rPr lang="en-US" sz="1000" dirty="0"/>
                        <a:t>C1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PROBLEM SOLVING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628390459"/>
                  </a:ext>
                </a:extLst>
              </a:tr>
              <a:tr h="245548">
                <a:tc>
                  <a:txBody>
                    <a:bodyPr/>
                    <a:lstStyle/>
                    <a:p>
                      <a:r>
                        <a:rPr lang="en-US" sz="1000" dirty="0"/>
                        <a:t>C2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927551927"/>
                  </a:ext>
                </a:extLst>
              </a:tr>
              <a:tr h="245548">
                <a:tc>
                  <a:txBody>
                    <a:bodyPr/>
                    <a:lstStyle/>
                    <a:p>
                      <a:r>
                        <a:rPr lang="en-US" sz="1000" dirty="0"/>
                        <a:t>C3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C#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567102686"/>
                  </a:ext>
                </a:extLst>
              </a:tr>
              <a:tr h="245548">
                <a:tc>
                  <a:txBody>
                    <a:bodyPr/>
                    <a:lstStyle/>
                    <a:p>
                      <a:r>
                        <a:rPr lang="en-US" sz="1000" dirty="0"/>
                        <a:t>C4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STRUCTURE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93968310"/>
                  </a:ext>
                </a:extLst>
              </a:tr>
              <a:tr h="272314">
                <a:tc>
                  <a:txBody>
                    <a:bodyPr/>
                    <a:lstStyle/>
                    <a:p>
                      <a:r>
                        <a:rPr lang="en-US" sz="1000" dirty="0"/>
                        <a:t>C5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RELATIONAL DATABASE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783110956"/>
                  </a:ext>
                </a:extLst>
              </a:tr>
              <a:tr h="245548">
                <a:tc>
                  <a:txBody>
                    <a:bodyPr/>
                    <a:lstStyle/>
                    <a:p>
                      <a:r>
                        <a:rPr lang="en-US" sz="1000" dirty="0"/>
                        <a:t>C6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SQL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580460098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r>
                        <a:rPr lang="en-US" sz="1000" dirty="0"/>
                        <a:t>C7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WEB APPLICATION DEVELOPMENT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1069978431"/>
                  </a:ext>
                </a:extLst>
              </a:tr>
              <a:tr h="295719">
                <a:tc>
                  <a:txBody>
                    <a:bodyPr/>
                    <a:lstStyle/>
                    <a:p>
                      <a:r>
                        <a:rPr lang="en-US" sz="1000" dirty="0"/>
                        <a:t>C8</a:t>
                      </a:r>
                    </a:p>
                  </a:txBody>
                  <a:tcPr marL="91441" marR="91441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SPRINGBOOT</a:t>
                      </a:r>
                    </a:p>
                  </a:txBody>
                  <a:tcPr marL="91441" marR="91441" marT="45711" marB="45711"/>
                </a:tc>
                <a:extLst>
                  <a:ext uri="{0D108BD9-81ED-4DB2-BD59-A6C34878D82A}">
                    <a16:rowId xmlns:a16="http://schemas.microsoft.com/office/drawing/2014/main" val="3160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84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AF4F-30D3-62FF-1471-AD3C8C1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Keys are special fields that serve two main purposes: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b="1" dirty="0">
                <a:solidFill>
                  <a:schemeClr val="tx2"/>
                </a:solidFill>
                <a:latin typeface="+mj-lt"/>
              </a:rPr>
              <a:t>Primary keys</a:t>
            </a:r>
            <a:r>
              <a:rPr lang="en-US" altLang="en-US" sz="2500" dirty="0">
                <a:latin typeface="+mj-lt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+mj-lt"/>
              </a:rPr>
              <a:t>are </a:t>
            </a:r>
            <a:r>
              <a:rPr lang="en-US" altLang="en-US" sz="2500" u="sng" dirty="0">
                <a:solidFill>
                  <a:srgbClr val="000000"/>
                </a:solidFill>
                <a:latin typeface="+mj-lt"/>
              </a:rPr>
              <a:t>unique</a:t>
            </a:r>
            <a:r>
              <a:rPr lang="en-US" altLang="en-US" sz="2500" dirty="0">
                <a:solidFill>
                  <a:srgbClr val="000000"/>
                </a:solidFill>
                <a:latin typeface="+mj-lt"/>
              </a:rPr>
              <a:t> identifiers of the relation in question. Examples include employee numbers, social security numbers, etc. </a:t>
            </a:r>
            <a:r>
              <a:rPr lang="en-US" altLang="en-US" sz="2500" i="1" dirty="0">
                <a:solidFill>
                  <a:srgbClr val="000000"/>
                </a:solidFill>
                <a:latin typeface="+mj-lt"/>
              </a:rPr>
              <a:t>This is how we can guarantee that all rows are unique</a:t>
            </a:r>
            <a:endParaRPr lang="en-US" altLang="en-US" sz="2500" dirty="0">
              <a:solidFill>
                <a:srgbClr val="000000"/>
              </a:solidFill>
              <a:latin typeface="+mj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b="1" dirty="0">
                <a:solidFill>
                  <a:schemeClr val="tx2"/>
                </a:solidFill>
                <a:latin typeface="+mj-lt"/>
              </a:rPr>
              <a:t>Foreign keys</a:t>
            </a:r>
            <a:r>
              <a:rPr lang="en-US" altLang="en-US" sz="2500" dirty="0">
                <a:latin typeface="+mj-lt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+mj-lt"/>
              </a:rPr>
              <a:t>are identifiers that enable a </a:t>
            </a:r>
            <a:r>
              <a:rPr lang="en-US" altLang="en-US" sz="2500" u="sng" dirty="0">
                <a:solidFill>
                  <a:srgbClr val="000000"/>
                </a:solidFill>
                <a:latin typeface="+mj-lt"/>
              </a:rPr>
              <a:t>dependent</a:t>
            </a:r>
            <a:r>
              <a:rPr lang="en-US" altLang="en-US" sz="2500" dirty="0">
                <a:solidFill>
                  <a:srgbClr val="000000"/>
                </a:solidFill>
                <a:latin typeface="+mj-lt"/>
              </a:rPr>
              <a:t> relation (on the many side of a relationship) to refer to its </a:t>
            </a:r>
            <a:r>
              <a:rPr lang="en-US" altLang="en-US" sz="2500" u="sng" dirty="0">
                <a:solidFill>
                  <a:srgbClr val="000000"/>
                </a:solidFill>
                <a:latin typeface="+mj-lt"/>
              </a:rPr>
              <a:t>parent</a:t>
            </a:r>
            <a:r>
              <a:rPr lang="en-US" altLang="en-US" sz="2500" dirty="0">
                <a:solidFill>
                  <a:srgbClr val="000000"/>
                </a:solidFill>
                <a:latin typeface="+mj-lt"/>
              </a:rPr>
              <a:t> relation (on the one side of the relationship)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Keys can be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+mj-lt"/>
              </a:rPr>
              <a:t>simple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j-lt"/>
              </a:rPr>
              <a:t>(a single field) or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+mj-lt"/>
              </a:rPr>
              <a:t>composite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j-lt"/>
              </a:rPr>
              <a:t>(more than one field)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Keys usually are used as indexes to speed up the response to user queries.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2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ER into 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AF4F-30D3-62FF-1471-AD3C8C1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b="1" dirty="0">
                <a:solidFill>
                  <a:srgbClr val="000000"/>
                </a:solidFill>
                <a:latin typeface="+mj-lt"/>
              </a:rPr>
              <a:t>Step 1: Mapping Regular Entities to Relations </a:t>
            </a:r>
          </a:p>
          <a:p>
            <a:pPr marL="990600" lvl="1" indent="-533400">
              <a:buFont typeface="+mj-lt"/>
              <a:buAutoNum type="romanLcPeriod"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Simple attributes: E-R attributes map directly onto the relation</a:t>
            </a:r>
          </a:p>
          <a:p>
            <a:pPr marL="990600" lvl="1" indent="-533400">
              <a:buFont typeface="+mj-lt"/>
              <a:buAutoNum type="romanLcPeriod"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Composite attributes: Use only their simple, component attributes </a:t>
            </a:r>
          </a:p>
          <a:p>
            <a:pPr marL="990600" lvl="1" indent="-533400">
              <a:buFont typeface="+mj-lt"/>
              <a:buAutoNum type="romanLcPeriod"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Multi-valued Attribute - Becomes a separate relation with a foreign key taken from the superior entity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10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C713AC-2EDC-25A0-DD44-FDC38B09D819}"/>
              </a:ext>
            </a:extLst>
          </p:cNvPr>
          <p:cNvGrpSpPr/>
          <p:nvPr/>
        </p:nvGrpSpPr>
        <p:grpSpPr>
          <a:xfrm>
            <a:off x="1524000" y="388878"/>
            <a:ext cx="8839200" cy="5295960"/>
            <a:chOff x="1524000" y="388878"/>
            <a:chExt cx="8839200" cy="5295960"/>
          </a:xfrm>
        </p:grpSpPr>
        <p:sp>
          <p:nvSpPr>
            <p:cNvPr id="2" name="Text Box 2">
              <a:extLst>
                <a:ext uri="{FF2B5EF4-FFF2-40B4-BE49-F238E27FC236}">
                  <a16:creationId xmlns:a16="http://schemas.microsoft.com/office/drawing/2014/main" id="{28C1D808-329A-6496-DD88-EF090AEC7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190625"/>
              <a:ext cx="2590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(a) </a:t>
              </a: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CUSTOMER entity type with simple attributes</a:t>
              </a:r>
            </a:p>
          </p:txBody>
        </p:sp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F2CB1B5D-D128-9D85-BD3F-29C71C5B9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388878"/>
              <a:ext cx="55724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en-US" sz="2000" dirty="0">
                  <a:solidFill>
                    <a:srgbClr val="000000"/>
                  </a:solidFill>
                  <a:latin typeface="Tahoma" panose="020B0604030504040204" pitchFamily="34" charset="0"/>
                </a:rPr>
                <a:t>. Mapping a regular entity with simple attribute</a:t>
              </a: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42BB1E4A-FD49-C550-0735-B0EAEBD48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1" y="3962400"/>
              <a:ext cx="26683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(b) CUSTOMER relation</a:t>
              </a:r>
            </a:p>
          </p:txBody>
        </p:sp>
        <p:pic>
          <p:nvPicPr>
            <p:cNvPr id="7" name="Picture 5" descr="FIG5-8A">
              <a:extLst>
                <a:ext uri="{FF2B5EF4-FFF2-40B4-BE49-F238E27FC236}">
                  <a16:creationId xmlns:a16="http://schemas.microsoft.com/office/drawing/2014/main" id="{C6D8F346-6450-ABD2-CF1E-EDC8E4CDA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169988"/>
              <a:ext cx="6400800" cy="241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FIG5-8B">
              <a:extLst>
                <a:ext uri="{FF2B5EF4-FFF2-40B4-BE49-F238E27FC236}">
                  <a16:creationId xmlns:a16="http://schemas.microsoft.com/office/drawing/2014/main" id="{439BF26E-AB0E-5242-2412-BC5298964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495800"/>
              <a:ext cx="6858000" cy="118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72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92410D-4FA6-48D9-BDAF-F493048E2A8B}"/>
              </a:ext>
            </a:extLst>
          </p:cNvPr>
          <p:cNvGrpSpPr/>
          <p:nvPr/>
        </p:nvGrpSpPr>
        <p:grpSpPr>
          <a:xfrm>
            <a:off x="1828800" y="222250"/>
            <a:ext cx="8458200" cy="5873750"/>
            <a:chOff x="1828800" y="222250"/>
            <a:chExt cx="8458200" cy="5873750"/>
          </a:xfrm>
        </p:grpSpPr>
        <p:pic>
          <p:nvPicPr>
            <p:cNvPr id="3" name="Picture 2" descr="06_09a">
              <a:extLst>
                <a:ext uri="{FF2B5EF4-FFF2-40B4-BE49-F238E27FC236}">
                  <a16:creationId xmlns:a16="http://schemas.microsoft.com/office/drawing/2014/main" id="{683043A0-1F26-0120-1FCC-7229D2233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762000"/>
              <a:ext cx="83820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1AC71F08-6161-3B94-35F6-43396F304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990600"/>
              <a:ext cx="2590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(a) CUSTOMER entity type with composite attribute</a:t>
              </a: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B1987AFD-6477-A898-385E-8B6B9E1E7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1" y="222250"/>
              <a:ext cx="60805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ii. Mapping a regular entity with composite attributes</a:t>
              </a:r>
            </a:p>
          </p:txBody>
        </p:sp>
        <p:pic>
          <p:nvPicPr>
            <p:cNvPr id="8" name="Picture 5" descr="06_09b">
              <a:extLst>
                <a:ext uri="{FF2B5EF4-FFF2-40B4-BE49-F238E27FC236}">
                  <a16:creationId xmlns:a16="http://schemas.microsoft.com/office/drawing/2014/main" id="{E9D7955A-9970-8C79-E04F-616435D99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343400"/>
              <a:ext cx="7772400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F6439B2-C9A1-9F78-F67F-FC44CF07D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1" y="4343400"/>
              <a:ext cx="46432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(b) CUSTOMER relation with address detail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01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2FC6C4-6A08-B892-8982-40D3A3A6C30C}"/>
              </a:ext>
            </a:extLst>
          </p:cNvPr>
          <p:cNvGrpSpPr/>
          <p:nvPr/>
        </p:nvGrpSpPr>
        <p:grpSpPr>
          <a:xfrm>
            <a:off x="2087880" y="270450"/>
            <a:ext cx="7772400" cy="5657910"/>
            <a:chOff x="1676400" y="133290"/>
            <a:chExt cx="7772400" cy="6103442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D875049D-23BD-7F31-6791-2C35D7DAA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1" y="5867400"/>
              <a:ext cx="66668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</a:rPr>
                <a:t>1 – to – many relationship between original entity and new relation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F2DCC1-1ED2-BF4A-D7DE-65F200C572AB}"/>
                </a:ext>
              </a:extLst>
            </p:cNvPr>
            <p:cNvGrpSpPr/>
            <p:nvPr/>
          </p:nvGrpSpPr>
          <p:grpSpPr>
            <a:xfrm>
              <a:off x="1676400" y="133290"/>
              <a:ext cx="7772400" cy="5796024"/>
              <a:chOff x="1676400" y="133290"/>
              <a:chExt cx="7772400" cy="5796024"/>
            </a:xfrm>
          </p:grpSpPr>
          <p:pic>
            <p:nvPicPr>
              <p:cNvPr id="7" name="Picture 2" descr="FIG5-10A">
                <a:extLst>
                  <a:ext uri="{FF2B5EF4-FFF2-40B4-BE49-F238E27FC236}">
                    <a16:creationId xmlns:a16="http://schemas.microsoft.com/office/drawing/2014/main" id="{1189C13C-B12E-4586-F7E6-FC3BE89F4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533400"/>
                <a:ext cx="6324600" cy="273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3">
                <a:extLst>
                  <a:ext uri="{FF2B5EF4-FFF2-40B4-BE49-F238E27FC236}">
                    <a16:creationId xmlns:a16="http://schemas.microsoft.com/office/drawing/2014/main" id="{A4ADF8DB-C459-7EC0-470E-A6C724D28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133290"/>
                <a:ext cx="6267485" cy="431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iii. Mapping regular entity with a multivalued attribute</a:t>
                </a:r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3F63E113-010A-C23F-F2C7-6CE8261CF5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800" y="533400"/>
                <a:ext cx="4363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chemeClr val="hlink"/>
                    </a:solidFill>
                  </a:rPr>
                  <a:t>(a)</a:t>
                </a:r>
              </a:p>
            </p:txBody>
          </p:sp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3DC6D525-8EDD-7B7E-3CD1-4496515372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6400" y="3200401"/>
                <a:ext cx="7772400" cy="2728913"/>
                <a:chOff x="96" y="2016"/>
                <a:chExt cx="4896" cy="1719"/>
              </a:xfrm>
            </p:grpSpPr>
            <p:pic>
              <p:nvPicPr>
                <p:cNvPr id="11" name="Picture 7" descr="FIG5-10B">
                  <a:extLst>
                    <a:ext uri="{FF2B5EF4-FFF2-40B4-BE49-F238E27FC236}">
                      <a16:creationId xmlns:a16="http://schemas.microsoft.com/office/drawing/2014/main" id="{812611EB-E143-1C14-042C-661432355D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2304"/>
                  <a:ext cx="4128" cy="1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Text Box 8">
                  <a:extLst>
                    <a:ext uri="{FF2B5EF4-FFF2-40B4-BE49-F238E27FC236}">
                      <a16:creationId xmlns:a16="http://schemas.microsoft.com/office/drawing/2014/main" id="{197DB71E-375B-B975-AB2B-ED08595D95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" y="2016"/>
                  <a:ext cx="413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solidFill>
                        <a:srgbClr val="000000"/>
                      </a:solidFill>
                    </a:rPr>
                    <a:t>Multivalued attribute becomes a separate relation with foreign key</a:t>
                  </a:r>
                </a:p>
              </p:txBody>
            </p:sp>
            <p:sp>
              <p:nvSpPr>
                <p:cNvPr id="13" name="Text Box 9">
                  <a:extLst>
                    <a:ext uri="{FF2B5EF4-FFF2-40B4-BE49-F238E27FC236}">
                      <a16:creationId xmlns:a16="http://schemas.microsoft.com/office/drawing/2014/main" id="{B15364D4-8722-1ADC-9242-6A291BF4C0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5" y="2352"/>
                  <a:ext cx="27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chemeClr val="hlink"/>
                      </a:solidFill>
                    </a:rPr>
                    <a:t>(b)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431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B1CD59A-D142-89DB-8DCD-97DEB61A0A15}"/>
              </a:ext>
            </a:extLst>
          </p:cNvPr>
          <p:cNvGrpSpPr/>
          <p:nvPr/>
        </p:nvGrpSpPr>
        <p:grpSpPr>
          <a:xfrm>
            <a:off x="4388435" y="1099431"/>
            <a:ext cx="7441805" cy="4801543"/>
            <a:chOff x="3652454" y="427040"/>
            <a:chExt cx="7441805" cy="480154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81B6F7C-8047-77E7-9B3E-EC4ADBD0A7A9}"/>
                </a:ext>
              </a:extLst>
            </p:cNvPr>
            <p:cNvGrpSpPr/>
            <p:nvPr/>
          </p:nvGrpSpPr>
          <p:grpSpPr>
            <a:xfrm flipH="1">
              <a:off x="3652454" y="427040"/>
              <a:ext cx="7441805" cy="4801543"/>
              <a:chOff x="1070741" y="2355612"/>
              <a:chExt cx="3613027" cy="2331169"/>
            </a:xfrm>
          </p:grpSpPr>
          <p:sp>
            <p:nvSpPr>
              <p:cNvPr id="61" name="Freeform 2">
                <a:extLst>
                  <a:ext uri="{FF2B5EF4-FFF2-40B4-BE49-F238E27FC236}">
                    <a16:creationId xmlns:a16="http://schemas.microsoft.com/office/drawing/2014/main" id="{9717FA37-9C5B-6648-701F-762C137349B5}"/>
                  </a:ext>
                </a:extLst>
              </p:cNvPr>
              <p:cNvSpPr/>
              <p:nvPr/>
            </p:nvSpPr>
            <p:spPr>
              <a:xfrm>
                <a:off x="2216184" y="2716811"/>
                <a:ext cx="2467584" cy="1722768"/>
              </a:xfrm>
              <a:custGeom>
                <a:avLst/>
                <a:gdLst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141514 w 4637314"/>
                  <a:gd name="connsiteY4" fmla="*/ 304800 h 2906486"/>
                  <a:gd name="connsiteX5" fmla="*/ 0 w 4637314"/>
                  <a:gd name="connsiteY5" fmla="*/ 468086 h 2906486"/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0 w 4637314"/>
                  <a:gd name="connsiteY0" fmla="*/ 468086 h 2906486"/>
                  <a:gd name="connsiteX1" fmla="*/ 13507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13023 w 4650337"/>
                  <a:gd name="connsiteY0" fmla="*/ 468086 h 2915120"/>
                  <a:gd name="connsiteX1" fmla="*/ 626 w 4650337"/>
                  <a:gd name="connsiteY1" fmla="*/ 2915120 h 2915120"/>
                  <a:gd name="connsiteX2" fmla="*/ 4650337 w 4650337"/>
                  <a:gd name="connsiteY2" fmla="*/ 2862943 h 2915120"/>
                  <a:gd name="connsiteX3" fmla="*/ 742366 w 4650337"/>
                  <a:gd name="connsiteY3" fmla="*/ 0 h 2915120"/>
                  <a:gd name="connsiteX4" fmla="*/ 13023 w 4650337"/>
                  <a:gd name="connsiteY4" fmla="*/ 468086 h 2915120"/>
                  <a:gd name="connsiteX0" fmla="*/ 13023 w 4417204"/>
                  <a:gd name="connsiteY0" fmla="*/ 468086 h 2915120"/>
                  <a:gd name="connsiteX1" fmla="*/ 626 w 4417204"/>
                  <a:gd name="connsiteY1" fmla="*/ 2915120 h 2915120"/>
                  <a:gd name="connsiteX2" fmla="*/ 4417204 w 4417204"/>
                  <a:gd name="connsiteY2" fmla="*/ 2871577 h 2915120"/>
                  <a:gd name="connsiteX3" fmla="*/ 742366 w 4417204"/>
                  <a:gd name="connsiteY3" fmla="*/ 0 h 2915120"/>
                  <a:gd name="connsiteX4" fmla="*/ 13023 w 4417204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437" h="2915120">
                    <a:moveTo>
                      <a:pt x="13023" y="468086"/>
                    </a:moveTo>
                    <a:cubicBezTo>
                      <a:pt x="17525" y="1280886"/>
                      <a:pt x="-3876" y="2102320"/>
                      <a:pt x="626" y="2915120"/>
                    </a:cubicBezTo>
                    <a:lnTo>
                      <a:pt x="4175437" y="2897481"/>
                    </a:lnTo>
                    <a:lnTo>
                      <a:pt x="742366" y="0"/>
                    </a:lnTo>
                    <a:lnTo>
                      <a:pt x="13023" y="46808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20000"/>
                    </a:schemeClr>
                  </a:gs>
                  <a:gs pos="27000">
                    <a:schemeClr val="bg1">
                      <a:alpha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B994609-DD4A-A95A-412B-EADFAEC5434A}"/>
                  </a:ext>
                </a:extLst>
              </p:cNvPr>
              <p:cNvGrpSpPr/>
              <p:nvPr/>
            </p:nvGrpSpPr>
            <p:grpSpPr>
              <a:xfrm rot="3660000">
                <a:off x="1772640" y="2273771"/>
                <a:ext cx="112390" cy="1065317"/>
                <a:chOff x="1039691" y="2468855"/>
                <a:chExt cx="190176" cy="1802639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9B8AF03-C59E-5062-73FC-4509CE8F5196}"/>
                    </a:ext>
                  </a:extLst>
                </p:cNvPr>
                <p:cNvSpPr/>
                <p:nvPr/>
              </p:nvSpPr>
              <p:spPr>
                <a:xfrm>
                  <a:off x="1039691" y="2471295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F85F653-275F-3DD7-03A1-35DC2D99BB90}"/>
                    </a:ext>
                  </a:extLst>
                </p:cNvPr>
                <p:cNvSpPr/>
                <p:nvPr/>
              </p:nvSpPr>
              <p:spPr>
                <a:xfrm>
                  <a:off x="1157859" y="2468855"/>
                  <a:ext cx="72008" cy="18002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3413D6B-A556-618B-A59C-249F2C5E12E6}"/>
                  </a:ext>
                </a:extLst>
              </p:cNvPr>
              <p:cNvGrpSpPr/>
              <p:nvPr/>
            </p:nvGrpSpPr>
            <p:grpSpPr>
              <a:xfrm>
                <a:off x="1314845" y="3097544"/>
                <a:ext cx="136170" cy="1065354"/>
                <a:chOff x="1093356" y="2490394"/>
                <a:chExt cx="230413" cy="1802702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B3FADFF-9965-1A50-47A6-35EB8E906C52}"/>
                    </a:ext>
                  </a:extLst>
                </p:cNvPr>
                <p:cNvSpPr/>
                <p:nvPr/>
              </p:nvSpPr>
              <p:spPr>
                <a:xfrm>
                  <a:off x="1093356" y="2492897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3B7C922-8CB1-61B6-FCD3-4EA5D6186172}"/>
                    </a:ext>
                  </a:extLst>
                </p:cNvPr>
                <p:cNvSpPr/>
                <p:nvPr/>
              </p:nvSpPr>
              <p:spPr>
                <a:xfrm>
                  <a:off x="1251762" y="2490394"/>
                  <a:ext cx="72007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68A89EE-B928-1D8F-0FA3-25030CBF773B}"/>
                  </a:ext>
                </a:extLst>
              </p:cNvPr>
              <p:cNvGrpSpPr/>
              <p:nvPr/>
            </p:nvGrpSpPr>
            <p:grpSpPr>
              <a:xfrm>
                <a:off x="1243434" y="2957732"/>
                <a:ext cx="279625" cy="279625"/>
                <a:chOff x="3275856" y="4077072"/>
                <a:chExt cx="504056" cy="504056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FD7749D-2B2E-B50F-D4FB-E897BD477884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2DAA6F0-FD1A-0E6F-93A4-E41ED5956DB3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5" name="Rounded Rectangle 14">
                <a:extLst>
                  <a:ext uri="{FF2B5EF4-FFF2-40B4-BE49-F238E27FC236}">
                    <a16:creationId xmlns:a16="http://schemas.microsoft.com/office/drawing/2014/main" id="{A538B2B9-CAFC-324D-1AB0-E1D0B50DBF14}"/>
                  </a:ext>
                </a:extLst>
              </p:cNvPr>
              <p:cNvSpPr/>
              <p:nvPr/>
            </p:nvSpPr>
            <p:spPr>
              <a:xfrm rot="19957432">
                <a:off x="2045380" y="2355612"/>
                <a:ext cx="598917" cy="568478"/>
              </a:xfrm>
              <a:custGeom>
                <a:avLst/>
                <a:gdLst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8917" h="568478">
                    <a:moveTo>
                      <a:pt x="298603" y="2"/>
                    </a:moveTo>
                    <a:cubicBezTo>
                      <a:pt x="324583" y="-145"/>
                      <a:pt x="350602" y="6408"/>
                      <a:pt x="373918" y="19676"/>
                    </a:cubicBezTo>
                    <a:cubicBezTo>
                      <a:pt x="421176" y="46569"/>
                      <a:pt x="449886" y="96804"/>
                      <a:pt x="448829" y="150752"/>
                    </a:cubicBezTo>
                    <a:lnTo>
                      <a:pt x="446328" y="150767"/>
                    </a:lnTo>
                    <a:lnTo>
                      <a:pt x="446328" y="252762"/>
                    </a:lnTo>
                    <a:lnTo>
                      <a:pt x="446478" y="252762"/>
                    </a:lnTo>
                    <a:lnTo>
                      <a:pt x="598917" y="565068"/>
                    </a:lnTo>
                    <a:lnTo>
                      <a:pt x="0" y="568478"/>
                    </a:lnTo>
                    <a:lnTo>
                      <a:pt x="142510" y="252762"/>
                    </a:lnTo>
                    <a:lnTo>
                      <a:pt x="143217" y="252762"/>
                    </a:lnTo>
                    <a:lnTo>
                      <a:pt x="143217" y="134244"/>
                    </a:lnTo>
                    <a:cubicBezTo>
                      <a:pt x="143445" y="138297"/>
                      <a:pt x="164730" y="39613"/>
                      <a:pt x="223520" y="20528"/>
                    </a:cubicBezTo>
                    <a:cubicBezTo>
                      <a:pt x="249418" y="-1846"/>
                      <a:pt x="272623" y="149"/>
                      <a:pt x="298603" y="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Diagonal Stripe 65">
                <a:extLst>
                  <a:ext uri="{FF2B5EF4-FFF2-40B4-BE49-F238E27FC236}">
                    <a16:creationId xmlns:a16="http://schemas.microsoft.com/office/drawing/2014/main" id="{6FC1473C-EA1C-0283-1758-02D87D6DF9D2}"/>
                  </a:ext>
                </a:extLst>
              </p:cNvPr>
              <p:cNvSpPr/>
              <p:nvPr/>
            </p:nvSpPr>
            <p:spPr>
              <a:xfrm rot="2700000">
                <a:off x="1070741" y="4062402"/>
                <a:ext cx="624379" cy="624379"/>
              </a:xfrm>
              <a:prstGeom prst="diagStrip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9735D44-BBFB-B573-A453-71DF0A0453A1}"/>
                </a:ext>
              </a:extLst>
            </p:cNvPr>
            <p:cNvGrpSpPr/>
            <p:nvPr/>
          </p:nvGrpSpPr>
          <p:grpSpPr>
            <a:xfrm>
              <a:off x="6351424" y="2775180"/>
              <a:ext cx="2122406" cy="1866023"/>
              <a:chOff x="3983887" y="4061275"/>
              <a:chExt cx="2122406" cy="186602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8232126-707C-68FE-DA16-020BC9CEA5B6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EE5F086C-2338-ABEF-39D3-CF831AB05180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0" name="Rectangle 22">
                  <a:extLst>
                    <a:ext uri="{FF2B5EF4-FFF2-40B4-BE49-F238E27FC236}">
                      <a16:creationId xmlns:a16="http://schemas.microsoft.com/office/drawing/2014/main" id="{5B6FA643-B58C-04C2-DB68-B6773C30BAB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F375A97-299F-BBBE-913F-E140B9FEAF97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Freeform 18">
                  <a:extLst>
                    <a:ext uri="{FF2B5EF4-FFF2-40B4-BE49-F238E27FC236}">
                      <a16:creationId xmlns:a16="http://schemas.microsoft.com/office/drawing/2014/main" id="{B484988A-1290-01AA-61FC-CC35A935D0D4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8" name="Freeform 19">
                  <a:extLst>
                    <a:ext uri="{FF2B5EF4-FFF2-40B4-BE49-F238E27FC236}">
                      <a16:creationId xmlns:a16="http://schemas.microsoft.com/office/drawing/2014/main" id="{111A109D-B763-8CA6-FBF0-05227EFDE9CE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A02C8A1-76E4-319E-2431-6850671C4104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Freeform 21">
                  <a:extLst>
                    <a:ext uri="{FF2B5EF4-FFF2-40B4-BE49-F238E27FC236}">
                      <a16:creationId xmlns:a16="http://schemas.microsoft.com/office/drawing/2014/main" id="{FD0E39E0-A14C-0DAF-235C-E77CF80CA83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2AC55C79-CEC5-2D20-41EC-AEF87209DC84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E2774D7-B446-764F-BF49-8FE0195B137C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2C194ED8-04C6-6C93-1A35-C1633008C02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81D8B68F-6B24-5BD1-1CD2-3658514BF0C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C003A50-5DD7-0A0A-947C-9CE9218F9DD7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1" name="Freeform 27">
                  <a:extLst>
                    <a:ext uri="{FF2B5EF4-FFF2-40B4-BE49-F238E27FC236}">
                      <a16:creationId xmlns:a16="http://schemas.microsoft.com/office/drawing/2014/main" id="{DE2E356A-3D7E-4FB5-EDA5-BE1379061B35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2" name="Freeform 28">
                  <a:extLst>
                    <a:ext uri="{FF2B5EF4-FFF2-40B4-BE49-F238E27FC236}">
                      <a16:creationId xmlns:a16="http://schemas.microsoft.com/office/drawing/2014/main" id="{9B655D17-3EAC-477E-5D36-346AEE7AA9E8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EFEEFA-0D4F-E510-3FCE-D8CF7272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7EBD5C3-A05E-363D-D5AC-286996C0C4E3}"/>
              </a:ext>
            </a:extLst>
          </p:cNvPr>
          <p:cNvGrpSpPr/>
          <p:nvPr/>
        </p:nvGrpSpPr>
        <p:grpSpPr>
          <a:xfrm>
            <a:off x="529000" y="1843398"/>
            <a:ext cx="6789968" cy="3521408"/>
            <a:chOff x="722020" y="2036672"/>
            <a:chExt cx="6789968" cy="35214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D738D8-98EA-8DFD-AC6D-69A865BA28C3}"/>
                </a:ext>
              </a:extLst>
            </p:cNvPr>
            <p:cNvSpPr txBox="1"/>
            <p:nvPr/>
          </p:nvSpPr>
          <p:spPr>
            <a:xfrm>
              <a:off x="1599892" y="2231510"/>
              <a:ext cx="4827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The concept of a relational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1BD875-5767-8C30-0E2F-3514CD754012}"/>
                </a:ext>
              </a:extLst>
            </p:cNvPr>
            <p:cNvSpPr txBox="1"/>
            <p:nvPr/>
          </p:nvSpPr>
          <p:spPr>
            <a:xfrm>
              <a:off x="1599893" y="3013288"/>
              <a:ext cx="5577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Constraints of relational models and database schemas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277149-4659-DD0C-3E31-5B9731322446}"/>
                </a:ext>
              </a:extLst>
            </p:cNvPr>
            <p:cNvSpPr txBox="1"/>
            <p:nvPr/>
          </p:nvSpPr>
          <p:spPr>
            <a:xfrm>
              <a:off x="1612419" y="4005416"/>
              <a:ext cx="5899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Design a relational database using 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95652-CD16-62B8-5CC0-956A58F03E6E}"/>
                </a:ext>
              </a:extLst>
            </p:cNvPr>
            <p:cNvSpPr txBox="1"/>
            <p:nvPr/>
          </p:nvSpPr>
          <p:spPr>
            <a:xfrm>
              <a:off x="1599893" y="4927572"/>
              <a:ext cx="5577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Mapping to a relational database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5F7C523-1863-B804-6715-B7F393085BC5}"/>
                </a:ext>
              </a:extLst>
            </p:cNvPr>
            <p:cNvGrpSpPr/>
            <p:nvPr/>
          </p:nvGrpSpPr>
          <p:grpSpPr>
            <a:xfrm>
              <a:off x="722020" y="2036672"/>
              <a:ext cx="981106" cy="813495"/>
              <a:chOff x="722020" y="2036672"/>
              <a:chExt cx="981106" cy="81349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75D8575-4ADB-BA9F-7E1D-6619F1B293A8}"/>
                  </a:ext>
                </a:extLst>
              </p:cNvPr>
              <p:cNvSpPr/>
              <p:nvPr/>
            </p:nvSpPr>
            <p:spPr>
              <a:xfrm>
                <a:off x="805826" y="2036672"/>
                <a:ext cx="813495" cy="8134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B5D7CA-B650-5415-A487-8C1C0806B3D8}"/>
                  </a:ext>
                </a:extLst>
              </p:cNvPr>
              <p:cNvSpPr txBox="1"/>
              <p:nvPr/>
            </p:nvSpPr>
            <p:spPr>
              <a:xfrm>
                <a:off x="722020" y="2133857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01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8DEA1B-AC70-8917-17BC-C416B0106BCD}"/>
                </a:ext>
              </a:extLst>
            </p:cNvPr>
            <p:cNvGrpSpPr/>
            <p:nvPr/>
          </p:nvGrpSpPr>
          <p:grpSpPr>
            <a:xfrm>
              <a:off x="722020" y="2923225"/>
              <a:ext cx="981106" cy="813495"/>
              <a:chOff x="764551" y="2763508"/>
              <a:chExt cx="981106" cy="813495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844D929-917D-A5E0-81CF-572CA247BBE1}"/>
                  </a:ext>
                </a:extLst>
              </p:cNvPr>
              <p:cNvSpPr/>
              <p:nvPr/>
            </p:nvSpPr>
            <p:spPr>
              <a:xfrm>
                <a:off x="848357" y="2763508"/>
                <a:ext cx="813495" cy="8134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559D39-1787-0B2A-EC97-853B4E832B7D}"/>
                  </a:ext>
                </a:extLst>
              </p:cNvPr>
              <p:cNvSpPr txBox="1"/>
              <p:nvPr/>
            </p:nvSpPr>
            <p:spPr>
              <a:xfrm>
                <a:off x="764551" y="2860693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02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EF12B7-434F-7CA5-7229-C9382BBF3EDD}"/>
                </a:ext>
              </a:extLst>
            </p:cNvPr>
            <p:cNvGrpSpPr/>
            <p:nvPr/>
          </p:nvGrpSpPr>
          <p:grpSpPr>
            <a:xfrm>
              <a:off x="722020" y="3833905"/>
              <a:ext cx="981106" cy="813495"/>
              <a:chOff x="764551" y="4123751"/>
              <a:chExt cx="981106" cy="81349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C0F2912-8529-DDC6-9127-CDC7C7D8BC72}"/>
                  </a:ext>
                </a:extLst>
              </p:cNvPr>
              <p:cNvSpPr/>
              <p:nvPr/>
            </p:nvSpPr>
            <p:spPr>
              <a:xfrm>
                <a:off x="848357" y="4123751"/>
                <a:ext cx="813495" cy="81349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8FBD5F-F343-310F-7B85-D6D31B0DE690}"/>
                  </a:ext>
                </a:extLst>
              </p:cNvPr>
              <p:cNvSpPr txBox="1"/>
              <p:nvPr/>
            </p:nvSpPr>
            <p:spPr>
              <a:xfrm>
                <a:off x="764551" y="4207333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03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A68EDC-DCA8-4689-29BF-B5EA7FEC382E}"/>
                </a:ext>
              </a:extLst>
            </p:cNvPr>
            <p:cNvGrpSpPr/>
            <p:nvPr/>
          </p:nvGrpSpPr>
          <p:grpSpPr>
            <a:xfrm>
              <a:off x="722020" y="4744585"/>
              <a:ext cx="981106" cy="813495"/>
              <a:chOff x="764551" y="5483993"/>
              <a:chExt cx="981106" cy="81349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879AC0-E246-92B5-2EAF-BE4841FE78D5}"/>
                  </a:ext>
                </a:extLst>
              </p:cNvPr>
              <p:cNvSpPr/>
              <p:nvPr/>
            </p:nvSpPr>
            <p:spPr>
              <a:xfrm>
                <a:off x="848357" y="5483993"/>
                <a:ext cx="813495" cy="8134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23EDA7-6C5F-B6FB-C335-3046A94E8381}"/>
                  </a:ext>
                </a:extLst>
              </p:cNvPr>
              <p:cNvSpPr txBox="1"/>
              <p:nvPr/>
            </p:nvSpPr>
            <p:spPr>
              <a:xfrm>
                <a:off x="764551" y="5567575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04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4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ER into 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AF4F-30D3-62FF-1471-AD3C8C1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200" b="1" dirty="0">
                <a:solidFill>
                  <a:srgbClr val="000000"/>
                </a:solidFill>
                <a:latin typeface="+mj-lt"/>
              </a:rPr>
              <a:t>Step 2: Mapping Weak Entities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Becomes a separate relation with a foreign key taken from the superior entity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Primary key composed of:</a:t>
            </a:r>
          </a:p>
          <a:p>
            <a:pPr lvl="2" eaLnBrk="1" hangingPunct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Partial identifier of weak entity</a:t>
            </a:r>
          </a:p>
          <a:p>
            <a:pPr lvl="2" eaLnBrk="1" hangingPunct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Primary key of identifying relation (strong entity)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56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2F019C-6917-2ECA-6252-E97DF094D1D6}"/>
              </a:ext>
            </a:extLst>
          </p:cNvPr>
          <p:cNvGrpSpPr/>
          <p:nvPr/>
        </p:nvGrpSpPr>
        <p:grpSpPr>
          <a:xfrm>
            <a:off x="1943100" y="603250"/>
            <a:ext cx="8305800" cy="5218430"/>
            <a:chOff x="2057400" y="298450"/>
            <a:chExt cx="8305800" cy="5797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B00DB19-0195-28B6-5BB9-B1386DBFE05C}"/>
                </a:ext>
              </a:extLst>
            </p:cNvPr>
            <p:cNvGrpSpPr/>
            <p:nvPr/>
          </p:nvGrpSpPr>
          <p:grpSpPr>
            <a:xfrm>
              <a:off x="2057400" y="298450"/>
              <a:ext cx="8305800" cy="5797550"/>
              <a:chOff x="2057400" y="298450"/>
              <a:chExt cx="8305800" cy="5797550"/>
            </a:xfrm>
          </p:grpSpPr>
          <p:pic>
            <p:nvPicPr>
              <p:cNvPr id="8" name="Picture 2" descr="06_11a">
                <a:extLst>
                  <a:ext uri="{FF2B5EF4-FFF2-40B4-BE49-F238E27FC236}">
                    <a16:creationId xmlns:a16="http://schemas.microsoft.com/office/drawing/2014/main" id="{8F7BD4B1-2B22-6045-ED45-DE0F2935D0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1371600"/>
                <a:ext cx="83058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ED102EB4-4BDC-1B35-3159-08BBB1AC6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400" y="298450"/>
                <a:ext cx="27190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M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apping a weak entity</a:t>
                </a:r>
              </a:p>
            </p:txBody>
          </p:sp>
          <p:sp>
            <p:nvSpPr>
              <p:cNvPr id="10" name="Text Box 4">
                <a:extLst>
                  <a:ext uri="{FF2B5EF4-FFF2-40B4-BE49-F238E27FC236}">
                    <a16:creationId xmlns:a16="http://schemas.microsoft.com/office/drawing/2014/main" id="{BE1B2174-1660-BED4-36E1-8BD4B83D3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400" y="914400"/>
                <a:ext cx="32197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(a) Weak entity DEPENDENT</a:t>
                </a:r>
              </a:p>
            </p:txBody>
          </p:sp>
        </p:grp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6E072FA1-2EBB-F0BA-1ED4-82106D54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3657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FB7AF7A-E9CE-80F7-11C5-072699AF4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65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62E16-59A5-25F6-505E-919738DF997D}"/>
              </a:ext>
            </a:extLst>
          </p:cNvPr>
          <p:cNvGrpSpPr/>
          <p:nvPr/>
        </p:nvGrpSpPr>
        <p:grpSpPr>
          <a:xfrm>
            <a:off x="1965960" y="395922"/>
            <a:ext cx="8686800" cy="5578476"/>
            <a:chOff x="1965960" y="639762"/>
            <a:chExt cx="8686800" cy="55784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9B52AB-DCA2-630B-271D-72A89B95D35E}"/>
                </a:ext>
              </a:extLst>
            </p:cNvPr>
            <p:cNvGrpSpPr/>
            <p:nvPr/>
          </p:nvGrpSpPr>
          <p:grpSpPr>
            <a:xfrm>
              <a:off x="1965960" y="639762"/>
              <a:ext cx="8686800" cy="5578476"/>
              <a:chOff x="1752600" y="685800"/>
              <a:chExt cx="8686800" cy="55784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0DA710-821E-8CE9-E9C8-4B8D2A9A5AE0}"/>
                  </a:ext>
                </a:extLst>
              </p:cNvPr>
              <p:cNvGrpSpPr/>
              <p:nvPr/>
            </p:nvGrpSpPr>
            <p:grpSpPr>
              <a:xfrm>
                <a:off x="1752600" y="685800"/>
                <a:ext cx="8686800" cy="5486400"/>
                <a:chOff x="1752600" y="685800"/>
                <a:chExt cx="8686800" cy="5486400"/>
              </a:xfrm>
            </p:grpSpPr>
            <p:sp>
              <p:nvSpPr>
                <p:cNvPr id="12" name="Text Box 2">
                  <a:extLst>
                    <a:ext uri="{FF2B5EF4-FFF2-40B4-BE49-F238E27FC236}">
                      <a16:creationId xmlns:a16="http://schemas.microsoft.com/office/drawing/2014/main" id="{D2026373-01E8-6ABD-6CB2-49C107116C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5001" y="685800"/>
                  <a:ext cx="417293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(b) Relations resulting from weak entity</a:t>
                  </a:r>
                </a:p>
              </p:txBody>
            </p:sp>
            <p:pic>
              <p:nvPicPr>
                <p:cNvPr id="13" name="Picture 3" descr="06_11b">
                  <a:extLst>
                    <a:ext uri="{FF2B5EF4-FFF2-40B4-BE49-F238E27FC236}">
                      <a16:creationId xmlns:a16="http://schemas.microsoft.com/office/drawing/2014/main" id="{ED845F4C-A362-481E-A4E6-EFD7B6A57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1143000"/>
                  <a:ext cx="8686800" cy="5029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CD81DD8C-2DA3-82E5-D6CA-A6C586B17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1" y="4191001"/>
                <a:ext cx="16430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chemeClr val="tx2"/>
                    </a:solidFill>
                  </a:rPr>
                  <a:t>Foreign key</a:t>
                </a:r>
                <a:endParaRPr lang="en-US" altLang="en-US" sz="2000" i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5B502E98-AB7F-4B1C-B257-51161D0D7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62200" y="5562601"/>
                <a:ext cx="5181600" cy="701675"/>
                <a:chOff x="528" y="3360"/>
                <a:chExt cx="3264" cy="442"/>
              </a:xfrm>
            </p:grpSpPr>
            <p:sp>
              <p:nvSpPr>
                <p:cNvPr id="10" name="Text Box 7">
                  <a:extLst>
                    <a:ext uri="{FF2B5EF4-FFF2-40B4-BE49-F238E27FC236}">
                      <a16:creationId xmlns:a16="http://schemas.microsoft.com/office/drawing/2014/main" id="{9C297187-31FA-4473-91C3-58D932C101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3552"/>
                  <a:ext cx="326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chemeClr val="tx2"/>
                      </a:solidFill>
                    </a:rPr>
                    <a:t>Composite primary key</a:t>
                  </a:r>
                </a:p>
              </p:txBody>
            </p:sp>
            <p:sp>
              <p:nvSpPr>
                <p:cNvPr id="11" name="AutoShape 8">
                  <a:extLst>
                    <a:ext uri="{FF2B5EF4-FFF2-40B4-BE49-F238E27FC236}">
                      <a16:creationId xmlns:a16="http://schemas.microsoft.com/office/drawing/2014/main" id="{735A4152-8511-DDA0-FECE-3C4725F5B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999" y="1925"/>
                  <a:ext cx="144" cy="3013"/>
                </a:xfrm>
                <a:prstGeom prst="rightBrace">
                  <a:avLst>
                    <a:gd name="adj1" fmla="val 174363"/>
                    <a:gd name="adj2" fmla="val 50000"/>
                  </a:avLst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90DAEBDD-BE3B-774C-028B-FEE84C126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2057401"/>
              <a:ext cx="32004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NOTE: the domain constraint for the foreign key should NOT allow </a:t>
              </a:r>
              <a:r>
                <a:rPr lang="en-US" altLang="en-US" sz="2000" i="1" dirty="0">
                  <a:solidFill>
                    <a:srgbClr val="000000"/>
                  </a:solidFill>
                </a:rPr>
                <a:t>null</a:t>
              </a:r>
              <a:r>
                <a:rPr lang="en-US" altLang="en-US" sz="2000" dirty="0">
                  <a:solidFill>
                    <a:srgbClr val="000000"/>
                  </a:solidFill>
                </a:rPr>
                <a:t> value if DEPENDENT is a weak 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68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ER into 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AF4F-30D3-62FF-1471-AD3C8C1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buNone/>
              <a:defRPr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Step 3: Mapping Binary Relationships</a:t>
            </a:r>
          </a:p>
          <a:p>
            <a:pPr marL="708660" lvl="1" indent="-342900"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One-to-Many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Primary key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on the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one side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becomes a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foreign key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on the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many side</a:t>
            </a:r>
          </a:p>
          <a:p>
            <a:pPr marL="708660" lvl="1" indent="-342900"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Many-to-Many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- Create a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new relation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with the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primary keys of the two entities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as its primary key</a:t>
            </a:r>
          </a:p>
          <a:p>
            <a:pPr marL="708660" lvl="1" indent="-342900"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One-to-One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-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Primary key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on the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mandatory side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becomes a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foreign key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on the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optional side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46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5130E-76B8-624E-FBA1-011EB9331BFD}"/>
              </a:ext>
            </a:extLst>
          </p:cNvPr>
          <p:cNvGrpSpPr/>
          <p:nvPr/>
        </p:nvGrpSpPr>
        <p:grpSpPr>
          <a:xfrm>
            <a:off x="1905000" y="194250"/>
            <a:ext cx="8382000" cy="5734110"/>
            <a:chOff x="1905000" y="361890"/>
            <a:chExt cx="8382000" cy="5734110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6895F33B-78D5-08E6-BD3F-5AE86AF2F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61890"/>
              <a:ext cx="32624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Mapping a 1:M relationship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FD50F813-7957-CE56-25C7-0BE18F8C6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958334"/>
              <a:ext cx="50321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(</a:t>
              </a: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a) Relationship between customers and orders</a:t>
              </a:r>
            </a:p>
          </p:txBody>
        </p:sp>
        <p:pic>
          <p:nvPicPr>
            <p:cNvPr id="13" name="Picture 4" descr="06_12a">
              <a:extLst>
                <a:ext uri="{FF2B5EF4-FFF2-40B4-BE49-F238E27FC236}">
                  <a16:creationId xmlns:a16="http://schemas.microsoft.com/office/drawing/2014/main" id="{DBFD1980-32BC-D42F-B691-5A4DE117A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524000"/>
              <a:ext cx="83820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0376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4C49DA-D0FD-BAF5-749E-A458C128773C}"/>
              </a:ext>
            </a:extLst>
          </p:cNvPr>
          <p:cNvGrpSpPr/>
          <p:nvPr/>
        </p:nvGrpSpPr>
        <p:grpSpPr>
          <a:xfrm>
            <a:off x="1722120" y="609600"/>
            <a:ext cx="9144000" cy="5257800"/>
            <a:chOff x="1752600" y="762000"/>
            <a:chExt cx="9144000" cy="5257800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57F9CEE9-7F46-A677-6497-6FE0975DE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1" y="762000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(b) Mapping the relationship</a:t>
              </a:r>
            </a:p>
          </p:txBody>
        </p:sp>
        <p:pic>
          <p:nvPicPr>
            <p:cNvPr id="5" name="Picture 3" descr="06_12b">
              <a:extLst>
                <a:ext uri="{FF2B5EF4-FFF2-40B4-BE49-F238E27FC236}">
                  <a16:creationId xmlns:a16="http://schemas.microsoft.com/office/drawing/2014/main" id="{82C436AA-1506-C92B-4F85-22300981D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295400"/>
              <a:ext cx="8686800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BB7A9AC2-AB42-BC4B-5D22-FFFF93A76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2971800"/>
              <a:ext cx="358140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Again, no null value in the foreign key…this is because of the mandatory minimum cardinality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AA8EEDBF-072E-267C-8017-0BC158256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5486400"/>
              <a:ext cx="1676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1AD1BD9-DABF-0B79-B486-ED4136EC7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0601" y="5181601"/>
              <a:ext cx="1643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Foreign key</a:t>
              </a:r>
              <a:endParaRPr lang="en-US" altLang="en-US" sz="2000" i="1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03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83BCBD-08C0-B3CC-C522-7C0E5C0A2EB0}"/>
              </a:ext>
            </a:extLst>
          </p:cNvPr>
          <p:cNvGrpSpPr/>
          <p:nvPr/>
        </p:nvGrpSpPr>
        <p:grpSpPr>
          <a:xfrm>
            <a:off x="1752600" y="350222"/>
            <a:ext cx="8686800" cy="5429869"/>
            <a:chOff x="1752600" y="350222"/>
            <a:chExt cx="8686800" cy="5429869"/>
          </a:xfrm>
        </p:grpSpPr>
        <p:pic>
          <p:nvPicPr>
            <p:cNvPr id="3" name="Picture 2" descr="FIG5-13A">
              <a:extLst>
                <a:ext uri="{FF2B5EF4-FFF2-40B4-BE49-F238E27FC236}">
                  <a16:creationId xmlns:a16="http://schemas.microsoft.com/office/drawing/2014/main" id="{76637B31-BA95-6AA5-585D-BB6B54738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447800"/>
              <a:ext cx="8686800" cy="367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282235AE-53B3-D7A9-83AA-0FD8A0549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50222"/>
              <a:ext cx="30671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ahoma" panose="020B0604030504040204" pitchFamily="34" charset="0"/>
                </a:rPr>
                <a:t>Mapping M:N relationship</a:t>
              </a: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F9E383F2-8C4F-A146-A3C3-176A40DC5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914400"/>
              <a:ext cx="23903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(a) ER diagram (M:N)</a:t>
              </a:r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71BCEF37-DEAB-95D2-42E6-767EEC402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8825" y="4876803"/>
              <a:ext cx="6173788" cy="903288"/>
              <a:chOff x="336" y="3312"/>
              <a:chExt cx="3889" cy="569"/>
            </a:xfrm>
          </p:grpSpPr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749774D0-6626-F68D-44F0-C3BFF4B45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648"/>
                <a:ext cx="38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chemeClr val="tx2"/>
                    </a:solidFill>
                  </a:rPr>
                  <a:t>The </a:t>
                </a:r>
                <a:r>
                  <a:rPr lang="en-US" altLang="en-US" sz="1800" i="1" dirty="0">
                    <a:solidFill>
                      <a:schemeClr val="tx2"/>
                    </a:solidFill>
                  </a:rPr>
                  <a:t>Supplies</a:t>
                </a:r>
                <a:r>
                  <a:rPr lang="en-US" altLang="en-US" sz="1800" dirty="0">
                    <a:solidFill>
                      <a:schemeClr val="tx2"/>
                    </a:solidFill>
                  </a:rPr>
                  <a:t> relationship will need to become a separate relation</a:t>
                </a: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25579DD9-0B06-6B61-AC52-03ABE835D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845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B8088F-9707-B2A9-099D-13A8ADB245C3}"/>
              </a:ext>
            </a:extLst>
          </p:cNvPr>
          <p:cNvGrpSpPr/>
          <p:nvPr/>
        </p:nvGrpSpPr>
        <p:grpSpPr>
          <a:xfrm>
            <a:off x="1752600" y="396240"/>
            <a:ext cx="8458200" cy="5422900"/>
            <a:chOff x="1828800" y="762000"/>
            <a:chExt cx="8458200" cy="5422900"/>
          </a:xfrm>
        </p:grpSpPr>
        <p:pic>
          <p:nvPicPr>
            <p:cNvPr id="3" name="Picture 2" descr="FIG5-13B">
              <a:extLst>
                <a:ext uri="{FF2B5EF4-FFF2-40B4-BE49-F238E27FC236}">
                  <a16:creationId xmlns:a16="http://schemas.microsoft.com/office/drawing/2014/main" id="{26586D9A-34B8-EA2C-BE26-E4628147A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066800"/>
              <a:ext cx="8458200" cy="511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400D2699-C999-977C-6248-CC370D513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762000"/>
              <a:ext cx="30017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(b) Three resulting relations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DD37D8C2-39E0-E324-2D8D-AACEED4A3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8201" y="3124201"/>
              <a:ext cx="16430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New </a:t>
              </a:r>
              <a:r>
                <a:rPr lang="en-US" altLang="en-US" sz="1800" i="1">
                  <a:solidFill>
                    <a:srgbClr val="000000"/>
                  </a:solidFill>
                </a:rPr>
                <a:t>intersection relation</a:t>
              </a: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7B457395-D48F-9789-83B2-DCBAECF86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1" y="3581401"/>
              <a:ext cx="4310063" cy="930275"/>
              <a:chOff x="720" y="2256"/>
              <a:chExt cx="2715" cy="586"/>
            </a:xfrm>
          </p:grpSpPr>
          <p:sp>
            <p:nvSpPr>
              <p:cNvPr id="12" name="Text Box 7">
                <a:extLst>
                  <a:ext uri="{FF2B5EF4-FFF2-40B4-BE49-F238E27FC236}">
                    <a16:creationId xmlns:a16="http://schemas.microsoft.com/office/drawing/2014/main" id="{78442590-4AFC-FACB-52B3-A33856636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256"/>
                <a:ext cx="10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Foreign key</a:t>
                </a:r>
              </a:p>
            </p:txBody>
          </p: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1BD943CA-3E1D-41D8-C309-190AE28C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592"/>
                <a:ext cx="10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Foreign key</a:t>
                </a:r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A390F5E8-D497-4246-2CF3-84C2798DE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2590800"/>
              <a:ext cx="2971800" cy="609600"/>
              <a:chOff x="1632" y="1632"/>
              <a:chExt cx="1872" cy="384"/>
            </a:xfrm>
          </p:grpSpPr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0D925932-1AED-5878-E1F9-495F0B475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18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Composite primary key</a:t>
                </a:r>
              </a:p>
            </p:txBody>
          </p:sp>
          <p:sp>
            <p:nvSpPr>
              <p:cNvPr id="11" name="AutoShape 11">
                <a:extLst>
                  <a:ext uri="{FF2B5EF4-FFF2-40B4-BE49-F238E27FC236}">
                    <a16:creationId xmlns:a16="http://schemas.microsoft.com/office/drawing/2014/main" id="{6873E2F0-8A82-AD21-AB1A-58AAA40FFFF1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472" y="1080"/>
                <a:ext cx="144" cy="1728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43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8CE219-5D97-3775-7DB5-314F5FF6311C}"/>
              </a:ext>
            </a:extLst>
          </p:cNvPr>
          <p:cNvGrpSpPr/>
          <p:nvPr/>
        </p:nvGrpSpPr>
        <p:grpSpPr>
          <a:xfrm>
            <a:off x="2667000" y="137108"/>
            <a:ext cx="6858000" cy="5821733"/>
            <a:chOff x="2743200" y="350468"/>
            <a:chExt cx="6858000" cy="5821733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5748F078-19CD-E1A8-39FB-CAB2548E5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50468"/>
              <a:ext cx="39613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Mapping a binary 1:1 relationship</a:t>
              </a: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3CC8882F-FDA8-2D32-E4BA-181544DF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1" y="990600"/>
              <a:ext cx="28135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(a) Binary 1:1 relationship</a:t>
              </a:r>
            </a:p>
          </p:txBody>
        </p:sp>
        <p:pic>
          <p:nvPicPr>
            <p:cNvPr id="5" name="Picture 4" descr="FIG5-14A">
              <a:extLst>
                <a:ext uri="{FF2B5EF4-FFF2-40B4-BE49-F238E27FC236}">
                  <a16:creationId xmlns:a16="http://schemas.microsoft.com/office/drawing/2014/main" id="{338288F6-D3BA-2B57-A6A9-4FFF034D5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439864"/>
              <a:ext cx="6858000" cy="473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3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537CB1-4D7A-2824-B38A-1E17219FD3C3}"/>
              </a:ext>
            </a:extLst>
          </p:cNvPr>
          <p:cNvGrpSpPr/>
          <p:nvPr/>
        </p:nvGrpSpPr>
        <p:grpSpPr>
          <a:xfrm>
            <a:off x="2247900" y="716280"/>
            <a:ext cx="7696200" cy="4733926"/>
            <a:chOff x="2286000" y="1219200"/>
            <a:chExt cx="7696200" cy="4733926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C85D7B67-4981-87C7-7EDF-7344C321F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219200"/>
              <a:ext cx="24288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(b) Resulting relations</a:t>
              </a:r>
            </a:p>
          </p:txBody>
        </p:sp>
        <p:pic>
          <p:nvPicPr>
            <p:cNvPr id="4" name="Picture 3" descr="06_14b">
              <a:extLst>
                <a:ext uri="{FF2B5EF4-FFF2-40B4-BE49-F238E27FC236}">
                  <a16:creationId xmlns:a16="http://schemas.microsoft.com/office/drawing/2014/main" id="{5477F1E0-DE06-2234-6663-DC5599F21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52601"/>
              <a:ext cx="7696200" cy="420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6A56E2B4-2FD6-CC17-9CF0-CF7BA9EB7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486400"/>
              <a:ext cx="1905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84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DAE315-B194-C872-AE7C-A293CE2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Definition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A relation is a named, two-dimensional table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Table is made up of rows (records), and columns (attribute or field)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Not all tables qualify as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Every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relation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has a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unique name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Every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attribute value is atomic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(not multivalued, not composite)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Every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row is unique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(can’t have two rows with exactly the same values for all their fields)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Attributes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(columns)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in a table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have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unique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order of the columns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is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irrelevant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order of the rows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is </a:t>
            </a:r>
            <a:r>
              <a:rPr lang="en-US" altLang="en-US" sz="2000" u="sng" dirty="0">
                <a:solidFill>
                  <a:srgbClr val="000000"/>
                </a:solidFill>
                <a:latin typeface="+mj-lt"/>
              </a:rPr>
              <a:t>irrelevant</a:t>
            </a:r>
          </a:p>
        </p:txBody>
      </p:sp>
    </p:spTree>
    <p:extLst>
      <p:ext uri="{BB962C8B-B14F-4D97-AF65-F5344CB8AC3E}">
        <p14:creationId xmlns:p14="http://schemas.microsoft.com/office/powerpoint/2010/main" val="894546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ER into 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AF4F-30D3-62FF-1471-AD3C8C1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200" b="1" dirty="0">
                <a:solidFill>
                  <a:srgbClr val="000000"/>
                </a:solidFill>
                <a:latin typeface="+mj-lt"/>
              </a:rPr>
              <a:t>Step 4: Mapping Associative Entities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Identifier Not Assigned </a:t>
            </a:r>
          </a:p>
          <a:p>
            <a:pPr lvl="2" eaLnBrk="1" hangingPunct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Default primary key for the association relation is composed of the primary keys of the two entities (as in M:N relationship)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Identifier Assigned </a:t>
            </a:r>
          </a:p>
          <a:p>
            <a:pPr lvl="2" eaLnBrk="1" hangingPunct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It is natural and familiar to end-users</a:t>
            </a:r>
          </a:p>
          <a:p>
            <a:pPr lvl="2" eaLnBrk="1" hangingPunct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Default identifier may not be unique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778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E4F24B-704A-E4DD-AEC5-7B2FC6604D6F}"/>
              </a:ext>
            </a:extLst>
          </p:cNvPr>
          <p:cNvGrpSpPr/>
          <p:nvPr/>
        </p:nvGrpSpPr>
        <p:grpSpPr>
          <a:xfrm>
            <a:off x="1905000" y="426422"/>
            <a:ext cx="8305800" cy="5460028"/>
            <a:chOff x="1905000" y="426422"/>
            <a:chExt cx="8305800" cy="5460028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D07F8905-5667-9831-B386-C71408D61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426422"/>
              <a:ext cx="35477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Mapping an associative entity</a:t>
              </a:r>
            </a:p>
          </p:txBody>
        </p:sp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96F621A1-0642-1C51-8CDF-37D5CA241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990600"/>
              <a:ext cx="2300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(a) Associative entity</a:t>
              </a:r>
            </a:p>
          </p:txBody>
        </p:sp>
        <p:pic>
          <p:nvPicPr>
            <p:cNvPr id="7" name="Picture 4" descr="06_16a">
              <a:extLst>
                <a:ext uri="{FF2B5EF4-FFF2-40B4-BE49-F238E27FC236}">
                  <a16:creationId xmlns:a16="http://schemas.microsoft.com/office/drawing/2014/main" id="{51F67985-DFD7-8A0D-C2F8-F0600F84B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524000"/>
              <a:ext cx="8305800" cy="436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386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D3295E-3A14-F993-80F3-CB9710294201}"/>
              </a:ext>
            </a:extLst>
          </p:cNvPr>
          <p:cNvGrpSpPr/>
          <p:nvPr/>
        </p:nvGrpSpPr>
        <p:grpSpPr>
          <a:xfrm>
            <a:off x="1981200" y="838200"/>
            <a:ext cx="8382000" cy="4883150"/>
            <a:chOff x="1981200" y="838200"/>
            <a:chExt cx="8382000" cy="4883150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A0DBFB75-FBA5-38E5-BADC-CF976FBB5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838200"/>
              <a:ext cx="30017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(b) Three resulting relations</a:t>
              </a:r>
            </a:p>
          </p:txBody>
        </p:sp>
        <p:pic>
          <p:nvPicPr>
            <p:cNvPr id="4" name="Picture 3" descr="06_16b">
              <a:extLst>
                <a:ext uri="{FF2B5EF4-FFF2-40B4-BE49-F238E27FC236}">
                  <a16:creationId xmlns:a16="http://schemas.microsoft.com/office/drawing/2014/main" id="{F7E651B9-E23A-C18B-DCFA-25AFF3535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447800"/>
              <a:ext cx="8382000" cy="427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328EE399-368E-5703-FC97-8974070B6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962400"/>
              <a:ext cx="1447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BBB72C0D-6962-F3E9-0055-6D776B308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962400"/>
              <a:ext cx="1447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53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ER into 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AF4F-30D3-62FF-1471-AD3C8C1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  <a:latin typeface="+mj-lt"/>
              </a:rPr>
              <a:t>Step 5: Mapping Unary Relationships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+mj-lt"/>
              </a:rPr>
              <a:t>One-to-Many - Recursive foreign key in the same relation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+mj-lt"/>
              </a:rPr>
              <a:t>Many-to-Many - Two relations:</a:t>
            </a:r>
          </a:p>
          <a:p>
            <a:pPr lvl="2" eaLnBrk="1" hangingPunct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One for the entity type</a:t>
            </a:r>
          </a:p>
          <a:p>
            <a:pPr lvl="2" eaLnBrk="1" hangingPunct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One for an associative relation in which the primary key has two attributes, both taken from the primary key of the entity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467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3642D9-7E47-C7A4-4D36-57FB8BCDD6B3}"/>
              </a:ext>
            </a:extLst>
          </p:cNvPr>
          <p:cNvGrpSpPr/>
          <p:nvPr/>
        </p:nvGrpSpPr>
        <p:grpSpPr>
          <a:xfrm>
            <a:off x="2105025" y="112713"/>
            <a:ext cx="7696200" cy="5859464"/>
            <a:chOff x="2133600" y="298450"/>
            <a:chExt cx="7696200" cy="5859464"/>
          </a:xfrm>
        </p:grpSpPr>
        <p:pic>
          <p:nvPicPr>
            <p:cNvPr id="3" name="Picture 2" descr="FIG5-17B">
              <a:extLst>
                <a:ext uri="{FF2B5EF4-FFF2-40B4-BE49-F238E27FC236}">
                  <a16:creationId xmlns:a16="http://schemas.microsoft.com/office/drawing/2014/main" id="{E78CEB59-292A-4A3D-A296-452BF77C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4724401"/>
              <a:ext cx="7543800" cy="143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 descr="FIG5-17A">
              <a:extLst>
                <a:ext uri="{FF2B5EF4-FFF2-40B4-BE49-F238E27FC236}">
                  <a16:creationId xmlns:a16="http://schemas.microsoft.com/office/drawing/2014/main" id="{1551B340-8D3D-6642-0AF0-F3625ECA3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914400"/>
              <a:ext cx="5562600" cy="375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2D096C82-960C-259D-DEED-A8850A434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98450"/>
              <a:ext cx="39469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Mapping a unary 1:N relationship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93114206-1ECA-766C-944E-B9CD026D5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133600"/>
              <a:ext cx="2209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(a) EMPLOYEE entity with Manages relationship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E9E744C-D202-B7AA-0A4C-5A9419D39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550" y="4800601"/>
              <a:ext cx="1524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(b) EMPLOYEE relation with recursive foreign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24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702C4E-85F6-0663-87E4-B59288377F22}"/>
              </a:ext>
            </a:extLst>
          </p:cNvPr>
          <p:cNvGrpSpPr/>
          <p:nvPr/>
        </p:nvGrpSpPr>
        <p:grpSpPr>
          <a:xfrm>
            <a:off x="1905000" y="184825"/>
            <a:ext cx="8382000" cy="5900738"/>
            <a:chOff x="1905000" y="228600"/>
            <a:chExt cx="8382000" cy="5986464"/>
          </a:xfrm>
        </p:grpSpPr>
        <p:pic>
          <p:nvPicPr>
            <p:cNvPr id="3" name="Picture 2" descr="FIG5-18A">
              <a:extLst>
                <a:ext uri="{FF2B5EF4-FFF2-40B4-BE49-F238E27FC236}">
                  <a16:creationId xmlns:a16="http://schemas.microsoft.com/office/drawing/2014/main" id="{CD976D3A-9DDD-F79D-647F-F21D95A55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762001"/>
              <a:ext cx="4114800" cy="324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DA2C8E18-E426-33A6-FDD1-F1C4FF82C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28600"/>
              <a:ext cx="40174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Mapping a unary M:N relationship</a:t>
              </a: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DEE638FC-344A-7BDE-0550-0185CB679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057400"/>
              <a:ext cx="2209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(a) Bill-of-materials relationships (M:N)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860975FD-8B6D-AAAF-069C-BDAA5235B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4724400"/>
              <a:ext cx="17526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(b) ITEM and COMPONENT relations</a:t>
              </a:r>
            </a:p>
          </p:txBody>
        </p:sp>
        <p:pic>
          <p:nvPicPr>
            <p:cNvPr id="7" name="Picture 6" descr="FIG5-18B">
              <a:extLst>
                <a:ext uri="{FF2B5EF4-FFF2-40B4-BE49-F238E27FC236}">
                  <a16:creationId xmlns:a16="http://schemas.microsoft.com/office/drawing/2014/main" id="{5A481C4F-B9C4-329E-2226-5285B15F9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3886201"/>
              <a:ext cx="4800600" cy="232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Oval Callout 7">
            <a:extLst>
              <a:ext uri="{FF2B5EF4-FFF2-40B4-BE49-F238E27FC236}">
                <a16:creationId xmlns:a16="http://schemas.microsoft.com/office/drawing/2014/main" id="{73D56520-6F17-5BCA-8156-49633DFF218E}"/>
              </a:ext>
            </a:extLst>
          </p:cNvPr>
          <p:cNvSpPr/>
          <p:nvPr/>
        </p:nvSpPr>
        <p:spPr>
          <a:xfrm>
            <a:off x="9704962" y="3024700"/>
            <a:ext cx="2347608" cy="1774802"/>
          </a:xfrm>
          <a:prstGeom prst="wedgeEllipseCallout">
            <a:avLst>
              <a:gd name="adj1" fmla="val -135607"/>
              <a:gd name="adj2" fmla="val 77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Composite primary key (</a:t>
            </a:r>
            <a:r>
              <a:rPr lang="en-US" sz="1400" dirty="0" err="1"/>
              <a:t>Item_No</a:t>
            </a:r>
            <a:r>
              <a:rPr lang="en-US" sz="1400" dirty="0"/>
              <a:t>, </a:t>
            </a:r>
            <a:r>
              <a:rPr lang="en-US" sz="1400" dirty="0" err="1"/>
              <a:t>Component_No</a:t>
            </a:r>
            <a:r>
              <a:rPr lang="en-US" sz="1400" dirty="0"/>
              <a:t>), and each of them is a foreign key referencing  ITEM(</a:t>
            </a:r>
            <a:r>
              <a:rPr lang="en-US" sz="1400" dirty="0" err="1"/>
              <a:t>Item_No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79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1F6ECDE-9584-4479-A955-9D362FA6E6D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343150"/>
            <a:ext cx="5486400" cy="2171700"/>
            <a:chOff x="1828800" y="2343150"/>
            <a:chExt cx="5486400" cy="2171700"/>
          </a:xfrm>
        </p:grpSpPr>
        <p:pic>
          <p:nvPicPr>
            <p:cNvPr id="3" name="Picture 5" descr="image001.gif">
              <a:extLst>
                <a:ext uri="{FF2B5EF4-FFF2-40B4-BE49-F238E27FC236}">
                  <a16:creationId xmlns:a16="http://schemas.microsoft.com/office/drawing/2014/main" id="{2AD97715-FA86-A0CC-D2CA-C3D7DBFF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343150"/>
              <a:ext cx="54864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0110DF-8AB4-DBF5-17B3-8334CD84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174" y="4071942"/>
              <a:ext cx="5613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92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pic>
        <p:nvPicPr>
          <p:cNvPr id="2" name="Content Placeholder 3" descr="image002.gif">
            <a:extLst>
              <a:ext uri="{FF2B5EF4-FFF2-40B4-BE49-F238E27FC236}">
                <a16:creationId xmlns:a16="http://schemas.microsoft.com/office/drawing/2014/main" id="{7A8C3117-6586-8504-0404-85F6A4717DC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2750" y="2357438"/>
            <a:ext cx="5486400" cy="2171700"/>
          </a:xfrm>
        </p:spPr>
      </p:pic>
    </p:spTree>
    <p:extLst>
      <p:ext uri="{BB962C8B-B14F-4D97-AF65-F5344CB8AC3E}">
        <p14:creationId xmlns:p14="http://schemas.microsoft.com/office/powerpoint/2010/main" val="1251287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pic>
        <p:nvPicPr>
          <p:cNvPr id="2" name="Content Placeholder 3" descr="image003.gif">
            <a:extLst>
              <a:ext uri="{FF2B5EF4-FFF2-40B4-BE49-F238E27FC236}">
                <a16:creationId xmlns:a16="http://schemas.microsoft.com/office/drawing/2014/main" id="{6B649290-8500-3982-53D6-6C9BE45FF85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0275" y="2647950"/>
            <a:ext cx="5486400" cy="2400300"/>
          </a:xfrm>
        </p:spPr>
      </p:pic>
    </p:spTree>
    <p:extLst>
      <p:ext uri="{BB962C8B-B14F-4D97-AF65-F5344CB8AC3E}">
        <p14:creationId xmlns:p14="http://schemas.microsoft.com/office/powerpoint/2010/main" val="2186320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3284D1-96CD-2D28-BD68-97875330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2381250"/>
            <a:ext cx="5041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78C9-91E0-D32D-4BA3-7E4F39F9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atomic value?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6CFFE38B-EC70-FB43-7146-969F90D94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594982"/>
              </p:ext>
            </p:extLst>
          </p:nvPr>
        </p:nvGraphicFramePr>
        <p:xfrm>
          <a:off x="2595563" y="2968627"/>
          <a:ext cx="7000874" cy="2971801"/>
        </p:xfrm>
        <a:graphic>
          <a:graphicData uri="http://schemas.openxmlformats.org/drawingml/2006/table">
            <a:tbl>
              <a:tblPr/>
              <a:tblGrid>
                <a:gridCol w="976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CustID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 Pencils, 3 Erasers, 6 Rulers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6/11/02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Scissor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Pen, 2 Notebook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 5" Magazine File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Stapler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  <a:r>
                        <a:rPr lang="en-US" sz="1400" b="0" dirty="0">
                          <a:latin typeface="Arial" pitchFamily="34" charset="0"/>
                          <a:cs typeface="Arial" pitchFamily="34" charset="0"/>
                        </a:rPr>
                        <a:t>Kingston USB Flash Drive 8GB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4B031900-9B8C-D0EE-B1BD-1FA501BA9E5C}"/>
              </a:ext>
            </a:extLst>
          </p:cNvPr>
          <p:cNvSpPr txBox="1">
            <a:spLocks/>
          </p:cNvSpPr>
          <p:nvPr/>
        </p:nvSpPr>
        <p:spPr>
          <a:xfrm>
            <a:off x="2095500" y="1643064"/>
            <a:ext cx="7772400" cy="1404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This mean that in your table, for every row-by-column position 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cell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), there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exists only one value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 not an array or list of values: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BAE9F85D-C82A-8CF2-191E-DB06E01C198E}"/>
              </a:ext>
            </a:extLst>
          </p:cNvPr>
          <p:cNvSpPr/>
          <p:nvPr/>
        </p:nvSpPr>
        <p:spPr>
          <a:xfrm>
            <a:off x="9669293" y="2286001"/>
            <a:ext cx="1712979" cy="101167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 a Relation, since Items cell has many values</a:t>
            </a:r>
          </a:p>
        </p:txBody>
      </p:sp>
    </p:spTree>
    <p:extLst>
      <p:ext uri="{BB962C8B-B14F-4D97-AF65-F5344CB8AC3E}">
        <p14:creationId xmlns:p14="http://schemas.microsoft.com/office/powerpoint/2010/main" val="407617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</a:t>
            </a:r>
          </a:p>
        </p:txBody>
      </p:sp>
      <p:pic>
        <p:nvPicPr>
          <p:cNvPr id="2" name="Content Placeholder 5" descr="image006.gif">
            <a:extLst>
              <a:ext uri="{FF2B5EF4-FFF2-40B4-BE49-F238E27FC236}">
                <a16:creationId xmlns:a16="http://schemas.microsoft.com/office/drawing/2014/main" id="{680D89E6-2C30-7AFB-59B4-4435597B0B8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9963" y="1471612"/>
            <a:ext cx="5719763" cy="4457700"/>
          </a:xfrm>
        </p:spPr>
      </p:pic>
    </p:spTree>
    <p:extLst>
      <p:ext uri="{BB962C8B-B14F-4D97-AF65-F5344CB8AC3E}">
        <p14:creationId xmlns:p14="http://schemas.microsoft.com/office/powerpoint/2010/main" val="2515204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39F3BE-08A7-A8D0-E913-7D9E2CBF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13" y="1446212"/>
            <a:ext cx="76073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3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7</a:t>
            </a:r>
          </a:p>
        </p:txBody>
      </p:sp>
      <p:pic>
        <p:nvPicPr>
          <p:cNvPr id="2" name="Picture 2" descr="sample1_1">
            <a:extLst>
              <a:ext uri="{FF2B5EF4-FFF2-40B4-BE49-F238E27FC236}">
                <a16:creationId xmlns:a16="http://schemas.microsoft.com/office/drawing/2014/main" id="{C4A22E8E-8D10-972C-A7DC-9D7EFE35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027908"/>
            <a:ext cx="5715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416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42ED-9349-DD4C-8DDA-2C021E0A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929422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</a:p>
        </p:txBody>
      </p:sp>
    </p:spTree>
    <p:extLst>
      <p:ext uri="{BB962C8B-B14F-4D97-AF65-F5344CB8AC3E}">
        <p14:creationId xmlns:p14="http://schemas.microsoft.com/office/powerpoint/2010/main" val="404852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029616A4-5A74-775B-9D52-7D44DD53B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493463"/>
              </p:ext>
            </p:extLst>
          </p:nvPr>
        </p:nvGraphicFramePr>
        <p:xfrm>
          <a:off x="1390079" y="1690690"/>
          <a:ext cx="8213124" cy="2971786"/>
        </p:xfrm>
        <a:graphic>
          <a:graphicData uri="http://schemas.openxmlformats.org/drawingml/2006/table">
            <a:tbl>
              <a:tblPr/>
              <a:tblGrid>
                <a:gridCol w="116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OrderID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CustID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Date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Quantity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Items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Pencils,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Erasers, Rulers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23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6/11/02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Scissor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 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Pen,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Notebook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5" Magazine File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23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Stapler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8/11/02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lang="en-US" sz="1600" b="0" dirty="0">
                          <a:latin typeface="+mj-lt"/>
                          <a:cs typeface="Arial" pitchFamily="34" charset="0"/>
                        </a:rPr>
                        <a:t>Kingston USB Flash Drive 8GB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87B2C12-4267-E43F-52B3-7A575E41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relation?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75F63973-FF11-3011-A60E-735EEC477994}"/>
              </a:ext>
            </a:extLst>
          </p:cNvPr>
          <p:cNvSpPr/>
          <p:nvPr/>
        </p:nvSpPr>
        <p:spPr>
          <a:xfrm>
            <a:off x="8492248" y="365126"/>
            <a:ext cx="2567898" cy="101620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Still NOT a relation, since Items cell multi- value</a:t>
            </a:r>
          </a:p>
        </p:txBody>
      </p:sp>
    </p:spTree>
    <p:extLst>
      <p:ext uri="{BB962C8B-B14F-4D97-AF65-F5344CB8AC3E}">
        <p14:creationId xmlns:p14="http://schemas.microsoft.com/office/powerpoint/2010/main" val="32730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029616A4-5A74-775B-9D52-7D44DD53B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89003"/>
              </p:ext>
            </p:extLst>
          </p:nvPr>
        </p:nvGraphicFramePr>
        <p:xfrm>
          <a:off x="1131854" y="1381327"/>
          <a:ext cx="8215312" cy="4308675"/>
        </p:xfrm>
        <a:graphic>
          <a:graphicData uri="http://schemas.openxmlformats.org/drawingml/2006/table">
            <a:tbl>
              <a:tblPr/>
              <a:tblGrid>
                <a:gridCol w="92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OrderID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CustID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Date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Quantity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Items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Pencils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Erasers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Rulers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23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6/11/02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Scissor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 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Pen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Notebook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5" Magazine File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23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7/11/02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Stapler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95921" marR="959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8/11/02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lang="en-US" sz="1600" b="0" dirty="0">
                          <a:latin typeface="+mj-lt"/>
                          <a:cs typeface="Arial" pitchFamily="34" charset="0"/>
                        </a:rPr>
                        <a:t>Kingston USB Flash Drive 8GB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95921" marR="959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87B2C12-4267-E43F-52B3-7A575E41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relation?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75F63973-FF11-3011-A60E-735EEC477994}"/>
              </a:ext>
            </a:extLst>
          </p:cNvPr>
          <p:cNvSpPr/>
          <p:nvPr/>
        </p:nvSpPr>
        <p:spPr>
          <a:xfrm>
            <a:off x="8492248" y="365126"/>
            <a:ext cx="2567898" cy="101620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Relation, since Items cell has single value, and quantity is separated as a new column</a:t>
            </a:r>
          </a:p>
        </p:txBody>
      </p:sp>
    </p:spTree>
    <p:extLst>
      <p:ext uri="{BB962C8B-B14F-4D97-AF65-F5344CB8AC3E}">
        <p14:creationId xmlns:p14="http://schemas.microsoft.com/office/powerpoint/2010/main" val="355148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D2B1-0B51-1D00-8CCB-B09779CF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4835ABE-165A-3E5C-CF43-544A8E952EB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81201"/>
            <a:ext cx="7640638" cy="2828925"/>
            <a:chOff x="-3" y="-3"/>
            <a:chExt cx="5821" cy="17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487D86-5F86-4F65-91A2-A99D44A33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815" cy="1776"/>
              <a:chOff x="0" y="0"/>
              <a:chExt cx="5815" cy="1776"/>
            </a:xfrm>
          </p:grpSpPr>
          <p:grpSp>
            <p:nvGrpSpPr>
              <p:cNvPr id="8" name="Group 5">
                <a:extLst>
                  <a:ext uri="{FF2B5EF4-FFF2-40B4-BE49-F238E27FC236}">
                    <a16:creationId xmlns:a16="http://schemas.microsoft.com/office/drawing/2014/main" id="{7FCD6474-E92D-1F24-D963-0F22564CA6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259" cy="430"/>
                <a:chOff x="0" y="0"/>
                <a:chExt cx="1259" cy="430"/>
              </a:xfrm>
            </p:grpSpPr>
            <p:sp>
              <p:nvSpPr>
                <p:cNvPr id="42" name="Rectangle 6">
                  <a:extLst>
                    <a:ext uri="{FF2B5EF4-FFF2-40B4-BE49-F238E27FC236}">
                      <a16:creationId xmlns:a16="http://schemas.microsoft.com/office/drawing/2014/main" id="{CEEFEF48-A4DB-C1EC-32FA-A9562ECBA1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" y="6"/>
                  <a:ext cx="1247" cy="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DEPT_NO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43" name="Rectangle 7">
                  <a:extLst>
                    <a:ext uri="{FF2B5EF4-FFF2-40B4-BE49-F238E27FC236}">
                      <a16:creationId xmlns:a16="http://schemas.microsoft.com/office/drawing/2014/main" id="{C6EDC387-5E57-8D02-6DFA-C64D6AAB3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9" cy="4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0676C56-4268-7F9C-5C59-F7A572F84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0"/>
                <a:ext cx="1749" cy="430"/>
                <a:chOff x="1259" y="0"/>
                <a:chExt cx="1749" cy="430"/>
              </a:xfrm>
            </p:grpSpPr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692E0F70-14FE-A784-2C4D-A23C49D28B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5" y="6"/>
                  <a:ext cx="1737" cy="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MANAGER_NO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41" name="Rectangle 10">
                  <a:extLst>
                    <a:ext uri="{FF2B5EF4-FFF2-40B4-BE49-F238E27FC236}">
                      <a16:creationId xmlns:a16="http://schemas.microsoft.com/office/drawing/2014/main" id="{E4F59CD1-0B54-FE5B-54EE-F953AE9C4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9" y="0"/>
                  <a:ext cx="1749" cy="4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" name="Group 11">
                <a:extLst>
                  <a:ext uri="{FF2B5EF4-FFF2-40B4-BE49-F238E27FC236}">
                    <a16:creationId xmlns:a16="http://schemas.microsoft.com/office/drawing/2014/main" id="{B978F7E6-A8CA-D0FB-4199-CB4EF9EA7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8" y="0"/>
                <a:ext cx="1061" cy="430"/>
                <a:chOff x="3008" y="0"/>
                <a:chExt cx="1061" cy="430"/>
              </a:xfrm>
            </p:grpSpPr>
            <p:sp>
              <p:nvSpPr>
                <p:cNvPr id="38" name="Rectangle 12">
                  <a:extLst>
                    <a:ext uri="{FF2B5EF4-FFF2-40B4-BE49-F238E27FC236}">
                      <a16:creationId xmlns:a16="http://schemas.microsoft.com/office/drawing/2014/main" id="{DF213D7B-C74F-1ED6-4B2B-1C004DDF4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4" y="6"/>
                  <a:ext cx="1049" cy="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EMP_NO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9" name="Rectangle 13">
                  <a:extLst>
                    <a:ext uri="{FF2B5EF4-FFF2-40B4-BE49-F238E27FC236}">
                      <a16:creationId xmlns:a16="http://schemas.microsoft.com/office/drawing/2014/main" id="{939F4AD2-998E-FC20-2499-6B0D209567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8" y="0"/>
                  <a:ext cx="1061" cy="4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F3C281E0-305A-869D-BAF7-E0ED07D992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9" y="0"/>
                <a:ext cx="1746" cy="430"/>
                <a:chOff x="4069" y="0"/>
                <a:chExt cx="1746" cy="430"/>
              </a:xfrm>
            </p:grpSpPr>
            <p:sp>
              <p:nvSpPr>
                <p:cNvPr id="36" name="Rectangle 15">
                  <a:extLst>
                    <a:ext uri="{FF2B5EF4-FFF2-40B4-BE49-F238E27FC236}">
                      <a16:creationId xmlns:a16="http://schemas.microsoft.com/office/drawing/2014/main" id="{A39A2C5A-DE70-72C7-EBFE-EBB2F99DB0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6"/>
                  <a:ext cx="1734" cy="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EMP_NAME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7" name="Rectangle 16">
                  <a:extLst>
                    <a:ext uri="{FF2B5EF4-FFF2-40B4-BE49-F238E27FC236}">
                      <a16:creationId xmlns:a16="http://schemas.microsoft.com/office/drawing/2014/main" id="{3B43FCE7-A791-B7EE-B1C2-2E8E4CF1A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" y="0"/>
                  <a:ext cx="1746" cy="4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2" name="Group 17">
                <a:extLst>
                  <a:ext uri="{FF2B5EF4-FFF2-40B4-BE49-F238E27FC236}">
                    <a16:creationId xmlns:a16="http://schemas.microsoft.com/office/drawing/2014/main" id="{8F27B140-509C-32BE-D4D5-F398946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42"/>
                <a:ext cx="1259" cy="738"/>
                <a:chOff x="0" y="442"/>
                <a:chExt cx="1259" cy="738"/>
              </a:xfrm>
            </p:grpSpPr>
            <p:sp>
              <p:nvSpPr>
                <p:cNvPr id="34" name="Rectangle 18">
                  <a:extLst>
                    <a:ext uri="{FF2B5EF4-FFF2-40B4-BE49-F238E27FC236}">
                      <a16:creationId xmlns:a16="http://schemas.microsoft.com/office/drawing/2014/main" id="{EB1781D0-52A3-B9A2-7C35-997D55A43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" y="448"/>
                  <a:ext cx="1247" cy="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D101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5" name="Rectangle 19">
                  <a:extLst>
                    <a:ext uri="{FF2B5EF4-FFF2-40B4-BE49-F238E27FC236}">
                      <a16:creationId xmlns:a16="http://schemas.microsoft.com/office/drawing/2014/main" id="{53AB9101-5E2F-15CF-9085-99C0A32E8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1259" cy="7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2662FC8A-9107-D637-CDD6-2B9BE7DF3B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442"/>
                <a:ext cx="1749" cy="738"/>
                <a:chOff x="1259" y="442"/>
                <a:chExt cx="1749" cy="738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702E943B-2968-A6CA-5D0F-42B438FC3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5" y="448"/>
                  <a:ext cx="1737" cy="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12345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FB89372E-C259-2B0C-D935-B4CD537B2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9" y="442"/>
                  <a:ext cx="1749" cy="7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4" name="Group 23">
                <a:extLst>
                  <a:ext uri="{FF2B5EF4-FFF2-40B4-BE49-F238E27FC236}">
                    <a16:creationId xmlns:a16="http://schemas.microsoft.com/office/drawing/2014/main" id="{425D3306-19C1-C93C-9898-4F7A476BF0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8" y="442"/>
                <a:ext cx="1061" cy="738"/>
                <a:chOff x="3008" y="442"/>
                <a:chExt cx="1061" cy="738"/>
              </a:xfrm>
            </p:grpSpPr>
            <p:sp>
              <p:nvSpPr>
                <p:cNvPr id="30" name="Rectangle 24">
                  <a:extLst>
                    <a:ext uri="{FF2B5EF4-FFF2-40B4-BE49-F238E27FC236}">
                      <a16:creationId xmlns:a16="http://schemas.microsoft.com/office/drawing/2014/main" id="{746C6D5D-EA92-3F41-8485-9DD51E261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4" y="448"/>
                  <a:ext cx="1049" cy="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2000</a:t>
                  </a:r>
                  <a:b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2001</a:t>
                  </a:r>
                  <a:b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2002 </a:t>
                  </a:r>
                  <a:endParaRPr lang="en-US" altLang="en-US" sz="1200" dirty="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/>
                </a:p>
              </p:txBody>
            </p:sp>
            <p:sp>
              <p:nvSpPr>
                <p:cNvPr id="31" name="Rectangle 25">
                  <a:extLst>
                    <a:ext uri="{FF2B5EF4-FFF2-40B4-BE49-F238E27FC236}">
                      <a16:creationId xmlns:a16="http://schemas.microsoft.com/office/drawing/2014/main" id="{D1897D68-D2BA-2FE7-9B95-F8423307D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8" y="442"/>
                  <a:ext cx="1061" cy="7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5" name="Group 26">
                <a:extLst>
                  <a:ext uri="{FF2B5EF4-FFF2-40B4-BE49-F238E27FC236}">
                    <a16:creationId xmlns:a16="http://schemas.microsoft.com/office/drawing/2014/main" id="{DEF860AB-E727-8F9A-16ED-6F1AF2F15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9" y="442"/>
                <a:ext cx="1746" cy="738"/>
                <a:chOff x="4069" y="442"/>
                <a:chExt cx="1746" cy="73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246A32-ECB6-FDF0-883B-432BF2C13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448"/>
                  <a:ext cx="1734" cy="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Carl Sagan</a:t>
                  </a:r>
                  <a:b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Magic Johnson</a:t>
                  </a:r>
                  <a:b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Larry Bird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4218116-C42B-F415-156A-F9C46A5EF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" y="442"/>
                  <a:ext cx="1746" cy="7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6" name="Group 29">
                <a:extLst>
                  <a:ext uri="{FF2B5EF4-FFF2-40B4-BE49-F238E27FC236}">
                    <a16:creationId xmlns:a16="http://schemas.microsoft.com/office/drawing/2014/main" id="{911AB0BC-99C6-4281-E7F1-43AB305A8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92"/>
                <a:ext cx="1259" cy="584"/>
                <a:chOff x="0" y="1192"/>
                <a:chExt cx="1259" cy="584"/>
              </a:xfrm>
            </p:grpSpPr>
            <p:sp>
              <p:nvSpPr>
                <p:cNvPr id="26" name="Rectangle 30">
                  <a:extLst>
                    <a:ext uri="{FF2B5EF4-FFF2-40B4-BE49-F238E27FC236}">
                      <a16:creationId xmlns:a16="http://schemas.microsoft.com/office/drawing/2014/main" id="{37361DA3-AFD9-EB32-894E-153631CE6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" y="1198"/>
                  <a:ext cx="1247" cy="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D102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7" name="Rectangle 31">
                  <a:extLst>
                    <a:ext uri="{FF2B5EF4-FFF2-40B4-BE49-F238E27FC236}">
                      <a16:creationId xmlns:a16="http://schemas.microsoft.com/office/drawing/2014/main" id="{0DEE4230-3C25-80FC-98FA-3729BF541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92"/>
                  <a:ext cx="1259" cy="5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7" name="Group 32">
                <a:extLst>
                  <a:ext uri="{FF2B5EF4-FFF2-40B4-BE49-F238E27FC236}">
                    <a16:creationId xmlns:a16="http://schemas.microsoft.com/office/drawing/2014/main" id="{30243D3B-6ED5-6414-F131-0ABEFA5A6E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192"/>
                <a:ext cx="1749" cy="584"/>
                <a:chOff x="1259" y="1192"/>
                <a:chExt cx="1749" cy="584"/>
              </a:xfrm>
            </p:grpSpPr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A05D474C-57CF-2311-F096-4A7DE32394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5" y="1198"/>
                  <a:ext cx="1737" cy="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13456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5" name="Rectangle 34">
                  <a:extLst>
                    <a:ext uri="{FF2B5EF4-FFF2-40B4-BE49-F238E27FC236}">
                      <a16:creationId xmlns:a16="http://schemas.microsoft.com/office/drawing/2014/main" id="{E213AAE4-8679-6B7E-3FC1-9361E97B0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9" y="1192"/>
                  <a:ext cx="1749" cy="5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8" name="Group 35">
                <a:extLst>
                  <a:ext uri="{FF2B5EF4-FFF2-40B4-BE49-F238E27FC236}">
                    <a16:creationId xmlns:a16="http://schemas.microsoft.com/office/drawing/2014/main" id="{E23118E7-A3AC-511D-82BA-D3B16DCB6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8" y="1192"/>
                <a:ext cx="1061" cy="584"/>
                <a:chOff x="3008" y="1192"/>
                <a:chExt cx="1061" cy="584"/>
              </a:xfrm>
            </p:grpSpPr>
            <p:sp>
              <p:nvSpPr>
                <p:cNvPr id="22" name="Rectangle 36">
                  <a:extLst>
                    <a:ext uri="{FF2B5EF4-FFF2-40B4-BE49-F238E27FC236}">
                      <a16:creationId xmlns:a16="http://schemas.microsoft.com/office/drawing/2014/main" id="{842EE1FF-24FF-5047-DC83-D28FDC050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4" y="1198"/>
                  <a:ext cx="1049" cy="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3000</a:t>
                  </a:r>
                  <a:b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US" altLang="en-US" sz="1600" dirty="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3001 </a:t>
                  </a:r>
                  <a:endParaRPr lang="en-US" altLang="en-US" sz="1200" dirty="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/>
                </a:p>
              </p:txBody>
            </p:sp>
            <p:sp>
              <p:nvSpPr>
                <p:cNvPr id="23" name="Rectangle 37">
                  <a:extLst>
                    <a:ext uri="{FF2B5EF4-FFF2-40B4-BE49-F238E27FC236}">
                      <a16:creationId xmlns:a16="http://schemas.microsoft.com/office/drawing/2014/main" id="{F9DAC96D-CE51-8FA8-EB7B-AF5C98509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8" y="1192"/>
                  <a:ext cx="1061" cy="5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9" name="Group 38">
                <a:extLst>
                  <a:ext uri="{FF2B5EF4-FFF2-40B4-BE49-F238E27FC236}">
                    <a16:creationId xmlns:a16="http://schemas.microsoft.com/office/drawing/2014/main" id="{AE97C3A9-B962-EA9B-2818-D29AA8C23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9" y="1192"/>
                <a:ext cx="1746" cy="584"/>
                <a:chOff x="4069" y="1192"/>
                <a:chExt cx="1746" cy="584"/>
              </a:xfrm>
            </p:grpSpPr>
            <p:sp>
              <p:nvSpPr>
                <p:cNvPr id="20" name="Rectangle 39">
                  <a:extLst>
                    <a:ext uri="{FF2B5EF4-FFF2-40B4-BE49-F238E27FC236}">
                      <a16:creationId xmlns:a16="http://schemas.microsoft.com/office/drawing/2014/main" id="{164C42EB-B01F-4FC9-D7F4-F62D12E82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1198"/>
                  <a:ext cx="1734" cy="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Jimmy Carter</a:t>
                  </a:r>
                  <a:b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US" altLang="en-US" sz="1600"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Paul Simon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6EF8560C-2218-0123-D49F-57209D2FC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" y="1192"/>
                  <a:ext cx="1746" cy="5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"/>
                    <a:defRPr sz="29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pitchFamily="2" charset="2"/>
                    <a:buChar char=""/>
                    <a:defRPr sz="26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"/>
                    <a:defRPr sz="23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5AB81"/>
                    </a:buClr>
                    <a:buSzPct val="7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D8B25C"/>
                    </a:buClr>
                    <a:buSzPct val="65000"/>
                    <a:buFont typeface="Wingdings" pitchFamily="2" charset="2"/>
                    <a:buChar char=""/>
                    <a:defRPr sz="2000">
                      <a:solidFill>
                        <a:schemeClr val="tx1"/>
                      </a:solidFill>
                      <a:latin typeface="Tw Cen MT" panose="020B0602020104020603" pitchFamily="34" charset="7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7" name="Rectangle 41">
              <a:extLst>
                <a:ext uri="{FF2B5EF4-FFF2-40B4-BE49-F238E27FC236}">
                  <a16:creationId xmlns:a16="http://schemas.microsoft.com/office/drawing/2014/main" id="{6C2247F9-A59C-20A9-F7F6-04B27941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5821" cy="178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" name="Oval Callout 3">
            <a:extLst>
              <a:ext uri="{FF2B5EF4-FFF2-40B4-BE49-F238E27FC236}">
                <a16:creationId xmlns:a16="http://schemas.microsoft.com/office/drawing/2014/main" id="{6E9ACCEE-DBD3-D48E-BCC7-F45F1D855C60}"/>
              </a:ext>
            </a:extLst>
          </p:cNvPr>
          <p:cNvSpPr/>
          <p:nvPr/>
        </p:nvSpPr>
        <p:spPr>
          <a:xfrm>
            <a:off x="8784795" y="419932"/>
            <a:ext cx="2412459" cy="149434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 a Relation, since </a:t>
            </a:r>
            <a:r>
              <a:rPr lang="en-US" sz="1400" dirty="0" err="1"/>
              <a:t>EMP_No</a:t>
            </a:r>
            <a:r>
              <a:rPr lang="en-US" sz="1400" dirty="0"/>
              <a:t> and </a:t>
            </a:r>
            <a:r>
              <a:rPr lang="en-US" sz="1400" dirty="0" err="1"/>
              <a:t>EMP_Name</a:t>
            </a:r>
            <a:r>
              <a:rPr lang="en-US" sz="1400" dirty="0"/>
              <a:t> cells have many values</a:t>
            </a:r>
          </a:p>
        </p:txBody>
      </p:sp>
    </p:spTree>
    <p:extLst>
      <p:ext uri="{BB962C8B-B14F-4D97-AF65-F5344CB8AC3E}">
        <p14:creationId xmlns:p14="http://schemas.microsoft.com/office/powerpoint/2010/main" val="285950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35B14E-D50D-064C-6D46-E8C2451B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60510"/>
              </p:ext>
            </p:extLst>
          </p:nvPr>
        </p:nvGraphicFramePr>
        <p:xfrm>
          <a:off x="1396313" y="1690690"/>
          <a:ext cx="6813122" cy="30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223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Dept_No</a:t>
                      </a:r>
                      <a:endParaRPr lang="en-US" sz="180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Manager_No</a:t>
                      </a:r>
                      <a:endParaRPr lang="en-US" sz="180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Emp_No</a:t>
                      </a:r>
                      <a:endParaRPr lang="en-US" sz="180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Emp_Name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91448" marR="91448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40">
                <a:tc>
                  <a:txBody>
                    <a:bodyPr/>
                    <a:lstStyle/>
                    <a:p>
                      <a:r>
                        <a:rPr lang="en-US" sz="1800" dirty="0"/>
                        <a:t>D101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12345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2000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Carl Sagan</a:t>
                      </a:r>
                    </a:p>
                  </a:txBody>
                  <a:tcPr marL="91448" marR="91448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1800" dirty="0"/>
                        <a:t>D101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12345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2001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Magic Johnson</a:t>
                      </a:r>
                    </a:p>
                  </a:txBody>
                  <a:tcPr marL="91448" marR="91448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1800" dirty="0"/>
                        <a:t>D101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12345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2002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Larry Bird</a:t>
                      </a:r>
                    </a:p>
                  </a:txBody>
                  <a:tcPr marL="91448" marR="91448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1800" dirty="0"/>
                        <a:t>D102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13456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3000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Jimmy Carter</a:t>
                      </a:r>
                    </a:p>
                  </a:txBody>
                  <a:tcPr marL="91448" marR="91448"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287">
                <a:tc>
                  <a:txBody>
                    <a:bodyPr/>
                    <a:lstStyle/>
                    <a:p>
                      <a:r>
                        <a:rPr lang="en-US" sz="1800" dirty="0"/>
                        <a:t>D102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13456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3001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Paul</a:t>
                      </a:r>
                      <a:r>
                        <a:rPr lang="en-US" sz="1800" baseline="0" dirty="0"/>
                        <a:t> Simon</a:t>
                      </a:r>
                      <a:endParaRPr lang="en-US" sz="1800" dirty="0"/>
                    </a:p>
                  </a:txBody>
                  <a:tcPr marL="91448" marR="91448"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41">
            <a:extLst>
              <a:ext uri="{FF2B5EF4-FFF2-40B4-BE49-F238E27FC236}">
                <a16:creationId xmlns:a16="http://schemas.microsoft.com/office/drawing/2014/main" id="{B54BC760-4D82-AD04-A2D1-A2F49C6B7A6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…and now, is this a relation?</a:t>
            </a:r>
            <a:endParaRPr lang="en-US" altLang="en-US" dirty="0"/>
          </a:p>
        </p:txBody>
      </p:sp>
      <p:pic>
        <p:nvPicPr>
          <p:cNvPr id="5" name="Picture 3" descr="C:\Documents and Settings\Admin\Local Settings\Temporary Internet Files\Content.IE5\OO1I1JBV\MC900434411[1].wmf">
            <a:extLst>
              <a:ext uri="{FF2B5EF4-FFF2-40B4-BE49-F238E27FC236}">
                <a16:creationId xmlns:a16="http://schemas.microsoft.com/office/drawing/2014/main" id="{62C015D4-F6C7-7FDE-0A0E-A816A8D0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4643438"/>
            <a:ext cx="162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7DEDEB24-C9A7-0012-6061-4FF0A6E25E2E}"/>
              </a:ext>
            </a:extLst>
          </p:cNvPr>
          <p:cNvSpPr/>
          <p:nvPr/>
        </p:nvSpPr>
        <p:spPr>
          <a:xfrm>
            <a:off x="8443608" y="787940"/>
            <a:ext cx="2910191" cy="119650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Relation, since </a:t>
            </a:r>
            <a:r>
              <a:rPr lang="en-US" sz="1400" dirty="0" err="1"/>
              <a:t>EMP_No</a:t>
            </a:r>
            <a:r>
              <a:rPr lang="en-US" sz="1400" dirty="0"/>
              <a:t> and </a:t>
            </a:r>
            <a:r>
              <a:rPr lang="en-US" sz="1400" dirty="0" err="1"/>
              <a:t>EMP_Name</a:t>
            </a:r>
            <a:r>
              <a:rPr lang="en-US" sz="1400" dirty="0"/>
              <a:t> cells have single values</a:t>
            </a:r>
          </a:p>
        </p:txBody>
      </p:sp>
    </p:spTree>
    <p:extLst>
      <p:ext uri="{BB962C8B-B14F-4D97-AF65-F5344CB8AC3E}">
        <p14:creationId xmlns:p14="http://schemas.microsoft.com/office/powerpoint/2010/main" val="387943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C5E5E-9DFF-A49B-E32B-7EAF0F2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with ER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AF4F-30D3-62FF-1471-AD3C8C19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18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+mj-lt"/>
              </a:rPr>
              <a:t>Relations (tables) correspond with </a:t>
            </a:r>
            <a:r>
              <a:rPr lang="en-US" altLang="en-US" b="1" dirty="0">
                <a:solidFill>
                  <a:srgbClr val="000000"/>
                </a:solidFill>
                <a:latin typeface="+mj-lt"/>
              </a:rPr>
              <a:t>entity types</a:t>
            </a:r>
            <a:r>
              <a:rPr lang="en-US" altLang="en-US" dirty="0">
                <a:solidFill>
                  <a:srgbClr val="000000"/>
                </a:solidFill>
                <a:latin typeface="+mj-lt"/>
              </a:rPr>
              <a:t>, multivalued attribute and with many-to-many relationship types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+mj-lt"/>
              </a:rPr>
              <a:t>Rows correspond with entity instances and with many-to-many relationship instances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+mj-lt"/>
              </a:rPr>
              <a:t>Columns correspond with attributes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2C57CE2A-8EF5-C199-3654-9C4B02FF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14" y="2750289"/>
            <a:ext cx="1487500" cy="87129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9FCE6E-87E9-364B-7DF4-EB73E92BBD9F}"/>
              </a:ext>
            </a:extLst>
          </p:cNvPr>
          <p:cNvSpPr/>
          <p:nvPr/>
        </p:nvSpPr>
        <p:spPr bwMode="auto">
          <a:xfrm>
            <a:off x="4436737" y="2750289"/>
            <a:ext cx="1793375" cy="871295"/>
          </a:xfrm>
          <a:prstGeom prst="ellipse">
            <a:avLst/>
          </a:prstGeom>
          <a:solidFill>
            <a:srgbClr val="C00000"/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ATTRIBUTE</a:t>
            </a:r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51832672-0149-EEE3-322C-05643453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111" y="2750289"/>
            <a:ext cx="1793375" cy="871295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RELATIONSHIP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8F0206-3B56-40AE-257C-3D20A5EE3987}"/>
              </a:ext>
            </a:extLst>
          </p:cNvPr>
          <p:cNvSpPr/>
          <p:nvPr/>
        </p:nvSpPr>
        <p:spPr bwMode="auto">
          <a:xfrm>
            <a:off x="7032930" y="4941652"/>
            <a:ext cx="1793375" cy="87129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74237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8190</TotalTime>
  <Words>1424</Words>
  <Application>Microsoft Office PowerPoint</Application>
  <PresentationFormat>Widescreen</PresentationFormat>
  <Paragraphs>423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Mangal Pro</vt:lpstr>
      <vt:lpstr>Tahoma</vt:lpstr>
      <vt:lpstr>Times New Roman</vt:lpstr>
      <vt:lpstr>Verdana</vt:lpstr>
      <vt:lpstr>Wingdings</vt:lpstr>
      <vt:lpstr>Office Theme</vt:lpstr>
      <vt:lpstr>PowerPoint Presentation</vt:lpstr>
      <vt:lpstr>Learning Objectives</vt:lpstr>
      <vt:lpstr>Relation</vt:lpstr>
      <vt:lpstr>What is atomic value?</vt:lpstr>
      <vt:lpstr>Is this a relation?</vt:lpstr>
      <vt:lpstr>Is this a relation?</vt:lpstr>
      <vt:lpstr>Example</vt:lpstr>
      <vt:lpstr>PowerPoint Presentation</vt:lpstr>
      <vt:lpstr>Correspondence with ER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</vt:lpstr>
      <vt:lpstr>Transforming ER into Relation</vt:lpstr>
      <vt:lpstr>PowerPoint Presentation</vt:lpstr>
      <vt:lpstr>PowerPoint Presentation</vt:lpstr>
      <vt:lpstr>PowerPoint Presentation</vt:lpstr>
      <vt:lpstr>Transforming ER into Relation</vt:lpstr>
      <vt:lpstr>PowerPoint Presentation</vt:lpstr>
      <vt:lpstr>PowerPoint Presentation</vt:lpstr>
      <vt:lpstr>Transforming ER into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Transforming ER into Relation</vt:lpstr>
      <vt:lpstr>PowerPoint Presentation</vt:lpstr>
      <vt:lpstr>PowerPoint Presentation</vt:lpstr>
      <vt:lpstr>Transforming ER into Relation</vt:lpstr>
      <vt:lpstr>PowerPoint Presentation</vt:lpstr>
      <vt:lpstr>PowerPoint Presentation</vt:lpstr>
      <vt:lpstr>Practice 1</vt:lpstr>
      <vt:lpstr>Practice 2</vt:lpstr>
      <vt:lpstr>Practice 3</vt:lpstr>
      <vt:lpstr>Practice 4</vt:lpstr>
      <vt:lpstr>Practice 5</vt:lpstr>
      <vt:lpstr>Practice 6</vt:lpstr>
      <vt:lpstr>Practice 7</vt:lpstr>
      <vt:lpstr>End of Chapter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ARAFAT MASHHURI BIN AWANG</dc:creator>
  <cp:lastModifiedBy>LILLY SURIANI AFFENDEY</cp:lastModifiedBy>
  <cp:revision>133</cp:revision>
  <dcterms:created xsi:type="dcterms:W3CDTF">2021-01-23T07:40:45Z</dcterms:created>
  <dcterms:modified xsi:type="dcterms:W3CDTF">2024-10-14T07:38:46Z</dcterms:modified>
</cp:coreProperties>
</file>