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301" r:id="rId2"/>
    <p:sldId id="302" r:id="rId3"/>
    <p:sldId id="259" r:id="rId4"/>
    <p:sldId id="289" r:id="rId5"/>
    <p:sldId id="260" r:id="rId6"/>
    <p:sldId id="290" r:id="rId7"/>
    <p:sldId id="291" r:id="rId8"/>
    <p:sldId id="261" r:id="rId9"/>
    <p:sldId id="292" r:id="rId10"/>
    <p:sldId id="263" r:id="rId11"/>
    <p:sldId id="412" r:id="rId12"/>
    <p:sldId id="411" r:id="rId13"/>
    <p:sldId id="413" r:id="rId14"/>
    <p:sldId id="414" r:id="rId15"/>
    <p:sldId id="415" r:id="rId16"/>
    <p:sldId id="294" r:id="rId17"/>
    <p:sldId id="295" r:id="rId18"/>
    <p:sldId id="296" r:id="rId19"/>
    <p:sldId id="410" r:id="rId20"/>
    <p:sldId id="264" r:id="rId21"/>
    <p:sldId id="416" r:id="rId22"/>
    <p:sldId id="309" r:id="rId23"/>
    <p:sldId id="265" r:id="rId24"/>
    <p:sldId id="266" r:id="rId25"/>
    <p:sldId id="267" r:id="rId26"/>
    <p:sldId id="310" r:id="rId27"/>
    <p:sldId id="268" r:id="rId28"/>
    <p:sldId id="269" r:id="rId29"/>
    <p:sldId id="270" r:id="rId30"/>
    <p:sldId id="271" r:id="rId31"/>
    <p:sldId id="418" r:id="rId32"/>
    <p:sldId id="298" r:id="rId33"/>
    <p:sldId id="297" r:id="rId34"/>
    <p:sldId id="299" r:id="rId35"/>
    <p:sldId id="300" r:id="rId36"/>
    <p:sldId id="286" r:id="rId37"/>
    <p:sldId id="280" r:id="rId38"/>
    <p:sldId id="409" r:id="rId39"/>
    <p:sldId id="282" r:id="rId40"/>
    <p:sldId id="287" r:id="rId41"/>
    <p:sldId id="288"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3" autoAdjust="0"/>
    <p:restoredTop sz="70963" autoAdjust="0"/>
  </p:normalViewPr>
  <p:slideViewPr>
    <p:cSldViewPr snapToGrid="0">
      <p:cViewPr varScale="1">
        <p:scale>
          <a:sx n="58" d="100"/>
          <a:sy n="58" d="100"/>
        </p:scale>
        <p:origin x="1666" y="34"/>
      </p:cViewPr>
      <p:guideLst/>
    </p:cSldViewPr>
  </p:slideViewPr>
  <p:notesTextViewPr>
    <p:cViewPr>
      <p:scale>
        <a:sx n="1" d="1"/>
        <a:sy n="1" d="1"/>
      </p:scale>
      <p:origin x="0" y="0"/>
    </p:cViewPr>
  </p:notesTextViewPr>
  <p:sorterViewPr>
    <p:cViewPr>
      <p:scale>
        <a:sx n="80" d="100"/>
        <a:sy n="80" d="100"/>
      </p:scale>
      <p:origin x="0" y="-8155"/>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5BE5AB-8D7B-4162-AD81-7BBE18F3BBEC}" type="datetimeFigureOut">
              <a:rPr lang="en-MY" smtClean="0"/>
              <a:t>14/10/2024</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D25BD-A23E-4C7A-97FD-073FBAA9464C}" type="slidenum">
              <a:rPr lang="en-MY" smtClean="0"/>
              <a:t>‹#›</a:t>
            </a:fld>
            <a:endParaRPr lang="en-MY"/>
          </a:p>
        </p:txBody>
      </p:sp>
    </p:spTree>
    <p:extLst>
      <p:ext uri="{BB962C8B-B14F-4D97-AF65-F5344CB8AC3E}">
        <p14:creationId xmlns:p14="http://schemas.microsoft.com/office/powerpoint/2010/main" val="1417248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8D25BD-A23E-4C7A-97FD-073FBAA9464C}" type="slidenum">
              <a:rPr lang="en-MY" smtClean="0"/>
              <a:t>18</a:t>
            </a:fld>
            <a:endParaRPr lang="en-MY"/>
          </a:p>
        </p:txBody>
      </p:sp>
    </p:spTree>
    <p:extLst>
      <p:ext uri="{BB962C8B-B14F-4D97-AF65-F5344CB8AC3E}">
        <p14:creationId xmlns:p14="http://schemas.microsoft.com/office/powerpoint/2010/main" val="3740929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8D25BD-A23E-4C7A-97FD-073FBAA9464C}" type="slidenum">
              <a:rPr lang="en-MY" smtClean="0"/>
              <a:t>32</a:t>
            </a:fld>
            <a:endParaRPr lang="en-MY"/>
          </a:p>
        </p:txBody>
      </p:sp>
    </p:spTree>
    <p:extLst>
      <p:ext uri="{BB962C8B-B14F-4D97-AF65-F5344CB8AC3E}">
        <p14:creationId xmlns:p14="http://schemas.microsoft.com/office/powerpoint/2010/main" val="2989180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8D25BD-A23E-4C7A-97FD-073FBAA9464C}" type="slidenum">
              <a:rPr lang="en-MY" smtClean="0"/>
              <a:t>37</a:t>
            </a:fld>
            <a:endParaRPr lang="en-MY"/>
          </a:p>
        </p:txBody>
      </p:sp>
    </p:spTree>
    <p:extLst>
      <p:ext uri="{BB962C8B-B14F-4D97-AF65-F5344CB8AC3E}">
        <p14:creationId xmlns:p14="http://schemas.microsoft.com/office/powerpoint/2010/main" val="1614860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117934-C2A4-451D-9581-2AC530696C21}" type="datetime1">
              <a:rPr lang="en-MY" smtClean="0"/>
              <a:t>14/10/2024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E9F654B-0CF7-4647-B05D-32C73B3369C5}" type="slidenum">
              <a:rPr lang="en-MY" smtClean="0"/>
              <a:t>‹#›</a:t>
            </a:fld>
            <a:endParaRPr lang="en-MY"/>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60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AD753F-EF6C-4CFB-8D7E-9DB9D9B5A285}" type="datetime1">
              <a:rPr lang="en-MY" smtClean="0"/>
              <a:t>14/10/2024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E9F654B-0CF7-4647-B05D-32C73B3369C5}" type="slidenum">
              <a:rPr lang="en-MY" smtClean="0"/>
              <a:t>‹#›</a:t>
            </a:fld>
            <a:endParaRPr lang="en-MY"/>
          </a:p>
        </p:txBody>
      </p:sp>
    </p:spTree>
    <p:extLst>
      <p:ext uri="{BB962C8B-B14F-4D97-AF65-F5344CB8AC3E}">
        <p14:creationId xmlns:p14="http://schemas.microsoft.com/office/powerpoint/2010/main" val="1345297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B3E548-B41B-4A56-91AE-7CD63CAE8861}" type="datetime1">
              <a:rPr lang="en-MY" smtClean="0"/>
              <a:t>14/10/2024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E9F654B-0CF7-4647-B05D-32C73B3369C5}" type="slidenum">
              <a:rPr lang="en-MY" smtClean="0"/>
              <a:t>‹#›</a:t>
            </a:fld>
            <a:endParaRPr lang="en-MY"/>
          </a:p>
        </p:txBody>
      </p:sp>
    </p:spTree>
    <p:extLst>
      <p:ext uri="{BB962C8B-B14F-4D97-AF65-F5344CB8AC3E}">
        <p14:creationId xmlns:p14="http://schemas.microsoft.com/office/powerpoint/2010/main" val="2564352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089629-9C2F-4E8D-BF37-599E10BEFEB8}" type="datetime1">
              <a:rPr lang="en-MY" smtClean="0"/>
              <a:t>14/10/2024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E9F654B-0CF7-4647-B05D-32C73B3369C5}" type="slidenum">
              <a:rPr lang="en-MY" smtClean="0"/>
              <a:t>‹#›</a:t>
            </a:fld>
            <a:endParaRPr lang="en-MY"/>
          </a:p>
        </p:txBody>
      </p:sp>
    </p:spTree>
    <p:extLst>
      <p:ext uri="{BB962C8B-B14F-4D97-AF65-F5344CB8AC3E}">
        <p14:creationId xmlns:p14="http://schemas.microsoft.com/office/powerpoint/2010/main" val="2358384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F01A45-5367-4B72-B9AC-54EEF984C142}" type="datetime1">
              <a:rPr lang="en-MY" smtClean="0"/>
              <a:t>14/10/2024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E9F654B-0CF7-4647-B05D-32C73B3369C5}" type="slidenum">
              <a:rPr lang="en-MY" smtClean="0"/>
              <a:t>‹#›</a:t>
            </a:fld>
            <a:endParaRPr lang="en-MY"/>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510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62ED8D-776F-4E31-AAD7-D9A4C9B76705}" type="datetime1">
              <a:rPr lang="en-MY" smtClean="0"/>
              <a:t>14/10/2024</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8E9F654B-0CF7-4647-B05D-32C73B3369C5}" type="slidenum">
              <a:rPr lang="en-MY" smtClean="0"/>
              <a:t>‹#›</a:t>
            </a:fld>
            <a:endParaRPr lang="en-MY"/>
          </a:p>
        </p:txBody>
      </p:sp>
    </p:spTree>
    <p:extLst>
      <p:ext uri="{BB962C8B-B14F-4D97-AF65-F5344CB8AC3E}">
        <p14:creationId xmlns:p14="http://schemas.microsoft.com/office/powerpoint/2010/main" val="2048843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8DC149-08AA-4DF0-9ABC-B27E1ACEDE43}" type="datetime1">
              <a:rPr lang="en-MY" smtClean="0"/>
              <a:t>14/10/2024</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8E9F654B-0CF7-4647-B05D-32C73B3369C5}" type="slidenum">
              <a:rPr lang="en-MY" smtClean="0"/>
              <a:t>‹#›</a:t>
            </a:fld>
            <a:endParaRPr lang="en-MY"/>
          </a:p>
        </p:txBody>
      </p:sp>
    </p:spTree>
    <p:extLst>
      <p:ext uri="{BB962C8B-B14F-4D97-AF65-F5344CB8AC3E}">
        <p14:creationId xmlns:p14="http://schemas.microsoft.com/office/powerpoint/2010/main" val="1070296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33B5E1-DA5B-485C-83E8-5E93E06BF0D1}" type="datetime1">
              <a:rPr lang="en-MY" smtClean="0"/>
              <a:t>14/10/2024</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8E9F654B-0CF7-4647-B05D-32C73B3369C5}" type="slidenum">
              <a:rPr lang="en-MY" smtClean="0"/>
              <a:t>‹#›</a:t>
            </a:fld>
            <a:endParaRPr lang="en-MY"/>
          </a:p>
        </p:txBody>
      </p:sp>
    </p:spTree>
    <p:extLst>
      <p:ext uri="{BB962C8B-B14F-4D97-AF65-F5344CB8AC3E}">
        <p14:creationId xmlns:p14="http://schemas.microsoft.com/office/powerpoint/2010/main" val="696264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8E14ED5-A91B-43BA-8F90-C93581F97C83}" type="datetime1">
              <a:rPr lang="en-MY" smtClean="0"/>
              <a:t>14/10/2024</a:t>
            </a:fld>
            <a:endParaRPr lang="en-MY"/>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MY"/>
          </a:p>
        </p:txBody>
      </p:sp>
      <p:sp>
        <p:nvSpPr>
          <p:cNvPr id="9" name="Slide Number Placeholder 8"/>
          <p:cNvSpPr>
            <a:spLocks noGrp="1"/>
          </p:cNvSpPr>
          <p:nvPr>
            <p:ph type="sldNum" sz="quarter" idx="12"/>
          </p:nvPr>
        </p:nvSpPr>
        <p:spPr/>
        <p:txBody>
          <a:bodyPr/>
          <a:lstStyle/>
          <a:p>
            <a:fld id="{8E9F654B-0CF7-4647-B05D-32C73B3369C5}" type="slidenum">
              <a:rPr lang="en-MY" smtClean="0"/>
              <a:t>‹#›</a:t>
            </a:fld>
            <a:endParaRPr lang="en-MY"/>
          </a:p>
        </p:txBody>
      </p:sp>
    </p:spTree>
    <p:extLst>
      <p:ext uri="{BB962C8B-B14F-4D97-AF65-F5344CB8AC3E}">
        <p14:creationId xmlns:p14="http://schemas.microsoft.com/office/powerpoint/2010/main" val="271389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CF456A8-F40B-41F0-BF66-7DFA8F27D776}" type="datetime1">
              <a:rPr lang="en-MY" smtClean="0"/>
              <a:t>14/10/2024</a:t>
            </a:fld>
            <a:endParaRPr lang="en-MY"/>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MY"/>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E9F654B-0CF7-4647-B05D-32C73B3369C5}" type="slidenum">
              <a:rPr lang="en-MY" smtClean="0"/>
              <a:t>‹#›</a:t>
            </a:fld>
            <a:endParaRPr lang="en-MY"/>
          </a:p>
        </p:txBody>
      </p:sp>
    </p:spTree>
    <p:extLst>
      <p:ext uri="{BB962C8B-B14F-4D97-AF65-F5344CB8AC3E}">
        <p14:creationId xmlns:p14="http://schemas.microsoft.com/office/powerpoint/2010/main" val="4107232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008E10-20EB-4C60-9F67-F70A5EAF2FD0}" type="datetime1">
              <a:rPr lang="en-MY" smtClean="0"/>
              <a:t>14/10/2024</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8E9F654B-0CF7-4647-B05D-32C73B3369C5}" type="slidenum">
              <a:rPr lang="en-MY" smtClean="0"/>
              <a:t>‹#›</a:t>
            </a:fld>
            <a:endParaRPr lang="en-MY"/>
          </a:p>
        </p:txBody>
      </p:sp>
    </p:spTree>
    <p:extLst>
      <p:ext uri="{BB962C8B-B14F-4D97-AF65-F5344CB8AC3E}">
        <p14:creationId xmlns:p14="http://schemas.microsoft.com/office/powerpoint/2010/main" val="2546378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98602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9C3DC9E-0E69-44F9-86AC-6BF369CA459C}" type="datetime1">
              <a:rPr lang="en-MY" smtClean="0"/>
              <a:t>14/10/2024</a:t>
            </a:fld>
            <a:endParaRPr lang="en-MY"/>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MY"/>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E9F654B-0CF7-4647-B05D-32C73B3369C5}" type="slidenum">
              <a:rPr lang="en-MY" smtClean="0"/>
              <a:t>‹#›</a:t>
            </a:fld>
            <a:endParaRPr lang="en-MY"/>
          </a:p>
        </p:txBody>
      </p:sp>
      <p:cxnSp>
        <p:nvCxnSpPr>
          <p:cNvPr id="10" name="Straight Connector 9"/>
          <p:cNvCxnSpPr/>
          <p:nvPr/>
        </p:nvCxnSpPr>
        <p:spPr>
          <a:xfrm>
            <a:off x="1188720" y="142950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5236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5000"/>
        </a:lnSpc>
        <a:spcBef>
          <a:spcPct val="0"/>
        </a:spcBef>
        <a:buNone/>
        <a:defRPr sz="4800" b="1"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A4373D5-0EA8-4DC5-B08E-F8FD940533E8}"/>
              </a:ext>
            </a:extLst>
          </p:cNvPr>
          <p:cNvSpPr>
            <a:spLocks noGrp="1" noChangeArrowheads="1"/>
          </p:cNvSpPr>
          <p:nvPr>
            <p:ph type="ctrTitle"/>
          </p:nvPr>
        </p:nvSpPr>
        <p:spPr>
          <a:xfrm>
            <a:off x="6422065" y="4451239"/>
            <a:ext cx="5071731" cy="1887537"/>
          </a:xfrm>
        </p:spPr>
        <p:txBody>
          <a:bodyPr vert="horz" lIns="92075" tIns="46038" rIns="92075" bIns="46038" rtlCol="0" anchor="ctr">
            <a:normAutofit/>
          </a:bodyPr>
          <a:lstStyle/>
          <a:p>
            <a:pPr>
              <a:defRPr/>
            </a:pPr>
            <a:r>
              <a:rPr lang="en-US" sz="4000" b="1" dirty="0">
                <a:latin typeface="Garamond" pitchFamily="18" charset="0"/>
              </a:rPr>
              <a:t>Chapter 4:</a:t>
            </a:r>
            <a:br>
              <a:rPr lang="en-US" sz="4000" b="1" dirty="0">
                <a:latin typeface="Garamond" pitchFamily="18" charset="0"/>
              </a:rPr>
            </a:br>
            <a:r>
              <a:rPr lang="en-US" sz="4000" dirty="0">
                <a:solidFill>
                  <a:srgbClr val="FF0000"/>
                </a:solidFill>
                <a:effectLst>
                  <a:outerShdw blurRad="38100" dist="38100" dir="2700000" algn="tl">
                    <a:srgbClr val="000000">
                      <a:alpha val="43137"/>
                    </a:srgbClr>
                  </a:outerShdw>
                </a:effectLst>
              </a:rPr>
              <a:t>Normalization</a:t>
            </a:r>
            <a:br>
              <a:rPr lang="en-US" sz="4000" dirty="0">
                <a:ea typeface="ＭＳ Ｐゴシック" charset="0"/>
              </a:rPr>
            </a:br>
            <a:endParaRPr lang="en-US" sz="4000" dirty="0">
              <a:latin typeface="Garamond" pitchFamily="18" charset="0"/>
            </a:endParaRPr>
          </a:p>
        </p:txBody>
      </p:sp>
      <p:sp>
        <p:nvSpPr>
          <p:cNvPr id="9219" name="Rectangle 5">
            <a:extLst>
              <a:ext uri="{FF2B5EF4-FFF2-40B4-BE49-F238E27FC236}">
                <a16:creationId xmlns:a16="http://schemas.microsoft.com/office/drawing/2014/main" id="{84A5FEF8-9FDF-4BB2-A85F-8C742C4C4FBC}"/>
              </a:ext>
            </a:extLst>
          </p:cNvPr>
          <p:cNvSpPr>
            <a:spLocks noChangeArrowheads="1"/>
          </p:cNvSpPr>
          <p:nvPr/>
        </p:nvSpPr>
        <p:spPr bwMode="auto">
          <a:xfrm>
            <a:off x="1130115" y="1114648"/>
            <a:ext cx="5497513"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4400" b="1" dirty="0">
                <a:solidFill>
                  <a:srgbClr val="FF0000"/>
                </a:solidFill>
                <a:latin typeface="Garamond" panose="02020404030301010803" pitchFamily="18" charset="0"/>
              </a:rPr>
              <a:t>Database</a:t>
            </a:r>
            <a:br>
              <a:rPr lang="en-US" altLang="en-US" sz="4400" b="1" dirty="0">
                <a:solidFill>
                  <a:srgbClr val="FF0000"/>
                </a:solidFill>
                <a:latin typeface="Garamond" panose="02020404030301010803" pitchFamily="18" charset="0"/>
              </a:rPr>
            </a:br>
            <a:r>
              <a:rPr lang="en-US" altLang="en-US" sz="4400" b="1" dirty="0">
                <a:solidFill>
                  <a:srgbClr val="FF0000"/>
                </a:solidFill>
                <a:latin typeface="Garamond" panose="02020404030301010803" pitchFamily="18" charset="0"/>
              </a:rPr>
              <a:t>CCS5001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
            <a:extLst>
              <a:ext uri="{FF2B5EF4-FFF2-40B4-BE49-F238E27FC236}">
                <a16:creationId xmlns:a16="http://schemas.microsoft.com/office/drawing/2014/main" id="{1A089147-F559-4984-B067-5B8ACF52AB7D}"/>
              </a:ext>
            </a:extLst>
          </p:cNvPr>
          <p:cNvSpPr>
            <a:spLocks noGrp="1" noChangeArrowheads="1"/>
          </p:cNvSpPr>
          <p:nvPr>
            <p:ph type="title"/>
          </p:nvPr>
        </p:nvSpPr>
        <p:spPr>
          <a:xfrm>
            <a:off x="2133600" y="228600"/>
            <a:ext cx="8153400" cy="990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dirty="0"/>
              <a:t>First Normal Form (1NF)</a:t>
            </a:r>
          </a:p>
        </p:txBody>
      </p:sp>
      <p:sp>
        <p:nvSpPr>
          <p:cNvPr id="18434" name="Rectangle 3">
            <a:extLst>
              <a:ext uri="{FF2B5EF4-FFF2-40B4-BE49-F238E27FC236}">
                <a16:creationId xmlns:a16="http://schemas.microsoft.com/office/drawing/2014/main" id="{D4F5A896-8197-408D-A246-905CD17938AA}"/>
              </a:ext>
            </a:extLst>
          </p:cNvPr>
          <p:cNvSpPr>
            <a:spLocks noGrp="1"/>
          </p:cNvSpPr>
          <p:nvPr>
            <p:ph idx="1"/>
          </p:nvPr>
        </p:nvSpPr>
        <p:spPr>
          <a:xfrm>
            <a:off x="1169581" y="1685261"/>
            <a:ext cx="9024901" cy="4525963"/>
          </a:xfrm>
        </p:spPr>
        <p:txBody>
          <a:bodyPr>
            <a:normAutofit fontScale="92500" lnSpcReduction="10000"/>
          </a:bodyPr>
          <a:lstStyle/>
          <a:p>
            <a:pPr>
              <a:buFont typeface="Wingdings" panose="05000000000000000000" pitchFamily="2" charset="2"/>
              <a:buChar char="Ø"/>
            </a:pPr>
            <a:r>
              <a:rPr lang="en-MY" sz="3600" dirty="0"/>
              <a:t>Disallows</a:t>
            </a:r>
          </a:p>
          <a:p>
            <a:pPr lvl="1">
              <a:buFont typeface="Wingdings" panose="05000000000000000000" pitchFamily="2" charset="2"/>
              <a:buChar char="Ø"/>
            </a:pPr>
            <a:r>
              <a:rPr lang="en-MY" sz="3400" dirty="0"/>
              <a:t>composite attributes</a:t>
            </a:r>
          </a:p>
          <a:p>
            <a:pPr lvl="1">
              <a:buFont typeface="Wingdings" panose="05000000000000000000" pitchFamily="2" charset="2"/>
              <a:buChar char="Ø"/>
            </a:pPr>
            <a:r>
              <a:rPr lang="en-MY" sz="3400" dirty="0"/>
              <a:t>multivalued attributes</a:t>
            </a:r>
          </a:p>
          <a:p>
            <a:pPr lvl="1">
              <a:buFont typeface="Wingdings" panose="05000000000000000000" pitchFamily="2" charset="2"/>
              <a:buChar char="Ø"/>
            </a:pPr>
            <a:r>
              <a:rPr lang="en-MY" sz="3400" dirty="0"/>
              <a:t>nested relations; attributes whose values for an individual tuple are non-atomic</a:t>
            </a:r>
          </a:p>
          <a:p>
            <a:pPr>
              <a:buFont typeface="Wingdings" panose="05000000000000000000" pitchFamily="2" charset="2"/>
              <a:buChar char="Ø"/>
            </a:pPr>
            <a:r>
              <a:rPr lang="en-MY" sz="3600" dirty="0"/>
              <a:t>Considered to be part of the definition of a relation</a:t>
            </a:r>
          </a:p>
          <a:p>
            <a:pPr>
              <a:buFont typeface="Wingdings" panose="05000000000000000000" pitchFamily="2" charset="2"/>
              <a:buChar char="Ø"/>
            </a:pPr>
            <a:r>
              <a:rPr lang="en-MY" sz="3600" dirty="0"/>
              <a:t>Most RDBMSs allow only those relations to be defined that are in First Normal Form</a:t>
            </a:r>
            <a:endParaRPr lang="en-US" altLang="en-US" dirty="0"/>
          </a:p>
        </p:txBody>
      </p:sp>
      <p:pic>
        <p:nvPicPr>
          <p:cNvPr id="24578" name="Picture 2" descr="Not Allowed Sign Royalty Free SVG, Cliparts, Vectors, And Stock  Illustration. Image 9777887.">
            <a:extLst>
              <a:ext uri="{FF2B5EF4-FFF2-40B4-BE49-F238E27FC236}">
                <a16:creationId xmlns:a16="http://schemas.microsoft.com/office/drawing/2014/main" id="{8C5DD1A0-22FB-4177-B521-A127A29580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7977" y="1685261"/>
            <a:ext cx="1261160" cy="12611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3AFCD-C565-C34F-2FCE-8CEC01F0D68F}"/>
              </a:ext>
            </a:extLst>
          </p:cNvPr>
          <p:cNvSpPr>
            <a:spLocks noGrp="1"/>
          </p:cNvSpPr>
          <p:nvPr>
            <p:ph type="title"/>
          </p:nvPr>
        </p:nvSpPr>
        <p:spPr/>
        <p:txBody>
          <a:bodyPr/>
          <a:lstStyle/>
          <a:p>
            <a:r>
              <a:rPr lang="en-US" altLang="en-US" dirty="0"/>
              <a:t>First Normal Form (1NF)</a:t>
            </a:r>
            <a:endParaRPr lang="en-US" dirty="0"/>
          </a:p>
        </p:txBody>
      </p:sp>
      <p:sp>
        <p:nvSpPr>
          <p:cNvPr id="3" name="Content Placeholder 2">
            <a:extLst>
              <a:ext uri="{FF2B5EF4-FFF2-40B4-BE49-F238E27FC236}">
                <a16:creationId xmlns:a16="http://schemas.microsoft.com/office/drawing/2014/main" id="{E186F10F-C08A-1C02-E6B1-E5FB9EBC0A50}"/>
              </a:ext>
            </a:extLst>
          </p:cNvPr>
          <p:cNvSpPr>
            <a:spLocks noGrp="1"/>
          </p:cNvSpPr>
          <p:nvPr>
            <p:ph idx="1"/>
          </p:nvPr>
        </p:nvSpPr>
        <p:spPr/>
        <p:txBody>
          <a:bodyPr/>
          <a:lstStyle/>
          <a:p>
            <a:endParaRPr lang="en-US" dirty="0"/>
          </a:p>
          <a:p>
            <a:endParaRPr lang="en-US" dirty="0"/>
          </a:p>
          <a:p>
            <a:endParaRPr lang="en-US" dirty="0"/>
          </a:p>
          <a:p>
            <a:endParaRPr lang="en-US" dirty="0"/>
          </a:p>
          <a:p>
            <a:pPr>
              <a:buFont typeface="Wingdings" pitchFamily="2" charset="2"/>
              <a:buChar char="v"/>
            </a:pPr>
            <a:r>
              <a:rPr lang="en-US" dirty="0"/>
              <a:t>Remove composite attribute -Projects</a:t>
            </a:r>
          </a:p>
          <a:p>
            <a:endParaRPr lang="en-MY" sz="1600" u="none" strike="noStrike" dirty="0">
              <a:effectLst/>
            </a:endParaRPr>
          </a:p>
          <a:p>
            <a:pPr marL="201168" lvl="1" indent="0">
              <a:buNone/>
            </a:pPr>
            <a:r>
              <a:rPr lang="en-MY" sz="1400" dirty="0"/>
              <a:t>         </a:t>
            </a:r>
            <a:r>
              <a:rPr lang="en-MY" sz="1400" u="none" strike="noStrike" dirty="0">
                <a:effectLst/>
              </a:rPr>
              <a:t>EMPLOYEE_PROJECT (1NF)</a:t>
            </a:r>
            <a:endParaRPr lang="en-MY" sz="1400" b="0" i="0" u="none" strike="noStrike" dirty="0">
              <a:solidFill>
                <a:srgbClr val="000000"/>
              </a:solidFill>
              <a:effectLst/>
              <a:latin typeface="Calibri" panose="020F0502020204030204" pitchFamily="34" charset="0"/>
            </a:endParaRPr>
          </a:p>
        </p:txBody>
      </p:sp>
      <p:graphicFrame>
        <p:nvGraphicFramePr>
          <p:cNvPr id="5" name="Table 4">
            <a:extLst>
              <a:ext uri="{FF2B5EF4-FFF2-40B4-BE49-F238E27FC236}">
                <a16:creationId xmlns:a16="http://schemas.microsoft.com/office/drawing/2014/main" id="{008B8AA3-D3E4-A3BA-5F39-60B3EA4F0410}"/>
              </a:ext>
            </a:extLst>
          </p:cNvPr>
          <p:cNvGraphicFramePr>
            <a:graphicFrameLocks noGrp="1"/>
          </p:cNvGraphicFramePr>
          <p:nvPr>
            <p:extLst>
              <p:ext uri="{D42A27DB-BD31-4B8C-83A1-F6EECF244321}">
                <p14:modId xmlns:p14="http://schemas.microsoft.com/office/powerpoint/2010/main" val="163242372"/>
              </p:ext>
            </p:extLst>
          </p:nvPr>
        </p:nvGraphicFramePr>
        <p:xfrm>
          <a:off x="1637413" y="1894566"/>
          <a:ext cx="7060019" cy="1220773"/>
        </p:xfrm>
        <a:graphic>
          <a:graphicData uri="http://schemas.openxmlformats.org/drawingml/2006/table">
            <a:tbl>
              <a:tblPr>
                <a:tableStyleId>{5C22544A-7EE6-4342-B048-85BDC9FD1C3A}</a:tableStyleId>
              </a:tblPr>
              <a:tblGrid>
                <a:gridCol w="1185570">
                  <a:extLst>
                    <a:ext uri="{9D8B030D-6E8A-4147-A177-3AD203B41FA5}">
                      <a16:colId xmlns:a16="http://schemas.microsoft.com/office/drawing/2014/main" val="1477760938"/>
                    </a:ext>
                  </a:extLst>
                </a:gridCol>
                <a:gridCol w="1570080">
                  <a:extLst>
                    <a:ext uri="{9D8B030D-6E8A-4147-A177-3AD203B41FA5}">
                      <a16:colId xmlns:a16="http://schemas.microsoft.com/office/drawing/2014/main" val="2427592338"/>
                    </a:ext>
                  </a:extLst>
                </a:gridCol>
                <a:gridCol w="1324421">
                  <a:extLst>
                    <a:ext uri="{9D8B030D-6E8A-4147-A177-3AD203B41FA5}">
                      <a16:colId xmlns:a16="http://schemas.microsoft.com/office/drawing/2014/main" val="3292187988"/>
                    </a:ext>
                  </a:extLst>
                </a:gridCol>
                <a:gridCol w="2979948">
                  <a:extLst>
                    <a:ext uri="{9D8B030D-6E8A-4147-A177-3AD203B41FA5}">
                      <a16:colId xmlns:a16="http://schemas.microsoft.com/office/drawing/2014/main" val="3523793880"/>
                    </a:ext>
                  </a:extLst>
                </a:gridCol>
              </a:tblGrid>
              <a:tr h="261261">
                <a:tc gridSpan="2">
                  <a:txBody>
                    <a:bodyPr/>
                    <a:lstStyle/>
                    <a:p>
                      <a:pPr algn="l" fontAlgn="b"/>
                      <a:r>
                        <a:rPr lang="en-MY" sz="1200" u="none" strike="noStrike" dirty="0">
                          <a:effectLst/>
                        </a:rPr>
                        <a:t>EMPLOYEE_PROJECT </a:t>
                      </a:r>
                    </a:p>
                  </a:txBody>
                  <a:tcPr marL="9525" marR="9525" marT="9525" marB="0" anchor="b">
                    <a:noFill/>
                  </a:tcPr>
                </a:tc>
                <a:tc hMerge="1">
                  <a:txBody>
                    <a:bodyPr/>
                    <a:lstStyle/>
                    <a:p>
                      <a:endParaRPr lang="en-US"/>
                    </a:p>
                  </a:txBody>
                  <a:tcPr/>
                </a:tc>
                <a:tc>
                  <a:txBody>
                    <a:bodyPr/>
                    <a:lstStyle/>
                    <a:p>
                      <a:pPr algn="l" fontAlgn="b"/>
                      <a:endParaRPr lang="en-MY" sz="12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l" fontAlgn="b"/>
                      <a:endParaRPr lang="en-MY" sz="12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107421"/>
                  </a:ext>
                </a:extLst>
              </a:tr>
              <a:tr h="239878">
                <a:tc>
                  <a:txBody>
                    <a:bodyPr/>
                    <a:lstStyle/>
                    <a:p>
                      <a:pPr algn="l" fontAlgn="b"/>
                      <a:endParaRPr lang="en-MY" sz="12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l" fontAlgn="b"/>
                      <a:endParaRPr lang="en-MY"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gridSpan="2">
                  <a:txBody>
                    <a:bodyPr/>
                    <a:lstStyle/>
                    <a:p>
                      <a:pPr algn="ctr" fontAlgn="b"/>
                      <a:r>
                        <a:rPr lang="en-MY" sz="1200" u="none" strike="noStrike" dirty="0">
                          <a:effectLst/>
                        </a:rPr>
                        <a:t>Projects</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US"/>
                    </a:p>
                  </a:txBody>
                  <a:tcPr/>
                </a:tc>
                <a:extLst>
                  <a:ext uri="{0D108BD9-81ED-4DB2-BD59-A6C34878D82A}">
                    <a16:rowId xmlns:a16="http://schemas.microsoft.com/office/drawing/2014/main" val="492657863"/>
                  </a:ext>
                </a:extLst>
              </a:tr>
              <a:tr h="239878">
                <a:tc>
                  <a:txBody>
                    <a:bodyPr/>
                    <a:lstStyle/>
                    <a:p>
                      <a:pPr algn="l" fontAlgn="b"/>
                      <a:r>
                        <a:rPr lang="en-MY" sz="1200" u="sng" strike="noStrike" dirty="0">
                          <a:effectLst/>
                        </a:rPr>
                        <a:t>SSN</a:t>
                      </a:r>
                      <a:endParaRPr lang="en-MY" sz="1200" b="0" i="0" u="sng"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1200" u="none" strike="noStrike" dirty="0" err="1">
                          <a:effectLst/>
                        </a:rPr>
                        <a:t>EmpName</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MY" sz="1200" u="none" strike="noStrike" dirty="0" err="1">
                          <a:effectLst/>
                        </a:rPr>
                        <a:t>ProjecNumber</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MY" sz="1200" u="none" strike="noStrike" dirty="0">
                          <a:effectLst/>
                        </a:rPr>
                        <a:t>Hours</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657371596"/>
                  </a:ext>
                </a:extLst>
              </a:tr>
              <a:tr h="239878">
                <a:tc>
                  <a:txBody>
                    <a:bodyPr/>
                    <a:lstStyle/>
                    <a:p>
                      <a:pPr algn="r" fontAlgn="b"/>
                      <a:r>
                        <a:rPr lang="en-MY" sz="1200" u="none" strike="noStrike">
                          <a:effectLst/>
                        </a:rPr>
                        <a:t>123</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MY" sz="1200" u="none" strike="noStrike" dirty="0">
                          <a:effectLst/>
                        </a:rPr>
                        <a:t>Ahmad Ramli</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a:effectLst/>
                        </a:rPr>
                        <a:t>1</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a:effectLst/>
                        </a:rPr>
                        <a:t>32.5</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4477557"/>
                  </a:ext>
                </a:extLst>
              </a:tr>
              <a:tr h="239878">
                <a:tc>
                  <a:txBody>
                    <a:bodyPr/>
                    <a:lstStyle/>
                    <a:p>
                      <a:pPr algn="r" fontAlgn="b"/>
                      <a:r>
                        <a:rPr lang="en-MY" sz="1200" u="none" strike="noStrike">
                          <a:effectLst/>
                        </a:rPr>
                        <a:t>668</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MY" sz="1200" u="none" strike="noStrike" dirty="0">
                          <a:effectLst/>
                        </a:rPr>
                        <a:t>Chan Sui Lin</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dirty="0">
                          <a:effectLst/>
                        </a:rPr>
                        <a:t>3</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dirty="0">
                          <a:effectLst/>
                        </a:rPr>
                        <a:t>40</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4384651"/>
                  </a:ext>
                </a:extLst>
              </a:tr>
            </a:tbl>
          </a:graphicData>
        </a:graphic>
      </p:graphicFrame>
      <p:graphicFrame>
        <p:nvGraphicFramePr>
          <p:cNvPr id="6" name="Table 5">
            <a:extLst>
              <a:ext uri="{FF2B5EF4-FFF2-40B4-BE49-F238E27FC236}">
                <a16:creationId xmlns:a16="http://schemas.microsoft.com/office/drawing/2014/main" id="{877845DC-3D9D-57E2-EEE7-9AA740720EA4}"/>
              </a:ext>
            </a:extLst>
          </p:cNvPr>
          <p:cNvGraphicFramePr>
            <a:graphicFrameLocks noGrp="1"/>
          </p:cNvGraphicFramePr>
          <p:nvPr>
            <p:extLst>
              <p:ext uri="{D42A27DB-BD31-4B8C-83A1-F6EECF244321}">
                <p14:modId xmlns:p14="http://schemas.microsoft.com/office/powerpoint/2010/main" val="2199254689"/>
              </p:ext>
            </p:extLst>
          </p:nvPr>
        </p:nvGraphicFramePr>
        <p:xfrm>
          <a:off x="1637413" y="4720857"/>
          <a:ext cx="7134446" cy="839972"/>
        </p:xfrm>
        <a:graphic>
          <a:graphicData uri="http://schemas.openxmlformats.org/drawingml/2006/table">
            <a:tbl>
              <a:tblPr>
                <a:tableStyleId>{5C22544A-7EE6-4342-B048-85BDC9FD1C3A}</a:tableStyleId>
              </a:tblPr>
              <a:tblGrid>
                <a:gridCol w="1198068">
                  <a:extLst>
                    <a:ext uri="{9D8B030D-6E8A-4147-A177-3AD203B41FA5}">
                      <a16:colId xmlns:a16="http://schemas.microsoft.com/office/drawing/2014/main" val="2963266673"/>
                    </a:ext>
                  </a:extLst>
                </a:gridCol>
                <a:gridCol w="1586632">
                  <a:extLst>
                    <a:ext uri="{9D8B030D-6E8A-4147-A177-3AD203B41FA5}">
                      <a16:colId xmlns:a16="http://schemas.microsoft.com/office/drawing/2014/main" val="1047991114"/>
                    </a:ext>
                  </a:extLst>
                </a:gridCol>
                <a:gridCol w="1338383">
                  <a:extLst>
                    <a:ext uri="{9D8B030D-6E8A-4147-A177-3AD203B41FA5}">
                      <a16:colId xmlns:a16="http://schemas.microsoft.com/office/drawing/2014/main" val="2990001746"/>
                    </a:ext>
                  </a:extLst>
                </a:gridCol>
                <a:gridCol w="3011363">
                  <a:extLst>
                    <a:ext uri="{9D8B030D-6E8A-4147-A177-3AD203B41FA5}">
                      <a16:colId xmlns:a16="http://schemas.microsoft.com/office/drawing/2014/main" val="1209029216"/>
                    </a:ext>
                  </a:extLst>
                </a:gridCol>
              </a:tblGrid>
              <a:tr h="216846">
                <a:tc>
                  <a:txBody>
                    <a:bodyPr/>
                    <a:lstStyle/>
                    <a:p>
                      <a:pPr algn="l" fontAlgn="b"/>
                      <a:r>
                        <a:rPr lang="en-MY" sz="1200" u="sng" strike="noStrike" dirty="0">
                          <a:effectLst/>
                        </a:rPr>
                        <a:t>SSN</a:t>
                      </a:r>
                      <a:endParaRPr lang="en-MY" sz="1200" b="0" i="0" u="sng"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1200" u="none" strike="noStrike" dirty="0" err="1">
                          <a:effectLst/>
                        </a:rPr>
                        <a:t>EmpName</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MY" sz="1200" u="none" strike="noStrike" dirty="0" err="1">
                          <a:effectLst/>
                        </a:rPr>
                        <a:t>ProjecNumber</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MY" sz="1200" u="none" strike="noStrike" dirty="0">
                          <a:effectLst/>
                        </a:rPr>
                        <a:t>Hours</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595213356"/>
                  </a:ext>
                </a:extLst>
              </a:tr>
              <a:tr h="311563">
                <a:tc>
                  <a:txBody>
                    <a:bodyPr/>
                    <a:lstStyle/>
                    <a:p>
                      <a:pPr algn="r" fontAlgn="b"/>
                      <a:r>
                        <a:rPr lang="en-MY" sz="1200" u="none" strike="noStrike">
                          <a:effectLst/>
                        </a:rPr>
                        <a:t>123</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MY" sz="1200" u="none" strike="noStrike" dirty="0">
                          <a:effectLst/>
                        </a:rPr>
                        <a:t>Ahmad Ramli</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dirty="0">
                          <a:effectLst/>
                        </a:rPr>
                        <a:t>1</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dirty="0">
                          <a:effectLst/>
                        </a:rPr>
                        <a:t>32.5</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5088840"/>
                  </a:ext>
                </a:extLst>
              </a:tr>
              <a:tr h="311563">
                <a:tc>
                  <a:txBody>
                    <a:bodyPr/>
                    <a:lstStyle/>
                    <a:p>
                      <a:pPr algn="r" fontAlgn="b"/>
                      <a:r>
                        <a:rPr lang="en-MY" sz="1200" u="none" strike="noStrike" dirty="0">
                          <a:effectLst/>
                        </a:rPr>
                        <a:t>668</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MY" sz="1200" u="none" strike="noStrike" dirty="0">
                          <a:effectLst/>
                        </a:rPr>
                        <a:t>Chan Sui Lin</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a:effectLst/>
                        </a:rPr>
                        <a:t>3</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dirty="0">
                          <a:effectLst/>
                        </a:rPr>
                        <a:t>40</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0079720"/>
                  </a:ext>
                </a:extLst>
              </a:tr>
            </a:tbl>
          </a:graphicData>
        </a:graphic>
      </p:graphicFrame>
      <p:sp>
        <p:nvSpPr>
          <p:cNvPr id="8" name="TextBox 7">
            <a:extLst>
              <a:ext uri="{FF2B5EF4-FFF2-40B4-BE49-F238E27FC236}">
                <a16:creationId xmlns:a16="http://schemas.microsoft.com/office/drawing/2014/main" id="{CBD9F0EC-D0F5-BF82-63E9-8DA47E52455C}"/>
              </a:ext>
            </a:extLst>
          </p:cNvPr>
          <p:cNvSpPr txBox="1"/>
          <p:nvPr/>
        </p:nvSpPr>
        <p:spPr>
          <a:xfrm>
            <a:off x="1097280" y="1521385"/>
            <a:ext cx="6097772" cy="369332"/>
          </a:xfrm>
          <a:prstGeom prst="rect">
            <a:avLst/>
          </a:prstGeom>
          <a:noFill/>
        </p:spPr>
        <p:txBody>
          <a:bodyPr wrap="square">
            <a:spAutoFit/>
          </a:bodyPr>
          <a:lstStyle/>
          <a:p>
            <a:pPr algn="l" fontAlgn="b"/>
            <a:r>
              <a:rPr lang="en-MY" sz="1800" u="none" strike="noStrike" dirty="0">
                <a:effectLst/>
              </a:rPr>
              <a:t>(* not in 1NF-composite attribute)</a:t>
            </a:r>
            <a:endParaRPr lang="en-MY" sz="1800" b="0" i="0" u="none" strike="noStrike"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2809458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15CD6-5B09-AC00-B76E-E9611B744DB7}"/>
              </a:ext>
            </a:extLst>
          </p:cNvPr>
          <p:cNvSpPr>
            <a:spLocks noGrp="1"/>
          </p:cNvSpPr>
          <p:nvPr>
            <p:ph type="title"/>
          </p:nvPr>
        </p:nvSpPr>
        <p:spPr/>
        <p:txBody>
          <a:bodyPr/>
          <a:lstStyle/>
          <a:p>
            <a:r>
              <a:rPr lang="en-US" altLang="en-US" dirty="0"/>
              <a:t>First Normal Form (1NF)</a:t>
            </a:r>
            <a:endParaRPr lang="en-US" dirty="0"/>
          </a:p>
        </p:txBody>
      </p:sp>
      <p:graphicFrame>
        <p:nvGraphicFramePr>
          <p:cNvPr id="5" name="Content Placeholder 4">
            <a:extLst>
              <a:ext uri="{FF2B5EF4-FFF2-40B4-BE49-F238E27FC236}">
                <a16:creationId xmlns:a16="http://schemas.microsoft.com/office/drawing/2014/main" id="{2F977354-2DAE-DA11-68E3-364D8FDB2C50}"/>
              </a:ext>
            </a:extLst>
          </p:cNvPr>
          <p:cNvGraphicFramePr>
            <a:graphicFrameLocks noGrp="1"/>
          </p:cNvGraphicFramePr>
          <p:nvPr>
            <p:ph idx="1"/>
            <p:extLst>
              <p:ext uri="{D42A27DB-BD31-4B8C-83A1-F6EECF244321}">
                <p14:modId xmlns:p14="http://schemas.microsoft.com/office/powerpoint/2010/main" val="660614258"/>
              </p:ext>
            </p:extLst>
          </p:nvPr>
        </p:nvGraphicFramePr>
        <p:xfrm>
          <a:off x="1010093" y="1956390"/>
          <a:ext cx="8686799" cy="3870258"/>
        </p:xfrm>
        <a:graphic>
          <a:graphicData uri="http://schemas.openxmlformats.org/drawingml/2006/table">
            <a:tbl>
              <a:tblPr>
                <a:tableStyleId>{5C22544A-7EE6-4342-B048-85BDC9FD1C3A}</a:tableStyleId>
              </a:tblPr>
              <a:tblGrid>
                <a:gridCol w="1535051">
                  <a:extLst>
                    <a:ext uri="{9D8B030D-6E8A-4147-A177-3AD203B41FA5}">
                      <a16:colId xmlns:a16="http://schemas.microsoft.com/office/drawing/2014/main" val="1997158900"/>
                    </a:ext>
                  </a:extLst>
                </a:gridCol>
                <a:gridCol w="1911468">
                  <a:extLst>
                    <a:ext uri="{9D8B030D-6E8A-4147-A177-3AD203B41FA5}">
                      <a16:colId xmlns:a16="http://schemas.microsoft.com/office/drawing/2014/main" val="2268771568"/>
                    </a:ext>
                  </a:extLst>
                </a:gridCol>
                <a:gridCol w="1612393">
                  <a:extLst>
                    <a:ext uri="{9D8B030D-6E8A-4147-A177-3AD203B41FA5}">
                      <a16:colId xmlns:a16="http://schemas.microsoft.com/office/drawing/2014/main" val="3177102991"/>
                    </a:ext>
                  </a:extLst>
                </a:gridCol>
                <a:gridCol w="3627887">
                  <a:extLst>
                    <a:ext uri="{9D8B030D-6E8A-4147-A177-3AD203B41FA5}">
                      <a16:colId xmlns:a16="http://schemas.microsoft.com/office/drawing/2014/main" val="1407609413"/>
                    </a:ext>
                  </a:extLst>
                </a:gridCol>
              </a:tblGrid>
              <a:tr h="276447">
                <a:tc>
                  <a:txBody>
                    <a:bodyPr/>
                    <a:lstStyle/>
                    <a:p>
                      <a:pPr algn="l" fontAlgn="b"/>
                      <a:r>
                        <a:rPr lang="en-MY" sz="1200" u="none" strike="noStrike" dirty="0">
                          <a:effectLst/>
                        </a:rPr>
                        <a:t>DEPARTMENT</a:t>
                      </a:r>
                      <a:endParaRPr lang="en-MY" sz="12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gridSpan="2">
                  <a:txBody>
                    <a:bodyPr/>
                    <a:lstStyle/>
                    <a:p>
                      <a:pPr algn="l" fontAlgn="b"/>
                      <a:endParaRPr lang="en-MY" sz="12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a:txBody>
                    <a:bodyPr/>
                    <a:lstStyle/>
                    <a:p>
                      <a:pPr algn="l" fontAlgn="b"/>
                      <a:endParaRPr lang="en-MY" sz="12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4721262"/>
                  </a:ext>
                </a:extLst>
              </a:tr>
              <a:tr h="276447">
                <a:tc>
                  <a:txBody>
                    <a:bodyPr/>
                    <a:lstStyle/>
                    <a:p>
                      <a:pPr algn="l" fontAlgn="t"/>
                      <a:r>
                        <a:rPr lang="en-MY" sz="1200" u="sng" strike="noStrike" dirty="0" err="1">
                          <a:effectLst/>
                        </a:rPr>
                        <a:t>DeptNumber</a:t>
                      </a:r>
                      <a:endParaRPr lang="en-MY" sz="1200" b="1" i="0" u="sng"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1200" u="none" strike="noStrike" dirty="0" err="1">
                          <a:effectLst/>
                        </a:rPr>
                        <a:t>Dname</a:t>
                      </a:r>
                      <a:endParaRPr lang="en-MY"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1200" u="none" strike="noStrike" dirty="0" err="1">
                          <a:effectLst/>
                        </a:rPr>
                        <a:t>DeptMgr_SSN</a:t>
                      </a:r>
                      <a:endParaRPr lang="en-MY"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1200" u="none" strike="noStrike" dirty="0" err="1">
                          <a:effectLst/>
                        </a:rPr>
                        <a:t>DeptLocation</a:t>
                      </a:r>
                      <a:endParaRPr lang="en-MY"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235543453"/>
                  </a:ext>
                </a:extLst>
              </a:tr>
              <a:tr h="276447">
                <a:tc>
                  <a:txBody>
                    <a:bodyPr/>
                    <a:lstStyle/>
                    <a:p>
                      <a:pPr algn="r" fontAlgn="b"/>
                      <a:r>
                        <a:rPr lang="en-MY" sz="1200" u="none" strike="noStrike">
                          <a:effectLst/>
                        </a:rPr>
                        <a:t>10</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MY" sz="1200" u="none" strike="noStrike">
                          <a:effectLst/>
                        </a:rPr>
                        <a:t>Research</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a:effectLst/>
                        </a:rPr>
                        <a:t>789</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MY" sz="1200" u="none" strike="noStrike">
                          <a:effectLst/>
                        </a:rPr>
                        <a:t>{Melaka, Sarawak, Terengganu}</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5809074"/>
                  </a:ext>
                </a:extLst>
              </a:tr>
              <a:tr h="276447">
                <a:tc>
                  <a:txBody>
                    <a:bodyPr/>
                    <a:lstStyle/>
                    <a:p>
                      <a:pPr algn="r" fontAlgn="b"/>
                      <a:r>
                        <a:rPr lang="en-MY" sz="1200" u="none" strike="noStrike">
                          <a:effectLst/>
                        </a:rPr>
                        <a:t>20</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MY" sz="1200" u="none" strike="noStrike">
                          <a:effectLst/>
                        </a:rPr>
                        <a:t>Administration</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a:effectLst/>
                        </a:rPr>
                        <a:t>562</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MY" sz="1200" u="none" strike="noStrike">
                          <a:effectLst/>
                        </a:rPr>
                        <a:t>Selangor</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0295323"/>
                  </a:ext>
                </a:extLst>
              </a:tr>
              <a:tr h="276447">
                <a:tc>
                  <a:txBody>
                    <a:bodyPr/>
                    <a:lstStyle/>
                    <a:p>
                      <a:pPr algn="r" fontAlgn="b"/>
                      <a:r>
                        <a:rPr lang="en-MY" sz="1200" u="none" strike="noStrike">
                          <a:effectLst/>
                        </a:rPr>
                        <a:t>30</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MY" sz="1200" u="none" strike="noStrike">
                          <a:effectLst/>
                        </a:rPr>
                        <a:t>Headquarters</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a:effectLst/>
                        </a:rPr>
                        <a:t>891</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MY" sz="1200" u="none" strike="noStrike" dirty="0">
                          <a:effectLst/>
                        </a:rPr>
                        <a:t>Kuala Lumpur</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963082"/>
                  </a:ext>
                </a:extLst>
              </a:tr>
              <a:tr h="276447">
                <a:tc>
                  <a:txBody>
                    <a:bodyPr/>
                    <a:lstStyle/>
                    <a:p>
                      <a:pPr algn="l" fontAlgn="b"/>
                      <a:endParaRPr lang="en-MY" sz="12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l" fontAlgn="b"/>
                      <a:endParaRPr lang="en-MY"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l" fontAlgn="b"/>
                      <a:endParaRPr lang="en-MY"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l" fontAlgn="b"/>
                      <a:endParaRPr lang="en-MY"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521240562"/>
                  </a:ext>
                </a:extLst>
              </a:tr>
              <a:tr h="276447">
                <a:tc>
                  <a:txBody>
                    <a:bodyPr/>
                    <a:lstStyle/>
                    <a:p>
                      <a:pPr algn="l" fontAlgn="b"/>
                      <a:endParaRPr lang="en-MY" sz="12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l" fontAlgn="b"/>
                      <a:endParaRPr lang="en-MY" sz="12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l" fontAlgn="b"/>
                      <a:endParaRPr lang="en-MY" sz="12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l" fontAlgn="b"/>
                      <a:endParaRPr lang="en-MY" sz="12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122399326"/>
                  </a:ext>
                </a:extLst>
              </a:tr>
              <a:tr h="276447">
                <a:tc>
                  <a:txBody>
                    <a:bodyPr/>
                    <a:lstStyle/>
                    <a:p>
                      <a:pPr algn="l" fontAlgn="b"/>
                      <a:r>
                        <a:rPr lang="en-MY" sz="1200" u="none" strike="noStrike">
                          <a:effectLst/>
                        </a:rPr>
                        <a:t>DEPARTMENT</a:t>
                      </a:r>
                      <a:endParaRPr lang="en-MY" sz="12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l" fontAlgn="b"/>
                      <a:r>
                        <a:rPr lang="en-MY" sz="1200" u="none" strike="noStrike" dirty="0">
                          <a:effectLst/>
                        </a:rPr>
                        <a:t>(1NF)</a:t>
                      </a:r>
                      <a:endParaRPr lang="en-MY" sz="12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l" fontAlgn="b"/>
                      <a:endParaRPr lang="en-MY" sz="12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l" fontAlgn="b"/>
                      <a:endParaRPr lang="en-MY" sz="12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6488608"/>
                  </a:ext>
                </a:extLst>
              </a:tr>
              <a:tr h="276447">
                <a:tc>
                  <a:txBody>
                    <a:bodyPr/>
                    <a:lstStyle/>
                    <a:p>
                      <a:pPr algn="l" fontAlgn="b"/>
                      <a:r>
                        <a:rPr lang="en-MY" sz="1200" u="none" strike="noStrike" dirty="0" err="1">
                          <a:effectLst/>
                        </a:rPr>
                        <a:t>DeptNumber</a:t>
                      </a:r>
                      <a:endParaRPr lang="en-MY"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1200" u="none" strike="noStrike" dirty="0" err="1">
                          <a:effectLst/>
                        </a:rPr>
                        <a:t>Dname</a:t>
                      </a:r>
                      <a:endParaRPr lang="en-MY"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1200" u="none" strike="noStrike" dirty="0" err="1">
                          <a:effectLst/>
                        </a:rPr>
                        <a:t>DeptMgr_SSN</a:t>
                      </a:r>
                      <a:endParaRPr lang="en-MY"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1200" u="none" strike="noStrike" dirty="0" err="1">
                          <a:effectLst/>
                        </a:rPr>
                        <a:t>DeptLocation</a:t>
                      </a:r>
                      <a:endParaRPr lang="en-MY"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960202225"/>
                  </a:ext>
                </a:extLst>
              </a:tr>
              <a:tr h="276447">
                <a:tc>
                  <a:txBody>
                    <a:bodyPr/>
                    <a:lstStyle/>
                    <a:p>
                      <a:pPr algn="r" fontAlgn="b"/>
                      <a:r>
                        <a:rPr lang="en-MY" sz="1200" u="none" strike="noStrike">
                          <a:effectLst/>
                        </a:rPr>
                        <a:t>10</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MY" sz="1200" u="none" strike="noStrike">
                          <a:effectLst/>
                        </a:rPr>
                        <a:t>Research</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a:effectLst/>
                        </a:rPr>
                        <a:t>789</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MY" sz="1200" u="none" strike="noStrike">
                          <a:effectLst/>
                        </a:rPr>
                        <a:t>Melaka</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9349327"/>
                  </a:ext>
                </a:extLst>
              </a:tr>
              <a:tr h="276447">
                <a:tc>
                  <a:txBody>
                    <a:bodyPr/>
                    <a:lstStyle/>
                    <a:p>
                      <a:pPr algn="r" fontAlgn="b"/>
                      <a:r>
                        <a:rPr lang="en-MY" sz="1200" u="none" strike="noStrike">
                          <a:effectLst/>
                        </a:rPr>
                        <a:t>10</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MY" sz="1200" u="none" strike="noStrike">
                          <a:effectLst/>
                        </a:rPr>
                        <a:t>Research</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a:effectLst/>
                        </a:rPr>
                        <a:t>789</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MY" sz="1200" u="none" strike="noStrike">
                          <a:effectLst/>
                        </a:rPr>
                        <a:t>Sarawak</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2947252"/>
                  </a:ext>
                </a:extLst>
              </a:tr>
              <a:tr h="276447">
                <a:tc>
                  <a:txBody>
                    <a:bodyPr/>
                    <a:lstStyle/>
                    <a:p>
                      <a:pPr algn="r" fontAlgn="b"/>
                      <a:r>
                        <a:rPr lang="en-MY" sz="1200" u="none" strike="noStrike">
                          <a:effectLst/>
                        </a:rPr>
                        <a:t>10</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MY" sz="1200" u="none" strike="noStrike">
                          <a:effectLst/>
                        </a:rPr>
                        <a:t>Research</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a:effectLst/>
                        </a:rPr>
                        <a:t>789</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MY" sz="1200" u="none" strike="noStrike">
                          <a:effectLst/>
                        </a:rPr>
                        <a:t>Terengganu</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2518984"/>
                  </a:ext>
                </a:extLst>
              </a:tr>
              <a:tr h="276447">
                <a:tc>
                  <a:txBody>
                    <a:bodyPr/>
                    <a:lstStyle/>
                    <a:p>
                      <a:pPr algn="r" fontAlgn="b"/>
                      <a:r>
                        <a:rPr lang="en-MY" sz="1200" u="none" strike="noStrike">
                          <a:effectLst/>
                        </a:rPr>
                        <a:t>20</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MY" sz="1200" u="none" strike="noStrike">
                          <a:effectLst/>
                        </a:rPr>
                        <a:t>Administration</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a:effectLst/>
                        </a:rPr>
                        <a:t>562</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MY" sz="1200" u="none" strike="noStrike">
                          <a:effectLst/>
                        </a:rPr>
                        <a:t>Selangor</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4558093"/>
                  </a:ext>
                </a:extLst>
              </a:tr>
              <a:tr h="276447">
                <a:tc>
                  <a:txBody>
                    <a:bodyPr/>
                    <a:lstStyle/>
                    <a:p>
                      <a:pPr algn="r" fontAlgn="b"/>
                      <a:r>
                        <a:rPr lang="en-MY" sz="1200" u="none" strike="noStrike">
                          <a:effectLst/>
                        </a:rPr>
                        <a:t>30</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MY" sz="1200" u="none" strike="noStrike">
                          <a:effectLst/>
                        </a:rPr>
                        <a:t>Headquarters</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a:effectLst/>
                        </a:rPr>
                        <a:t>891</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MY" sz="1200" u="none" strike="noStrike" dirty="0">
                          <a:effectLst/>
                        </a:rPr>
                        <a:t>Kuala Lumpur</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472598"/>
                  </a:ext>
                </a:extLst>
              </a:tr>
            </a:tbl>
          </a:graphicData>
        </a:graphic>
      </p:graphicFrame>
      <p:sp>
        <p:nvSpPr>
          <p:cNvPr id="7" name="TextBox 6">
            <a:extLst>
              <a:ext uri="{FF2B5EF4-FFF2-40B4-BE49-F238E27FC236}">
                <a16:creationId xmlns:a16="http://schemas.microsoft.com/office/drawing/2014/main" id="{5AA0DD86-8A5C-0C95-AF54-D4244653B272}"/>
              </a:ext>
            </a:extLst>
          </p:cNvPr>
          <p:cNvSpPr txBox="1"/>
          <p:nvPr/>
        </p:nvSpPr>
        <p:spPr>
          <a:xfrm>
            <a:off x="1010093" y="1429841"/>
            <a:ext cx="6097772" cy="369332"/>
          </a:xfrm>
          <a:prstGeom prst="rect">
            <a:avLst/>
          </a:prstGeom>
          <a:noFill/>
        </p:spPr>
        <p:txBody>
          <a:bodyPr wrap="square">
            <a:spAutoFit/>
          </a:bodyPr>
          <a:lstStyle/>
          <a:p>
            <a:pPr algn="l" fontAlgn="b"/>
            <a:r>
              <a:rPr lang="en-MY" sz="1800" u="none" strike="noStrike" dirty="0">
                <a:effectLst/>
              </a:rPr>
              <a:t>(* not in 1NF - multi-valued attribute)</a:t>
            </a:r>
            <a:endParaRPr lang="en-MY" sz="1800" b="0" i="0" u="none" strike="noStrike" dirty="0">
              <a:solidFill>
                <a:srgbClr val="000000"/>
              </a:solidFill>
              <a:effectLst/>
              <a:latin typeface="Calibri" panose="020F0502020204030204" pitchFamily="34" charset="0"/>
            </a:endParaRPr>
          </a:p>
        </p:txBody>
      </p:sp>
      <p:sp>
        <p:nvSpPr>
          <p:cNvPr id="9" name="TextBox 8">
            <a:extLst>
              <a:ext uri="{FF2B5EF4-FFF2-40B4-BE49-F238E27FC236}">
                <a16:creationId xmlns:a16="http://schemas.microsoft.com/office/drawing/2014/main" id="{32DA45E6-BAD1-454A-DF1C-00E2A89E6DC2}"/>
              </a:ext>
            </a:extLst>
          </p:cNvPr>
          <p:cNvSpPr txBox="1"/>
          <p:nvPr/>
        </p:nvSpPr>
        <p:spPr>
          <a:xfrm>
            <a:off x="858579" y="3429000"/>
            <a:ext cx="6097772" cy="369332"/>
          </a:xfrm>
          <a:prstGeom prst="rect">
            <a:avLst/>
          </a:prstGeom>
          <a:noFill/>
        </p:spPr>
        <p:txBody>
          <a:bodyPr wrap="square">
            <a:spAutoFit/>
          </a:bodyPr>
          <a:lstStyle/>
          <a:p>
            <a:pPr>
              <a:buFont typeface="Wingdings" pitchFamily="2" charset="2"/>
              <a:buChar char="v"/>
            </a:pPr>
            <a:r>
              <a:rPr lang="en-US" dirty="0"/>
              <a:t>Insert new tuples for each value of the attribute</a:t>
            </a:r>
          </a:p>
        </p:txBody>
      </p:sp>
    </p:spTree>
    <p:extLst>
      <p:ext uri="{BB962C8B-B14F-4D97-AF65-F5344CB8AC3E}">
        <p14:creationId xmlns:p14="http://schemas.microsoft.com/office/powerpoint/2010/main" val="381321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BD3D1-8E34-620A-7087-782BD92C0290}"/>
              </a:ext>
            </a:extLst>
          </p:cNvPr>
          <p:cNvSpPr>
            <a:spLocks noGrp="1"/>
          </p:cNvSpPr>
          <p:nvPr>
            <p:ph type="title"/>
          </p:nvPr>
        </p:nvSpPr>
        <p:spPr/>
        <p:txBody>
          <a:bodyPr/>
          <a:lstStyle/>
          <a:p>
            <a:r>
              <a:rPr lang="en-US" altLang="en-US" dirty="0"/>
              <a:t>First Normal Form (1NF)</a:t>
            </a:r>
            <a:endParaRPr lang="en-US" dirty="0"/>
          </a:p>
        </p:txBody>
      </p:sp>
      <p:sp>
        <p:nvSpPr>
          <p:cNvPr id="5" name="Content Placeholder 4">
            <a:extLst>
              <a:ext uri="{FF2B5EF4-FFF2-40B4-BE49-F238E27FC236}">
                <a16:creationId xmlns:a16="http://schemas.microsoft.com/office/drawing/2014/main" id="{C440B2E0-7D7E-F080-3FD1-EADE35F436FA}"/>
              </a:ext>
            </a:extLst>
          </p:cNvPr>
          <p:cNvSpPr txBox="1">
            <a:spLocks noGrp="1"/>
          </p:cNvSpPr>
          <p:nvPr>
            <p:ph idx="1"/>
          </p:nvPr>
        </p:nvSpPr>
        <p:spPr>
          <a:xfrm>
            <a:off x="1097280" y="1845734"/>
            <a:ext cx="10058400" cy="341632"/>
          </a:xfrm>
          <a:prstGeom prst="rect">
            <a:avLst/>
          </a:prstGeom>
          <a:noFill/>
        </p:spPr>
        <p:txBody>
          <a:bodyPr wrap="square">
            <a:spAutoFit/>
          </a:bodyPr>
          <a:lstStyle/>
          <a:p>
            <a:pPr algn="l" fontAlgn="b"/>
            <a:r>
              <a:rPr lang="en-MY" sz="1800" u="none" strike="noStrike" dirty="0">
                <a:effectLst/>
              </a:rPr>
              <a:t>(* not in 1NF – nested relations with repeating groups)</a:t>
            </a:r>
            <a:endParaRPr lang="en-MY" sz="1800" b="0" i="0" u="none" strike="noStrike" dirty="0">
              <a:solidFill>
                <a:srgbClr val="000000"/>
              </a:solidFill>
              <a:effectLst/>
              <a:latin typeface="Calibri" panose="020F0502020204030204" pitchFamily="34" charset="0"/>
            </a:endParaRPr>
          </a:p>
        </p:txBody>
      </p:sp>
      <p:graphicFrame>
        <p:nvGraphicFramePr>
          <p:cNvPr id="6" name="Table 5">
            <a:extLst>
              <a:ext uri="{FF2B5EF4-FFF2-40B4-BE49-F238E27FC236}">
                <a16:creationId xmlns:a16="http://schemas.microsoft.com/office/drawing/2014/main" id="{44090988-ABA8-4645-0D82-FA79807BB649}"/>
              </a:ext>
            </a:extLst>
          </p:cNvPr>
          <p:cNvGraphicFramePr>
            <a:graphicFrameLocks noGrp="1"/>
          </p:cNvGraphicFramePr>
          <p:nvPr>
            <p:extLst>
              <p:ext uri="{D42A27DB-BD31-4B8C-83A1-F6EECF244321}">
                <p14:modId xmlns:p14="http://schemas.microsoft.com/office/powerpoint/2010/main" val="365776544"/>
              </p:ext>
            </p:extLst>
          </p:nvPr>
        </p:nvGraphicFramePr>
        <p:xfrm>
          <a:off x="1307805" y="2311400"/>
          <a:ext cx="8984511" cy="2962344"/>
        </p:xfrm>
        <a:graphic>
          <a:graphicData uri="http://schemas.openxmlformats.org/drawingml/2006/table">
            <a:tbl>
              <a:tblPr>
                <a:tableStyleId>{5C22544A-7EE6-4342-B048-85BDC9FD1C3A}</a:tableStyleId>
              </a:tblPr>
              <a:tblGrid>
                <a:gridCol w="1508745">
                  <a:extLst>
                    <a:ext uri="{9D8B030D-6E8A-4147-A177-3AD203B41FA5}">
                      <a16:colId xmlns:a16="http://schemas.microsoft.com/office/drawing/2014/main" val="2738491507"/>
                    </a:ext>
                  </a:extLst>
                </a:gridCol>
                <a:gridCol w="1998069">
                  <a:extLst>
                    <a:ext uri="{9D8B030D-6E8A-4147-A177-3AD203B41FA5}">
                      <a16:colId xmlns:a16="http://schemas.microsoft.com/office/drawing/2014/main" val="1343201335"/>
                    </a:ext>
                  </a:extLst>
                </a:gridCol>
                <a:gridCol w="1685445">
                  <a:extLst>
                    <a:ext uri="{9D8B030D-6E8A-4147-A177-3AD203B41FA5}">
                      <a16:colId xmlns:a16="http://schemas.microsoft.com/office/drawing/2014/main" val="2503458448"/>
                    </a:ext>
                  </a:extLst>
                </a:gridCol>
                <a:gridCol w="3792252">
                  <a:extLst>
                    <a:ext uri="{9D8B030D-6E8A-4147-A177-3AD203B41FA5}">
                      <a16:colId xmlns:a16="http://schemas.microsoft.com/office/drawing/2014/main" val="2749699480"/>
                    </a:ext>
                  </a:extLst>
                </a:gridCol>
              </a:tblGrid>
              <a:tr h="269304">
                <a:tc gridSpan="2">
                  <a:txBody>
                    <a:bodyPr/>
                    <a:lstStyle/>
                    <a:p>
                      <a:pPr algn="l" fontAlgn="b"/>
                      <a:r>
                        <a:rPr lang="en-MY" sz="1200" u="none" strike="noStrike" dirty="0">
                          <a:effectLst/>
                        </a:rPr>
                        <a:t>EMPLOYEE_PROJECT</a:t>
                      </a:r>
                      <a:endParaRPr lang="en-MY" sz="1200" b="0" i="0" u="none" strike="noStrike" dirty="0">
                        <a:solidFill>
                          <a:srgbClr val="000000"/>
                        </a:solidFill>
                        <a:effectLst/>
                        <a:latin typeface="Calibri" panose="020F0502020204030204" pitchFamily="34" charset="0"/>
                      </a:endParaRPr>
                    </a:p>
                  </a:txBody>
                  <a:tcPr marL="9525" marR="9525" marT="9525" marB="0" anchor="b">
                    <a:noFill/>
                  </a:tcPr>
                </a:tc>
                <a:tc hMerge="1">
                  <a:txBody>
                    <a:bodyPr/>
                    <a:lstStyle/>
                    <a:p>
                      <a:endParaRPr lang="en-US"/>
                    </a:p>
                  </a:txBody>
                  <a:tcPr/>
                </a:tc>
                <a:tc>
                  <a:txBody>
                    <a:bodyPr/>
                    <a:lstStyle/>
                    <a:p>
                      <a:pPr algn="l" fontAlgn="b"/>
                      <a:endParaRPr lang="en-MY" sz="12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l" fontAlgn="b"/>
                      <a:endParaRPr lang="en-MY" sz="12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472959889"/>
                  </a:ext>
                </a:extLst>
              </a:tr>
              <a:tr h="269304">
                <a:tc>
                  <a:txBody>
                    <a:bodyPr/>
                    <a:lstStyle/>
                    <a:p>
                      <a:pPr algn="l" fontAlgn="b"/>
                      <a:endParaRPr lang="en-MY" sz="12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l" fontAlgn="b"/>
                      <a:endParaRPr lang="en-MY" sz="12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gridSpan="2">
                  <a:txBody>
                    <a:bodyPr/>
                    <a:lstStyle/>
                    <a:p>
                      <a:pPr algn="ctr" fontAlgn="b"/>
                      <a:endParaRPr lang="en-MY" sz="12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956937555"/>
                  </a:ext>
                </a:extLst>
              </a:tr>
              <a:tr h="269304">
                <a:tc>
                  <a:txBody>
                    <a:bodyPr/>
                    <a:lstStyle/>
                    <a:p>
                      <a:pPr algn="l" fontAlgn="b"/>
                      <a:r>
                        <a:rPr lang="en-MY" sz="1200" u="sng" strike="noStrike" dirty="0">
                          <a:effectLst/>
                        </a:rPr>
                        <a:t>SSN</a:t>
                      </a:r>
                      <a:endParaRPr lang="en-MY" sz="1200" b="0" i="0" u="sng"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1200" u="none" strike="noStrike" dirty="0" err="1">
                          <a:effectLst/>
                        </a:rPr>
                        <a:t>EmpName</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MY" sz="1200" u="sng" strike="noStrike" dirty="0" err="1">
                          <a:effectLst/>
                        </a:rPr>
                        <a:t>ProjecNumber</a:t>
                      </a:r>
                      <a:endParaRPr lang="en-MY" sz="1200" b="0" i="0" u="sng"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MY" sz="1200" u="none" strike="noStrike" dirty="0">
                          <a:effectLst/>
                        </a:rPr>
                        <a:t>Hours</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609483714"/>
                  </a:ext>
                </a:extLst>
              </a:tr>
              <a:tr h="269304">
                <a:tc>
                  <a:txBody>
                    <a:bodyPr/>
                    <a:lstStyle/>
                    <a:p>
                      <a:pPr algn="r" fontAlgn="b"/>
                      <a:r>
                        <a:rPr lang="en-MY" sz="1200" u="none" strike="noStrike" dirty="0">
                          <a:effectLst/>
                        </a:rPr>
                        <a:t>123</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MY" sz="1200" u="none" strike="noStrike" dirty="0">
                          <a:effectLst/>
                        </a:rPr>
                        <a:t>Ahmad Ramli</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MY" sz="1200" u="none" strike="noStrike" dirty="0">
                          <a:effectLst/>
                        </a:rPr>
                        <a:t>1</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dirty="0">
                          <a:effectLst/>
                        </a:rPr>
                        <a:t>32.5</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232300"/>
                  </a:ext>
                </a:extLst>
              </a:tr>
              <a:tr h="269304">
                <a:tc>
                  <a:txBody>
                    <a:bodyPr/>
                    <a:lstStyle/>
                    <a:p>
                      <a:pPr algn="l" fontAlgn="b"/>
                      <a:r>
                        <a:rPr lang="en-MY" sz="1200" u="none" strike="noStrike">
                          <a:effectLst/>
                        </a:rPr>
                        <a:t> </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MY" sz="1200" u="none" strike="noStrike" dirty="0">
                          <a:effectLst/>
                        </a:rPr>
                        <a:t> </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MY" sz="1200" u="none" strike="noStrike" dirty="0">
                          <a:effectLst/>
                        </a:rPr>
                        <a:t>2</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a:effectLst/>
                        </a:rPr>
                        <a:t>7.5</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4034490"/>
                  </a:ext>
                </a:extLst>
              </a:tr>
              <a:tr h="269304">
                <a:tc>
                  <a:txBody>
                    <a:bodyPr/>
                    <a:lstStyle/>
                    <a:p>
                      <a:pPr algn="r" fontAlgn="b"/>
                      <a:r>
                        <a:rPr lang="en-MY" sz="1200" u="none" strike="noStrike" dirty="0">
                          <a:effectLst/>
                        </a:rPr>
                        <a:t>668</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MY" sz="1200" u="none" strike="noStrike" dirty="0">
                          <a:effectLst/>
                        </a:rPr>
                        <a:t>Chan Sui Lin</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a:effectLst/>
                        </a:rPr>
                        <a:t>3</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dirty="0">
                          <a:effectLst/>
                        </a:rPr>
                        <a:t>40</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1081530"/>
                  </a:ext>
                </a:extLst>
              </a:tr>
              <a:tr h="269304">
                <a:tc>
                  <a:txBody>
                    <a:bodyPr/>
                    <a:lstStyle/>
                    <a:p>
                      <a:pPr algn="r" fontAlgn="b"/>
                      <a:r>
                        <a:rPr lang="en-MY" sz="1200" u="none" strike="noStrike" dirty="0">
                          <a:effectLst/>
                        </a:rPr>
                        <a:t>456</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MY" sz="1200" u="none" strike="noStrike" dirty="0">
                          <a:effectLst/>
                        </a:rPr>
                        <a:t>Anita </a:t>
                      </a:r>
                      <a:r>
                        <a:rPr lang="en-MY" sz="1200" u="none" strike="noStrike" dirty="0" err="1">
                          <a:effectLst/>
                        </a:rPr>
                        <a:t>Ramasami</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MY" sz="1200" u="none" strike="noStrike">
                          <a:effectLst/>
                        </a:rPr>
                        <a:t>1</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dirty="0">
                          <a:effectLst/>
                        </a:rPr>
                        <a:t>20</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3264320"/>
                  </a:ext>
                </a:extLst>
              </a:tr>
              <a:tr h="269304">
                <a:tc>
                  <a:txBody>
                    <a:bodyPr/>
                    <a:lstStyle/>
                    <a:p>
                      <a:pPr algn="l" fontAlgn="b"/>
                      <a:r>
                        <a:rPr lang="en-MY" sz="1200" u="none" strike="noStrike">
                          <a:effectLst/>
                        </a:rPr>
                        <a:t> </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MY" sz="1200" u="none" strike="noStrike" dirty="0">
                          <a:effectLst/>
                        </a:rPr>
                        <a:t> </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MY" sz="1200" u="none" strike="noStrike">
                          <a:effectLst/>
                        </a:rPr>
                        <a:t>2</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dirty="0">
                          <a:effectLst/>
                        </a:rPr>
                        <a:t>20</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5329386"/>
                  </a:ext>
                </a:extLst>
              </a:tr>
              <a:tr h="269304">
                <a:tc>
                  <a:txBody>
                    <a:bodyPr/>
                    <a:lstStyle/>
                    <a:p>
                      <a:pPr algn="r" fontAlgn="b"/>
                      <a:r>
                        <a:rPr lang="en-MY" sz="1200" u="none" strike="noStrike" dirty="0">
                          <a:effectLst/>
                        </a:rPr>
                        <a:t>335</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MY" sz="1200" u="none" strike="noStrike" dirty="0" err="1">
                          <a:effectLst/>
                        </a:rPr>
                        <a:t>Hanisah</a:t>
                      </a:r>
                      <a:r>
                        <a:rPr lang="en-MY" sz="1200" u="none" strike="noStrike" dirty="0">
                          <a:effectLst/>
                        </a:rPr>
                        <a:t> </a:t>
                      </a:r>
                      <a:r>
                        <a:rPr lang="en-MY" sz="1200" u="none" strike="noStrike" dirty="0" err="1">
                          <a:effectLst/>
                        </a:rPr>
                        <a:t>Bahrin</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MY" sz="1200" u="none" strike="noStrike">
                          <a:effectLst/>
                        </a:rPr>
                        <a:t>2</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dirty="0">
                          <a:effectLst/>
                        </a:rPr>
                        <a:t>10</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5356967"/>
                  </a:ext>
                </a:extLst>
              </a:tr>
              <a:tr h="269304">
                <a:tc>
                  <a:txBody>
                    <a:bodyPr/>
                    <a:lstStyle/>
                    <a:p>
                      <a:pPr algn="l" fontAlgn="b"/>
                      <a:r>
                        <a:rPr lang="en-MY" sz="1200" u="none" strike="noStrike">
                          <a:effectLst/>
                        </a:rPr>
                        <a:t> </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fontAlgn="b"/>
                      <a:r>
                        <a:rPr lang="en-MY" sz="1200" u="none" strike="noStrike" dirty="0">
                          <a:effectLst/>
                        </a:rPr>
                        <a:t> </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r" fontAlgn="b"/>
                      <a:r>
                        <a:rPr lang="en-MY" sz="1200" u="none" strike="noStrike">
                          <a:effectLst/>
                        </a:rPr>
                        <a:t>3</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dirty="0">
                          <a:effectLst/>
                        </a:rPr>
                        <a:t>10</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8968795"/>
                  </a:ext>
                </a:extLst>
              </a:tr>
              <a:tr h="269304">
                <a:tc>
                  <a:txBody>
                    <a:bodyPr/>
                    <a:lstStyle/>
                    <a:p>
                      <a:pPr algn="l" fontAlgn="b"/>
                      <a:r>
                        <a:rPr lang="en-MY" sz="1200" u="none" strike="noStrike">
                          <a:effectLst/>
                        </a:rPr>
                        <a:t> </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MY" sz="1200" u="none" strike="noStrike" dirty="0">
                          <a:effectLst/>
                        </a:rPr>
                        <a:t> </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MY" sz="1200" u="none" strike="noStrike">
                          <a:effectLst/>
                        </a:rPr>
                        <a:t>10</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dirty="0">
                          <a:effectLst/>
                        </a:rPr>
                        <a:t>10</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8745610"/>
                  </a:ext>
                </a:extLst>
              </a:tr>
            </a:tbl>
          </a:graphicData>
        </a:graphic>
      </p:graphicFrame>
      <p:sp>
        <p:nvSpPr>
          <p:cNvPr id="7" name="Content Placeholder 4">
            <a:extLst>
              <a:ext uri="{FF2B5EF4-FFF2-40B4-BE49-F238E27FC236}">
                <a16:creationId xmlns:a16="http://schemas.microsoft.com/office/drawing/2014/main" id="{AC44AC6E-E172-7C55-1597-467F1FE124C9}"/>
              </a:ext>
            </a:extLst>
          </p:cNvPr>
          <p:cNvSpPr txBox="1">
            <a:spLocks/>
          </p:cNvSpPr>
          <p:nvPr/>
        </p:nvSpPr>
        <p:spPr>
          <a:xfrm>
            <a:off x="1066800" y="5695948"/>
            <a:ext cx="10058400" cy="341632"/>
          </a:xfrm>
          <a:prstGeom prst="rect">
            <a:avLst/>
          </a:prstGeom>
          <a:noFill/>
        </p:spPr>
        <p:txBody>
          <a:bodyPr vert="horz" wrap="square" lIns="0" tIns="45720" rIns="0" bIns="45720" rtlCol="0">
            <a:sp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b"/>
            <a:r>
              <a:rPr lang="en-MY" sz="1800" dirty="0"/>
              <a:t>nested relations: EMPLOYEE_PROJECT(</a:t>
            </a:r>
            <a:r>
              <a:rPr lang="en-MY" sz="1800" u="sng" dirty="0">
                <a:solidFill>
                  <a:schemeClr val="tx1"/>
                </a:solidFill>
                <a:highlight>
                  <a:srgbClr val="00FFFF"/>
                </a:highlight>
              </a:rPr>
              <a:t>SSN</a:t>
            </a:r>
            <a:r>
              <a:rPr lang="en-MY" sz="1800" dirty="0">
                <a:solidFill>
                  <a:schemeClr val="tx1"/>
                </a:solidFill>
                <a:highlight>
                  <a:srgbClr val="00FFFF"/>
                </a:highlight>
              </a:rPr>
              <a:t>, </a:t>
            </a:r>
            <a:r>
              <a:rPr lang="en-MY" sz="1800" dirty="0" err="1">
                <a:solidFill>
                  <a:schemeClr val="tx1"/>
                </a:solidFill>
                <a:highlight>
                  <a:srgbClr val="00FFFF"/>
                </a:highlight>
              </a:rPr>
              <a:t>EmpName</a:t>
            </a:r>
            <a:r>
              <a:rPr lang="en-MY" sz="1800" dirty="0"/>
              <a:t>(</a:t>
            </a:r>
            <a:r>
              <a:rPr lang="en-MY" sz="1800" u="sng" dirty="0" err="1">
                <a:highlight>
                  <a:srgbClr val="FFFF00"/>
                </a:highlight>
              </a:rPr>
              <a:t>ProjectNumber</a:t>
            </a:r>
            <a:r>
              <a:rPr lang="en-MY" sz="1800" dirty="0">
                <a:highlight>
                  <a:srgbClr val="FFFF00"/>
                </a:highlight>
              </a:rPr>
              <a:t>, Hours</a:t>
            </a:r>
            <a:r>
              <a:rPr lang="en-MY" sz="1800" dirty="0"/>
              <a:t>))</a:t>
            </a:r>
            <a:endParaRPr lang="en-MY" sz="18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524815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43BE5-29F6-DFD8-F073-5106B21E66EC}"/>
              </a:ext>
            </a:extLst>
          </p:cNvPr>
          <p:cNvSpPr>
            <a:spLocks noGrp="1"/>
          </p:cNvSpPr>
          <p:nvPr>
            <p:ph type="title"/>
          </p:nvPr>
        </p:nvSpPr>
        <p:spPr/>
        <p:txBody>
          <a:bodyPr/>
          <a:lstStyle/>
          <a:p>
            <a:r>
              <a:rPr lang="en-US" altLang="en-US" dirty="0"/>
              <a:t>First Normal Form (1NF)</a:t>
            </a:r>
            <a:endParaRPr lang="en-US" dirty="0"/>
          </a:p>
        </p:txBody>
      </p:sp>
      <p:graphicFrame>
        <p:nvGraphicFramePr>
          <p:cNvPr id="5" name="Table 4">
            <a:extLst>
              <a:ext uri="{FF2B5EF4-FFF2-40B4-BE49-F238E27FC236}">
                <a16:creationId xmlns:a16="http://schemas.microsoft.com/office/drawing/2014/main" id="{04D74E6C-16B3-84EE-64C1-098772D3AD4D}"/>
              </a:ext>
            </a:extLst>
          </p:cNvPr>
          <p:cNvGraphicFramePr>
            <a:graphicFrameLocks noGrp="1"/>
          </p:cNvGraphicFramePr>
          <p:nvPr>
            <p:extLst>
              <p:ext uri="{D42A27DB-BD31-4B8C-83A1-F6EECF244321}">
                <p14:modId xmlns:p14="http://schemas.microsoft.com/office/powerpoint/2010/main" val="912230774"/>
              </p:ext>
            </p:extLst>
          </p:nvPr>
        </p:nvGraphicFramePr>
        <p:xfrm>
          <a:off x="1435395" y="2205072"/>
          <a:ext cx="8791133" cy="2792229"/>
        </p:xfrm>
        <a:graphic>
          <a:graphicData uri="http://schemas.openxmlformats.org/drawingml/2006/table">
            <a:tbl>
              <a:tblPr>
                <a:tableStyleId>{5C22544A-7EE6-4342-B048-85BDC9FD1C3A}</a:tableStyleId>
              </a:tblPr>
              <a:tblGrid>
                <a:gridCol w="1476271">
                  <a:extLst>
                    <a:ext uri="{9D8B030D-6E8A-4147-A177-3AD203B41FA5}">
                      <a16:colId xmlns:a16="http://schemas.microsoft.com/office/drawing/2014/main" val="806873455"/>
                    </a:ext>
                  </a:extLst>
                </a:gridCol>
                <a:gridCol w="1955063">
                  <a:extLst>
                    <a:ext uri="{9D8B030D-6E8A-4147-A177-3AD203B41FA5}">
                      <a16:colId xmlns:a16="http://schemas.microsoft.com/office/drawing/2014/main" val="2138931432"/>
                    </a:ext>
                  </a:extLst>
                </a:gridCol>
                <a:gridCol w="1649169">
                  <a:extLst>
                    <a:ext uri="{9D8B030D-6E8A-4147-A177-3AD203B41FA5}">
                      <a16:colId xmlns:a16="http://schemas.microsoft.com/office/drawing/2014/main" val="2487127703"/>
                    </a:ext>
                  </a:extLst>
                </a:gridCol>
                <a:gridCol w="3710630">
                  <a:extLst>
                    <a:ext uri="{9D8B030D-6E8A-4147-A177-3AD203B41FA5}">
                      <a16:colId xmlns:a16="http://schemas.microsoft.com/office/drawing/2014/main" val="1010094974"/>
                    </a:ext>
                  </a:extLst>
                </a:gridCol>
              </a:tblGrid>
              <a:tr h="253839">
                <a:tc gridSpan="2">
                  <a:txBody>
                    <a:bodyPr/>
                    <a:lstStyle/>
                    <a:p>
                      <a:pPr algn="l" fontAlgn="b"/>
                      <a:r>
                        <a:rPr lang="en-MY" sz="1200" u="none" strike="noStrike" dirty="0">
                          <a:effectLst/>
                        </a:rPr>
                        <a:t>EMPLOYEE_PROJECT</a:t>
                      </a:r>
                      <a:endParaRPr lang="en-MY" sz="1200" b="0" i="0" u="none" strike="noStrike" dirty="0">
                        <a:solidFill>
                          <a:srgbClr val="000000"/>
                        </a:solidFill>
                        <a:effectLst/>
                        <a:latin typeface="Calibri" panose="020F0502020204030204" pitchFamily="34" charset="0"/>
                      </a:endParaRPr>
                    </a:p>
                  </a:txBody>
                  <a:tcPr marL="9525" marR="9525" marT="9525" marB="0" anchor="b">
                    <a:noFill/>
                  </a:tcPr>
                </a:tc>
                <a:tc hMerge="1">
                  <a:txBody>
                    <a:bodyPr/>
                    <a:lstStyle/>
                    <a:p>
                      <a:endParaRPr lang="en-US"/>
                    </a:p>
                  </a:txBody>
                  <a:tcPr/>
                </a:tc>
                <a:tc>
                  <a:txBody>
                    <a:bodyPr/>
                    <a:lstStyle/>
                    <a:p>
                      <a:pPr algn="l" fontAlgn="b"/>
                      <a:endParaRPr lang="en-MY" sz="12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endParaRPr lang="en-MY" sz="12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370394926"/>
                  </a:ext>
                </a:extLst>
              </a:tr>
              <a:tr h="253839">
                <a:tc>
                  <a:txBody>
                    <a:bodyPr/>
                    <a:lstStyle/>
                    <a:p>
                      <a:pPr algn="l" fontAlgn="b"/>
                      <a:endParaRPr lang="en-MY" sz="12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l" fontAlgn="b"/>
                      <a:endParaRPr lang="en-MY" sz="12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gridSpan="2">
                  <a:txBody>
                    <a:bodyPr/>
                    <a:lstStyle/>
                    <a:p>
                      <a:pPr algn="ctr" fontAlgn="b"/>
                      <a:endParaRPr lang="en-MY" sz="12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2513291693"/>
                  </a:ext>
                </a:extLst>
              </a:tr>
              <a:tr h="253839">
                <a:tc>
                  <a:txBody>
                    <a:bodyPr/>
                    <a:lstStyle/>
                    <a:p>
                      <a:pPr algn="l" fontAlgn="b"/>
                      <a:r>
                        <a:rPr lang="en-MY" sz="1200" u="sng" strike="noStrike" dirty="0">
                          <a:effectLst/>
                        </a:rPr>
                        <a:t>SSN</a:t>
                      </a:r>
                      <a:endParaRPr lang="en-MY" sz="1200" b="0" i="0" u="sng"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1200" u="none" strike="noStrike" dirty="0" err="1">
                          <a:effectLst/>
                        </a:rPr>
                        <a:t>EmpName</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MY" sz="1200" u="sng" strike="noStrike" dirty="0" err="1">
                          <a:effectLst/>
                        </a:rPr>
                        <a:t>ProjecNumber</a:t>
                      </a:r>
                      <a:endParaRPr lang="en-MY" sz="1200" b="0" i="0" u="sng"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MY" sz="1200" u="none" strike="noStrike" dirty="0">
                          <a:effectLst/>
                        </a:rPr>
                        <a:t>Hours</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362635456"/>
                  </a:ext>
                </a:extLst>
              </a:tr>
              <a:tr h="253839">
                <a:tc>
                  <a:txBody>
                    <a:bodyPr/>
                    <a:lstStyle/>
                    <a:p>
                      <a:pPr algn="r" fontAlgn="b"/>
                      <a:r>
                        <a:rPr lang="en-MY" sz="1200" u="none" strike="noStrike">
                          <a:effectLst/>
                        </a:rPr>
                        <a:t>123</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MY" sz="1200" u="none" strike="noStrike" dirty="0">
                          <a:effectLst/>
                        </a:rPr>
                        <a:t>Ahmad Ramli</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dirty="0">
                          <a:effectLst/>
                        </a:rPr>
                        <a:t>1</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dirty="0">
                          <a:effectLst/>
                        </a:rPr>
                        <a:t>32.5</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3477753"/>
                  </a:ext>
                </a:extLst>
              </a:tr>
              <a:tr h="253839">
                <a:tc>
                  <a:txBody>
                    <a:bodyPr/>
                    <a:lstStyle/>
                    <a:p>
                      <a:pPr algn="r" fontAlgn="b"/>
                      <a:r>
                        <a:rPr lang="en-MY" sz="1200" u="none" strike="noStrike">
                          <a:effectLst/>
                        </a:rPr>
                        <a:t>123</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MY" sz="1200" u="none" strike="noStrike">
                          <a:effectLst/>
                        </a:rPr>
                        <a:t>Ahmad Ramli</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a:effectLst/>
                        </a:rPr>
                        <a:t>2</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dirty="0">
                          <a:effectLst/>
                        </a:rPr>
                        <a:t>7.5</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3351945"/>
                  </a:ext>
                </a:extLst>
              </a:tr>
              <a:tr h="253839">
                <a:tc>
                  <a:txBody>
                    <a:bodyPr/>
                    <a:lstStyle/>
                    <a:p>
                      <a:pPr algn="r" fontAlgn="b"/>
                      <a:r>
                        <a:rPr lang="en-MY" sz="1200" u="none" strike="noStrike">
                          <a:effectLst/>
                        </a:rPr>
                        <a:t>668</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MY" sz="1200" u="none" strike="noStrike">
                          <a:effectLst/>
                        </a:rPr>
                        <a:t>Chan Sui Lin</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a:effectLst/>
                        </a:rPr>
                        <a:t>3</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dirty="0">
                          <a:effectLst/>
                        </a:rPr>
                        <a:t>40</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8456480"/>
                  </a:ext>
                </a:extLst>
              </a:tr>
              <a:tr h="253839">
                <a:tc>
                  <a:txBody>
                    <a:bodyPr/>
                    <a:lstStyle/>
                    <a:p>
                      <a:pPr algn="r" fontAlgn="b"/>
                      <a:r>
                        <a:rPr lang="en-MY" sz="1200" u="none" strike="noStrike">
                          <a:effectLst/>
                        </a:rPr>
                        <a:t>456</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MY" sz="1200" u="none" strike="noStrike">
                          <a:effectLst/>
                        </a:rPr>
                        <a:t>Anita Ramasami</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a:effectLst/>
                        </a:rPr>
                        <a:t>1</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dirty="0">
                          <a:effectLst/>
                        </a:rPr>
                        <a:t>20</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9649685"/>
                  </a:ext>
                </a:extLst>
              </a:tr>
              <a:tr h="253839">
                <a:tc>
                  <a:txBody>
                    <a:bodyPr/>
                    <a:lstStyle/>
                    <a:p>
                      <a:pPr algn="r" fontAlgn="b"/>
                      <a:r>
                        <a:rPr lang="en-MY" sz="1200" u="none" strike="noStrike">
                          <a:effectLst/>
                        </a:rPr>
                        <a:t>456</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MY" sz="1200" u="none" strike="noStrike">
                          <a:effectLst/>
                        </a:rPr>
                        <a:t>Anita Ramasami</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a:effectLst/>
                        </a:rPr>
                        <a:t>2</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dirty="0">
                          <a:effectLst/>
                        </a:rPr>
                        <a:t>20</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7842443"/>
                  </a:ext>
                </a:extLst>
              </a:tr>
              <a:tr h="253839">
                <a:tc>
                  <a:txBody>
                    <a:bodyPr/>
                    <a:lstStyle/>
                    <a:p>
                      <a:pPr algn="r" fontAlgn="b"/>
                      <a:r>
                        <a:rPr lang="en-MY" sz="1200" u="none" strike="noStrike">
                          <a:effectLst/>
                        </a:rPr>
                        <a:t>335</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MY" sz="1200" u="none" strike="noStrike">
                          <a:effectLst/>
                        </a:rPr>
                        <a:t>Hanisah Bahrin</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a:effectLst/>
                        </a:rPr>
                        <a:t>2</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dirty="0">
                          <a:effectLst/>
                        </a:rPr>
                        <a:t>10</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156109"/>
                  </a:ext>
                </a:extLst>
              </a:tr>
              <a:tr h="253839">
                <a:tc>
                  <a:txBody>
                    <a:bodyPr/>
                    <a:lstStyle/>
                    <a:p>
                      <a:pPr algn="r" fontAlgn="b"/>
                      <a:r>
                        <a:rPr lang="en-MY" sz="1200" u="none" strike="noStrike">
                          <a:effectLst/>
                        </a:rPr>
                        <a:t>335</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MY" sz="1200" u="none" strike="noStrike">
                          <a:effectLst/>
                        </a:rPr>
                        <a:t>Hanisah Bahrin</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a:effectLst/>
                        </a:rPr>
                        <a:t>3</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dirty="0">
                          <a:effectLst/>
                        </a:rPr>
                        <a:t>10</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2407819"/>
                  </a:ext>
                </a:extLst>
              </a:tr>
              <a:tr h="253839">
                <a:tc>
                  <a:txBody>
                    <a:bodyPr/>
                    <a:lstStyle/>
                    <a:p>
                      <a:pPr algn="r" fontAlgn="b"/>
                      <a:r>
                        <a:rPr lang="en-MY" sz="1200" u="none" strike="noStrike">
                          <a:effectLst/>
                        </a:rPr>
                        <a:t>335</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MY" sz="1200" u="none" strike="noStrike">
                          <a:effectLst/>
                        </a:rPr>
                        <a:t>Hanisah Bahrin</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a:effectLst/>
                        </a:rPr>
                        <a:t>10</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dirty="0">
                          <a:effectLst/>
                        </a:rPr>
                        <a:t>10</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1686766"/>
                  </a:ext>
                </a:extLst>
              </a:tr>
            </a:tbl>
          </a:graphicData>
        </a:graphic>
      </p:graphicFrame>
      <p:sp>
        <p:nvSpPr>
          <p:cNvPr id="6" name="TextBox 5">
            <a:extLst>
              <a:ext uri="{FF2B5EF4-FFF2-40B4-BE49-F238E27FC236}">
                <a16:creationId xmlns:a16="http://schemas.microsoft.com/office/drawing/2014/main" id="{67C42DB8-650C-7697-7DF1-457557013C7B}"/>
              </a:ext>
            </a:extLst>
          </p:cNvPr>
          <p:cNvSpPr txBox="1"/>
          <p:nvPr/>
        </p:nvSpPr>
        <p:spPr>
          <a:xfrm>
            <a:off x="1435394" y="1554182"/>
            <a:ext cx="8941983" cy="646331"/>
          </a:xfrm>
          <a:prstGeom prst="rect">
            <a:avLst/>
          </a:prstGeom>
          <a:noFill/>
        </p:spPr>
        <p:txBody>
          <a:bodyPr wrap="square" rtlCol="0">
            <a:spAutoFit/>
          </a:bodyPr>
          <a:lstStyle/>
          <a:p>
            <a:r>
              <a:rPr lang="en-US" dirty="0"/>
              <a:t>For the nested relation with repeating groups, expand the table to become a relation with atomic values</a:t>
            </a:r>
          </a:p>
        </p:txBody>
      </p:sp>
      <p:sp>
        <p:nvSpPr>
          <p:cNvPr id="7" name="TextBox 6">
            <a:extLst>
              <a:ext uri="{FF2B5EF4-FFF2-40B4-BE49-F238E27FC236}">
                <a16:creationId xmlns:a16="http://schemas.microsoft.com/office/drawing/2014/main" id="{E290939B-7654-CDFB-275A-6DA6D036A76F}"/>
              </a:ext>
            </a:extLst>
          </p:cNvPr>
          <p:cNvSpPr txBox="1"/>
          <p:nvPr/>
        </p:nvSpPr>
        <p:spPr>
          <a:xfrm>
            <a:off x="1552353" y="5303818"/>
            <a:ext cx="8250866" cy="646331"/>
          </a:xfrm>
          <a:prstGeom prst="rect">
            <a:avLst/>
          </a:prstGeom>
          <a:noFill/>
        </p:spPr>
        <p:txBody>
          <a:bodyPr wrap="square" rtlCol="0">
            <a:spAutoFit/>
          </a:bodyPr>
          <a:lstStyle/>
          <a:p>
            <a:r>
              <a:rPr lang="en-US" dirty="0"/>
              <a:t>A relation with atomic values, but with repeating groups, therefore can be split further</a:t>
            </a:r>
          </a:p>
          <a:p>
            <a:r>
              <a:rPr lang="en-US" dirty="0"/>
              <a:t>As EMPLOYEE(</a:t>
            </a:r>
            <a:r>
              <a:rPr lang="en-US" u="sng" dirty="0"/>
              <a:t>SSN</a:t>
            </a:r>
            <a:r>
              <a:rPr lang="en-US" dirty="0"/>
              <a:t>, </a:t>
            </a:r>
            <a:r>
              <a:rPr lang="en-US" dirty="0" err="1"/>
              <a:t>EmpName</a:t>
            </a:r>
            <a:r>
              <a:rPr lang="en-US" dirty="0"/>
              <a:t>) and EMPLOYEE_PROJECT(</a:t>
            </a:r>
            <a:r>
              <a:rPr lang="en-US" u="sng" dirty="0"/>
              <a:t>SSN, </a:t>
            </a:r>
            <a:r>
              <a:rPr lang="en-US" u="sng" dirty="0" err="1"/>
              <a:t>ProjectNumber</a:t>
            </a:r>
            <a:r>
              <a:rPr lang="en-US" dirty="0"/>
              <a:t>, Hours)</a:t>
            </a:r>
          </a:p>
        </p:txBody>
      </p:sp>
    </p:spTree>
    <p:extLst>
      <p:ext uri="{BB962C8B-B14F-4D97-AF65-F5344CB8AC3E}">
        <p14:creationId xmlns:p14="http://schemas.microsoft.com/office/powerpoint/2010/main" val="3421578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073AD-8BFA-F653-A18D-7D5512DA4272}"/>
              </a:ext>
            </a:extLst>
          </p:cNvPr>
          <p:cNvSpPr>
            <a:spLocks noGrp="1"/>
          </p:cNvSpPr>
          <p:nvPr>
            <p:ph type="title"/>
          </p:nvPr>
        </p:nvSpPr>
        <p:spPr/>
        <p:txBody>
          <a:bodyPr/>
          <a:lstStyle/>
          <a:p>
            <a:r>
              <a:rPr lang="en-US" altLang="en-US" dirty="0"/>
              <a:t>First Normal Form (1NF)</a:t>
            </a:r>
            <a:endParaRPr lang="en-US" dirty="0"/>
          </a:p>
        </p:txBody>
      </p:sp>
      <p:graphicFrame>
        <p:nvGraphicFramePr>
          <p:cNvPr id="5" name="Content Placeholder 4">
            <a:extLst>
              <a:ext uri="{FF2B5EF4-FFF2-40B4-BE49-F238E27FC236}">
                <a16:creationId xmlns:a16="http://schemas.microsoft.com/office/drawing/2014/main" id="{36151C06-C313-DD70-5946-EBC5FA102C12}"/>
              </a:ext>
            </a:extLst>
          </p:cNvPr>
          <p:cNvGraphicFramePr>
            <a:graphicFrameLocks noGrp="1"/>
          </p:cNvGraphicFramePr>
          <p:nvPr>
            <p:ph idx="1"/>
            <p:extLst>
              <p:ext uri="{D42A27DB-BD31-4B8C-83A1-F6EECF244321}">
                <p14:modId xmlns:p14="http://schemas.microsoft.com/office/powerpoint/2010/main" val="748826403"/>
              </p:ext>
            </p:extLst>
          </p:nvPr>
        </p:nvGraphicFramePr>
        <p:xfrm>
          <a:off x="1295142" y="1844527"/>
          <a:ext cx="3276858" cy="2032002"/>
        </p:xfrm>
        <a:graphic>
          <a:graphicData uri="http://schemas.openxmlformats.org/drawingml/2006/table">
            <a:tbl>
              <a:tblPr>
                <a:tableStyleId>{5C22544A-7EE6-4342-B048-85BDC9FD1C3A}</a:tableStyleId>
              </a:tblPr>
              <a:tblGrid>
                <a:gridCol w="1351122">
                  <a:extLst>
                    <a:ext uri="{9D8B030D-6E8A-4147-A177-3AD203B41FA5}">
                      <a16:colId xmlns:a16="http://schemas.microsoft.com/office/drawing/2014/main" val="1086379402"/>
                    </a:ext>
                  </a:extLst>
                </a:gridCol>
                <a:gridCol w="1925736">
                  <a:extLst>
                    <a:ext uri="{9D8B030D-6E8A-4147-A177-3AD203B41FA5}">
                      <a16:colId xmlns:a16="http://schemas.microsoft.com/office/drawing/2014/main" val="909471777"/>
                    </a:ext>
                  </a:extLst>
                </a:gridCol>
              </a:tblGrid>
              <a:tr h="338667">
                <a:tc>
                  <a:txBody>
                    <a:bodyPr/>
                    <a:lstStyle/>
                    <a:p>
                      <a:pPr algn="l" fontAlgn="b"/>
                      <a:r>
                        <a:rPr lang="en-MY" sz="1200" u="none" strike="noStrike" dirty="0">
                          <a:effectLst/>
                        </a:rPr>
                        <a:t>EMPLOYEE</a:t>
                      </a:r>
                      <a:endParaRPr lang="en-MY" sz="12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l" fontAlgn="b"/>
                      <a:endParaRPr lang="en-MY" sz="12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9253965"/>
                  </a:ext>
                </a:extLst>
              </a:tr>
              <a:tr h="338667">
                <a:tc>
                  <a:txBody>
                    <a:bodyPr/>
                    <a:lstStyle/>
                    <a:p>
                      <a:pPr algn="l" fontAlgn="b"/>
                      <a:r>
                        <a:rPr lang="en-MY" sz="1200" u="sng" strike="noStrike" dirty="0">
                          <a:effectLst/>
                        </a:rPr>
                        <a:t>SSN</a:t>
                      </a:r>
                      <a:endParaRPr lang="en-MY" sz="1200" b="0" i="0" u="sng"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MY" sz="1200" u="none" strike="noStrike" dirty="0" err="1">
                          <a:effectLst/>
                        </a:rPr>
                        <a:t>EmpName</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107796269"/>
                  </a:ext>
                </a:extLst>
              </a:tr>
              <a:tr h="338667">
                <a:tc>
                  <a:txBody>
                    <a:bodyPr/>
                    <a:lstStyle/>
                    <a:p>
                      <a:pPr algn="r" fontAlgn="b"/>
                      <a:r>
                        <a:rPr lang="en-MY" sz="1200" u="none" strike="noStrike">
                          <a:effectLst/>
                        </a:rPr>
                        <a:t>123</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MY" sz="1200" u="none" strike="noStrike" dirty="0">
                          <a:effectLst/>
                        </a:rPr>
                        <a:t>Ahmad Ramli</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9609019"/>
                  </a:ext>
                </a:extLst>
              </a:tr>
              <a:tr h="338667">
                <a:tc>
                  <a:txBody>
                    <a:bodyPr/>
                    <a:lstStyle/>
                    <a:p>
                      <a:pPr algn="r" fontAlgn="b"/>
                      <a:r>
                        <a:rPr lang="en-MY" sz="1200" u="none" strike="noStrike">
                          <a:effectLst/>
                        </a:rPr>
                        <a:t>335</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MY" sz="1200" u="none" strike="noStrike" dirty="0" err="1">
                          <a:effectLst/>
                        </a:rPr>
                        <a:t>Hanisah</a:t>
                      </a:r>
                      <a:r>
                        <a:rPr lang="en-MY" sz="1200" u="none" strike="noStrike" dirty="0">
                          <a:effectLst/>
                        </a:rPr>
                        <a:t> </a:t>
                      </a:r>
                      <a:r>
                        <a:rPr lang="en-MY" sz="1200" u="none" strike="noStrike" dirty="0" err="1">
                          <a:effectLst/>
                        </a:rPr>
                        <a:t>Bahrin</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325724"/>
                  </a:ext>
                </a:extLst>
              </a:tr>
              <a:tr h="338667">
                <a:tc>
                  <a:txBody>
                    <a:bodyPr/>
                    <a:lstStyle/>
                    <a:p>
                      <a:pPr algn="r" fontAlgn="b"/>
                      <a:r>
                        <a:rPr lang="en-MY" sz="1200" u="none" strike="noStrike">
                          <a:effectLst/>
                        </a:rPr>
                        <a:t>456</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MY" sz="1200" u="none" strike="noStrike" dirty="0">
                          <a:effectLst/>
                        </a:rPr>
                        <a:t>Anita </a:t>
                      </a:r>
                      <a:r>
                        <a:rPr lang="en-MY" sz="1200" u="none" strike="noStrike" dirty="0" err="1">
                          <a:effectLst/>
                        </a:rPr>
                        <a:t>Ramasami</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2259801"/>
                  </a:ext>
                </a:extLst>
              </a:tr>
              <a:tr h="338667">
                <a:tc>
                  <a:txBody>
                    <a:bodyPr/>
                    <a:lstStyle/>
                    <a:p>
                      <a:pPr algn="r" fontAlgn="b"/>
                      <a:r>
                        <a:rPr lang="en-MY" sz="1200" u="none" strike="noStrike">
                          <a:effectLst/>
                        </a:rPr>
                        <a:t>668</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MY" sz="1200" u="none" strike="noStrike" dirty="0">
                          <a:effectLst/>
                        </a:rPr>
                        <a:t>Chan Sui Lin</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8484173"/>
                  </a:ext>
                </a:extLst>
              </a:tr>
            </a:tbl>
          </a:graphicData>
        </a:graphic>
      </p:graphicFrame>
      <p:graphicFrame>
        <p:nvGraphicFramePr>
          <p:cNvPr id="6" name="Table 5">
            <a:extLst>
              <a:ext uri="{FF2B5EF4-FFF2-40B4-BE49-F238E27FC236}">
                <a16:creationId xmlns:a16="http://schemas.microsoft.com/office/drawing/2014/main" id="{0BF2FD84-C323-A483-41C8-83213079CF0E}"/>
              </a:ext>
            </a:extLst>
          </p:cNvPr>
          <p:cNvGraphicFramePr>
            <a:graphicFrameLocks noGrp="1"/>
          </p:cNvGraphicFramePr>
          <p:nvPr>
            <p:extLst>
              <p:ext uri="{D42A27DB-BD31-4B8C-83A1-F6EECF244321}">
                <p14:modId xmlns:p14="http://schemas.microsoft.com/office/powerpoint/2010/main" val="3350356992"/>
              </p:ext>
            </p:extLst>
          </p:nvPr>
        </p:nvGraphicFramePr>
        <p:xfrm>
          <a:off x="6096000" y="1844527"/>
          <a:ext cx="4260112" cy="2546720"/>
        </p:xfrm>
        <a:graphic>
          <a:graphicData uri="http://schemas.openxmlformats.org/drawingml/2006/table">
            <a:tbl>
              <a:tblPr>
                <a:tableStyleId>{5C22544A-7EE6-4342-B048-85BDC9FD1C3A}</a:tableStyleId>
              </a:tblPr>
              <a:tblGrid>
                <a:gridCol w="1243724">
                  <a:extLst>
                    <a:ext uri="{9D8B030D-6E8A-4147-A177-3AD203B41FA5}">
                      <a16:colId xmlns:a16="http://schemas.microsoft.com/office/drawing/2014/main" val="1783886625"/>
                    </a:ext>
                  </a:extLst>
                </a:gridCol>
                <a:gridCol w="1772664">
                  <a:extLst>
                    <a:ext uri="{9D8B030D-6E8A-4147-A177-3AD203B41FA5}">
                      <a16:colId xmlns:a16="http://schemas.microsoft.com/office/drawing/2014/main" val="2185073741"/>
                    </a:ext>
                  </a:extLst>
                </a:gridCol>
                <a:gridCol w="1243724">
                  <a:extLst>
                    <a:ext uri="{9D8B030D-6E8A-4147-A177-3AD203B41FA5}">
                      <a16:colId xmlns:a16="http://schemas.microsoft.com/office/drawing/2014/main" val="2364054457"/>
                    </a:ext>
                  </a:extLst>
                </a:gridCol>
              </a:tblGrid>
              <a:tr h="254672">
                <a:tc gridSpan="2">
                  <a:txBody>
                    <a:bodyPr/>
                    <a:lstStyle/>
                    <a:p>
                      <a:pPr algn="l" fontAlgn="b"/>
                      <a:r>
                        <a:rPr lang="en-MY" sz="1200" u="none" strike="noStrike" dirty="0">
                          <a:effectLst/>
                        </a:rPr>
                        <a:t>EMPLOYEE_PROJECT</a:t>
                      </a:r>
                      <a:endParaRPr lang="en-MY" sz="12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hMerge="1">
                  <a:txBody>
                    <a:bodyPr/>
                    <a:lstStyle/>
                    <a:p>
                      <a:endParaRPr lang="en-US"/>
                    </a:p>
                  </a:txBody>
                  <a:tcPr/>
                </a:tc>
                <a:tc>
                  <a:txBody>
                    <a:bodyPr/>
                    <a:lstStyle/>
                    <a:p>
                      <a:pPr algn="l" fontAlgn="b"/>
                      <a:endParaRPr lang="en-MY" sz="12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45953392"/>
                  </a:ext>
                </a:extLst>
              </a:tr>
              <a:tr h="254672">
                <a:tc>
                  <a:txBody>
                    <a:bodyPr/>
                    <a:lstStyle/>
                    <a:p>
                      <a:pPr algn="l" fontAlgn="b"/>
                      <a:r>
                        <a:rPr lang="en-MY" sz="1200" u="sng" strike="noStrike" dirty="0">
                          <a:effectLst/>
                        </a:rPr>
                        <a:t>SSN</a:t>
                      </a:r>
                      <a:endParaRPr lang="en-MY" sz="1200" b="0" i="0" u="sng"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MY" sz="1200" u="sng" strike="noStrike" dirty="0" err="1">
                          <a:effectLst/>
                        </a:rPr>
                        <a:t>ProjecNumber</a:t>
                      </a:r>
                      <a:endParaRPr lang="en-MY" sz="1200" b="0" i="0" u="sng"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b"/>
                      <a:r>
                        <a:rPr lang="en-MY" sz="1200" u="none" strike="noStrike" dirty="0">
                          <a:effectLst/>
                        </a:rPr>
                        <a:t>Hours</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34943775"/>
                  </a:ext>
                </a:extLst>
              </a:tr>
              <a:tr h="254672">
                <a:tc>
                  <a:txBody>
                    <a:bodyPr/>
                    <a:lstStyle/>
                    <a:p>
                      <a:pPr algn="r" fontAlgn="b"/>
                      <a:r>
                        <a:rPr lang="en-MY" sz="1200" u="none" strike="noStrike" dirty="0">
                          <a:effectLst/>
                        </a:rPr>
                        <a:t>123</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dirty="0">
                          <a:effectLst/>
                        </a:rPr>
                        <a:t>1</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a:effectLst/>
                        </a:rPr>
                        <a:t>32.5</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2041890"/>
                  </a:ext>
                </a:extLst>
              </a:tr>
              <a:tr h="254672">
                <a:tc>
                  <a:txBody>
                    <a:bodyPr/>
                    <a:lstStyle/>
                    <a:p>
                      <a:pPr algn="r" fontAlgn="b"/>
                      <a:r>
                        <a:rPr lang="en-MY" sz="1200" u="none" strike="noStrike">
                          <a:effectLst/>
                        </a:rPr>
                        <a:t>123</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dirty="0">
                          <a:effectLst/>
                        </a:rPr>
                        <a:t>2</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a:effectLst/>
                        </a:rPr>
                        <a:t>7.5</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6847692"/>
                  </a:ext>
                </a:extLst>
              </a:tr>
              <a:tr h="254672">
                <a:tc>
                  <a:txBody>
                    <a:bodyPr/>
                    <a:lstStyle/>
                    <a:p>
                      <a:pPr algn="r" fontAlgn="b"/>
                      <a:r>
                        <a:rPr lang="en-MY" sz="1200" u="none" strike="noStrike">
                          <a:effectLst/>
                        </a:rPr>
                        <a:t>668</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dirty="0">
                          <a:effectLst/>
                        </a:rPr>
                        <a:t>3</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a:effectLst/>
                        </a:rPr>
                        <a:t>40</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2727260"/>
                  </a:ext>
                </a:extLst>
              </a:tr>
              <a:tr h="254672">
                <a:tc>
                  <a:txBody>
                    <a:bodyPr/>
                    <a:lstStyle/>
                    <a:p>
                      <a:pPr algn="r" fontAlgn="b"/>
                      <a:r>
                        <a:rPr lang="en-MY" sz="1200" u="none" strike="noStrike">
                          <a:effectLst/>
                        </a:rPr>
                        <a:t>456</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dirty="0">
                          <a:effectLst/>
                        </a:rPr>
                        <a:t>1</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a:effectLst/>
                        </a:rPr>
                        <a:t>20</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7067715"/>
                  </a:ext>
                </a:extLst>
              </a:tr>
              <a:tr h="254672">
                <a:tc>
                  <a:txBody>
                    <a:bodyPr/>
                    <a:lstStyle/>
                    <a:p>
                      <a:pPr algn="r" fontAlgn="b"/>
                      <a:r>
                        <a:rPr lang="en-MY" sz="1200" u="none" strike="noStrike">
                          <a:effectLst/>
                        </a:rPr>
                        <a:t>456</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dirty="0">
                          <a:effectLst/>
                        </a:rPr>
                        <a:t>2</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dirty="0">
                          <a:effectLst/>
                        </a:rPr>
                        <a:t>20</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3584454"/>
                  </a:ext>
                </a:extLst>
              </a:tr>
              <a:tr h="254672">
                <a:tc>
                  <a:txBody>
                    <a:bodyPr/>
                    <a:lstStyle/>
                    <a:p>
                      <a:pPr algn="r" fontAlgn="b"/>
                      <a:r>
                        <a:rPr lang="en-MY" sz="1200" u="none" strike="noStrike">
                          <a:effectLst/>
                        </a:rPr>
                        <a:t>335</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dirty="0">
                          <a:effectLst/>
                        </a:rPr>
                        <a:t>2</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a:effectLst/>
                        </a:rPr>
                        <a:t>10</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2371812"/>
                  </a:ext>
                </a:extLst>
              </a:tr>
              <a:tr h="254672">
                <a:tc>
                  <a:txBody>
                    <a:bodyPr/>
                    <a:lstStyle/>
                    <a:p>
                      <a:pPr algn="r" fontAlgn="b"/>
                      <a:r>
                        <a:rPr lang="en-MY" sz="1200" u="none" strike="noStrike">
                          <a:effectLst/>
                        </a:rPr>
                        <a:t>335</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dirty="0">
                          <a:effectLst/>
                        </a:rPr>
                        <a:t>3</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a:effectLst/>
                        </a:rPr>
                        <a:t>10</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4526056"/>
                  </a:ext>
                </a:extLst>
              </a:tr>
              <a:tr h="254672">
                <a:tc>
                  <a:txBody>
                    <a:bodyPr/>
                    <a:lstStyle/>
                    <a:p>
                      <a:pPr algn="r" fontAlgn="b"/>
                      <a:r>
                        <a:rPr lang="en-MY" sz="1200" u="none" strike="noStrike">
                          <a:effectLst/>
                        </a:rPr>
                        <a:t>335</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a:effectLst/>
                        </a:rPr>
                        <a:t>10</a:t>
                      </a:r>
                      <a:endParaRPr lang="en-MY"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MY" sz="1200" u="none" strike="noStrike" dirty="0">
                          <a:effectLst/>
                        </a:rPr>
                        <a:t>10</a:t>
                      </a:r>
                      <a:endParaRPr lang="en-MY"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6595136"/>
                  </a:ext>
                </a:extLst>
              </a:tr>
            </a:tbl>
          </a:graphicData>
        </a:graphic>
      </p:graphicFrame>
    </p:spTree>
    <p:extLst>
      <p:ext uri="{BB962C8B-B14F-4D97-AF65-F5344CB8AC3E}">
        <p14:creationId xmlns:p14="http://schemas.microsoft.com/office/powerpoint/2010/main" val="2052002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7">
            <a:extLst>
              <a:ext uri="{FF2B5EF4-FFF2-40B4-BE49-F238E27FC236}">
                <a16:creationId xmlns:a16="http://schemas.microsoft.com/office/drawing/2014/main" id="{D57EBD31-EA05-4C4C-A612-62848ED47255}"/>
              </a:ext>
            </a:extLst>
          </p:cNvPr>
          <p:cNvSpPr>
            <a:spLocks noGrp="1"/>
          </p:cNvSpPr>
          <p:nvPr>
            <p:ph type="title"/>
          </p:nvPr>
        </p:nvSpPr>
        <p:spPr>
          <a:xfrm>
            <a:off x="2136775" y="228600"/>
            <a:ext cx="8153400" cy="990600"/>
          </a:xfrm>
        </p:spPr>
        <p:txBody>
          <a:bodyPr/>
          <a:lstStyle/>
          <a:p>
            <a:r>
              <a:rPr lang="en-US" altLang="en-US"/>
              <a:t>What is atomic value?</a:t>
            </a:r>
          </a:p>
        </p:txBody>
      </p:sp>
      <p:graphicFrame>
        <p:nvGraphicFramePr>
          <p:cNvPr id="139268" name="Group 4">
            <a:extLst>
              <a:ext uri="{FF2B5EF4-FFF2-40B4-BE49-F238E27FC236}">
                <a16:creationId xmlns:a16="http://schemas.microsoft.com/office/drawing/2014/main" id="{89059DD3-C14F-49F9-B82A-867176FB7AFD}"/>
              </a:ext>
            </a:extLst>
          </p:cNvPr>
          <p:cNvGraphicFramePr>
            <a:graphicFrameLocks noGrp="1"/>
          </p:cNvGraphicFramePr>
          <p:nvPr>
            <p:ph idx="1"/>
            <p:extLst>
              <p:ext uri="{D42A27DB-BD31-4B8C-83A1-F6EECF244321}">
                <p14:modId xmlns:p14="http://schemas.microsoft.com/office/powerpoint/2010/main" val="4289014638"/>
              </p:ext>
            </p:extLst>
          </p:nvPr>
        </p:nvGraphicFramePr>
        <p:xfrm>
          <a:off x="2469743" y="2778754"/>
          <a:ext cx="7000874" cy="2971801"/>
        </p:xfrm>
        <a:graphic>
          <a:graphicData uri="http://schemas.openxmlformats.org/drawingml/2006/table">
            <a:tbl>
              <a:tblPr/>
              <a:tblGrid>
                <a:gridCol w="976211">
                  <a:extLst>
                    <a:ext uri="{9D8B030D-6E8A-4147-A177-3AD203B41FA5}">
                      <a16:colId xmlns:a16="http://schemas.microsoft.com/office/drawing/2014/main" val="20000"/>
                    </a:ext>
                  </a:extLst>
                </a:gridCol>
                <a:gridCol w="1119086">
                  <a:extLst>
                    <a:ext uri="{9D8B030D-6E8A-4147-A177-3AD203B41FA5}">
                      <a16:colId xmlns:a16="http://schemas.microsoft.com/office/drawing/2014/main" val="20001"/>
                    </a:ext>
                  </a:extLst>
                </a:gridCol>
                <a:gridCol w="1678629">
                  <a:extLst>
                    <a:ext uri="{9D8B030D-6E8A-4147-A177-3AD203B41FA5}">
                      <a16:colId xmlns:a16="http://schemas.microsoft.com/office/drawing/2014/main" val="20002"/>
                    </a:ext>
                  </a:extLst>
                </a:gridCol>
                <a:gridCol w="3226948">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0" lang="en-US" sz="1600" b="1" i="0" u="none" strike="noStrike" cap="none" normalizeH="0" baseline="0" dirty="0" err="1">
                          <a:ln>
                            <a:noFill/>
                          </a:ln>
                          <a:solidFill>
                            <a:srgbClr val="000000"/>
                          </a:solidFill>
                          <a:effectLst/>
                          <a:latin typeface="Arial" charset="0"/>
                          <a:cs typeface="Arial" charset="0"/>
                        </a:rPr>
                        <a:t>OrderID</a:t>
                      </a:r>
                      <a:endParaRPr kumimoji="0" lang="en-US" sz="1600" b="1" i="0" u="none" strike="noStrike" cap="none" normalizeH="0" baseline="0" dirty="0">
                        <a:ln>
                          <a:noFill/>
                        </a:ln>
                        <a:solidFill>
                          <a:srgbClr val="000000"/>
                        </a:solidFill>
                        <a:effectLst/>
                        <a:latin typeface="Arial" charset="0"/>
                        <a:cs typeface="Arial" charset="0"/>
                      </a:endParaRPr>
                    </a:p>
                  </a:txBody>
                  <a:tcPr marL="95921" marR="9592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0" lang="en-US" sz="1600" b="1" i="0" u="none" strike="noStrike" cap="none" normalizeH="0" baseline="0">
                          <a:ln>
                            <a:noFill/>
                          </a:ln>
                          <a:solidFill>
                            <a:srgbClr val="000000"/>
                          </a:solidFill>
                          <a:effectLst/>
                          <a:latin typeface="Arial" charset="0"/>
                          <a:cs typeface="Arial" charset="0"/>
                        </a:rPr>
                        <a:t>CustID</a:t>
                      </a:r>
                    </a:p>
                  </a:txBody>
                  <a:tcPr marL="95921" marR="9592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0" lang="en-US" sz="1600" b="1" i="0" u="none" strike="noStrike" cap="none" normalizeH="0" baseline="0">
                          <a:ln>
                            <a:noFill/>
                          </a:ln>
                          <a:solidFill>
                            <a:srgbClr val="000000"/>
                          </a:solidFill>
                          <a:effectLst/>
                          <a:latin typeface="Arial" charset="0"/>
                          <a:cs typeface="Arial" charset="0"/>
                        </a:rPr>
                        <a:t>Date</a:t>
                      </a:r>
                    </a:p>
                  </a:txBody>
                  <a:tcPr marL="95921" marR="9592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0" lang="en-US" sz="1600" b="1" i="0" u="none" strike="noStrike" cap="none" normalizeH="0" baseline="0">
                          <a:ln>
                            <a:noFill/>
                          </a:ln>
                          <a:solidFill>
                            <a:srgbClr val="000000"/>
                          </a:solidFill>
                          <a:effectLst/>
                          <a:latin typeface="Arial" charset="0"/>
                          <a:cs typeface="Arial" charset="0"/>
                        </a:rPr>
                        <a:t>Items</a:t>
                      </a:r>
                    </a:p>
                  </a:txBody>
                  <a:tcPr marL="95921" marR="9592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9588">
                <a:tc>
                  <a:txBody>
                    <a:body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0" lang="en-US" sz="1400" b="0" i="0" u="none" strike="noStrike" cap="none" normalizeH="0" baseline="0">
                          <a:ln>
                            <a:noFill/>
                          </a:ln>
                          <a:solidFill>
                            <a:srgbClr val="000000"/>
                          </a:solidFill>
                          <a:effectLst/>
                          <a:latin typeface="Arial" charset="0"/>
                          <a:cs typeface="Arial" charset="0"/>
                        </a:rPr>
                        <a:t>1</a:t>
                      </a:r>
                    </a:p>
                  </a:txBody>
                  <a:tcPr marL="95921" marR="9592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0" lang="en-US" sz="1400" b="0" i="0" u="none" strike="noStrike" cap="none" normalizeH="0" baseline="0">
                          <a:ln>
                            <a:noFill/>
                          </a:ln>
                          <a:solidFill>
                            <a:srgbClr val="000000"/>
                          </a:solidFill>
                          <a:effectLst/>
                          <a:latin typeface="Arial" charset="0"/>
                          <a:cs typeface="Arial" charset="0"/>
                        </a:rPr>
                        <a:t>4</a:t>
                      </a:r>
                    </a:p>
                  </a:txBody>
                  <a:tcPr marL="95921" marR="9592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0" lang="en-US" sz="1400" b="1" i="0" u="none" strike="noStrike" cap="none" normalizeH="0" baseline="0" dirty="0">
                          <a:ln>
                            <a:noFill/>
                          </a:ln>
                          <a:solidFill>
                            <a:srgbClr val="000000"/>
                          </a:solidFill>
                          <a:effectLst/>
                          <a:latin typeface="Arial" charset="0"/>
                          <a:cs typeface="Arial" charset="0"/>
                        </a:rPr>
                        <a:t>4/11/02</a:t>
                      </a:r>
                    </a:p>
                  </a:txBody>
                  <a:tcPr marL="95921" marR="9592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0" lang="en-US" sz="1400" b="0" i="0" u="none" strike="noStrike" cap="none" normalizeH="0" baseline="0" dirty="0">
                          <a:ln>
                            <a:noFill/>
                          </a:ln>
                          <a:solidFill>
                            <a:srgbClr val="000000"/>
                          </a:solidFill>
                          <a:effectLst/>
                          <a:latin typeface="Arial" charset="0"/>
                          <a:cs typeface="Arial" charset="0"/>
                        </a:rPr>
                        <a:t>5 Pencils, 3 Erasers, 6 Rulers</a:t>
                      </a:r>
                    </a:p>
                  </a:txBody>
                  <a:tcPr marL="95921" marR="9592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1163">
                <a:tc>
                  <a:txBody>
                    <a:body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0" lang="en-US" sz="1400" b="0" i="0" u="none" strike="noStrike" cap="none" normalizeH="0" baseline="0">
                          <a:ln>
                            <a:noFill/>
                          </a:ln>
                          <a:solidFill>
                            <a:srgbClr val="000000"/>
                          </a:solidFill>
                          <a:effectLst/>
                          <a:latin typeface="Arial" charset="0"/>
                          <a:cs typeface="Arial" charset="0"/>
                        </a:rPr>
                        <a:t>2</a:t>
                      </a:r>
                    </a:p>
                  </a:txBody>
                  <a:tcPr marL="95921" marR="9592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0" lang="en-US" sz="1400" b="0" i="0" u="none" strike="noStrike" cap="none" normalizeH="0" baseline="0">
                          <a:ln>
                            <a:noFill/>
                          </a:ln>
                          <a:solidFill>
                            <a:srgbClr val="000000"/>
                          </a:solidFill>
                          <a:effectLst/>
                          <a:latin typeface="Arial" charset="0"/>
                          <a:cs typeface="Arial" charset="0"/>
                        </a:rPr>
                        <a:t>23</a:t>
                      </a:r>
                    </a:p>
                  </a:txBody>
                  <a:tcPr marL="95921" marR="9592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0" lang="en-US" sz="1400" b="1" i="0" u="none" strike="noStrike" cap="none" normalizeH="0" baseline="0">
                          <a:ln>
                            <a:noFill/>
                          </a:ln>
                          <a:solidFill>
                            <a:srgbClr val="000000"/>
                          </a:solidFill>
                          <a:effectLst/>
                          <a:latin typeface="Arial" charset="0"/>
                          <a:cs typeface="Arial" charset="0"/>
                        </a:rPr>
                        <a:t>6/11/02</a:t>
                      </a:r>
                      <a:endParaRPr kumimoji="0" lang="en-US" sz="1400" b="1" i="0" u="none" strike="noStrike" cap="none" normalizeH="0" baseline="0">
                        <a:ln>
                          <a:noFill/>
                        </a:ln>
                        <a:solidFill>
                          <a:srgbClr val="000000"/>
                        </a:solidFill>
                        <a:effectLst/>
                        <a:latin typeface="Arial" charset="0"/>
                        <a:cs typeface="Times New Roman" pitchFamily="18" charset="0"/>
                      </a:endParaRPr>
                    </a:p>
                  </a:txBody>
                  <a:tcPr marL="95921" marR="9592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0" lang="en-US" sz="1400" b="0" i="0" u="none" strike="noStrike" cap="none" normalizeH="0" baseline="0" dirty="0">
                          <a:ln>
                            <a:noFill/>
                          </a:ln>
                          <a:solidFill>
                            <a:srgbClr val="000000"/>
                          </a:solidFill>
                          <a:effectLst/>
                          <a:latin typeface="Arial" charset="0"/>
                          <a:cs typeface="Arial" charset="0"/>
                        </a:rPr>
                        <a:t>1 Scissor</a:t>
                      </a:r>
                    </a:p>
                  </a:txBody>
                  <a:tcPr marL="95921" marR="9592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0" lang="en-US" sz="1400" b="0" i="0" u="none" strike="noStrike" cap="none" normalizeH="0" baseline="0">
                          <a:ln>
                            <a:noFill/>
                          </a:ln>
                          <a:solidFill>
                            <a:srgbClr val="000000"/>
                          </a:solidFill>
                          <a:effectLst/>
                          <a:latin typeface="Arial" charset="0"/>
                          <a:cs typeface="Arial" charset="0"/>
                        </a:rPr>
                        <a:t>3</a:t>
                      </a:r>
                    </a:p>
                  </a:txBody>
                  <a:tcPr marL="95921" marR="9592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0" lang="en-US" sz="1400" b="0" i="0" u="none" strike="noStrike" cap="none" normalizeH="0" baseline="0">
                          <a:ln>
                            <a:noFill/>
                          </a:ln>
                          <a:solidFill>
                            <a:srgbClr val="000000"/>
                          </a:solidFill>
                          <a:effectLst/>
                          <a:latin typeface="Arial" charset="0"/>
                          <a:cs typeface="Arial" charset="0"/>
                        </a:rPr>
                        <a:t>15</a:t>
                      </a:r>
                    </a:p>
                  </a:txBody>
                  <a:tcPr marL="95921" marR="9592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0" lang="en-US" sz="1400" b="1" i="0" u="none" strike="noStrike" cap="none" normalizeH="0" baseline="0">
                          <a:ln>
                            <a:noFill/>
                          </a:ln>
                          <a:solidFill>
                            <a:srgbClr val="000000"/>
                          </a:solidFill>
                          <a:effectLst/>
                          <a:latin typeface="Arial" charset="0"/>
                          <a:cs typeface="Arial" charset="0"/>
                        </a:rPr>
                        <a:t>7/11/02</a:t>
                      </a:r>
                    </a:p>
                  </a:txBody>
                  <a:tcPr marL="95921" marR="9592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0" lang="en-US" sz="1400" b="0" i="0" u="none" strike="noStrike" cap="none" normalizeH="0" baseline="0" dirty="0">
                          <a:ln>
                            <a:noFill/>
                          </a:ln>
                          <a:solidFill>
                            <a:srgbClr val="000000"/>
                          </a:solidFill>
                          <a:effectLst/>
                          <a:latin typeface="Arial" charset="0"/>
                          <a:cs typeface="Arial" charset="0"/>
                        </a:rPr>
                        <a:t>2 Pen, 2 Notebook</a:t>
                      </a:r>
                    </a:p>
                  </a:txBody>
                  <a:tcPr marL="95921" marR="9592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9575">
                <a:tc>
                  <a:txBody>
                    <a:body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0" lang="en-US" sz="1400" b="0" i="0" u="none" strike="noStrike" cap="none" normalizeH="0" baseline="0">
                          <a:ln>
                            <a:noFill/>
                          </a:ln>
                          <a:solidFill>
                            <a:srgbClr val="000000"/>
                          </a:solidFill>
                          <a:effectLst/>
                          <a:latin typeface="Arial" charset="0"/>
                          <a:cs typeface="Arial" charset="0"/>
                        </a:rPr>
                        <a:t>4</a:t>
                      </a:r>
                    </a:p>
                  </a:txBody>
                  <a:tcPr marL="95921" marR="9592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0" lang="en-US" sz="1400" b="0" i="0" u="none" strike="noStrike" cap="none" normalizeH="0" baseline="0">
                          <a:ln>
                            <a:noFill/>
                          </a:ln>
                          <a:solidFill>
                            <a:srgbClr val="000000"/>
                          </a:solidFill>
                          <a:effectLst/>
                          <a:latin typeface="Arial" charset="0"/>
                          <a:cs typeface="Arial" charset="0"/>
                        </a:rPr>
                        <a:t>2</a:t>
                      </a:r>
                    </a:p>
                  </a:txBody>
                  <a:tcPr marL="95921" marR="9592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0" lang="en-US" sz="1400" b="1" i="0" u="none" strike="noStrike" cap="none" normalizeH="0" baseline="0" dirty="0">
                          <a:ln>
                            <a:noFill/>
                          </a:ln>
                          <a:solidFill>
                            <a:srgbClr val="000000"/>
                          </a:solidFill>
                          <a:effectLst/>
                          <a:latin typeface="Arial" charset="0"/>
                          <a:cs typeface="Arial" charset="0"/>
                        </a:rPr>
                        <a:t>7/11/02</a:t>
                      </a:r>
                    </a:p>
                  </a:txBody>
                  <a:tcPr marL="95921" marR="9592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0" lang="en-US" sz="1400" b="0" i="0" u="none" strike="noStrike" cap="none" normalizeH="0" baseline="0" dirty="0">
                          <a:ln>
                            <a:noFill/>
                          </a:ln>
                          <a:solidFill>
                            <a:srgbClr val="000000"/>
                          </a:solidFill>
                          <a:effectLst/>
                          <a:latin typeface="Arial" charset="0"/>
                          <a:cs typeface="Arial" charset="0"/>
                        </a:rPr>
                        <a:t>15 5" Magazine File</a:t>
                      </a:r>
                    </a:p>
                  </a:txBody>
                  <a:tcPr marL="95921" marR="9592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2750">
                <a:tc>
                  <a:txBody>
                    <a:body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0" lang="en-US" sz="1400" b="0" i="0" u="none" strike="noStrike" cap="none" normalizeH="0" baseline="0">
                          <a:ln>
                            <a:noFill/>
                          </a:ln>
                          <a:solidFill>
                            <a:srgbClr val="000000"/>
                          </a:solidFill>
                          <a:effectLst/>
                          <a:latin typeface="Arial" charset="0"/>
                          <a:cs typeface="Arial" charset="0"/>
                        </a:rPr>
                        <a:t>5</a:t>
                      </a:r>
                    </a:p>
                  </a:txBody>
                  <a:tcPr marL="95921" marR="9592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0" lang="en-US" sz="1400" b="0" i="0" u="none" strike="noStrike" cap="none" normalizeH="0" baseline="0">
                          <a:ln>
                            <a:noFill/>
                          </a:ln>
                          <a:solidFill>
                            <a:srgbClr val="000000"/>
                          </a:solidFill>
                          <a:effectLst/>
                          <a:latin typeface="Arial" charset="0"/>
                          <a:cs typeface="Arial" charset="0"/>
                        </a:rPr>
                        <a:t>23</a:t>
                      </a:r>
                    </a:p>
                  </a:txBody>
                  <a:tcPr marL="95921" marR="9592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0" lang="en-US" sz="1400" b="1" i="0" u="none" strike="noStrike" cap="none" normalizeH="0" baseline="0">
                          <a:ln>
                            <a:noFill/>
                          </a:ln>
                          <a:solidFill>
                            <a:srgbClr val="000000"/>
                          </a:solidFill>
                          <a:effectLst/>
                          <a:latin typeface="Arial" charset="0"/>
                          <a:cs typeface="Arial" charset="0"/>
                        </a:rPr>
                        <a:t>7/11/02</a:t>
                      </a:r>
                    </a:p>
                  </a:txBody>
                  <a:tcPr marL="95921" marR="9592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0" lang="en-US" sz="1400" b="0" i="0" u="none" strike="noStrike" cap="none" normalizeH="0" baseline="0" dirty="0">
                          <a:ln>
                            <a:noFill/>
                          </a:ln>
                          <a:solidFill>
                            <a:srgbClr val="000000"/>
                          </a:solidFill>
                          <a:effectLst/>
                          <a:latin typeface="Arial" charset="0"/>
                          <a:cs typeface="Arial" charset="0"/>
                        </a:rPr>
                        <a:t>1 Stapler</a:t>
                      </a:r>
                    </a:p>
                  </a:txBody>
                  <a:tcPr marL="95921" marR="9592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9575">
                <a:tc>
                  <a:txBody>
                    <a:body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0" lang="en-US" sz="1400" b="0" i="0" u="none" strike="noStrike" cap="none" normalizeH="0" baseline="0">
                          <a:ln>
                            <a:noFill/>
                          </a:ln>
                          <a:solidFill>
                            <a:srgbClr val="000000"/>
                          </a:solidFill>
                          <a:effectLst/>
                          <a:latin typeface="Arial" charset="0"/>
                          <a:cs typeface="Arial" charset="0"/>
                        </a:rPr>
                        <a:t>6</a:t>
                      </a:r>
                    </a:p>
                  </a:txBody>
                  <a:tcPr marL="95921" marR="9592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0" lang="en-US" sz="1400" b="0" i="0" u="none" strike="noStrike" cap="none" normalizeH="0" baseline="0">
                          <a:ln>
                            <a:noFill/>
                          </a:ln>
                          <a:solidFill>
                            <a:srgbClr val="000000"/>
                          </a:solidFill>
                          <a:effectLst/>
                          <a:latin typeface="Arial" charset="0"/>
                          <a:cs typeface="Arial" charset="0"/>
                        </a:rPr>
                        <a:t>2</a:t>
                      </a:r>
                    </a:p>
                  </a:txBody>
                  <a:tcPr marL="95921" marR="9592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90000"/>
                        <a:buFontTx/>
                        <a:buNone/>
                        <a:tabLst/>
                      </a:pPr>
                      <a:r>
                        <a:rPr kumimoji="0" lang="en-US" sz="1400" b="1" i="0" u="none" strike="noStrike" cap="none" normalizeH="0" baseline="0" dirty="0">
                          <a:ln>
                            <a:noFill/>
                          </a:ln>
                          <a:solidFill>
                            <a:srgbClr val="000000"/>
                          </a:solidFill>
                          <a:effectLst/>
                          <a:latin typeface="Arial" pitchFamily="34" charset="0"/>
                          <a:cs typeface="Arial" pitchFamily="34" charset="0"/>
                        </a:rPr>
                        <a:t>8/11/02</a:t>
                      </a:r>
                    </a:p>
                  </a:txBody>
                  <a:tcPr marL="95921" marR="9592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90000"/>
                        <a:buFontTx/>
                        <a:buNone/>
                        <a:tabLst/>
                      </a:pPr>
                      <a:r>
                        <a:rPr kumimoji="0" lang="en-US" sz="1400" b="0" i="0" u="none" strike="noStrike" cap="none" normalizeH="0" baseline="0" dirty="0">
                          <a:ln>
                            <a:noFill/>
                          </a:ln>
                          <a:solidFill>
                            <a:srgbClr val="000000"/>
                          </a:solidFill>
                          <a:effectLst/>
                          <a:latin typeface="Arial" pitchFamily="34" charset="0"/>
                          <a:cs typeface="Arial" pitchFamily="34" charset="0"/>
                        </a:rPr>
                        <a:t>5 </a:t>
                      </a:r>
                      <a:r>
                        <a:rPr lang="en-US" sz="1400" b="0" dirty="0">
                          <a:latin typeface="Arial" pitchFamily="34" charset="0"/>
                          <a:cs typeface="Arial" pitchFamily="34" charset="0"/>
                        </a:rPr>
                        <a:t>Kingston USB Flash Drive 8GB</a:t>
                      </a:r>
                      <a:endParaRPr kumimoji="0" lang="en-US" sz="1400" b="0" i="0" u="none" strike="noStrike" cap="none" normalizeH="0" baseline="0" dirty="0">
                        <a:ln>
                          <a:noFill/>
                        </a:ln>
                        <a:solidFill>
                          <a:srgbClr val="000000"/>
                        </a:solidFill>
                        <a:effectLst/>
                        <a:latin typeface="Arial" pitchFamily="34" charset="0"/>
                        <a:cs typeface="Arial" pitchFamily="34" charset="0"/>
                      </a:endParaRPr>
                    </a:p>
                  </a:txBody>
                  <a:tcPr marL="95921" marR="9592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9502" name="Rectangle 3">
            <a:extLst>
              <a:ext uri="{FF2B5EF4-FFF2-40B4-BE49-F238E27FC236}">
                <a16:creationId xmlns:a16="http://schemas.microsoft.com/office/drawing/2014/main" id="{F893917B-174A-488A-BA1C-6F92EADF2E44}"/>
              </a:ext>
            </a:extLst>
          </p:cNvPr>
          <p:cNvSpPr>
            <a:spLocks noGrp="1" noChangeArrowheads="1"/>
          </p:cNvSpPr>
          <p:nvPr>
            <p:ph type="body" idx="4294967295"/>
          </p:nvPr>
        </p:nvSpPr>
        <p:spPr>
          <a:xfrm>
            <a:off x="1286539" y="1643063"/>
            <a:ext cx="9367283" cy="1404937"/>
          </a:xfrm>
        </p:spPr>
        <p:txBody>
          <a:bodyPr/>
          <a:lstStyle/>
          <a:p>
            <a:r>
              <a:rPr lang="en-US" altLang="en-US" sz="2400" dirty="0">
                <a:solidFill>
                  <a:srgbClr val="000000"/>
                </a:solidFill>
                <a:latin typeface="Arial" panose="020B0604020202020204" pitchFamily="34" charset="0"/>
                <a:cs typeface="Arial" panose="020B0604020202020204" pitchFamily="34" charset="0"/>
              </a:rPr>
              <a:t>This mean that in your table, for every row-by-column position (cell), there exists only one value - not an array or list of values:</a:t>
            </a:r>
          </a:p>
        </p:txBody>
      </p:sp>
      <p:sp>
        <p:nvSpPr>
          <p:cNvPr id="2" name="TextBox 1">
            <a:extLst>
              <a:ext uri="{FF2B5EF4-FFF2-40B4-BE49-F238E27FC236}">
                <a16:creationId xmlns:a16="http://schemas.microsoft.com/office/drawing/2014/main" id="{9150BEDD-CEC7-41E4-411B-1617848329B9}"/>
              </a:ext>
            </a:extLst>
          </p:cNvPr>
          <p:cNvSpPr txBox="1"/>
          <p:nvPr/>
        </p:nvSpPr>
        <p:spPr>
          <a:xfrm>
            <a:off x="2371061" y="5943600"/>
            <a:ext cx="3965944" cy="369332"/>
          </a:xfrm>
          <a:prstGeom prst="rect">
            <a:avLst/>
          </a:prstGeom>
          <a:noFill/>
        </p:spPr>
        <p:txBody>
          <a:bodyPr wrap="square" rtlCol="0">
            <a:spAutoFit/>
          </a:bodyPr>
          <a:lstStyle/>
          <a:p>
            <a:r>
              <a:rPr lang="en-US" dirty="0"/>
              <a:t>Attribute ‘Items’ is not atomic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0EFEEDC7-5D23-4E6E-8945-F61228CC9D74}"/>
              </a:ext>
            </a:extLst>
          </p:cNvPr>
          <p:cNvSpPr>
            <a:spLocks noGrp="1" noChangeArrowheads="1"/>
          </p:cNvSpPr>
          <p:nvPr>
            <p:ph type="title"/>
          </p:nvPr>
        </p:nvSpPr>
        <p:spPr>
          <a:xfrm>
            <a:off x="2133600" y="228600"/>
            <a:ext cx="7772400" cy="1143000"/>
          </a:xfrm>
        </p:spPr>
        <p:txBody>
          <a:bodyPr/>
          <a:lstStyle/>
          <a:p>
            <a:r>
              <a:rPr lang="en-US" altLang="en-US" dirty="0"/>
              <a:t>Example: </a:t>
            </a:r>
            <a:r>
              <a:rPr lang="en-US" altLang="en-US" dirty="0" err="1"/>
              <a:t>Dept_Emp</a:t>
            </a:r>
            <a:endParaRPr lang="en-US" altLang="en-US" dirty="0"/>
          </a:p>
        </p:txBody>
      </p:sp>
      <p:grpSp>
        <p:nvGrpSpPr>
          <p:cNvPr id="20484" name="Group 3">
            <a:extLst>
              <a:ext uri="{FF2B5EF4-FFF2-40B4-BE49-F238E27FC236}">
                <a16:creationId xmlns:a16="http://schemas.microsoft.com/office/drawing/2014/main" id="{9CD300E6-A21E-4AC2-BE98-52661789CC0E}"/>
              </a:ext>
            </a:extLst>
          </p:cNvPr>
          <p:cNvGrpSpPr>
            <a:grpSpLocks/>
          </p:cNvGrpSpPr>
          <p:nvPr/>
        </p:nvGrpSpPr>
        <p:grpSpPr bwMode="auto">
          <a:xfrm>
            <a:off x="2362200" y="1981201"/>
            <a:ext cx="7640638" cy="2828925"/>
            <a:chOff x="-3" y="-3"/>
            <a:chExt cx="5821" cy="1782"/>
          </a:xfrm>
        </p:grpSpPr>
        <p:grpSp>
          <p:nvGrpSpPr>
            <p:cNvPr id="20485" name="Group 4">
              <a:extLst>
                <a:ext uri="{FF2B5EF4-FFF2-40B4-BE49-F238E27FC236}">
                  <a16:creationId xmlns:a16="http://schemas.microsoft.com/office/drawing/2014/main" id="{4BD151A5-F8C8-403D-A37B-239D07954DEB}"/>
                </a:ext>
              </a:extLst>
            </p:cNvPr>
            <p:cNvGrpSpPr>
              <a:grpSpLocks/>
            </p:cNvGrpSpPr>
            <p:nvPr/>
          </p:nvGrpSpPr>
          <p:grpSpPr bwMode="auto">
            <a:xfrm>
              <a:off x="0" y="0"/>
              <a:ext cx="5815" cy="1776"/>
              <a:chOff x="0" y="0"/>
              <a:chExt cx="5815" cy="1776"/>
            </a:xfrm>
          </p:grpSpPr>
          <p:grpSp>
            <p:nvGrpSpPr>
              <p:cNvPr id="20487" name="Group 5">
                <a:extLst>
                  <a:ext uri="{FF2B5EF4-FFF2-40B4-BE49-F238E27FC236}">
                    <a16:creationId xmlns:a16="http://schemas.microsoft.com/office/drawing/2014/main" id="{D5492DD3-F781-4982-923B-2E3F4881B207}"/>
                  </a:ext>
                </a:extLst>
              </p:cNvPr>
              <p:cNvGrpSpPr>
                <a:grpSpLocks/>
              </p:cNvGrpSpPr>
              <p:nvPr/>
            </p:nvGrpSpPr>
            <p:grpSpPr bwMode="auto">
              <a:xfrm>
                <a:off x="0" y="0"/>
                <a:ext cx="1259" cy="430"/>
                <a:chOff x="0" y="0"/>
                <a:chExt cx="1259" cy="430"/>
              </a:xfrm>
            </p:grpSpPr>
            <p:sp>
              <p:nvSpPr>
                <p:cNvPr id="20521" name="Rectangle 6">
                  <a:extLst>
                    <a:ext uri="{FF2B5EF4-FFF2-40B4-BE49-F238E27FC236}">
                      <a16:creationId xmlns:a16="http://schemas.microsoft.com/office/drawing/2014/main" id="{3D695D81-6F26-42E6-8ED7-F528350A9948}"/>
                    </a:ext>
                  </a:extLst>
                </p:cNvPr>
                <p:cNvSpPr>
                  <a:spLocks noChangeArrowheads="1"/>
                </p:cNvSpPr>
                <p:nvPr/>
              </p:nvSpPr>
              <p:spPr bwMode="auto">
                <a:xfrm>
                  <a:off x="6" y="6"/>
                  <a:ext cx="1247"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Verdana" panose="020B0604030504040204" pitchFamily="34" charset="0"/>
                      <a:cs typeface="Times New Roman" panose="02020603050405020304" pitchFamily="18" charset="0"/>
                    </a:rPr>
                    <a:t>DEPT_NO</a:t>
                  </a:r>
                  <a:endParaRPr lang="en-US" altLang="en-US" sz="1200">
                    <a:latin typeface="Tw Cen MT" panose="020B0602020104020603" pitchFamily="34" charset="0"/>
                    <a:cs typeface="Times New Roman" panose="02020603050405020304" pitchFamily="18" charset="0"/>
                  </a:endParaRPr>
                </a:p>
                <a:p>
                  <a:endParaRPr lang="en-US" altLang="en-US">
                    <a:latin typeface="Tw Cen MT" panose="020B0602020104020603" pitchFamily="34" charset="0"/>
                  </a:endParaRPr>
                </a:p>
              </p:txBody>
            </p:sp>
            <p:sp>
              <p:nvSpPr>
                <p:cNvPr id="20522" name="Rectangle 7">
                  <a:extLst>
                    <a:ext uri="{FF2B5EF4-FFF2-40B4-BE49-F238E27FC236}">
                      <a16:creationId xmlns:a16="http://schemas.microsoft.com/office/drawing/2014/main" id="{5A6B89B7-C44D-4FA6-A267-816B768C29B5}"/>
                    </a:ext>
                  </a:extLst>
                </p:cNvPr>
                <p:cNvSpPr>
                  <a:spLocks noChangeArrowheads="1"/>
                </p:cNvSpPr>
                <p:nvPr/>
              </p:nvSpPr>
              <p:spPr bwMode="auto">
                <a:xfrm>
                  <a:off x="0" y="0"/>
                  <a:ext cx="1259" cy="43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w Cen MT" panose="020B0602020104020603" pitchFamily="34" charset="0"/>
                  </a:endParaRPr>
                </a:p>
              </p:txBody>
            </p:sp>
          </p:grpSp>
          <p:grpSp>
            <p:nvGrpSpPr>
              <p:cNvPr id="20488" name="Group 8">
                <a:extLst>
                  <a:ext uri="{FF2B5EF4-FFF2-40B4-BE49-F238E27FC236}">
                    <a16:creationId xmlns:a16="http://schemas.microsoft.com/office/drawing/2014/main" id="{13F26A82-900E-4D24-B7A1-03031CB6F13A}"/>
                  </a:ext>
                </a:extLst>
              </p:cNvPr>
              <p:cNvGrpSpPr>
                <a:grpSpLocks/>
              </p:cNvGrpSpPr>
              <p:nvPr/>
            </p:nvGrpSpPr>
            <p:grpSpPr bwMode="auto">
              <a:xfrm>
                <a:off x="1259" y="0"/>
                <a:ext cx="1749" cy="430"/>
                <a:chOff x="1259" y="0"/>
                <a:chExt cx="1749" cy="430"/>
              </a:xfrm>
            </p:grpSpPr>
            <p:sp>
              <p:nvSpPr>
                <p:cNvPr id="20519" name="Rectangle 9">
                  <a:extLst>
                    <a:ext uri="{FF2B5EF4-FFF2-40B4-BE49-F238E27FC236}">
                      <a16:creationId xmlns:a16="http://schemas.microsoft.com/office/drawing/2014/main" id="{75176563-B15B-455A-A233-001B3C609C0C}"/>
                    </a:ext>
                  </a:extLst>
                </p:cNvPr>
                <p:cNvSpPr>
                  <a:spLocks noChangeArrowheads="1"/>
                </p:cNvSpPr>
                <p:nvPr/>
              </p:nvSpPr>
              <p:spPr bwMode="auto">
                <a:xfrm>
                  <a:off x="1265" y="6"/>
                  <a:ext cx="1737"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Verdana" panose="020B0604030504040204" pitchFamily="34" charset="0"/>
                      <a:cs typeface="Times New Roman" panose="02020603050405020304" pitchFamily="18" charset="0"/>
                    </a:rPr>
                    <a:t>MANAGER_NO</a:t>
                  </a:r>
                  <a:endParaRPr lang="en-US" altLang="en-US" sz="1200">
                    <a:latin typeface="Tw Cen MT" panose="020B0602020104020603" pitchFamily="34" charset="0"/>
                    <a:cs typeface="Times New Roman" panose="02020603050405020304" pitchFamily="18" charset="0"/>
                  </a:endParaRPr>
                </a:p>
                <a:p>
                  <a:endParaRPr lang="en-US" altLang="en-US">
                    <a:latin typeface="Tw Cen MT" panose="020B0602020104020603" pitchFamily="34" charset="0"/>
                  </a:endParaRPr>
                </a:p>
              </p:txBody>
            </p:sp>
            <p:sp>
              <p:nvSpPr>
                <p:cNvPr id="20520" name="Rectangle 10">
                  <a:extLst>
                    <a:ext uri="{FF2B5EF4-FFF2-40B4-BE49-F238E27FC236}">
                      <a16:creationId xmlns:a16="http://schemas.microsoft.com/office/drawing/2014/main" id="{70C040B0-8922-40D7-9CD8-6E0404C164EA}"/>
                    </a:ext>
                  </a:extLst>
                </p:cNvPr>
                <p:cNvSpPr>
                  <a:spLocks noChangeArrowheads="1"/>
                </p:cNvSpPr>
                <p:nvPr/>
              </p:nvSpPr>
              <p:spPr bwMode="auto">
                <a:xfrm>
                  <a:off x="1259" y="0"/>
                  <a:ext cx="1749" cy="43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w Cen MT" panose="020B0602020104020603" pitchFamily="34" charset="0"/>
                  </a:endParaRPr>
                </a:p>
              </p:txBody>
            </p:sp>
          </p:grpSp>
          <p:grpSp>
            <p:nvGrpSpPr>
              <p:cNvPr id="20489" name="Group 11">
                <a:extLst>
                  <a:ext uri="{FF2B5EF4-FFF2-40B4-BE49-F238E27FC236}">
                    <a16:creationId xmlns:a16="http://schemas.microsoft.com/office/drawing/2014/main" id="{AB9DDCA4-4460-4957-B023-9FE2C21D73B2}"/>
                  </a:ext>
                </a:extLst>
              </p:cNvPr>
              <p:cNvGrpSpPr>
                <a:grpSpLocks/>
              </p:cNvGrpSpPr>
              <p:nvPr/>
            </p:nvGrpSpPr>
            <p:grpSpPr bwMode="auto">
              <a:xfrm>
                <a:off x="3008" y="0"/>
                <a:ext cx="1061" cy="430"/>
                <a:chOff x="3008" y="0"/>
                <a:chExt cx="1061" cy="430"/>
              </a:xfrm>
            </p:grpSpPr>
            <p:sp>
              <p:nvSpPr>
                <p:cNvPr id="20517" name="Rectangle 12">
                  <a:extLst>
                    <a:ext uri="{FF2B5EF4-FFF2-40B4-BE49-F238E27FC236}">
                      <a16:creationId xmlns:a16="http://schemas.microsoft.com/office/drawing/2014/main" id="{99672556-0BD9-48E1-BF31-2307670F6DDA}"/>
                    </a:ext>
                  </a:extLst>
                </p:cNvPr>
                <p:cNvSpPr>
                  <a:spLocks noChangeArrowheads="1"/>
                </p:cNvSpPr>
                <p:nvPr/>
              </p:nvSpPr>
              <p:spPr bwMode="auto">
                <a:xfrm>
                  <a:off x="3014" y="6"/>
                  <a:ext cx="1049"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Verdana" panose="020B0604030504040204" pitchFamily="34" charset="0"/>
                      <a:cs typeface="Times New Roman" panose="02020603050405020304" pitchFamily="18" charset="0"/>
                    </a:rPr>
                    <a:t>EMP_NO</a:t>
                  </a:r>
                  <a:endParaRPr lang="en-US" altLang="en-US" sz="1200">
                    <a:latin typeface="Tw Cen MT" panose="020B0602020104020603" pitchFamily="34" charset="0"/>
                    <a:cs typeface="Times New Roman" panose="02020603050405020304" pitchFamily="18" charset="0"/>
                  </a:endParaRPr>
                </a:p>
                <a:p>
                  <a:endParaRPr lang="en-US" altLang="en-US">
                    <a:latin typeface="Tw Cen MT" panose="020B0602020104020603" pitchFamily="34" charset="0"/>
                  </a:endParaRPr>
                </a:p>
              </p:txBody>
            </p:sp>
            <p:sp>
              <p:nvSpPr>
                <p:cNvPr id="20518" name="Rectangle 13">
                  <a:extLst>
                    <a:ext uri="{FF2B5EF4-FFF2-40B4-BE49-F238E27FC236}">
                      <a16:creationId xmlns:a16="http://schemas.microsoft.com/office/drawing/2014/main" id="{8069C30A-7BA0-4B11-8398-70B34F07A4BA}"/>
                    </a:ext>
                  </a:extLst>
                </p:cNvPr>
                <p:cNvSpPr>
                  <a:spLocks noChangeArrowheads="1"/>
                </p:cNvSpPr>
                <p:nvPr/>
              </p:nvSpPr>
              <p:spPr bwMode="auto">
                <a:xfrm>
                  <a:off x="3008" y="0"/>
                  <a:ext cx="1061" cy="43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w Cen MT" panose="020B0602020104020603" pitchFamily="34" charset="0"/>
                  </a:endParaRPr>
                </a:p>
              </p:txBody>
            </p:sp>
          </p:grpSp>
          <p:grpSp>
            <p:nvGrpSpPr>
              <p:cNvPr id="20490" name="Group 14">
                <a:extLst>
                  <a:ext uri="{FF2B5EF4-FFF2-40B4-BE49-F238E27FC236}">
                    <a16:creationId xmlns:a16="http://schemas.microsoft.com/office/drawing/2014/main" id="{79C3AA6C-AEB3-4480-B23F-E7204384D5EF}"/>
                  </a:ext>
                </a:extLst>
              </p:cNvPr>
              <p:cNvGrpSpPr>
                <a:grpSpLocks/>
              </p:cNvGrpSpPr>
              <p:nvPr/>
            </p:nvGrpSpPr>
            <p:grpSpPr bwMode="auto">
              <a:xfrm>
                <a:off x="4069" y="0"/>
                <a:ext cx="1746" cy="430"/>
                <a:chOff x="4069" y="0"/>
                <a:chExt cx="1746" cy="430"/>
              </a:xfrm>
            </p:grpSpPr>
            <p:sp>
              <p:nvSpPr>
                <p:cNvPr id="20515" name="Rectangle 15">
                  <a:extLst>
                    <a:ext uri="{FF2B5EF4-FFF2-40B4-BE49-F238E27FC236}">
                      <a16:creationId xmlns:a16="http://schemas.microsoft.com/office/drawing/2014/main" id="{F9EBD71B-6854-4B73-9956-0D8C5D50D722}"/>
                    </a:ext>
                  </a:extLst>
                </p:cNvPr>
                <p:cNvSpPr>
                  <a:spLocks noChangeArrowheads="1"/>
                </p:cNvSpPr>
                <p:nvPr/>
              </p:nvSpPr>
              <p:spPr bwMode="auto">
                <a:xfrm>
                  <a:off x="4075" y="6"/>
                  <a:ext cx="1734"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Verdana" panose="020B0604030504040204" pitchFamily="34" charset="0"/>
                      <a:cs typeface="Times New Roman" panose="02020603050405020304" pitchFamily="18" charset="0"/>
                    </a:rPr>
                    <a:t>EMP_NAME</a:t>
                  </a:r>
                  <a:endParaRPr lang="en-US" altLang="en-US" sz="1200">
                    <a:latin typeface="Tw Cen MT" panose="020B0602020104020603" pitchFamily="34" charset="0"/>
                    <a:cs typeface="Times New Roman" panose="02020603050405020304" pitchFamily="18" charset="0"/>
                  </a:endParaRPr>
                </a:p>
                <a:p>
                  <a:endParaRPr lang="en-US" altLang="en-US">
                    <a:latin typeface="Tw Cen MT" panose="020B0602020104020603" pitchFamily="34" charset="0"/>
                  </a:endParaRPr>
                </a:p>
              </p:txBody>
            </p:sp>
            <p:sp>
              <p:nvSpPr>
                <p:cNvPr id="20516" name="Rectangle 16">
                  <a:extLst>
                    <a:ext uri="{FF2B5EF4-FFF2-40B4-BE49-F238E27FC236}">
                      <a16:creationId xmlns:a16="http://schemas.microsoft.com/office/drawing/2014/main" id="{2D4C0FE4-B729-45F3-A19C-7903DD00342A}"/>
                    </a:ext>
                  </a:extLst>
                </p:cNvPr>
                <p:cNvSpPr>
                  <a:spLocks noChangeArrowheads="1"/>
                </p:cNvSpPr>
                <p:nvPr/>
              </p:nvSpPr>
              <p:spPr bwMode="auto">
                <a:xfrm>
                  <a:off x="4069" y="0"/>
                  <a:ext cx="1746" cy="43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w Cen MT" panose="020B0602020104020603" pitchFamily="34" charset="0"/>
                  </a:endParaRPr>
                </a:p>
              </p:txBody>
            </p:sp>
          </p:grpSp>
          <p:grpSp>
            <p:nvGrpSpPr>
              <p:cNvPr id="20491" name="Group 17">
                <a:extLst>
                  <a:ext uri="{FF2B5EF4-FFF2-40B4-BE49-F238E27FC236}">
                    <a16:creationId xmlns:a16="http://schemas.microsoft.com/office/drawing/2014/main" id="{44D7CE54-39F7-421E-9B61-3573D813CB9A}"/>
                  </a:ext>
                </a:extLst>
              </p:cNvPr>
              <p:cNvGrpSpPr>
                <a:grpSpLocks/>
              </p:cNvGrpSpPr>
              <p:nvPr/>
            </p:nvGrpSpPr>
            <p:grpSpPr bwMode="auto">
              <a:xfrm>
                <a:off x="0" y="442"/>
                <a:ext cx="1259" cy="738"/>
                <a:chOff x="0" y="442"/>
                <a:chExt cx="1259" cy="738"/>
              </a:xfrm>
            </p:grpSpPr>
            <p:sp>
              <p:nvSpPr>
                <p:cNvPr id="20513" name="Rectangle 18">
                  <a:extLst>
                    <a:ext uri="{FF2B5EF4-FFF2-40B4-BE49-F238E27FC236}">
                      <a16:creationId xmlns:a16="http://schemas.microsoft.com/office/drawing/2014/main" id="{51743D7B-9DC0-4A1B-BD44-A1393BCF59A2}"/>
                    </a:ext>
                  </a:extLst>
                </p:cNvPr>
                <p:cNvSpPr>
                  <a:spLocks noChangeArrowheads="1"/>
                </p:cNvSpPr>
                <p:nvPr/>
              </p:nvSpPr>
              <p:spPr bwMode="auto">
                <a:xfrm>
                  <a:off x="6" y="448"/>
                  <a:ext cx="1247"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latin typeface="Verdana" panose="020B0604030504040204" pitchFamily="34" charset="0"/>
                      <a:cs typeface="Times New Roman" panose="02020603050405020304" pitchFamily="18" charset="0"/>
                    </a:rPr>
                    <a:t>D101</a:t>
                  </a:r>
                  <a:endParaRPr lang="en-US" altLang="en-US" sz="1200">
                    <a:latin typeface="Tw Cen MT" panose="020B0602020104020603" pitchFamily="34" charset="0"/>
                    <a:cs typeface="Times New Roman" panose="02020603050405020304" pitchFamily="18" charset="0"/>
                  </a:endParaRPr>
                </a:p>
                <a:p>
                  <a:endParaRPr lang="en-US" altLang="en-US">
                    <a:latin typeface="Tw Cen MT" panose="020B0602020104020603" pitchFamily="34" charset="0"/>
                  </a:endParaRPr>
                </a:p>
              </p:txBody>
            </p:sp>
            <p:sp>
              <p:nvSpPr>
                <p:cNvPr id="20514" name="Rectangle 19">
                  <a:extLst>
                    <a:ext uri="{FF2B5EF4-FFF2-40B4-BE49-F238E27FC236}">
                      <a16:creationId xmlns:a16="http://schemas.microsoft.com/office/drawing/2014/main" id="{18B6B15D-225A-44E7-8709-5F86EB088434}"/>
                    </a:ext>
                  </a:extLst>
                </p:cNvPr>
                <p:cNvSpPr>
                  <a:spLocks noChangeArrowheads="1"/>
                </p:cNvSpPr>
                <p:nvPr/>
              </p:nvSpPr>
              <p:spPr bwMode="auto">
                <a:xfrm>
                  <a:off x="0" y="442"/>
                  <a:ext cx="1259" cy="73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w Cen MT" panose="020B0602020104020603" pitchFamily="34" charset="0"/>
                  </a:endParaRPr>
                </a:p>
              </p:txBody>
            </p:sp>
          </p:grpSp>
          <p:grpSp>
            <p:nvGrpSpPr>
              <p:cNvPr id="20492" name="Group 20">
                <a:extLst>
                  <a:ext uri="{FF2B5EF4-FFF2-40B4-BE49-F238E27FC236}">
                    <a16:creationId xmlns:a16="http://schemas.microsoft.com/office/drawing/2014/main" id="{FABEFB17-51E0-4074-9880-B7FC2D2381D8}"/>
                  </a:ext>
                </a:extLst>
              </p:cNvPr>
              <p:cNvGrpSpPr>
                <a:grpSpLocks/>
              </p:cNvGrpSpPr>
              <p:nvPr/>
            </p:nvGrpSpPr>
            <p:grpSpPr bwMode="auto">
              <a:xfrm>
                <a:off x="1259" y="442"/>
                <a:ext cx="1749" cy="738"/>
                <a:chOff x="1259" y="442"/>
                <a:chExt cx="1749" cy="738"/>
              </a:xfrm>
            </p:grpSpPr>
            <p:sp>
              <p:nvSpPr>
                <p:cNvPr id="20511" name="Rectangle 21">
                  <a:extLst>
                    <a:ext uri="{FF2B5EF4-FFF2-40B4-BE49-F238E27FC236}">
                      <a16:creationId xmlns:a16="http://schemas.microsoft.com/office/drawing/2014/main" id="{29274140-86BD-4B61-B2B9-CAEE860B55FC}"/>
                    </a:ext>
                  </a:extLst>
                </p:cNvPr>
                <p:cNvSpPr>
                  <a:spLocks noChangeArrowheads="1"/>
                </p:cNvSpPr>
                <p:nvPr/>
              </p:nvSpPr>
              <p:spPr bwMode="auto">
                <a:xfrm>
                  <a:off x="1265" y="448"/>
                  <a:ext cx="1737"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latin typeface="Verdana" panose="020B0604030504040204" pitchFamily="34" charset="0"/>
                      <a:cs typeface="Times New Roman" panose="02020603050405020304" pitchFamily="18" charset="0"/>
                    </a:rPr>
                    <a:t>12345</a:t>
                  </a:r>
                  <a:endParaRPr lang="en-US" altLang="en-US" sz="1200">
                    <a:latin typeface="Tw Cen MT" panose="020B0602020104020603" pitchFamily="34" charset="0"/>
                    <a:cs typeface="Times New Roman" panose="02020603050405020304" pitchFamily="18" charset="0"/>
                  </a:endParaRPr>
                </a:p>
                <a:p>
                  <a:endParaRPr lang="en-US" altLang="en-US">
                    <a:latin typeface="Tw Cen MT" panose="020B0602020104020603" pitchFamily="34" charset="0"/>
                  </a:endParaRPr>
                </a:p>
              </p:txBody>
            </p:sp>
            <p:sp>
              <p:nvSpPr>
                <p:cNvPr id="20512" name="Rectangle 22">
                  <a:extLst>
                    <a:ext uri="{FF2B5EF4-FFF2-40B4-BE49-F238E27FC236}">
                      <a16:creationId xmlns:a16="http://schemas.microsoft.com/office/drawing/2014/main" id="{13CFD771-3CF4-40FA-ABB5-F70D31FD55EA}"/>
                    </a:ext>
                  </a:extLst>
                </p:cNvPr>
                <p:cNvSpPr>
                  <a:spLocks noChangeArrowheads="1"/>
                </p:cNvSpPr>
                <p:nvPr/>
              </p:nvSpPr>
              <p:spPr bwMode="auto">
                <a:xfrm>
                  <a:off x="1259" y="442"/>
                  <a:ext cx="1749" cy="73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w Cen MT" panose="020B0602020104020603" pitchFamily="34" charset="0"/>
                  </a:endParaRPr>
                </a:p>
              </p:txBody>
            </p:sp>
          </p:grpSp>
          <p:grpSp>
            <p:nvGrpSpPr>
              <p:cNvPr id="20493" name="Group 23">
                <a:extLst>
                  <a:ext uri="{FF2B5EF4-FFF2-40B4-BE49-F238E27FC236}">
                    <a16:creationId xmlns:a16="http://schemas.microsoft.com/office/drawing/2014/main" id="{2ACC4E55-9D36-4FEE-A3D3-DC5FC06D884D}"/>
                  </a:ext>
                </a:extLst>
              </p:cNvPr>
              <p:cNvGrpSpPr>
                <a:grpSpLocks/>
              </p:cNvGrpSpPr>
              <p:nvPr/>
            </p:nvGrpSpPr>
            <p:grpSpPr bwMode="auto">
              <a:xfrm>
                <a:off x="3008" y="442"/>
                <a:ext cx="1061" cy="738"/>
                <a:chOff x="3008" y="442"/>
                <a:chExt cx="1061" cy="738"/>
              </a:xfrm>
            </p:grpSpPr>
            <p:sp>
              <p:nvSpPr>
                <p:cNvPr id="20509" name="Rectangle 24">
                  <a:extLst>
                    <a:ext uri="{FF2B5EF4-FFF2-40B4-BE49-F238E27FC236}">
                      <a16:creationId xmlns:a16="http://schemas.microsoft.com/office/drawing/2014/main" id="{9276AA0C-9B07-4FCA-A726-9E5687753194}"/>
                    </a:ext>
                  </a:extLst>
                </p:cNvPr>
                <p:cNvSpPr>
                  <a:spLocks noChangeArrowheads="1"/>
                </p:cNvSpPr>
                <p:nvPr/>
              </p:nvSpPr>
              <p:spPr bwMode="auto">
                <a:xfrm>
                  <a:off x="3014" y="448"/>
                  <a:ext cx="1049"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latin typeface="Verdana" panose="020B0604030504040204" pitchFamily="34" charset="0"/>
                      <a:cs typeface="Times New Roman" panose="02020603050405020304" pitchFamily="18" charset="0"/>
                    </a:rPr>
                    <a:t>20000</a:t>
                  </a:r>
                  <a:br>
                    <a:rPr lang="en-US" altLang="en-US" sz="1600">
                      <a:latin typeface="Verdana" panose="020B0604030504040204" pitchFamily="34" charset="0"/>
                      <a:cs typeface="Times New Roman" panose="02020603050405020304" pitchFamily="18" charset="0"/>
                    </a:rPr>
                  </a:br>
                  <a:r>
                    <a:rPr lang="en-US" altLang="en-US" sz="1600">
                      <a:latin typeface="Verdana" panose="020B0604030504040204" pitchFamily="34" charset="0"/>
                      <a:cs typeface="Times New Roman" panose="02020603050405020304" pitchFamily="18" charset="0"/>
                    </a:rPr>
                    <a:t>20001</a:t>
                  </a:r>
                  <a:br>
                    <a:rPr lang="en-US" altLang="en-US" sz="1600">
                      <a:latin typeface="Verdana" panose="020B0604030504040204" pitchFamily="34" charset="0"/>
                      <a:cs typeface="Times New Roman" panose="02020603050405020304" pitchFamily="18" charset="0"/>
                    </a:rPr>
                  </a:br>
                  <a:r>
                    <a:rPr lang="en-US" altLang="en-US" sz="1600">
                      <a:latin typeface="Verdana" panose="020B0604030504040204" pitchFamily="34" charset="0"/>
                      <a:cs typeface="Times New Roman" panose="02020603050405020304" pitchFamily="18" charset="0"/>
                    </a:rPr>
                    <a:t>20002 </a:t>
                  </a:r>
                  <a:endParaRPr lang="en-US" altLang="en-US" sz="1200">
                    <a:latin typeface="Tw Cen MT" panose="020B0602020104020603" pitchFamily="34" charset="0"/>
                    <a:cs typeface="Times New Roman" panose="02020603050405020304" pitchFamily="18" charset="0"/>
                  </a:endParaRPr>
                </a:p>
                <a:p>
                  <a:endParaRPr lang="en-US" altLang="en-US">
                    <a:latin typeface="Tw Cen MT" panose="020B0602020104020603" pitchFamily="34" charset="0"/>
                  </a:endParaRPr>
                </a:p>
              </p:txBody>
            </p:sp>
            <p:sp>
              <p:nvSpPr>
                <p:cNvPr id="20510" name="Rectangle 25">
                  <a:extLst>
                    <a:ext uri="{FF2B5EF4-FFF2-40B4-BE49-F238E27FC236}">
                      <a16:creationId xmlns:a16="http://schemas.microsoft.com/office/drawing/2014/main" id="{19ACA26C-92C2-4BA1-8443-56D7002A4872}"/>
                    </a:ext>
                  </a:extLst>
                </p:cNvPr>
                <p:cNvSpPr>
                  <a:spLocks noChangeArrowheads="1"/>
                </p:cNvSpPr>
                <p:nvPr/>
              </p:nvSpPr>
              <p:spPr bwMode="auto">
                <a:xfrm>
                  <a:off x="3008" y="442"/>
                  <a:ext cx="1061" cy="73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w Cen MT" panose="020B0602020104020603" pitchFamily="34" charset="0"/>
                  </a:endParaRPr>
                </a:p>
              </p:txBody>
            </p:sp>
          </p:grpSp>
          <p:grpSp>
            <p:nvGrpSpPr>
              <p:cNvPr id="20494" name="Group 26">
                <a:extLst>
                  <a:ext uri="{FF2B5EF4-FFF2-40B4-BE49-F238E27FC236}">
                    <a16:creationId xmlns:a16="http://schemas.microsoft.com/office/drawing/2014/main" id="{6CA6C3CB-F454-4C3F-8A88-D4DBB83E8D7B}"/>
                  </a:ext>
                </a:extLst>
              </p:cNvPr>
              <p:cNvGrpSpPr>
                <a:grpSpLocks/>
              </p:cNvGrpSpPr>
              <p:nvPr/>
            </p:nvGrpSpPr>
            <p:grpSpPr bwMode="auto">
              <a:xfrm>
                <a:off x="4069" y="442"/>
                <a:ext cx="1746" cy="738"/>
                <a:chOff x="4069" y="442"/>
                <a:chExt cx="1746" cy="738"/>
              </a:xfrm>
            </p:grpSpPr>
            <p:sp>
              <p:nvSpPr>
                <p:cNvPr id="20507" name="Rectangle 27">
                  <a:extLst>
                    <a:ext uri="{FF2B5EF4-FFF2-40B4-BE49-F238E27FC236}">
                      <a16:creationId xmlns:a16="http://schemas.microsoft.com/office/drawing/2014/main" id="{4C206F1F-26DA-46D1-B2CC-F88832DA3A76}"/>
                    </a:ext>
                  </a:extLst>
                </p:cNvPr>
                <p:cNvSpPr>
                  <a:spLocks noChangeArrowheads="1"/>
                </p:cNvSpPr>
                <p:nvPr/>
              </p:nvSpPr>
              <p:spPr bwMode="auto">
                <a:xfrm>
                  <a:off x="4075" y="448"/>
                  <a:ext cx="1734"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latin typeface="Verdana" panose="020B0604030504040204" pitchFamily="34" charset="0"/>
                      <a:cs typeface="Times New Roman" panose="02020603050405020304" pitchFamily="18" charset="0"/>
                    </a:rPr>
                    <a:t>Carl Sagan</a:t>
                  </a:r>
                  <a:br>
                    <a:rPr lang="en-US" altLang="en-US" sz="1600">
                      <a:latin typeface="Verdana" panose="020B0604030504040204" pitchFamily="34" charset="0"/>
                      <a:cs typeface="Times New Roman" panose="02020603050405020304" pitchFamily="18" charset="0"/>
                    </a:rPr>
                  </a:br>
                  <a:r>
                    <a:rPr lang="en-US" altLang="en-US" sz="1600">
                      <a:latin typeface="Verdana" panose="020B0604030504040204" pitchFamily="34" charset="0"/>
                      <a:cs typeface="Times New Roman" panose="02020603050405020304" pitchFamily="18" charset="0"/>
                    </a:rPr>
                    <a:t>Magic Johnson</a:t>
                  </a:r>
                  <a:br>
                    <a:rPr lang="en-US" altLang="en-US" sz="1600">
                      <a:latin typeface="Verdana" panose="020B0604030504040204" pitchFamily="34" charset="0"/>
                      <a:cs typeface="Times New Roman" panose="02020603050405020304" pitchFamily="18" charset="0"/>
                    </a:rPr>
                  </a:br>
                  <a:r>
                    <a:rPr lang="en-US" altLang="en-US" sz="1600">
                      <a:latin typeface="Verdana" panose="020B0604030504040204" pitchFamily="34" charset="0"/>
                      <a:cs typeface="Times New Roman" panose="02020603050405020304" pitchFamily="18" charset="0"/>
                    </a:rPr>
                    <a:t>Larry Bird</a:t>
                  </a:r>
                  <a:endParaRPr lang="en-US" altLang="en-US" sz="1200">
                    <a:latin typeface="Tw Cen MT" panose="020B0602020104020603" pitchFamily="34" charset="0"/>
                    <a:cs typeface="Times New Roman" panose="02020603050405020304" pitchFamily="18" charset="0"/>
                  </a:endParaRPr>
                </a:p>
                <a:p>
                  <a:endParaRPr lang="en-US" altLang="en-US">
                    <a:latin typeface="Tw Cen MT" panose="020B0602020104020603" pitchFamily="34" charset="0"/>
                  </a:endParaRPr>
                </a:p>
              </p:txBody>
            </p:sp>
            <p:sp>
              <p:nvSpPr>
                <p:cNvPr id="20508" name="Rectangle 28">
                  <a:extLst>
                    <a:ext uri="{FF2B5EF4-FFF2-40B4-BE49-F238E27FC236}">
                      <a16:creationId xmlns:a16="http://schemas.microsoft.com/office/drawing/2014/main" id="{65C70726-BF9D-450D-A983-55A6C0828EA7}"/>
                    </a:ext>
                  </a:extLst>
                </p:cNvPr>
                <p:cNvSpPr>
                  <a:spLocks noChangeArrowheads="1"/>
                </p:cNvSpPr>
                <p:nvPr/>
              </p:nvSpPr>
              <p:spPr bwMode="auto">
                <a:xfrm>
                  <a:off x="4069" y="442"/>
                  <a:ext cx="1746" cy="73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w Cen MT" panose="020B0602020104020603" pitchFamily="34" charset="0"/>
                  </a:endParaRPr>
                </a:p>
              </p:txBody>
            </p:sp>
          </p:grpSp>
          <p:grpSp>
            <p:nvGrpSpPr>
              <p:cNvPr id="20495" name="Group 29">
                <a:extLst>
                  <a:ext uri="{FF2B5EF4-FFF2-40B4-BE49-F238E27FC236}">
                    <a16:creationId xmlns:a16="http://schemas.microsoft.com/office/drawing/2014/main" id="{75FDCE94-28EF-40D6-B60B-773C84485D08}"/>
                  </a:ext>
                </a:extLst>
              </p:cNvPr>
              <p:cNvGrpSpPr>
                <a:grpSpLocks/>
              </p:cNvGrpSpPr>
              <p:nvPr/>
            </p:nvGrpSpPr>
            <p:grpSpPr bwMode="auto">
              <a:xfrm>
                <a:off x="0" y="1192"/>
                <a:ext cx="1259" cy="584"/>
                <a:chOff x="0" y="1192"/>
                <a:chExt cx="1259" cy="584"/>
              </a:xfrm>
            </p:grpSpPr>
            <p:sp>
              <p:nvSpPr>
                <p:cNvPr id="20505" name="Rectangle 30">
                  <a:extLst>
                    <a:ext uri="{FF2B5EF4-FFF2-40B4-BE49-F238E27FC236}">
                      <a16:creationId xmlns:a16="http://schemas.microsoft.com/office/drawing/2014/main" id="{2EFA1F69-BF36-4CFF-B784-12CB35393056}"/>
                    </a:ext>
                  </a:extLst>
                </p:cNvPr>
                <p:cNvSpPr>
                  <a:spLocks noChangeArrowheads="1"/>
                </p:cNvSpPr>
                <p:nvPr/>
              </p:nvSpPr>
              <p:spPr bwMode="auto">
                <a:xfrm>
                  <a:off x="6" y="1198"/>
                  <a:ext cx="1247" cy="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latin typeface="Verdana" panose="020B0604030504040204" pitchFamily="34" charset="0"/>
                      <a:cs typeface="Times New Roman" panose="02020603050405020304" pitchFamily="18" charset="0"/>
                    </a:rPr>
                    <a:t>D102</a:t>
                  </a:r>
                  <a:endParaRPr lang="en-US" altLang="en-US" sz="1200">
                    <a:latin typeface="Tw Cen MT" panose="020B0602020104020603" pitchFamily="34" charset="0"/>
                    <a:cs typeface="Times New Roman" panose="02020603050405020304" pitchFamily="18" charset="0"/>
                  </a:endParaRPr>
                </a:p>
                <a:p>
                  <a:endParaRPr lang="en-US" altLang="en-US">
                    <a:latin typeface="Tw Cen MT" panose="020B0602020104020603" pitchFamily="34" charset="0"/>
                  </a:endParaRPr>
                </a:p>
              </p:txBody>
            </p:sp>
            <p:sp>
              <p:nvSpPr>
                <p:cNvPr id="20506" name="Rectangle 31">
                  <a:extLst>
                    <a:ext uri="{FF2B5EF4-FFF2-40B4-BE49-F238E27FC236}">
                      <a16:creationId xmlns:a16="http://schemas.microsoft.com/office/drawing/2014/main" id="{113C3D5A-5A3A-4E90-863A-DA1319CE6BD2}"/>
                    </a:ext>
                  </a:extLst>
                </p:cNvPr>
                <p:cNvSpPr>
                  <a:spLocks noChangeArrowheads="1"/>
                </p:cNvSpPr>
                <p:nvPr/>
              </p:nvSpPr>
              <p:spPr bwMode="auto">
                <a:xfrm>
                  <a:off x="0" y="1192"/>
                  <a:ext cx="1259" cy="5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w Cen MT" panose="020B0602020104020603" pitchFamily="34" charset="0"/>
                  </a:endParaRPr>
                </a:p>
              </p:txBody>
            </p:sp>
          </p:grpSp>
          <p:grpSp>
            <p:nvGrpSpPr>
              <p:cNvPr id="20496" name="Group 32">
                <a:extLst>
                  <a:ext uri="{FF2B5EF4-FFF2-40B4-BE49-F238E27FC236}">
                    <a16:creationId xmlns:a16="http://schemas.microsoft.com/office/drawing/2014/main" id="{6C70E8D1-93BD-4C97-929F-166787890C29}"/>
                  </a:ext>
                </a:extLst>
              </p:cNvPr>
              <p:cNvGrpSpPr>
                <a:grpSpLocks/>
              </p:cNvGrpSpPr>
              <p:nvPr/>
            </p:nvGrpSpPr>
            <p:grpSpPr bwMode="auto">
              <a:xfrm>
                <a:off x="1259" y="1192"/>
                <a:ext cx="1749" cy="584"/>
                <a:chOff x="1259" y="1192"/>
                <a:chExt cx="1749" cy="584"/>
              </a:xfrm>
            </p:grpSpPr>
            <p:sp>
              <p:nvSpPr>
                <p:cNvPr id="20503" name="Rectangle 33">
                  <a:extLst>
                    <a:ext uri="{FF2B5EF4-FFF2-40B4-BE49-F238E27FC236}">
                      <a16:creationId xmlns:a16="http://schemas.microsoft.com/office/drawing/2014/main" id="{C67F29B0-11B1-4FF4-9EE0-BDC93A361771}"/>
                    </a:ext>
                  </a:extLst>
                </p:cNvPr>
                <p:cNvSpPr>
                  <a:spLocks noChangeArrowheads="1"/>
                </p:cNvSpPr>
                <p:nvPr/>
              </p:nvSpPr>
              <p:spPr bwMode="auto">
                <a:xfrm>
                  <a:off x="1265" y="1198"/>
                  <a:ext cx="1737" cy="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latin typeface="Verdana" panose="020B0604030504040204" pitchFamily="34" charset="0"/>
                      <a:cs typeface="Times New Roman" panose="02020603050405020304" pitchFamily="18" charset="0"/>
                    </a:rPr>
                    <a:t>13456</a:t>
                  </a:r>
                  <a:endParaRPr lang="en-US" altLang="en-US" sz="1200">
                    <a:latin typeface="Tw Cen MT" panose="020B0602020104020603" pitchFamily="34" charset="0"/>
                    <a:cs typeface="Times New Roman" panose="02020603050405020304" pitchFamily="18" charset="0"/>
                  </a:endParaRPr>
                </a:p>
                <a:p>
                  <a:endParaRPr lang="en-US" altLang="en-US">
                    <a:latin typeface="Tw Cen MT" panose="020B0602020104020603" pitchFamily="34" charset="0"/>
                  </a:endParaRPr>
                </a:p>
              </p:txBody>
            </p:sp>
            <p:sp>
              <p:nvSpPr>
                <p:cNvPr id="20504" name="Rectangle 34">
                  <a:extLst>
                    <a:ext uri="{FF2B5EF4-FFF2-40B4-BE49-F238E27FC236}">
                      <a16:creationId xmlns:a16="http://schemas.microsoft.com/office/drawing/2014/main" id="{F894328F-2D26-419B-881D-CB2F781F4A4C}"/>
                    </a:ext>
                  </a:extLst>
                </p:cNvPr>
                <p:cNvSpPr>
                  <a:spLocks noChangeArrowheads="1"/>
                </p:cNvSpPr>
                <p:nvPr/>
              </p:nvSpPr>
              <p:spPr bwMode="auto">
                <a:xfrm>
                  <a:off x="1259" y="1192"/>
                  <a:ext cx="1749" cy="5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w Cen MT" panose="020B0602020104020603" pitchFamily="34" charset="0"/>
                  </a:endParaRPr>
                </a:p>
              </p:txBody>
            </p:sp>
          </p:grpSp>
          <p:grpSp>
            <p:nvGrpSpPr>
              <p:cNvPr id="20497" name="Group 35">
                <a:extLst>
                  <a:ext uri="{FF2B5EF4-FFF2-40B4-BE49-F238E27FC236}">
                    <a16:creationId xmlns:a16="http://schemas.microsoft.com/office/drawing/2014/main" id="{DCAE6509-61D9-4DB6-B638-8CDA1BD42837}"/>
                  </a:ext>
                </a:extLst>
              </p:cNvPr>
              <p:cNvGrpSpPr>
                <a:grpSpLocks/>
              </p:cNvGrpSpPr>
              <p:nvPr/>
            </p:nvGrpSpPr>
            <p:grpSpPr bwMode="auto">
              <a:xfrm>
                <a:off x="3008" y="1192"/>
                <a:ext cx="1061" cy="584"/>
                <a:chOff x="3008" y="1192"/>
                <a:chExt cx="1061" cy="584"/>
              </a:xfrm>
            </p:grpSpPr>
            <p:sp>
              <p:nvSpPr>
                <p:cNvPr id="20501" name="Rectangle 36">
                  <a:extLst>
                    <a:ext uri="{FF2B5EF4-FFF2-40B4-BE49-F238E27FC236}">
                      <a16:creationId xmlns:a16="http://schemas.microsoft.com/office/drawing/2014/main" id="{7B15766F-F375-4BA7-8B33-0CDF3B46BD5A}"/>
                    </a:ext>
                  </a:extLst>
                </p:cNvPr>
                <p:cNvSpPr>
                  <a:spLocks noChangeArrowheads="1"/>
                </p:cNvSpPr>
                <p:nvPr/>
              </p:nvSpPr>
              <p:spPr bwMode="auto">
                <a:xfrm>
                  <a:off x="3014" y="1198"/>
                  <a:ext cx="1049" cy="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latin typeface="Verdana" panose="020B0604030504040204" pitchFamily="34" charset="0"/>
                      <a:cs typeface="Times New Roman" panose="02020603050405020304" pitchFamily="18" charset="0"/>
                    </a:rPr>
                    <a:t>30000</a:t>
                  </a:r>
                  <a:br>
                    <a:rPr lang="en-US" altLang="en-US" sz="1600">
                      <a:latin typeface="Verdana" panose="020B0604030504040204" pitchFamily="34" charset="0"/>
                      <a:cs typeface="Times New Roman" panose="02020603050405020304" pitchFamily="18" charset="0"/>
                    </a:rPr>
                  </a:br>
                  <a:r>
                    <a:rPr lang="en-US" altLang="en-US" sz="1600">
                      <a:latin typeface="Verdana" panose="020B0604030504040204" pitchFamily="34" charset="0"/>
                      <a:cs typeface="Times New Roman" panose="02020603050405020304" pitchFamily="18" charset="0"/>
                    </a:rPr>
                    <a:t>30001 </a:t>
                  </a:r>
                  <a:endParaRPr lang="en-US" altLang="en-US" sz="1200">
                    <a:latin typeface="Tw Cen MT" panose="020B0602020104020603" pitchFamily="34" charset="0"/>
                    <a:cs typeface="Times New Roman" panose="02020603050405020304" pitchFamily="18" charset="0"/>
                  </a:endParaRPr>
                </a:p>
                <a:p>
                  <a:endParaRPr lang="en-US" altLang="en-US">
                    <a:latin typeface="Tw Cen MT" panose="020B0602020104020603" pitchFamily="34" charset="0"/>
                  </a:endParaRPr>
                </a:p>
              </p:txBody>
            </p:sp>
            <p:sp>
              <p:nvSpPr>
                <p:cNvPr id="20502" name="Rectangle 37">
                  <a:extLst>
                    <a:ext uri="{FF2B5EF4-FFF2-40B4-BE49-F238E27FC236}">
                      <a16:creationId xmlns:a16="http://schemas.microsoft.com/office/drawing/2014/main" id="{86AC3484-47F6-47CB-90AF-B1AFC68F4095}"/>
                    </a:ext>
                  </a:extLst>
                </p:cNvPr>
                <p:cNvSpPr>
                  <a:spLocks noChangeArrowheads="1"/>
                </p:cNvSpPr>
                <p:nvPr/>
              </p:nvSpPr>
              <p:spPr bwMode="auto">
                <a:xfrm>
                  <a:off x="3008" y="1192"/>
                  <a:ext cx="1061" cy="5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w Cen MT" panose="020B0602020104020603" pitchFamily="34" charset="0"/>
                  </a:endParaRPr>
                </a:p>
              </p:txBody>
            </p:sp>
          </p:grpSp>
          <p:grpSp>
            <p:nvGrpSpPr>
              <p:cNvPr id="20498" name="Group 38">
                <a:extLst>
                  <a:ext uri="{FF2B5EF4-FFF2-40B4-BE49-F238E27FC236}">
                    <a16:creationId xmlns:a16="http://schemas.microsoft.com/office/drawing/2014/main" id="{608ED7F4-BF5E-4A1E-A569-C3A36050B0D3}"/>
                  </a:ext>
                </a:extLst>
              </p:cNvPr>
              <p:cNvGrpSpPr>
                <a:grpSpLocks/>
              </p:cNvGrpSpPr>
              <p:nvPr/>
            </p:nvGrpSpPr>
            <p:grpSpPr bwMode="auto">
              <a:xfrm>
                <a:off x="4069" y="1192"/>
                <a:ext cx="1746" cy="584"/>
                <a:chOff x="4069" y="1192"/>
                <a:chExt cx="1746" cy="584"/>
              </a:xfrm>
            </p:grpSpPr>
            <p:sp>
              <p:nvSpPr>
                <p:cNvPr id="20499" name="Rectangle 39">
                  <a:extLst>
                    <a:ext uri="{FF2B5EF4-FFF2-40B4-BE49-F238E27FC236}">
                      <a16:creationId xmlns:a16="http://schemas.microsoft.com/office/drawing/2014/main" id="{1B52D419-07CF-4578-A78C-7310046195A9}"/>
                    </a:ext>
                  </a:extLst>
                </p:cNvPr>
                <p:cNvSpPr>
                  <a:spLocks noChangeArrowheads="1"/>
                </p:cNvSpPr>
                <p:nvPr/>
              </p:nvSpPr>
              <p:spPr bwMode="auto">
                <a:xfrm>
                  <a:off x="4075" y="1198"/>
                  <a:ext cx="1734" cy="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latin typeface="Verdana" panose="020B0604030504040204" pitchFamily="34" charset="0"/>
                      <a:cs typeface="Times New Roman" panose="02020603050405020304" pitchFamily="18" charset="0"/>
                    </a:rPr>
                    <a:t>Jimmy Carter</a:t>
                  </a:r>
                  <a:br>
                    <a:rPr lang="en-US" altLang="en-US" sz="1600">
                      <a:latin typeface="Verdana" panose="020B0604030504040204" pitchFamily="34" charset="0"/>
                      <a:cs typeface="Times New Roman" panose="02020603050405020304" pitchFamily="18" charset="0"/>
                    </a:rPr>
                  </a:br>
                  <a:r>
                    <a:rPr lang="en-US" altLang="en-US" sz="1600">
                      <a:latin typeface="Verdana" panose="020B0604030504040204" pitchFamily="34" charset="0"/>
                      <a:cs typeface="Times New Roman" panose="02020603050405020304" pitchFamily="18" charset="0"/>
                    </a:rPr>
                    <a:t>Paul Simon</a:t>
                  </a:r>
                  <a:endParaRPr lang="en-US" altLang="en-US" sz="1200">
                    <a:latin typeface="Tw Cen MT" panose="020B0602020104020603" pitchFamily="34" charset="0"/>
                    <a:cs typeface="Times New Roman" panose="02020603050405020304" pitchFamily="18" charset="0"/>
                  </a:endParaRPr>
                </a:p>
                <a:p>
                  <a:endParaRPr lang="en-US" altLang="en-US">
                    <a:latin typeface="Tw Cen MT" panose="020B0602020104020603" pitchFamily="34" charset="0"/>
                  </a:endParaRPr>
                </a:p>
              </p:txBody>
            </p:sp>
            <p:sp>
              <p:nvSpPr>
                <p:cNvPr id="20500" name="Rectangle 40">
                  <a:extLst>
                    <a:ext uri="{FF2B5EF4-FFF2-40B4-BE49-F238E27FC236}">
                      <a16:creationId xmlns:a16="http://schemas.microsoft.com/office/drawing/2014/main" id="{915981D7-779E-44F2-813C-786C349741C7}"/>
                    </a:ext>
                  </a:extLst>
                </p:cNvPr>
                <p:cNvSpPr>
                  <a:spLocks noChangeArrowheads="1"/>
                </p:cNvSpPr>
                <p:nvPr/>
              </p:nvSpPr>
              <p:spPr bwMode="auto">
                <a:xfrm>
                  <a:off x="4069" y="1192"/>
                  <a:ext cx="1746" cy="5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w Cen MT" panose="020B0602020104020603" pitchFamily="34" charset="0"/>
                  </a:endParaRPr>
                </a:p>
              </p:txBody>
            </p:sp>
          </p:grpSp>
        </p:grpSp>
        <p:sp>
          <p:nvSpPr>
            <p:cNvPr id="20486" name="Rectangle 41">
              <a:extLst>
                <a:ext uri="{FF2B5EF4-FFF2-40B4-BE49-F238E27FC236}">
                  <a16:creationId xmlns:a16="http://schemas.microsoft.com/office/drawing/2014/main" id="{D906B56F-7DC2-4BC1-A2F8-19394BE40B47}"/>
                </a:ext>
              </a:extLst>
            </p:cNvPr>
            <p:cNvSpPr>
              <a:spLocks noChangeArrowheads="1"/>
            </p:cNvSpPr>
            <p:nvPr/>
          </p:nvSpPr>
          <p:spPr bwMode="auto">
            <a:xfrm>
              <a:off x="-3" y="-3"/>
              <a:ext cx="5821" cy="1782"/>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w Cen MT" panose="020B0602020104020603" pitchFamily="34" charset="0"/>
              </a:endParaRPr>
            </a:p>
          </p:txBody>
        </p:sp>
      </p:grpSp>
      <p:sp>
        <p:nvSpPr>
          <p:cNvPr id="2" name="TextBox 1">
            <a:extLst>
              <a:ext uri="{FF2B5EF4-FFF2-40B4-BE49-F238E27FC236}">
                <a16:creationId xmlns:a16="http://schemas.microsoft.com/office/drawing/2014/main" id="{6A6E0477-B839-34DA-147F-9CB183CEACF1}"/>
              </a:ext>
            </a:extLst>
          </p:cNvPr>
          <p:cNvSpPr txBox="1"/>
          <p:nvPr/>
        </p:nvSpPr>
        <p:spPr>
          <a:xfrm>
            <a:off x="2672861" y="5080957"/>
            <a:ext cx="5725551" cy="923330"/>
          </a:xfrm>
          <a:prstGeom prst="rect">
            <a:avLst/>
          </a:prstGeom>
          <a:noFill/>
        </p:spPr>
        <p:txBody>
          <a:bodyPr wrap="square" rtlCol="0">
            <a:spAutoFit/>
          </a:bodyPr>
          <a:lstStyle/>
          <a:p>
            <a:r>
              <a:rPr lang="en-US" dirty="0"/>
              <a:t>This table is </a:t>
            </a:r>
            <a:r>
              <a:rPr lang="en-US" u="sng" dirty="0"/>
              <a:t>NOT</a:t>
            </a:r>
            <a:r>
              <a:rPr lang="en-US" dirty="0"/>
              <a:t> a RELATION, </a:t>
            </a:r>
            <a:r>
              <a:rPr lang="en-US" dirty="0" err="1"/>
              <a:t>emp_no</a:t>
            </a:r>
            <a:r>
              <a:rPr lang="en-US" dirty="0"/>
              <a:t> and </a:t>
            </a:r>
            <a:r>
              <a:rPr lang="en-US" dirty="0" err="1"/>
              <a:t>emp_name</a:t>
            </a:r>
            <a:r>
              <a:rPr lang="en-US" dirty="0"/>
              <a:t> are multi-valued, or because </a:t>
            </a:r>
            <a:r>
              <a:rPr lang="en-US" dirty="0" err="1"/>
              <a:t>dept_no</a:t>
            </a:r>
            <a:r>
              <a:rPr lang="en-US" dirty="0"/>
              <a:t> and </a:t>
            </a:r>
            <a:r>
              <a:rPr lang="en-US" dirty="0" err="1"/>
              <a:t>manager_no</a:t>
            </a:r>
            <a:r>
              <a:rPr lang="en-US" dirty="0"/>
              <a:t> makes repeating groups.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45" name="Title 41">
            <a:extLst>
              <a:ext uri="{FF2B5EF4-FFF2-40B4-BE49-F238E27FC236}">
                <a16:creationId xmlns:a16="http://schemas.microsoft.com/office/drawing/2014/main" id="{4C080A12-A6B2-40F1-9DA4-2346F59BCE95}"/>
              </a:ext>
            </a:extLst>
          </p:cNvPr>
          <p:cNvSpPr>
            <a:spLocks noGrp="1"/>
          </p:cNvSpPr>
          <p:nvPr>
            <p:ph type="title"/>
          </p:nvPr>
        </p:nvSpPr>
        <p:spPr/>
        <p:txBody>
          <a:bodyPr/>
          <a:lstStyle/>
          <a:p>
            <a:r>
              <a:rPr lang="en-US" altLang="en-US"/>
              <a:t>…and now, is this a relation?</a:t>
            </a:r>
          </a:p>
        </p:txBody>
      </p:sp>
      <p:sp>
        <p:nvSpPr>
          <p:cNvPr id="21507" name="Line 2">
            <a:extLst>
              <a:ext uri="{FF2B5EF4-FFF2-40B4-BE49-F238E27FC236}">
                <a16:creationId xmlns:a16="http://schemas.microsoft.com/office/drawing/2014/main" id="{5AAF5D52-9348-4BCE-8B1B-EDA90780FC1B}"/>
              </a:ext>
            </a:extLst>
          </p:cNvPr>
          <p:cNvSpPr>
            <a:spLocks noChangeShapeType="1"/>
          </p:cNvSpPr>
          <p:nvPr/>
        </p:nvSpPr>
        <p:spPr bwMode="auto">
          <a:xfrm>
            <a:off x="1441450" y="7059613"/>
            <a:ext cx="5600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graphicFrame>
        <p:nvGraphicFramePr>
          <p:cNvPr id="40" name="Table 39">
            <a:extLst>
              <a:ext uri="{FF2B5EF4-FFF2-40B4-BE49-F238E27FC236}">
                <a16:creationId xmlns:a16="http://schemas.microsoft.com/office/drawing/2014/main" id="{69989CE0-09E7-45B9-95DC-0FF1AA2E559B}"/>
              </a:ext>
            </a:extLst>
          </p:cNvPr>
          <p:cNvGraphicFramePr>
            <a:graphicFrameLocks noGrp="1"/>
          </p:cNvGraphicFramePr>
          <p:nvPr>
            <p:extLst>
              <p:ext uri="{D42A27DB-BD31-4B8C-83A1-F6EECF244321}">
                <p14:modId xmlns:p14="http://schemas.microsoft.com/office/powerpoint/2010/main" val="4111102311"/>
              </p:ext>
            </p:extLst>
          </p:nvPr>
        </p:nvGraphicFramePr>
        <p:xfrm>
          <a:off x="2644725" y="1680886"/>
          <a:ext cx="5645150" cy="2554290"/>
        </p:xfrm>
        <a:graphic>
          <a:graphicData uri="http://schemas.openxmlformats.org/drawingml/2006/table">
            <a:tbl>
              <a:tblPr firstRow="1" bandRow="1">
                <a:tableStyleId>{5C22544A-7EE6-4342-B048-85BDC9FD1C3A}</a:tableStyleId>
              </a:tblPr>
              <a:tblGrid>
                <a:gridCol w="1068796">
                  <a:extLst>
                    <a:ext uri="{9D8B030D-6E8A-4147-A177-3AD203B41FA5}">
                      <a16:colId xmlns:a16="http://schemas.microsoft.com/office/drawing/2014/main" val="20000"/>
                    </a:ext>
                  </a:extLst>
                </a:gridCol>
                <a:gridCol w="1484567">
                  <a:extLst>
                    <a:ext uri="{9D8B030D-6E8A-4147-A177-3AD203B41FA5}">
                      <a16:colId xmlns:a16="http://schemas.microsoft.com/office/drawing/2014/main" val="20001"/>
                    </a:ext>
                  </a:extLst>
                </a:gridCol>
                <a:gridCol w="1046570">
                  <a:extLst>
                    <a:ext uri="{9D8B030D-6E8A-4147-A177-3AD203B41FA5}">
                      <a16:colId xmlns:a16="http://schemas.microsoft.com/office/drawing/2014/main" val="20002"/>
                    </a:ext>
                  </a:extLst>
                </a:gridCol>
                <a:gridCol w="2045217">
                  <a:extLst>
                    <a:ext uri="{9D8B030D-6E8A-4147-A177-3AD203B41FA5}">
                      <a16:colId xmlns:a16="http://schemas.microsoft.com/office/drawing/2014/main" val="20003"/>
                    </a:ext>
                  </a:extLst>
                </a:gridCol>
              </a:tblGrid>
              <a:tr h="640048">
                <a:tc>
                  <a:txBody>
                    <a:bodyPr/>
                    <a:lstStyle/>
                    <a:p>
                      <a:r>
                        <a:rPr lang="en-US" sz="1800" u="sng" dirty="0" err="1"/>
                        <a:t>Dept_No</a:t>
                      </a:r>
                      <a:endParaRPr lang="en-US" sz="1800" u="sng" dirty="0"/>
                    </a:p>
                  </a:txBody>
                  <a:tcPr marL="91448" marR="91448" marT="45705" marB="45705"/>
                </a:tc>
                <a:tc>
                  <a:txBody>
                    <a:bodyPr/>
                    <a:lstStyle/>
                    <a:p>
                      <a:r>
                        <a:rPr lang="en-US" sz="1800" dirty="0" err="1"/>
                        <a:t>Manager_No</a:t>
                      </a:r>
                      <a:endParaRPr lang="en-US" sz="1800" dirty="0"/>
                    </a:p>
                  </a:txBody>
                  <a:tcPr marL="91448" marR="91448" marT="45705" marB="45705"/>
                </a:tc>
                <a:tc>
                  <a:txBody>
                    <a:bodyPr/>
                    <a:lstStyle/>
                    <a:p>
                      <a:r>
                        <a:rPr lang="en-US" sz="1800" u="sng" dirty="0" err="1"/>
                        <a:t>Emp_No</a:t>
                      </a:r>
                      <a:endParaRPr lang="en-US" sz="1800" u="sng" dirty="0"/>
                    </a:p>
                  </a:txBody>
                  <a:tcPr marL="91448" marR="91448" marT="45705" marB="4570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a:t>Emp_Name</a:t>
                      </a:r>
                      <a:endParaRPr lang="en-US" sz="1800" dirty="0"/>
                    </a:p>
                    <a:p>
                      <a:endParaRPr lang="en-US" sz="1800" dirty="0"/>
                    </a:p>
                  </a:txBody>
                  <a:tcPr marL="91448" marR="91448" marT="45705" marB="45705"/>
                </a:tc>
                <a:extLst>
                  <a:ext uri="{0D108BD9-81ED-4DB2-BD59-A6C34878D82A}">
                    <a16:rowId xmlns:a16="http://schemas.microsoft.com/office/drawing/2014/main" val="10000"/>
                  </a:ext>
                </a:extLst>
              </a:tr>
              <a:tr h="431352">
                <a:tc>
                  <a:txBody>
                    <a:bodyPr/>
                    <a:lstStyle/>
                    <a:p>
                      <a:r>
                        <a:rPr lang="en-US" sz="1800" dirty="0"/>
                        <a:t>D101</a:t>
                      </a:r>
                    </a:p>
                  </a:txBody>
                  <a:tcPr marL="91448" marR="91448" marT="45705" marB="45705"/>
                </a:tc>
                <a:tc>
                  <a:txBody>
                    <a:bodyPr/>
                    <a:lstStyle/>
                    <a:p>
                      <a:r>
                        <a:rPr lang="en-US" sz="1800" dirty="0"/>
                        <a:t>12345</a:t>
                      </a:r>
                    </a:p>
                  </a:txBody>
                  <a:tcPr marL="91448" marR="91448" marT="45705" marB="45705"/>
                </a:tc>
                <a:tc>
                  <a:txBody>
                    <a:bodyPr/>
                    <a:lstStyle/>
                    <a:p>
                      <a:r>
                        <a:rPr lang="en-US" sz="1800" dirty="0"/>
                        <a:t>2000</a:t>
                      </a:r>
                    </a:p>
                  </a:txBody>
                  <a:tcPr marL="91448" marR="91448" marT="45705" marB="4570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Carl Sagan</a:t>
                      </a:r>
                    </a:p>
                  </a:txBody>
                  <a:tcPr marL="91448" marR="91448" marT="45705" marB="45705"/>
                </a:tc>
                <a:extLst>
                  <a:ext uri="{0D108BD9-81ED-4DB2-BD59-A6C34878D82A}">
                    <a16:rowId xmlns:a16="http://schemas.microsoft.com/office/drawing/2014/main" val="10001"/>
                  </a:ext>
                </a:extLst>
              </a:tr>
              <a:tr h="370722">
                <a:tc>
                  <a:txBody>
                    <a:bodyPr/>
                    <a:lstStyle/>
                    <a:p>
                      <a:r>
                        <a:rPr lang="en-US" sz="1800" dirty="0"/>
                        <a:t>D101</a:t>
                      </a:r>
                    </a:p>
                  </a:txBody>
                  <a:tcPr marL="91448" marR="91448" marT="45705" marB="45705"/>
                </a:tc>
                <a:tc>
                  <a:txBody>
                    <a:bodyPr/>
                    <a:lstStyle/>
                    <a:p>
                      <a:r>
                        <a:rPr lang="en-US" sz="1800" dirty="0"/>
                        <a:t>12345</a:t>
                      </a:r>
                    </a:p>
                  </a:txBody>
                  <a:tcPr marL="91448" marR="91448" marT="45705" marB="45705"/>
                </a:tc>
                <a:tc>
                  <a:txBody>
                    <a:bodyPr/>
                    <a:lstStyle/>
                    <a:p>
                      <a:r>
                        <a:rPr lang="en-US" sz="1800" dirty="0"/>
                        <a:t>2001</a:t>
                      </a:r>
                    </a:p>
                  </a:txBody>
                  <a:tcPr marL="91448" marR="91448" marT="45705" marB="4570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Magic Johnson</a:t>
                      </a:r>
                    </a:p>
                  </a:txBody>
                  <a:tcPr marL="91448" marR="91448" marT="45705" marB="45705"/>
                </a:tc>
                <a:extLst>
                  <a:ext uri="{0D108BD9-81ED-4DB2-BD59-A6C34878D82A}">
                    <a16:rowId xmlns:a16="http://schemas.microsoft.com/office/drawing/2014/main" val="10002"/>
                  </a:ext>
                </a:extLst>
              </a:tr>
              <a:tr h="370722">
                <a:tc>
                  <a:txBody>
                    <a:bodyPr/>
                    <a:lstStyle/>
                    <a:p>
                      <a:r>
                        <a:rPr lang="en-US" sz="1800" dirty="0"/>
                        <a:t>D101</a:t>
                      </a:r>
                    </a:p>
                  </a:txBody>
                  <a:tcPr marL="91448" marR="91448" marT="45705" marB="45705"/>
                </a:tc>
                <a:tc>
                  <a:txBody>
                    <a:bodyPr/>
                    <a:lstStyle/>
                    <a:p>
                      <a:r>
                        <a:rPr lang="en-US" sz="1800" dirty="0"/>
                        <a:t>12345</a:t>
                      </a:r>
                    </a:p>
                  </a:txBody>
                  <a:tcPr marL="91448" marR="91448" marT="45705" marB="45705"/>
                </a:tc>
                <a:tc>
                  <a:txBody>
                    <a:bodyPr/>
                    <a:lstStyle/>
                    <a:p>
                      <a:r>
                        <a:rPr lang="en-US" sz="1800" dirty="0"/>
                        <a:t>2002</a:t>
                      </a:r>
                    </a:p>
                  </a:txBody>
                  <a:tcPr marL="91448" marR="91448" marT="45705" marB="45705"/>
                </a:tc>
                <a:tc>
                  <a:txBody>
                    <a:bodyPr/>
                    <a:lstStyle/>
                    <a:p>
                      <a:r>
                        <a:rPr lang="en-US" sz="1800" dirty="0"/>
                        <a:t>Larry Bird</a:t>
                      </a:r>
                    </a:p>
                  </a:txBody>
                  <a:tcPr marL="91448" marR="91448" marT="45705" marB="45705"/>
                </a:tc>
                <a:extLst>
                  <a:ext uri="{0D108BD9-81ED-4DB2-BD59-A6C34878D82A}">
                    <a16:rowId xmlns:a16="http://schemas.microsoft.com/office/drawing/2014/main" val="10003"/>
                  </a:ext>
                </a:extLst>
              </a:tr>
              <a:tr h="370722">
                <a:tc>
                  <a:txBody>
                    <a:bodyPr/>
                    <a:lstStyle/>
                    <a:p>
                      <a:r>
                        <a:rPr lang="en-US" sz="1800" dirty="0"/>
                        <a:t>D102</a:t>
                      </a:r>
                    </a:p>
                  </a:txBody>
                  <a:tcPr marL="91448" marR="91448" marT="45705" marB="45705"/>
                </a:tc>
                <a:tc>
                  <a:txBody>
                    <a:bodyPr/>
                    <a:lstStyle/>
                    <a:p>
                      <a:r>
                        <a:rPr lang="en-US" sz="1800" dirty="0"/>
                        <a:t>13456</a:t>
                      </a:r>
                    </a:p>
                  </a:txBody>
                  <a:tcPr marL="91448" marR="91448" marT="45705" marB="45705"/>
                </a:tc>
                <a:tc>
                  <a:txBody>
                    <a:bodyPr/>
                    <a:lstStyle/>
                    <a:p>
                      <a:r>
                        <a:rPr lang="en-US" sz="1800" dirty="0"/>
                        <a:t>3000</a:t>
                      </a:r>
                    </a:p>
                  </a:txBody>
                  <a:tcPr marL="91448" marR="91448" marT="45705" marB="45705"/>
                </a:tc>
                <a:tc>
                  <a:txBody>
                    <a:bodyPr/>
                    <a:lstStyle/>
                    <a:p>
                      <a:r>
                        <a:rPr lang="en-US" sz="1800" dirty="0"/>
                        <a:t>Jimmy Carter</a:t>
                      </a:r>
                    </a:p>
                  </a:txBody>
                  <a:tcPr marL="91448" marR="91448" marT="45705" marB="45705"/>
                </a:tc>
                <a:extLst>
                  <a:ext uri="{0D108BD9-81ED-4DB2-BD59-A6C34878D82A}">
                    <a16:rowId xmlns:a16="http://schemas.microsoft.com/office/drawing/2014/main" val="10004"/>
                  </a:ext>
                </a:extLst>
              </a:tr>
              <a:tr h="370722">
                <a:tc>
                  <a:txBody>
                    <a:bodyPr/>
                    <a:lstStyle/>
                    <a:p>
                      <a:r>
                        <a:rPr lang="en-US" sz="1800" dirty="0"/>
                        <a:t>D102</a:t>
                      </a:r>
                    </a:p>
                  </a:txBody>
                  <a:tcPr marL="91448" marR="91448" marT="45705" marB="45705"/>
                </a:tc>
                <a:tc>
                  <a:txBody>
                    <a:bodyPr/>
                    <a:lstStyle/>
                    <a:p>
                      <a:r>
                        <a:rPr lang="en-US" sz="1800" dirty="0"/>
                        <a:t>13456</a:t>
                      </a:r>
                    </a:p>
                  </a:txBody>
                  <a:tcPr marL="91448" marR="91448" marT="45705" marB="45705"/>
                </a:tc>
                <a:tc>
                  <a:txBody>
                    <a:bodyPr/>
                    <a:lstStyle/>
                    <a:p>
                      <a:r>
                        <a:rPr lang="en-US" sz="1800" dirty="0"/>
                        <a:t>30001</a:t>
                      </a:r>
                    </a:p>
                  </a:txBody>
                  <a:tcPr marL="91448" marR="91448" marT="45705" marB="45705"/>
                </a:tc>
                <a:tc>
                  <a:txBody>
                    <a:bodyPr/>
                    <a:lstStyle/>
                    <a:p>
                      <a:r>
                        <a:rPr lang="en-US" sz="1800" dirty="0"/>
                        <a:t>Paul</a:t>
                      </a:r>
                      <a:r>
                        <a:rPr lang="en-US" sz="1800" baseline="0" dirty="0"/>
                        <a:t> Simon</a:t>
                      </a:r>
                      <a:endParaRPr lang="en-US" sz="1800" dirty="0"/>
                    </a:p>
                  </a:txBody>
                  <a:tcPr marL="91448" marR="91448" marT="45705" marB="45705"/>
                </a:tc>
                <a:extLst>
                  <a:ext uri="{0D108BD9-81ED-4DB2-BD59-A6C34878D82A}">
                    <a16:rowId xmlns:a16="http://schemas.microsoft.com/office/drawing/2014/main" val="10005"/>
                  </a:ext>
                </a:extLst>
              </a:tr>
            </a:tbl>
          </a:graphicData>
        </a:graphic>
      </p:graphicFrame>
      <p:pic>
        <p:nvPicPr>
          <p:cNvPr id="21546" name="Picture 3" descr="C:\Documents and Settings\Admin\Local Settings\Temporary Internet Files\Content.IE5\OO1I1JBV\MC900434411[1].wmf">
            <a:extLst>
              <a:ext uri="{FF2B5EF4-FFF2-40B4-BE49-F238E27FC236}">
                <a16:creationId xmlns:a16="http://schemas.microsoft.com/office/drawing/2014/main" id="{86BC1F02-2CF5-495D-8468-936854B6EC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0625" y="4643438"/>
            <a:ext cx="1625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016082C1-6CD0-F288-7288-CE264B04727D}"/>
              </a:ext>
            </a:extLst>
          </p:cNvPr>
          <p:cNvSpPr txBox="1"/>
          <p:nvPr/>
        </p:nvSpPr>
        <p:spPr>
          <a:xfrm>
            <a:off x="2499016" y="4611022"/>
            <a:ext cx="5936567"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t>By filling in all values, this </a:t>
            </a:r>
            <a:r>
              <a:rPr lang="en-US" dirty="0" err="1"/>
              <a:t>Dept_Emp</a:t>
            </a:r>
            <a:r>
              <a:rPr lang="en-US" dirty="0"/>
              <a:t> table is now a relation since there are no multi-valued attribute </a:t>
            </a:r>
            <a:r>
              <a:rPr lang="en-US" dirty="0" err="1"/>
              <a:t>ie</a:t>
            </a:r>
            <a:r>
              <a:rPr lang="en-US" dirty="0"/>
              <a:t>. only atomic values in each cell.</a:t>
            </a:r>
          </a:p>
          <a:p>
            <a:pPr marL="285750" indent="-285750">
              <a:buFont typeface="Arial" panose="020B0604020202020204" pitchFamily="34" charset="0"/>
              <a:buChar char="•"/>
            </a:pPr>
            <a:r>
              <a:rPr lang="en-US" dirty="0"/>
              <a:t>The PK is composite </a:t>
            </a:r>
            <a:r>
              <a:rPr lang="en-US" dirty="0" err="1"/>
              <a:t>Dept_no</a:t>
            </a:r>
            <a:r>
              <a:rPr lang="en-US" dirty="0"/>
              <a:t>, </a:t>
            </a:r>
            <a:r>
              <a:rPr lang="en-US" dirty="0" err="1"/>
              <a:t>Emp_No</a:t>
            </a:r>
            <a:r>
              <a:rPr lang="en-US" dirty="0"/>
              <a:t>.</a:t>
            </a:r>
          </a:p>
          <a:p>
            <a:pPr marL="285750" indent="-285750" algn="just">
              <a:buFont typeface="Arial" panose="020B0604020202020204" pitchFamily="34" charset="0"/>
              <a:buChar char="•"/>
            </a:pPr>
            <a:r>
              <a:rPr lang="en-US" dirty="0"/>
              <a:t>For normalization until INF, if there are repeating groups then proceed with the next step. (in the next slide)</a:t>
            </a:r>
          </a:p>
          <a:p>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E2D71-8EEA-9ADF-77A0-AB998AF7D196}"/>
              </a:ext>
            </a:extLst>
          </p:cNvPr>
          <p:cNvSpPr>
            <a:spLocks noGrp="1"/>
          </p:cNvSpPr>
          <p:nvPr>
            <p:ph type="title"/>
          </p:nvPr>
        </p:nvSpPr>
        <p:spPr/>
        <p:txBody>
          <a:bodyPr/>
          <a:lstStyle/>
          <a:p>
            <a:r>
              <a:rPr lang="en-US" altLang="en-US" dirty="0"/>
              <a:t>First Normal Form (1NF) - continue</a:t>
            </a:r>
            <a:endParaRPr lang="en-US" dirty="0"/>
          </a:p>
        </p:txBody>
      </p:sp>
      <p:sp>
        <p:nvSpPr>
          <p:cNvPr id="4" name="TextBox 3">
            <a:extLst>
              <a:ext uri="{FF2B5EF4-FFF2-40B4-BE49-F238E27FC236}">
                <a16:creationId xmlns:a16="http://schemas.microsoft.com/office/drawing/2014/main" id="{98AA8C45-81C8-465E-B06E-A54B11A6A0D3}"/>
              </a:ext>
            </a:extLst>
          </p:cNvPr>
          <p:cNvSpPr txBox="1"/>
          <p:nvPr/>
        </p:nvSpPr>
        <p:spPr>
          <a:xfrm>
            <a:off x="1350498" y="1744394"/>
            <a:ext cx="9664505" cy="4062651"/>
          </a:xfrm>
          <a:prstGeom prst="rect">
            <a:avLst/>
          </a:prstGeom>
          <a:noFill/>
        </p:spPr>
        <p:txBody>
          <a:bodyPr wrap="square" rtlCol="0">
            <a:spAutoFit/>
          </a:bodyPr>
          <a:lstStyle/>
          <a:p>
            <a:r>
              <a:rPr lang="en-US" sz="2400" dirty="0"/>
              <a:t>If a relation has </a:t>
            </a:r>
            <a:r>
              <a:rPr lang="en-US" sz="2400" u="sng" dirty="0"/>
              <a:t>no repeating groups</a:t>
            </a:r>
            <a:r>
              <a:rPr lang="en-US" sz="2400" dirty="0"/>
              <a:t>, it is said to be in first normal form (INF)</a:t>
            </a:r>
          </a:p>
          <a:p>
            <a:endParaRPr lang="en-US" sz="2400" dirty="0"/>
          </a:p>
          <a:p>
            <a:r>
              <a:rPr lang="en-US" sz="2400" dirty="0"/>
              <a:t>However this relation does contain </a:t>
            </a:r>
            <a:r>
              <a:rPr lang="en-US" sz="2400" dirty="0">
                <a:highlight>
                  <a:srgbClr val="FFFF00"/>
                </a:highlight>
              </a:rPr>
              <a:t>repeating group</a:t>
            </a:r>
            <a:r>
              <a:rPr lang="en-US" sz="2400" dirty="0"/>
              <a:t>:</a:t>
            </a:r>
          </a:p>
          <a:p>
            <a:r>
              <a:rPr lang="en-US" sz="2400" dirty="0"/>
              <a:t>DEPT_EMP(</a:t>
            </a:r>
            <a:r>
              <a:rPr lang="en-US" sz="2400" u="sng" dirty="0" err="1">
                <a:highlight>
                  <a:srgbClr val="00FFFF"/>
                </a:highlight>
              </a:rPr>
              <a:t>Dept_No</a:t>
            </a:r>
            <a:r>
              <a:rPr lang="en-US" sz="2400" dirty="0">
                <a:highlight>
                  <a:srgbClr val="00FFFF"/>
                </a:highlight>
              </a:rPr>
              <a:t>, </a:t>
            </a:r>
            <a:r>
              <a:rPr lang="en-US" sz="2400" dirty="0" err="1">
                <a:highlight>
                  <a:srgbClr val="00FFFF"/>
                </a:highlight>
              </a:rPr>
              <a:t>Manager_No</a:t>
            </a:r>
            <a:r>
              <a:rPr lang="en-US" sz="2400" dirty="0"/>
              <a:t>, </a:t>
            </a:r>
            <a:r>
              <a:rPr lang="en-US" sz="2400" dirty="0">
                <a:highlight>
                  <a:srgbClr val="FFFF00"/>
                </a:highlight>
              </a:rPr>
              <a:t>(</a:t>
            </a:r>
            <a:r>
              <a:rPr lang="en-US" sz="2400" u="sng" dirty="0" err="1">
                <a:highlight>
                  <a:srgbClr val="FFFF00"/>
                </a:highlight>
              </a:rPr>
              <a:t>Emp_No</a:t>
            </a:r>
            <a:r>
              <a:rPr lang="en-US" sz="2400" dirty="0">
                <a:highlight>
                  <a:srgbClr val="FFFF00"/>
                </a:highlight>
              </a:rPr>
              <a:t>, </a:t>
            </a:r>
            <a:r>
              <a:rPr lang="en-US" sz="2400" dirty="0" err="1">
                <a:highlight>
                  <a:srgbClr val="FFFF00"/>
                </a:highlight>
              </a:rPr>
              <a:t>Emp_Name</a:t>
            </a:r>
            <a:r>
              <a:rPr lang="en-US" sz="2400" dirty="0"/>
              <a:t>))</a:t>
            </a:r>
          </a:p>
          <a:p>
            <a:endParaRPr lang="en-US" sz="2400" dirty="0"/>
          </a:p>
          <a:p>
            <a:r>
              <a:rPr lang="en-US" sz="2400" dirty="0"/>
              <a:t>Therefore, split them by </a:t>
            </a:r>
            <a:r>
              <a:rPr lang="en-US" sz="2400" u="sng" dirty="0"/>
              <a:t>creating separate relations </a:t>
            </a:r>
          </a:p>
          <a:p>
            <a:pPr marL="342900" indent="-342900">
              <a:buFont typeface="Arial" panose="020B0604020202020204" pitchFamily="34" charset="0"/>
              <a:buChar char="•"/>
            </a:pPr>
            <a:r>
              <a:rPr lang="en-US" sz="2400" dirty="0"/>
              <a:t>Everything that is not in the repeating group </a:t>
            </a:r>
          </a:p>
          <a:p>
            <a:pPr marL="800100" lvl="1" indent="-342900">
              <a:buFont typeface="Arial" panose="020B0604020202020204" pitchFamily="34" charset="0"/>
              <a:buChar char="•"/>
            </a:pPr>
            <a:r>
              <a:rPr lang="en-US" sz="2400" dirty="0" err="1"/>
              <a:t>ie</a:t>
            </a:r>
            <a:r>
              <a:rPr lang="en-US" sz="2400" dirty="0"/>
              <a:t>. DEPT(</a:t>
            </a:r>
            <a:r>
              <a:rPr lang="en-US" sz="2400" u="sng" dirty="0" err="1">
                <a:highlight>
                  <a:srgbClr val="00FFFF"/>
                </a:highlight>
              </a:rPr>
              <a:t>Dept_No</a:t>
            </a:r>
            <a:r>
              <a:rPr lang="en-US" sz="2400" dirty="0">
                <a:highlight>
                  <a:srgbClr val="00FFFF"/>
                </a:highlight>
              </a:rPr>
              <a:t>, </a:t>
            </a:r>
            <a:r>
              <a:rPr lang="en-US" sz="2400" dirty="0" err="1">
                <a:highlight>
                  <a:srgbClr val="00FFFF"/>
                </a:highlight>
              </a:rPr>
              <a:t>Manager_No</a:t>
            </a:r>
            <a:r>
              <a:rPr lang="en-US" sz="2400" dirty="0"/>
              <a:t>)</a:t>
            </a:r>
          </a:p>
          <a:p>
            <a:pPr marL="342900" indent="-342900">
              <a:buFont typeface="Arial" panose="020B0604020202020204" pitchFamily="34" charset="0"/>
              <a:buChar char="•"/>
            </a:pPr>
            <a:r>
              <a:rPr lang="en-US" sz="2400" dirty="0"/>
              <a:t>The repeating group attributes combine with the key attributes outside the group EMP(</a:t>
            </a:r>
            <a:r>
              <a:rPr lang="en-US" sz="2400" u="sng" dirty="0" err="1">
                <a:highlight>
                  <a:srgbClr val="00FFFF"/>
                </a:highlight>
              </a:rPr>
              <a:t>DeptNo</a:t>
            </a:r>
            <a:r>
              <a:rPr lang="en-US" sz="2400" u="sng" dirty="0"/>
              <a:t>, </a:t>
            </a:r>
            <a:r>
              <a:rPr lang="en-US" sz="2400" u="sng" dirty="0" err="1">
                <a:highlight>
                  <a:srgbClr val="FFFF00"/>
                </a:highlight>
              </a:rPr>
              <a:t>Emp_No</a:t>
            </a:r>
            <a:r>
              <a:rPr lang="en-US" sz="2400" dirty="0">
                <a:highlight>
                  <a:srgbClr val="FFFF00"/>
                </a:highlight>
              </a:rPr>
              <a:t>, </a:t>
            </a:r>
            <a:r>
              <a:rPr lang="en-US" sz="2400" dirty="0" err="1">
                <a:highlight>
                  <a:srgbClr val="FFFF00"/>
                </a:highlight>
              </a:rPr>
              <a:t>Emp_Name</a:t>
            </a:r>
            <a:r>
              <a:rPr lang="en-US" sz="2400" dirty="0"/>
              <a:t>)</a:t>
            </a:r>
          </a:p>
          <a:p>
            <a:endParaRPr lang="en-US" dirty="0"/>
          </a:p>
        </p:txBody>
      </p:sp>
    </p:spTree>
    <p:extLst>
      <p:ext uri="{BB962C8B-B14F-4D97-AF65-F5344CB8AC3E}">
        <p14:creationId xmlns:p14="http://schemas.microsoft.com/office/powerpoint/2010/main" val="3150330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2F152-78E3-4BB3-9166-7B16E89F5AD1}"/>
              </a:ext>
            </a:extLst>
          </p:cNvPr>
          <p:cNvSpPr>
            <a:spLocks noGrp="1"/>
          </p:cNvSpPr>
          <p:nvPr>
            <p:ph type="title"/>
          </p:nvPr>
        </p:nvSpPr>
        <p:spPr/>
        <p:txBody>
          <a:bodyPr/>
          <a:lstStyle/>
          <a:p>
            <a:r>
              <a:rPr lang="en-US" dirty="0"/>
              <a:t>Chapter Outline</a:t>
            </a:r>
            <a:endParaRPr lang="en-MY" dirty="0"/>
          </a:p>
        </p:txBody>
      </p:sp>
      <p:sp>
        <p:nvSpPr>
          <p:cNvPr id="3" name="Content Placeholder 2">
            <a:extLst>
              <a:ext uri="{FF2B5EF4-FFF2-40B4-BE49-F238E27FC236}">
                <a16:creationId xmlns:a16="http://schemas.microsoft.com/office/drawing/2014/main" id="{E066C999-7057-414A-9FFE-395C898D88A9}"/>
              </a:ext>
            </a:extLst>
          </p:cNvPr>
          <p:cNvSpPr>
            <a:spLocks noGrp="1"/>
          </p:cNvSpPr>
          <p:nvPr>
            <p:ph idx="1"/>
          </p:nvPr>
        </p:nvSpPr>
        <p:spPr/>
        <p:txBody>
          <a:bodyPr>
            <a:normAutofit/>
          </a:bodyPr>
          <a:lstStyle/>
          <a:p>
            <a:pPr>
              <a:buFont typeface="Wingdings" panose="05000000000000000000" pitchFamily="2" charset="2"/>
              <a:buChar char="Ø"/>
            </a:pPr>
            <a:r>
              <a:rPr lang="en-US" sz="2800" dirty="0"/>
              <a:t>First Normal Form (1NF)</a:t>
            </a:r>
          </a:p>
          <a:p>
            <a:pPr>
              <a:buFont typeface="Wingdings" panose="05000000000000000000" pitchFamily="2" charset="2"/>
              <a:buChar char="Ø"/>
            </a:pPr>
            <a:r>
              <a:rPr lang="en-US" sz="2800" dirty="0"/>
              <a:t>Second Normal Form (2NF)</a:t>
            </a:r>
          </a:p>
          <a:p>
            <a:pPr>
              <a:buFont typeface="Wingdings" panose="05000000000000000000" pitchFamily="2" charset="2"/>
              <a:buChar char="Ø"/>
            </a:pPr>
            <a:r>
              <a:rPr lang="en-US" sz="2800" dirty="0"/>
              <a:t>Third Normal Form (3NF)</a:t>
            </a:r>
          </a:p>
        </p:txBody>
      </p:sp>
    </p:spTree>
    <p:extLst>
      <p:ext uri="{BB962C8B-B14F-4D97-AF65-F5344CB8AC3E}">
        <p14:creationId xmlns:p14="http://schemas.microsoft.com/office/powerpoint/2010/main" val="3093055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a:extLst>
              <a:ext uri="{FF2B5EF4-FFF2-40B4-BE49-F238E27FC236}">
                <a16:creationId xmlns:a16="http://schemas.microsoft.com/office/drawing/2014/main" id="{2E67101B-D77E-4994-BABD-DC583314FB79}"/>
              </a:ext>
            </a:extLst>
          </p:cNvPr>
          <p:cNvSpPr>
            <a:spLocks noChangeArrowheads="1"/>
          </p:cNvSpPr>
          <p:nvPr/>
        </p:nvSpPr>
        <p:spPr bwMode="auto">
          <a:xfrm>
            <a:off x="1741524" y="682146"/>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4400" dirty="0">
                <a:solidFill>
                  <a:schemeClr val="tx2"/>
                </a:solidFill>
                <a:latin typeface="Tw Cen MT" panose="020B0602020104020603" pitchFamily="34" charset="0"/>
              </a:rPr>
              <a:t>Second Normal Form (2NF)</a:t>
            </a:r>
          </a:p>
        </p:txBody>
      </p:sp>
      <p:sp>
        <p:nvSpPr>
          <p:cNvPr id="22531" name="Rectangle 5">
            <a:extLst>
              <a:ext uri="{FF2B5EF4-FFF2-40B4-BE49-F238E27FC236}">
                <a16:creationId xmlns:a16="http://schemas.microsoft.com/office/drawing/2014/main" id="{677E1036-532F-4B8C-BA98-0EAE82370B4D}"/>
              </a:ext>
            </a:extLst>
          </p:cNvPr>
          <p:cNvSpPr>
            <a:spLocks noChangeArrowheads="1"/>
          </p:cNvSpPr>
          <p:nvPr/>
        </p:nvSpPr>
        <p:spPr bwMode="auto">
          <a:xfrm>
            <a:off x="1826585" y="1680054"/>
            <a:ext cx="8382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19088" indent="-319088" eaLnBrk="0" hangingPunct="0">
              <a:defRPr>
                <a:solidFill>
                  <a:schemeClr val="tx1"/>
                </a:solidFill>
                <a:latin typeface="Arial" panose="020B0604020202020204" pitchFamily="34" charset="0"/>
              </a:defRPr>
            </a:lvl1pPr>
            <a:lvl2pPr marL="639763" indent="-2730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700"/>
              </a:spcBef>
              <a:buClr>
                <a:schemeClr val="accent2"/>
              </a:buClr>
              <a:buSzPct val="60000"/>
              <a:buFont typeface="Wingdings" panose="05000000000000000000" pitchFamily="2" charset="2"/>
              <a:buChar char=""/>
            </a:pPr>
            <a:r>
              <a:rPr lang="en-MY" sz="2400" dirty="0">
                <a:solidFill>
                  <a:srgbClr val="FF0000"/>
                </a:solidFill>
              </a:rPr>
              <a:t>1NF and no partial functional dependency</a:t>
            </a:r>
          </a:p>
          <a:p>
            <a:pPr eaLnBrk="1" hangingPunct="1">
              <a:spcBef>
                <a:spcPts val="700"/>
              </a:spcBef>
              <a:buClr>
                <a:schemeClr val="accent2"/>
              </a:buClr>
              <a:buSzPct val="60000"/>
              <a:buFont typeface="Wingdings" panose="05000000000000000000" pitchFamily="2" charset="2"/>
              <a:buChar char=""/>
            </a:pPr>
            <a:r>
              <a:rPr lang="en-MY" sz="2400" dirty="0"/>
              <a:t>Uses the concepts of FDs, primary key</a:t>
            </a:r>
          </a:p>
          <a:p>
            <a:pPr eaLnBrk="1" hangingPunct="1">
              <a:spcBef>
                <a:spcPts val="700"/>
              </a:spcBef>
              <a:buClr>
                <a:schemeClr val="accent2"/>
              </a:buClr>
              <a:buSzPct val="60000"/>
              <a:buFont typeface="Wingdings" panose="05000000000000000000" pitchFamily="2" charset="2"/>
              <a:buChar char=""/>
            </a:pPr>
            <a:r>
              <a:rPr lang="en-MY" sz="2400" dirty="0"/>
              <a:t>Definitions</a:t>
            </a:r>
          </a:p>
          <a:p>
            <a:pPr lvl="1" eaLnBrk="1" hangingPunct="1">
              <a:spcBef>
                <a:spcPts val="700"/>
              </a:spcBef>
              <a:buClr>
                <a:schemeClr val="accent2"/>
              </a:buClr>
              <a:buSzPct val="60000"/>
              <a:buFont typeface="Wingdings" panose="05000000000000000000" pitchFamily="2" charset="2"/>
              <a:buChar char=""/>
            </a:pPr>
            <a:r>
              <a:rPr lang="en-MY" sz="2400" b="1" dirty="0"/>
              <a:t>Prime attribute</a:t>
            </a:r>
            <a:r>
              <a:rPr lang="en-MY" sz="2400" dirty="0"/>
              <a:t>: An attribute that is member of the primary key K</a:t>
            </a:r>
          </a:p>
          <a:p>
            <a:pPr lvl="1" eaLnBrk="1" hangingPunct="1">
              <a:spcBef>
                <a:spcPts val="700"/>
              </a:spcBef>
              <a:buClr>
                <a:schemeClr val="accent2"/>
              </a:buClr>
              <a:buSzPct val="60000"/>
              <a:buFont typeface="Wingdings" panose="05000000000000000000" pitchFamily="2" charset="2"/>
              <a:buChar char=""/>
            </a:pPr>
            <a:r>
              <a:rPr lang="en-MY" sz="2400" b="1" dirty="0"/>
              <a:t>Non-prime attribute</a:t>
            </a:r>
            <a:r>
              <a:rPr lang="en-MY" sz="2400" dirty="0"/>
              <a:t> − An attribute, which is not a part of the prime-key, is said to be a non-prime attribute.</a:t>
            </a:r>
          </a:p>
          <a:p>
            <a:pPr lvl="1" eaLnBrk="1" hangingPunct="1">
              <a:spcBef>
                <a:spcPts val="700"/>
              </a:spcBef>
              <a:buClr>
                <a:schemeClr val="accent2"/>
              </a:buClr>
              <a:buSzPct val="60000"/>
              <a:buFont typeface="Wingdings" panose="05000000000000000000" pitchFamily="2" charset="2"/>
              <a:buChar char=""/>
            </a:pPr>
            <a:r>
              <a:rPr lang="en-MY" sz="2400" b="1" dirty="0"/>
              <a:t>Full functional dependency </a:t>
            </a:r>
            <a:r>
              <a:rPr lang="en-MY" sz="2400" dirty="0"/>
              <a:t>: a FD Y-&gt; Z where removal of any attribute from Y means the FD does not hold anymore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3407B-750E-AD86-75F8-96A44E8F3B1E}"/>
              </a:ext>
            </a:extLst>
          </p:cNvPr>
          <p:cNvSpPr>
            <a:spLocks noGrp="1"/>
          </p:cNvSpPr>
          <p:nvPr>
            <p:ph type="title"/>
          </p:nvPr>
        </p:nvSpPr>
        <p:spPr/>
        <p:txBody>
          <a:bodyPr>
            <a:normAutofit/>
          </a:bodyPr>
          <a:lstStyle/>
          <a:p>
            <a:r>
              <a:rPr lang="en-US" altLang="en-US" sz="4800" dirty="0">
                <a:solidFill>
                  <a:schemeClr val="tx2"/>
                </a:solidFill>
                <a:latin typeface="Tw Cen MT" panose="020B0602020104020603" pitchFamily="34" charset="0"/>
              </a:rPr>
              <a:t>Second Normal Form (2NF)</a:t>
            </a:r>
            <a:endParaRPr lang="en-US" dirty="0"/>
          </a:p>
        </p:txBody>
      </p:sp>
      <p:pic>
        <p:nvPicPr>
          <p:cNvPr id="5" name="Picture 4">
            <a:extLst>
              <a:ext uri="{FF2B5EF4-FFF2-40B4-BE49-F238E27FC236}">
                <a16:creationId xmlns:a16="http://schemas.microsoft.com/office/drawing/2014/main" id="{4FDD5688-931D-CF3B-C53A-AC6091D7AA05}"/>
              </a:ext>
            </a:extLst>
          </p:cNvPr>
          <p:cNvPicPr>
            <a:picLocks noChangeAspect="1"/>
          </p:cNvPicPr>
          <p:nvPr/>
        </p:nvPicPr>
        <p:blipFill>
          <a:blip r:embed="rId2"/>
          <a:stretch>
            <a:fillRect/>
          </a:stretch>
        </p:blipFill>
        <p:spPr>
          <a:xfrm>
            <a:off x="1323458" y="1617035"/>
            <a:ext cx="4292600" cy="2667000"/>
          </a:xfrm>
          <a:prstGeom prst="rect">
            <a:avLst/>
          </a:prstGeom>
        </p:spPr>
      </p:pic>
      <p:sp>
        <p:nvSpPr>
          <p:cNvPr id="6" name="TextBox 5">
            <a:extLst>
              <a:ext uri="{FF2B5EF4-FFF2-40B4-BE49-F238E27FC236}">
                <a16:creationId xmlns:a16="http://schemas.microsoft.com/office/drawing/2014/main" id="{875B0DC7-F702-BC22-0ED1-D335C784AA54}"/>
              </a:ext>
            </a:extLst>
          </p:cNvPr>
          <p:cNvSpPr txBox="1"/>
          <p:nvPr/>
        </p:nvSpPr>
        <p:spPr>
          <a:xfrm>
            <a:off x="1097280" y="4628446"/>
            <a:ext cx="847202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primary key (PK) is composite of </a:t>
            </a:r>
            <a:r>
              <a:rPr lang="en-US" dirty="0" err="1"/>
              <a:t>SSN,ProjectNumber</a:t>
            </a:r>
            <a:endParaRPr lang="en-US" dirty="0"/>
          </a:p>
          <a:p>
            <a:pPr marL="285750" indent="-285750">
              <a:buFont typeface="Arial" panose="020B0604020202020204" pitchFamily="34" charset="0"/>
              <a:buChar char="•"/>
            </a:pPr>
            <a:r>
              <a:rPr lang="en-US" dirty="0"/>
              <a:t>Hours which is a non-prime attribute (non-key) is </a:t>
            </a:r>
            <a:r>
              <a:rPr lang="en-US" u="sng" dirty="0"/>
              <a:t>FULLY functionally dependent </a:t>
            </a:r>
            <a:r>
              <a:rPr lang="en-US" dirty="0"/>
              <a:t>on the PK</a:t>
            </a:r>
          </a:p>
          <a:p>
            <a:pPr marL="285750" indent="-285750">
              <a:buFont typeface="Arial" panose="020B0604020202020204" pitchFamily="34" charset="0"/>
              <a:buChar char="•"/>
            </a:pPr>
            <a:r>
              <a:rPr lang="en-US" dirty="0"/>
              <a:t>Hours cannot be determined by only SSN</a:t>
            </a:r>
          </a:p>
          <a:p>
            <a:pPr marL="285750" indent="-285750">
              <a:buFont typeface="Arial" panose="020B0604020202020204" pitchFamily="34" charset="0"/>
              <a:buChar char="•"/>
            </a:pPr>
            <a:r>
              <a:rPr lang="en-US" dirty="0"/>
              <a:t>Hours cannot ne determined by only </a:t>
            </a:r>
            <a:r>
              <a:rPr lang="en-US" dirty="0" err="1"/>
              <a:t>ProjectNumber</a:t>
            </a:r>
            <a:endParaRPr lang="en-US" dirty="0"/>
          </a:p>
          <a:p>
            <a:pPr marL="285750" indent="-285750">
              <a:buFont typeface="Arial" panose="020B0604020202020204" pitchFamily="34" charset="0"/>
              <a:buChar char="•"/>
            </a:pPr>
            <a:r>
              <a:rPr lang="en-US" dirty="0"/>
              <a:t>Therefore there is no </a:t>
            </a:r>
            <a:r>
              <a:rPr lang="en-US" u="sng" dirty="0"/>
              <a:t>PARTIAL</a:t>
            </a:r>
            <a:r>
              <a:rPr lang="en-US" dirty="0"/>
              <a:t> functional dependencies</a:t>
            </a:r>
          </a:p>
        </p:txBody>
      </p:sp>
    </p:spTree>
    <p:extLst>
      <p:ext uri="{BB962C8B-B14F-4D97-AF65-F5344CB8AC3E}">
        <p14:creationId xmlns:p14="http://schemas.microsoft.com/office/powerpoint/2010/main" val="1052430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C737E7-A529-46A6-A0DE-AD05C40E8F06}"/>
              </a:ext>
            </a:extLst>
          </p:cNvPr>
          <p:cNvSpPr>
            <a:spLocks noGrp="1"/>
          </p:cNvSpPr>
          <p:nvPr>
            <p:ph idx="1"/>
          </p:nvPr>
        </p:nvSpPr>
        <p:spPr/>
        <p:txBody>
          <a:bodyPr>
            <a:normAutofit/>
          </a:bodyPr>
          <a:lstStyle/>
          <a:p>
            <a:pPr>
              <a:buFont typeface="Wingdings" panose="05000000000000000000" pitchFamily="2" charset="2"/>
              <a:buChar char="Ø"/>
            </a:pPr>
            <a:r>
              <a:rPr lang="en-MY" sz="3200" dirty="0"/>
              <a:t>A relation schema R is in second normal form(2NF) if every non-prime attribute A in R is </a:t>
            </a:r>
            <a:r>
              <a:rPr lang="en-MY" sz="3200" u="sng" dirty="0"/>
              <a:t>fully functionally dependent </a:t>
            </a:r>
            <a:r>
              <a:rPr lang="en-MY" sz="3200" dirty="0"/>
              <a:t>on the primary key</a:t>
            </a:r>
          </a:p>
          <a:p>
            <a:pPr>
              <a:buFont typeface="Wingdings" panose="05000000000000000000" pitchFamily="2" charset="2"/>
              <a:buChar char="Ø"/>
            </a:pPr>
            <a:r>
              <a:rPr lang="en-MY" sz="3200" dirty="0"/>
              <a:t>R can be decomposed into 2NF relations via the process of 2NF normalization or “second normalization”</a:t>
            </a:r>
          </a:p>
        </p:txBody>
      </p:sp>
      <p:sp>
        <p:nvSpPr>
          <p:cNvPr id="5" name="Title 4">
            <a:extLst>
              <a:ext uri="{FF2B5EF4-FFF2-40B4-BE49-F238E27FC236}">
                <a16:creationId xmlns:a16="http://schemas.microsoft.com/office/drawing/2014/main" id="{AD94C1E2-0A13-409B-A33F-47E339307980}"/>
              </a:ext>
            </a:extLst>
          </p:cNvPr>
          <p:cNvSpPr>
            <a:spLocks noGrp="1" noChangeArrowheads="1"/>
          </p:cNvSpPr>
          <p:nvPr>
            <p:ph type="title"/>
          </p:nvPr>
        </p:nvSpPr>
        <p:spPr bwMode="auto">
          <a:xfrm>
            <a:off x="1096963" y="287338"/>
            <a:ext cx="10058400" cy="98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4400" dirty="0">
                <a:solidFill>
                  <a:schemeClr val="tx2"/>
                </a:solidFill>
                <a:latin typeface="Tw Cen MT" panose="020B0602020104020603" pitchFamily="34" charset="0"/>
              </a:rPr>
              <a:t>Second Normal Form (2NF)</a:t>
            </a:r>
          </a:p>
        </p:txBody>
      </p:sp>
      <p:sp>
        <p:nvSpPr>
          <p:cNvPr id="6" name="Rectangle 5">
            <a:extLst>
              <a:ext uri="{FF2B5EF4-FFF2-40B4-BE49-F238E27FC236}">
                <a16:creationId xmlns:a16="http://schemas.microsoft.com/office/drawing/2014/main" id="{115964B4-3999-49A3-AD1D-01577A22EB61}"/>
              </a:ext>
            </a:extLst>
          </p:cNvPr>
          <p:cNvSpPr/>
          <p:nvPr/>
        </p:nvSpPr>
        <p:spPr>
          <a:xfrm>
            <a:off x="1305631" y="5030604"/>
            <a:ext cx="7197483" cy="523220"/>
          </a:xfrm>
          <a:prstGeom prst="rect">
            <a:avLst/>
          </a:prstGeom>
        </p:spPr>
        <p:txBody>
          <a:bodyPr wrap="none">
            <a:spAutoFit/>
          </a:bodyPr>
          <a:lstStyle/>
          <a:p>
            <a:pPr>
              <a:spcBef>
                <a:spcPts val="700"/>
              </a:spcBef>
              <a:buClr>
                <a:schemeClr val="accent2"/>
              </a:buClr>
              <a:buSzPct val="60000"/>
              <a:buFont typeface="Wingdings" panose="05000000000000000000" pitchFamily="2" charset="2"/>
              <a:buChar char=""/>
            </a:pPr>
            <a:r>
              <a:rPr lang="en-US" altLang="en-US" sz="2800" dirty="0">
                <a:solidFill>
                  <a:srgbClr val="020202"/>
                </a:solidFill>
                <a:latin typeface="Tw Cen MT" panose="020B0602020104020603" pitchFamily="34" charset="0"/>
              </a:rPr>
              <a:t>Fig. 4.1 is NOT in 2</a:t>
            </a:r>
            <a:r>
              <a:rPr lang="en-US" altLang="en-US" sz="2800" baseline="30000" dirty="0">
                <a:solidFill>
                  <a:srgbClr val="020202"/>
                </a:solidFill>
                <a:latin typeface="Tw Cen MT" panose="020B0602020104020603" pitchFamily="34" charset="0"/>
              </a:rPr>
              <a:t>nd</a:t>
            </a:r>
            <a:r>
              <a:rPr lang="en-US" altLang="en-US" sz="2800" dirty="0">
                <a:solidFill>
                  <a:srgbClr val="020202"/>
                </a:solidFill>
                <a:latin typeface="Tw Cen MT" panose="020B0602020104020603" pitchFamily="34" charset="0"/>
              </a:rPr>
              <a:t> Normal Form (see fig 4.3)</a:t>
            </a:r>
          </a:p>
        </p:txBody>
      </p:sp>
    </p:spTree>
    <p:extLst>
      <p:ext uri="{BB962C8B-B14F-4D97-AF65-F5344CB8AC3E}">
        <p14:creationId xmlns:p14="http://schemas.microsoft.com/office/powerpoint/2010/main" val="704508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a16="http://schemas.microsoft.com/office/drawing/2014/main" id="{35735813-CABA-4552-B58C-FA63B2324823}"/>
              </a:ext>
            </a:extLst>
          </p:cNvPr>
          <p:cNvSpPr>
            <a:spLocks noGrp="1" noChangeArrowheads="1"/>
          </p:cNvSpPr>
          <p:nvPr>
            <p:ph type="title"/>
          </p:nvPr>
        </p:nvSpPr>
        <p:spPr>
          <a:xfrm>
            <a:off x="1703388" y="765175"/>
            <a:ext cx="84582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ormAutofit fontScale="90000"/>
          </a:bodyPr>
          <a:lstStyle/>
          <a:p>
            <a:pPr eaLnBrk="1" hangingPunct="1"/>
            <a:r>
              <a:rPr lang="en-US" altLang="en-US" sz="2800" dirty="0"/>
              <a:t>Figure 4.3– Functional Dependencies in EMPLOYEE2</a:t>
            </a:r>
          </a:p>
        </p:txBody>
      </p:sp>
      <p:grpSp>
        <p:nvGrpSpPr>
          <p:cNvPr id="23555" name="Group 6">
            <a:extLst>
              <a:ext uri="{FF2B5EF4-FFF2-40B4-BE49-F238E27FC236}">
                <a16:creationId xmlns:a16="http://schemas.microsoft.com/office/drawing/2014/main" id="{924BD442-27DF-405D-BB1C-C1A991585271}"/>
              </a:ext>
            </a:extLst>
          </p:cNvPr>
          <p:cNvGrpSpPr>
            <a:grpSpLocks/>
          </p:cNvGrpSpPr>
          <p:nvPr/>
        </p:nvGrpSpPr>
        <p:grpSpPr bwMode="auto">
          <a:xfrm>
            <a:off x="1828800" y="1797050"/>
            <a:ext cx="8610600" cy="4032250"/>
            <a:chOff x="192" y="816"/>
            <a:chExt cx="5424" cy="2540"/>
          </a:xfrm>
        </p:grpSpPr>
        <p:sp>
          <p:nvSpPr>
            <p:cNvPr id="23559" name="Rectangle 7">
              <a:extLst>
                <a:ext uri="{FF2B5EF4-FFF2-40B4-BE49-F238E27FC236}">
                  <a16:creationId xmlns:a16="http://schemas.microsoft.com/office/drawing/2014/main" id="{6C412F9A-7DCF-4A27-AC1D-38499B03A4C6}"/>
                </a:ext>
              </a:extLst>
            </p:cNvPr>
            <p:cNvSpPr>
              <a:spLocks noChangeArrowheads="1"/>
            </p:cNvSpPr>
            <p:nvPr/>
          </p:nvSpPr>
          <p:spPr bwMode="auto">
            <a:xfrm>
              <a:off x="192" y="816"/>
              <a:ext cx="5424" cy="187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MY" altLang="en-US"/>
            </a:p>
          </p:txBody>
        </p:sp>
        <p:grpSp>
          <p:nvGrpSpPr>
            <p:cNvPr id="23560" name="Group 8">
              <a:extLst>
                <a:ext uri="{FF2B5EF4-FFF2-40B4-BE49-F238E27FC236}">
                  <a16:creationId xmlns:a16="http://schemas.microsoft.com/office/drawing/2014/main" id="{49D61662-5B7C-4999-A684-BACEE5172F0A}"/>
                </a:ext>
              </a:extLst>
            </p:cNvPr>
            <p:cNvGrpSpPr>
              <a:grpSpLocks/>
            </p:cNvGrpSpPr>
            <p:nvPr/>
          </p:nvGrpSpPr>
          <p:grpSpPr bwMode="auto">
            <a:xfrm>
              <a:off x="432" y="1632"/>
              <a:ext cx="5040" cy="275"/>
              <a:chOff x="0" y="2064"/>
              <a:chExt cx="5040" cy="275"/>
            </a:xfrm>
          </p:grpSpPr>
          <p:sp>
            <p:nvSpPr>
              <p:cNvPr id="23572" name="Text Box 9">
                <a:extLst>
                  <a:ext uri="{FF2B5EF4-FFF2-40B4-BE49-F238E27FC236}">
                    <a16:creationId xmlns:a16="http://schemas.microsoft.com/office/drawing/2014/main" id="{58973C1F-78DD-4C2F-B0A4-41CE3DA1C18C}"/>
                  </a:ext>
                </a:extLst>
              </p:cNvPr>
              <p:cNvSpPr txBox="1">
                <a:spLocks noChangeArrowheads="1"/>
              </p:cNvSpPr>
              <p:nvPr/>
            </p:nvSpPr>
            <p:spPr bwMode="auto">
              <a:xfrm>
                <a:off x="0" y="2064"/>
                <a:ext cx="720" cy="275"/>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200" u="sng">
                    <a:solidFill>
                      <a:srgbClr val="000000"/>
                    </a:solidFill>
                    <a:latin typeface="Times New Roman" panose="02020603050405020304" pitchFamily="18" charset="0"/>
                  </a:rPr>
                  <a:t>EmpID</a:t>
                </a:r>
              </a:p>
            </p:txBody>
          </p:sp>
          <p:sp>
            <p:nvSpPr>
              <p:cNvPr id="23573" name="Text Box 10">
                <a:extLst>
                  <a:ext uri="{FF2B5EF4-FFF2-40B4-BE49-F238E27FC236}">
                    <a16:creationId xmlns:a16="http://schemas.microsoft.com/office/drawing/2014/main" id="{FB509AA8-F6E6-437C-B76D-CFF3AAA0D009}"/>
                  </a:ext>
                </a:extLst>
              </p:cNvPr>
              <p:cNvSpPr txBox="1">
                <a:spLocks noChangeArrowheads="1"/>
              </p:cNvSpPr>
              <p:nvPr/>
            </p:nvSpPr>
            <p:spPr bwMode="auto">
              <a:xfrm>
                <a:off x="720" y="2064"/>
                <a:ext cx="1008" cy="275"/>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200" u="sng">
                    <a:solidFill>
                      <a:srgbClr val="000000"/>
                    </a:solidFill>
                    <a:latin typeface="Times New Roman" panose="02020603050405020304" pitchFamily="18" charset="0"/>
                  </a:rPr>
                  <a:t>CourseTitle</a:t>
                </a:r>
              </a:p>
            </p:txBody>
          </p:sp>
          <p:sp>
            <p:nvSpPr>
              <p:cNvPr id="23574" name="Text Box 11">
                <a:extLst>
                  <a:ext uri="{FF2B5EF4-FFF2-40B4-BE49-F238E27FC236}">
                    <a16:creationId xmlns:a16="http://schemas.microsoft.com/office/drawing/2014/main" id="{661ECC63-4B8B-46C4-B5CF-EC61EE6F108C}"/>
                  </a:ext>
                </a:extLst>
              </p:cNvPr>
              <p:cNvSpPr txBox="1">
                <a:spLocks noChangeArrowheads="1"/>
              </p:cNvSpPr>
              <p:nvPr/>
            </p:nvSpPr>
            <p:spPr bwMode="auto">
              <a:xfrm>
                <a:off x="3792" y="2064"/>
                <a:ext cx="1248" cy="275"/>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200">
                    <a:solidFill>
                      <a:srgbClr val="000000"/>
                    </a:solidFill>
                    <a:latin typeface="Times New Roman" panose="02020603050405020304" pitchFamily="18" charset="0"/>
                  </a:rPr>
                  <a:t>DateCompleted</a:t>
                </a:r>
              </a:p>
            </p:txBody>
          </p:sp>
          <p:sp>
            <p:nvSpPr>
              <p:cNvPr id="23575" name="Text Box 12">
                <a:extLst>
                  <a:ext uri="{FF2B5EF4-FFF2-40B4-BE49-F238E27FC236}">
                    <a16:creationId xmlns:a16="http://schemas.microsoft.com/office/drawing/2014/main" id="{3DF5EF7A-0EE6-4C68-8CF6-0842AF31BB61}"/>
                  </a:ext>
                </a:extLst>
              </p:cNvPr>
              <p:cNvSpPr txBox="1">
                <a:spLocks noChangeArrowheads="1"/>
              </p:cNvSpPr>
              <p:nvPr/>
            </p:nvSpPr>
            <p:spPr bwMode="auto">
              <a:xfrm>
                <a:off x="3216" y="2064"/>
                <a:ext cx="576" cy="275"/>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200">
                    <a:solidFill>
                      <a:srgbClr val="000000"/>
                    </a:solidFill>
                    <a:latin typeface="Times New Roman" panose="02020603050405020304" pitchFamily="18" charset="0"/>
                  </a:rPr>
                  <a:t>Salary</a:t>
                </a:r>
              </a:p>
            </p:txBody>
          </p:sp>
          <p:sp>
            <p:nvSpPr>
              <p:cNvPr id="23576" name="Text Box 13">
                <a:extLst>
                  <a:ext uri="{FF2B5EF4-FFF2-40B4-BE49-F238E27FC236}">
                    <a16:creationId xmlns:a16="http://schemas.microsoft.com/office/drawing/2014/main" id="{D99B4564-C647-46BB-8D58-3C7472AFF2C3}"/>
                  </a:ext>
                </a:extLst>
              </p:cNvPr>
              <p:cNvSpPr txBox="1">
                <a:spLocks noChangeArrowheads="1"/>
              </p:cNvSpPr>
              <p:nvPr/>
            </p:nvSpPr>
            <p:spPr bwMode="auto">
              <a:xfrm>
                <a:off x="2304" y="2064"/>
                <a:ext cx="912" cy="275"/>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200">
                    <a:solidFill>
                      <a:srgbClr val="000000"/>
                    </a:solidFill>
                    <a:latin typeface="Times New Roman" panose="02020603050405020304" pitchFamily="18" charset="0"/>
                  </a:rPr>
                  <a:t>DeptName</a:t>
                </a:r>
              </a:p>
            </p:txBody>
          </p:sp>
          <p:sp>
            <p:nvSpPr>
              <p:cNvPr id="23577" name="Text Box 14">
                <a:extLst>
                  <a:ext uri="{FF2B5EF4-FFF2-40B4-BE49-F238E27FC236}">
                    <a16:creationId xmlns:a16="http://schemas.microsoft.com/office/drawing/2014/main" id="{F52CECC8-2D7A-401B-A093-72A3F49B6D60}"/>
                  </a:ext>
                </a:extLst>
              </p:cNvPr>
              <p:cNvSpPr txBox="1">
                <a:spLocks noChangeArrowheads="1"/>
              </p:cNvSpPr>
              <p:nvPr/>
            </p:nvSpPr>
            <p:spPr bwMode="auto">
              <a:xfrm>
                <a:off x="1728" y="2064"/>
                <a:ext cx="576" cy="275"/>
              </a:xfrm>
              <a:prstGeom prst="rect">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200">
                    <a:solidFill>
                      <a:srgbClr val="000000"/>
                    </a:solidFill>
                    <a:latin typeface="Times New Roman" panose="02020603050405020304" pitchFamily="18" charset="0"/>
                  </a:rPr>
                  <a:t>Name</a:t>
                </a:r>
              </a:p>
            </p:txBody>
          </p:sp>
        </p:grpSp>
        <p:grpSp>
          <p:nvGrpSpPr>
            <p:cNvPr id="23561" name="Group 15">
              <a:extLst>
                <a:ext uri="{FF2B5EF4-FFF2-40B4-BE49-F238E27FC236}">
                  <a16:creationId xmlns:a16="http://schemas.microsoft.com/office/drawing/2014/main" id="{59581723-8B5D-409A-AB26-38B6DCFC657A}"/>
                </a:ext>
              </a:extLst>
            </p:cNvPr>
            <p:cNvGrpSpPr>
              <a:grpSpLocks/>
            </p:cNvGrpSpPr>
            <p:nvPr/>
          </p:nvGrpSpPr>
          <p:grpSpPr bwMode="auto">
            <a:xfrm>
              <a:off x="202" y="1632"/>
              <a:ext cx="4554" cy="1399"/>
              <a:chOff x="202" y="1610"/>
              <a:chExt cx="4554" cy="1399"/>
            </a:xfrm>
          </p:grpSpPr>
          <p:grpSp>
            <p:nvGrpSpPr>
              <p:cNvPr id="23568" name="Group 16">
                <a:extLst>
                  <a:ext uri="{FF2B5EF4-FFF2-40B4-BE49-F238E27FC236}">
                    <a16:creationId xmlns:a16="http://schemas.microsoft.com/office/drawing/2014/main" id="{F8D0B8D1-FAA9-4F7E-9E8B-05EB9FB9CE12}"/>
                  </a:ext>
                </a:extLst>
              </p:cNvPr>
              <p:cNvGrpSpPr>
                <a:grpSpLocks/>
              </p:cNvGrpSpPr>
              <p:nvPr/>
            </p:nvGrpSpPr>
            <p:grpSpPr bwMode="auto">
              <a:xfrm>
                <a:off x="700" y="1610"/>
                <a:ext cx="4056" cy="1"/>
                <a:chOff x="648" y="2400"/>
                <a:chExt cx="4056" cy="1"/>
              </a:xfrm>
            </p:grpSpPr>
            <p:cxnSp>
              <p:nvCxnSpPr>
                <p:cNvPr id="23570" name="AutoShape 17">
                  <a:extLst>
                    <a:ext uri="{FF2B5EF4-FFF2-40B4-BE49-F238E27FC236}">
                      <a16:creationId xmlns:a16="http://schemas.microsoft.com/office/drawing/2014/main" id="{27DCC8A4-A100-4E08-A064-7244E173EBAD}"/>
                    </a:ext>
                  </a:extLst>
                </p:cNvPr>
                <p:cNvCxnSpPr>
                  <a:cxnSpLocks noChangeShapeType="1"/>
                  <a:stCxn id="23572" idx="0"/>
                  <a:endCxn id="23574" idx="0"/>
                </p:cNvCxnSpPr>
                <p:nvPr/>
              </p:nvCxnSpPr>
              <p:spPr bwMode="auto">
                <a:xfrm rot="5400000" flipV="1">
                  <a:off x="2675" y="373"/>
                  <a:ext cx="1" cy="4056"/>
                </a:xfrm>
                <a:prstGeom prst="bentConnector3">
                  <a:avLst>
                    <a:gd name="adj1" fmla="val -62900005"/>
                  </a:avLst>
                </a:prstGeom>
                <a:noFill/>
                <a:ln w="2857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71" name="AutoShape 18">
                  <a:extLst>
                    <a:ext uri="{FF2B5EF4-FFF2-40B4-BE49-F238E27FC236}">
                      <a16:creationId xmlns:a16="http://schemas.microsoft.com/office/drawing/2014/main" id="{6DDACE7D-0DDD-4830-87DC-92708635D08E}"/>
                    </a:ext>
                  </a:extLst>
                </p:cNvPr>
                <p:cNvCxnSpPr>
                  <a:cxnSpLocks noChangeShapeType="1"/>
                  <a:stCxn id="23573" idx="0"/>
                  <a:endCxn id="23574" idx="0"/>
                </p:cNvCxnSpPr>
                <p:nvPr/>
              </p:nvCxnSpPr>
              <p:spPr bwMode="auto">
                <a:xfrm rot="5400000" flipV="1">
                  <a:off x="3107" y="805"/>
                  <a:ext cx="1" cy="3192"/>
                </a:xfrm>
                <a:prstGeom prst="bentConnector3">
                  <a:avLst>
                    <a:gd name="adj1" fmla="val -61500005"/>
                  </a:avLst>
                </a:prstGeom>
                <a:noFill/>
                <a:ln w="952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3569" name="Text Box 19">
                <a:extLst>
                  <a:ext uri="{FF2B5EF4-FFF2-40B4-BE49-F238E27FC236}">
                    <a16:creationId xmlns:a16="http://schemas.microsoft.com/office/drawing/2014/main" id="{AFE0A0DA-C586-4E2A-9791-5B13C793E951}"/>
                  </a:ext>
                </a:extLst>
              </p:cNvPr>
              <p:cNvSpPr txBox="1">
                <a:spLocks noChangeArrowheads="1"/>
              </p:cNvSpPr>
              <p:nvPr/>
            </p:nvSpPr>
            <p:spPr bwMode="auto">
              <a:xfrm>
                <a:off x="202" y="2701"/>
                <a:ext cx="3641"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600" b="1" dirty="0" err="1">
                    <a:solidFill>
                      <a:schemeClr val="tx2"/>
                    </a:solidFill>
                    <a:latin typeface="Times New Roman" panose="02020603050405020304" pitchFamily="18" charset="0"/>
                  </a:rPr>
                  <a:t>EmpID</a:t>
                </a:r>
                <a:r>
                  <a:rPr lang="en-US" altLang="en-US" sz="2600" b="1" dirty="0">
                    <a:solidFill>
                      <a:schemeClr val="tx2"/>
                    </a:solidFill>
                    <a:latin typeface="Times New Roman" panose="02020603050405020304" pitchFamily="18" charset="0"/>
                  </a:rPr>
                  <a:t>, </a:t>
                </a:r>
                <a:r>
                  <a:rPr lang="en-US" altLang="en-US" sz="2600" b="1" dirty="0" err="1">
                    <a:solidFill>
                      <a:schemeClr val="tx2"/>
                    </a:solidFill>
                    <a:latin typeface="Times New Roman" panose="02020603050405020304" pitchFamily="18" charset="0"/>
                  </a:rPr>
                  <a:t>CourseTitle</a:t>
                </a:r>
                <a:r>
                  <a:rPr lang="en-US" altLang="en-US" sz="2600" b="1" dirty="0">
                    <a:solidFill>
                      <a:schemeClr val="tx2"/>
                    </a:solidFill>
                    <a:latin typeface="Times New Roman" panose="02020603050405020304" pitchFamily="18" charset="0"/>
                  </a:rPr>
                  <a:t> </a:t>
                </a:r>
                <a:r>
                  <a:rPr lang="en-US" altLang="en-US" sz="2600" b="1" dirty="0">
                    <a:solidFill>
                      <a:schemeClr val="tx2"/>
                    </a:solidFill>
                    <a:latin typeface="Times New Roman" panose="02020603050405020304" pitchFamily="18" charset="0"/>
                    <a:sym typeface="Wingdings" panose="05000000000000000000" pitchFamily="2" charset="2"/>
                  </a:rPr>
                  <a:t> </a:t>
                </a:r>
                <a:r>
                  <a:rPr lang="en-US" altLang="en-US" sz="2600" b="1" dirty="0" err="1">
                    <a:solidFill>
                      <a:schemeClr val="tx2"/>
                    </a:solidFill>
                    <a:latin typeface="Times New Roman" panose="02020603050405020304" pitchFamily="18" charset="0"/>
                    <a:sym typeface="Wingdings" panose="05000000000000000000" pitchFamily="2" charset="2"/>
                  </a:rPr>
                  <a:t>DateCompleted</a:t>
                </a:r>
                <a:endParaRPr lang="en-US" altLang="en-US" sz="2600" b="1" dirty="0">
                  <a:solidFill>
                    <a:schemeClr val="tx2"/>
                  </a:solidFill>
                  <a:latin typeface="Times New Roman" panose="02020603050405020304" pitchFamily="18" charset="0"/>
                </a:endParaRPr>
              </a:p>
            </p:txBody>
          </p:sp>
        </p:grpSp>
        <p:grpSp>
          <p:nvGrpSpPr>
            <p:cNvPr id="23562" name="Group 20">
              <a:extLst>
                <a:ext uri="{FF2B5EF4-FFF2-40B4-BE49-F238E27FC236}">
                  <a16:creationId xmlns:a16="http://schemas.microsoft.com/office/drawing/2014/main" id="{B902DDC6-6456-4AE6-9B55-DF6D1C284EB9}"/>
                </a:ext>
              </a:extLst>
            </p:cNvPr>
            <p:cNvGrpSpPr>
              <a:grpSpLocks/>
            </p:cNvGrpSpPr>
            <p:nvPr/>
          </p:nvGrpSpPr>
          <p:grpSpPr bwMode="auto">
            <a:xfrm>
              <a:off x="296" y="1885"/>
              <a:ext cx="3548" cy="1471"/>
              <a:chOff x="296" y="1885"/>
              <a:chExt cx="3548" cy="1471"/>
            </a:xfrm>
          </p:grpSpPr>
          <p:grpSp>
            <p:nvGrpSpPr>
              <p:cNvPr id="23563" name="Group 21">
                <a:extLst>
                  <a:ext uri="{FF2B5EF4-FFF2-40B4-BE49-F238E27FC236}">
                    <a16:creationId xmlns:a16="http://schemas.microsoft.com/office/drawing/2014/main" id="{2D13BF98-4565-4FB4-9209-F4D08E1A1758}"/>
                  </a:ext>
                </a:extLst>
              </p:cNvPr>
              <p:cNvGrpSpPr>
                <a:grpSpLocks/>
              </p:cNvGrpSpPr>
              <p:nvPr/>
            </p:nvGrpSpPr>
            <p:grpSpPr bwMode="auto">
              <a:xfrm>
                <a:off x="700" y="1885"/>
                <a:ext cx="3144" cy="1"/>
                <a:chOff x="648" y="2675"/>
                <a:chExt cx="3144" cy="1"/>
              </a:xfrm>
            </p:grpSpPr>
            <p:cxnSp>
              <p:nvCxnSpPr>
                <p:cNvPr id="23565" name="AutoShape 22">
                  <a:extLst>
                    <a:ext uri="{FF2B5EF4-FFF2-40B4-BE49-F238E27FC236}">
                      <a16:creationId xmlns:a16="http://schemas.microsoft.com/office/drawing/2014/main" id="{FCBE1B8E-9707-4D7A-9546-42F702C82CFF}"/>
                    </a:ext>
                  </a:extLst>
                </p:cNvPr>
                <p:cNvCxnSpPr>
                  <a:cxnSpLocks noChangeShapeType="1"/>
                  <a:stCxn id="23572" idx="2"/>
                  <a:endCxn id="23577" idx="2"/>
                </p:cNvCxnSpPr>
                <p:nvPr/>
              </p:nvCxnSpPr>
              <p:spPr bwMode="auto">
                <a:xfrm rot="16200000" flipH="1">
                  <a:off x="1475" y="1848"/>
                  <a:ext cx="1" cy="1656"/>
                </a:xfrm>
                <a:prstGeom prst="bentConnector3">
                  <a:avLst>
                    <a:gd name="adj1" fmla="val 53499995"/>
                  </a:avLst>
                </a:prstGeom>
                <a:noFill/>
                <a:ln w="254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66" name="AutoShape 23">
                  <a:extLst>
                    <a:ext uri="{FF2B5EF4-FFF2-40B4-BE49-F238E27FC236}">
                      <a16:creationId xmlns:a16="http://schemas.microsoft.com/office/drawing/2014/main" id="{88355350-CFDD-4C3D-88FD-BD33C693867B}"/>
                    </a:ext>
                  </a:extLst>
                </p:cNvPr>
                <p:cNvCxnSpPr>
                  <a:cxnSpLocks noChangeShapeType="1"/>
                  <a:stCxn id="23572" idx="2"/>
                  <a:endCxn id="23576" idx="2"/>
                </p:cNvCxnSpPr>
                <p:nvPr/>
              </p:nvCxnSpPr>
              <p:spPr bwMode="auto">
                <a:xfrm rot="16200000" flipH="1">
                  <a:off x="1847" y="1476"/>
                  <a:ext cx="1" cy="2400"/>
                </a:xfrm>
                <a:prstGeom prst="bentConnector3">
                  <a:avLst>
                    <a:gd name="adj1" fmla="val 54799995"/>
                  </a:avLst>
                </a:prstGeom>
                <a:noFill/>
                <a:ln w="254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67" name="AutoShape 24">
                  <a:extLst>
                    <a:ext uri="{FF2B5EF4-FFF2-40B4-BE49-F238E27FC236}">
                      <a16:creationId xmlns:a16="http://schemas.microsoft.com/office/drawing/2014/main" id="{1FABB096-C161-4E8A-9C68-B6659D1056E6}"/>
                    </a:ext>
                  </a:extLst>
                </p:cNvPr>
                <p:cNvCxnSpPr>
                  <a:cxnSpLocks noChangeShapeType="1"/>
                  <a:stCxn id="23572" idx="2"/>
                  <a:endCxn id="23575" idx="2"/>
                </p:cNvCxnSpPr>
                <p:nvPr/>
              </p:nvCxnSpPr>
              <p:spPr bwMode="auto">
                <a:xfrm rot="16200000" flipH="1">
                  <a:off x="2219" y="1104"/>
                  <a:ext cx="1" cy="3144"/>
                </a:xfrm>
                <a:prstGeom prst="bentConnector3">
                  <a:avLst>
                    <a:gd name="adj1" fmla="val 56199995"/>
                  </a:avLst>
                </a:prstGeom>
                <a:noFill/>
                <a:ln w="254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3564" name="Text Box 25">
                <a:extLst>
                  <a:ext uri="{FF2B5EF4-FFF2-40B4-BE49-F238E27FC236}">
                    <a16:creationId xmlns:a16="http://schemas.microsoft.com/office/drawing/2014/main" id="{E31F05BE-62EC-42FB-A3A9-4B2AF3822E4C}"/>
                  </a:ext>
                </a:extLst>
              </p:cNvPr>
              <p:cNvSpPr txBox="1">
                <a:spLocks noChangeArrowheads="1"/>
              </p:cNvSpPr>
              <p:nvPr/>
            </p:nvSpPr>
            <p:spPr bwMode="auto">
              <a:xfrm>
                <a:off x="296" y="3048"/>
                <a:ext cx="335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600" b="1" dirty="0" err="1">
                    <a:solidFill>
                      <a:schemeClr val="tx2"/>
                    </a:solidFill>
                    <a:latin typeface="Times New Roman" panose="02020603050405020304" pitchFamily="18" charset="0"/>
                  </a:rPr>
                  <a:t>EmpID</a:t>
                </a:r>
                <a:r>
                  <a:rPr lang="en-US" altLang="en-US" sz="2600" b="1" dirty="0">
                    <a:solidFill>
                      <a:schemeClr val="tx2"/>
                    </a:solidFill>
                    <a:latin typeface="Times New Roman" panose="02020603050405020304" pitchFamily="18" charset="0"/>
                  </a:rPr>
                  <a:t> </a:t>
                </a:r>
                <a:r>
                  <a:rPr lang="en-US" altLang="en-US" sz="2600" b="1" dirty="0">
                    <a:solidFill>
                      <a:schemeClr val="tx2"/>
                    </a:solidFill>
                    <a:latin typeface="Times New Roman" panose="02020603050405020304" pitchFamily="18" charset="0"/>
                    <a:sym typeface="Wingdings" panose="05000000000000000000" pitchFamily="2" charset="2"/>
                  </a:rPr>
                  <a:t> Name, </a:t>
                </a:r>
                <a:r>
                  <a:rPr lang="en-US" altLang="en-US" sz="2600" b="1" dirty="0" err="1">
                    <a:solidFill>
                      <a:schemeClr val="tx2"/>
                    </a:solidFill>
                    <a:latin typeface="Times New Roman" panose="02020603050405020304" pitchFamily="18" charset="0"/>
                    <a:sym typeface="Wingdings" panose="05000000000000000000" pitchFamily="2" charset="2"/>
                  </a:rPr>
                  <a:t>DeptName</a:t>
                </a:r>
                <a:r>
                  <a:rPr lang="en-US" altLang="en-US" sz="2600" b="1" dirty="0">
                    <a:solidFill>
                      <a:schemeClr val="tx2"/>
                    </a:solidFill>
                    <a:latin typeface="Times New Roman" panose="02020603050405020304" pitchFamily="18" charset="0"/>
                    <a:sym typeface="Wingdings" panose="05000000000000000000" pitchFamily="2" charset="2"/>
                  </a:rPr>
                  <a:t>, Salary</a:t>
                </a:r>
                <a:endParaRPr lang="en-US" altLang="en-US" sz="2600" b="1" dirty="0">
                  <a:solidFill>
                    <a:schemeClr val="tx2"/>
                  </a:solidFill>
                  <a:latin typeface="Times New Roman" panose="02020603050405020304" pitchFamily="18" charset="0"/>
                </a:endParaRPr>
              </a:p>
            </p:txBody>
          </p:sp>
        </p:grpSp>
      </p:grpSp>
      <p:sp>
        <p:nvSpPr>
          <p:cNvPr id="80922" name="Text Box 26">
            <a:extLst>
              <a:ext uri="{FF2B5EF4-FFF2-40B4-BE49-F238E27FC236}">
                <a16:creationId xmlns:a16="http://schemas.microsoft.com/office/drawing/2014/main" id="{0BB838AA-37D2-4BB1-BB48-5A3D71E319A8}"/>
              </a:ext>
            </a:extLst>
          </p:cNvPr>
          <p:cNvSpPr txBox="1">
            <a:spLocks noChangeArrowheads="1"/>
          </p:cNvSpPr>
          <p:nvPr/>
        </p:nvSpPr>
        <p:spPr bwMode="auto">
          <a:xfrm>
            <a:off x="3070225" y="5818187"/>
            <a:ext cx="641826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000" b="1" dirty="0">
                <a:solidFill>
                  <a:srgbClr val="000000"/>
                </a:solidFill>
                <a:latin typeface="Times New Roman" panose="02020603050405020304" pitchFamily="18" charset="0"/>
              </a:rPr>
              <a:t>Therefore, NOT in 2</a:t>
            </a:r>
            <a:r>
              <a:rPr lang="en-US" altLang="en-US" sz="3000" b="1" baseline="30000" dirty="0">
                <a:solidFill>
                  <a:srgbClr val="000000"/>
                </a:solidFill>
                <a:latin typeface="Times New Roman" panose="02020603050405020304" pitchFamily="18" charset="0"/>
              </a:rPr>
              <a:t>nd</a:t>
            </a:r>
            <a:r>
              <a:rPr lang="en-US" altLang="en-US" sz="3000" b="1" dirty="0">
                <a:solidFill>
                  <a:srgbClr val="000000"/>
                </a:solidFill>
                <a:latin typeface="Times New Roman" panose="02020603050405020304" pitchFamily="18" charset="0"/>
              </a:rPr>
              <a:t> Normal Form!!</a:t>
            </a:r>
          </a:p>
        </p:txBody>
      </p:sp>
      <p:sp>
        <p:nvSpPr>
          <p:cNvPr id="80923" name="Text Box 27">
            <a:extLst>
              <a:ext uri="{FF2B5EF4-FFF2-40B4-BE49-F238E27FC236}">
                <a16:creationId xmlns:a16="http://schemas.microsoft.com/office/drawing/2014/main" id="{BE973242-8F5C-4F92-B08E-AED48B0BAA5C}"/>
              </a:ext>
            </a:extLst>
          </p:cNvPr>
          <p:cNvSpPr txBox="1">
            <a:spLocks noChangeArrowheads="1"/>
          </p:cNvSpPr>
          <p:nvPr/>
        </p:nvSpPr>
        <p:spPr bwMode="auto">
          <a:xfrm>
            <a:off x="4724400" y="2422525"/>
            <a:ext cx="476408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600">
                <a:solidFill>
                  <a:schemeClr val="tx2"/>
                </a:solidFill>
                <a:latin typeface="Times New Roman" panose="02020603050405020304" pitchFamily="18" charset="0"/>
              </a:rPr>
              <a:t>Dependency on entire primary key</a:t>
            </a:r>
          </a:p>
        </p:txBody>
      </p:sp>
      <p:sp>
        <p:nvSpPr>
          <p:cNvPr id="80924" name="Text Box 28">
            <a:extLst>
              <a:ext uri="{FF2B5EF4-FFF2-40B4-BE49-F238E27FC236}">
                <a16:creationId xmlns:a16="http://schemas.microsoft.com/office/drawing/2014/main" id="{74F4C189-DDC4-42D5-9082-C77962A9A9B0}"/>
              </a:ext>
            </a:extLst>
          </p:cNvPr>
          <p:cNvSpPr txBox="1">
            <a:spLocks noChangeArrowheads="1"/>
          </p:cNvSpPr>
          <p:nvPr/>
        </p:nvSpPr>
        <p:spPr bwMode="auto">
          <a:xfrm>
            <a:off x="3825876" y="4295775"/>
            <a:ext cx="49498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600">
                <a:solidFill>
                  <a:schemeClr val="tx2"/>
                </a:solidFill>
                <a:latin typeface="Times New Roman" panose="02020603050405020304" pitchFamily="18" charset="0"/>
              </a:rPr>
              <a:t>Dependency on only </a:t>
            </a:r>
            <a:r>
              <a:rPr lang="en-US" altLang="en-US" sz="2600" i="1">
                <a:solidFill>
                  <a:schemeClr val="tx2"/>
                </a:solidFill>
                <a:latin typeface="Times New Roman" panose="02020603050405020304" pitchFamily="18" charset="0"/>
              </a:rPr>
              <a:t>part</a:t>
            </a:r>
            <a:r>
              <a:rPr lang="en-US" altLang="en-US" sz="2600">
                <a:solidFill>
                  <a:schemeClr val="tx2"/>
                </a:solidFill>
                <a:latin typeface="Times New Roman" panose="02020603050405020304" pitchFamily="18" charset="0"/>
              </a:rPr>
              <a:t> of the key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09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80924"/>
                                        </p:tgtEl>
                                        <p:attrNameLst>
                                          <p:attrName>style.visibility</p:attrName>
                                        </p:attrNameLst>
                                      </p:cBhvr>
                                      <p:to>
                                        <p:strVal val="visible"/>
                                      </p:to>
                                    </p:set>
                                    <p:animEffect transition="in" filter="blinds(horizontal)">
                                      <p:cBhvr>
                                        <p:cTn id="11" dur="500"/>
                                        <p:tgtEl>
                                          <p:spTgt spid="8092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0922"/>
                                        </p:tgtEl>
                                        <p:attrNameLst>
                                          <p:attrName>style.visibility</p:attrName>
                                        </p:attrNameLst>
                                      </p:cBhvr>
                                      <p:to>
                                        <p:strVal val="visible"/>
                                      </p:to>
                                    </p:set>
                                    <p:anim calcmode="lin" valueType="num">
                                      <p:cBhvr additive="base">
                                        <p:cTn id="16" dur="500" fill="hold"/>
                                        <p:tgtEl>
                                          <p:spTgt spid="80922"/>
                                        </p:tgtEl>
                                        <p:attrNameLst>
                                          <p:attrName>ppt_x</p:attrName>
                                        </p:attrNameLst>
                                      </p:cBhvr>
                                      <p:tavLst>
                                        <p:tav tm="0">
                                          <p:val>
                                            <p:strVal val="#ppt_x"/>
                                          </p:val>
                                        </p:tav>
                                        <p:tav tm="100000">
                                          <p:val>
                                            <p:strVal val="#ppt_x"/>
                                          </p:val>
                                        </p:tav>
                                      </p:tavLst>
                                    </p:anim>
                                    <p:anim calcmode="lin" valueType="num">
                                      <p:cBhvr additive="base">
                                        <p:cTn id="17" dur="500" fill="hold"/>
                                        <p:tgtEl>
                                          <p:spTgt spid="809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22" grpId="0" autoUpdateAnimBg="0"/>
      <p:bldP spid="80923" grpId="0" autoUpdateAnimBg="0"/>
      <p:bldP spid="8092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a:extLst>
              <a:ext uri="{FF2B5EF4-FFF2-40B4-BE49-F238E27FC236}">
                <a16:creationId xmlns:a16="http://schemas.microsoft.com/office/drawing/2014/main" id="{87CF8B49-BA9B-4E77-977D-6A8A0DD4A9B4}"/>
              </a:ext>
            </a:extLst>
          </p:cNvPr>
          <p:cNvSpPr>
            <a:spLocks noChangeArrowheads="1"/>
          </p:cNvSpPr>
          <p:nvPr/>
        </p:nvSpPr>
        <p:spPr bwMode="auto">
          <a:xfrm>
            <a:off x="1924050" y="188913"/>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4000">
                <a:solidFill>
                  <a:schemeClr val="tx2"/>
                </a:solidFill>
                <a:latin typeface="Tw Cen MT" panose="020B0602020104020603" pitchFamily="34" charset="0"/>
              </a:rPr>
              <a:t>Getting it into 2</a:t>
            </a:r>
            <a:r>
              <a:rPr lang="en-US" altLang="en-US" sz="4000" baseline="30000">
                <a:solidFill>
                  <a:schemeClr val="tx2"/>
                </a:solidFill>
                <a:latin typeface="Tw Cen MT" panose="020B0602020104020603" pitchFamily="34" charset="0"/>
              </a:rPr>
              <a:t>nd</a:t>
            </a:r>
            <a:r>
              <a:rPr lang="en-US" altLang="en-US" sz="4000">
                <a:solidFill>
                  <a:schemeClr val="tx2"/>
                </a:solidFill>
                <a:latin typeface="Tw Cen MT" panose="020B0602020104020603" pitchFamily="34" charset="0"/>
              </a:rPr>
              <a:t> Normal Form</a:t>
            </a:r>
          </a:p>
        </p:txBody>
      </p:sp>
      <p:sp>
        <p:nvSpPr>
          <p:cNvPr id="24579" name="Rectangle 5">
            <a:extLst>
              <a:ext uri="{FF2B5EF4-FFF2-40B4-BE49-F238E27FC236}">
                <a16:creationId xmlns:a16="http://schemas.microsoft.com/office/drawing/2014/main" id="{9254C783-CEF1-448E-8B18-B3158B557995}"/>
              </a:ext>
            </a:extLst>
          </p:cNvPr>
          <p:cNvSpPr>
            <a:spLocks noChangeArrowheads="1"/>
          </p:cNvSpPr>
          <p:nvPr/>
        </p:nvSpPr>
        <p:spPr bwMode="auto">
          <a:xfrm>
            <a:off x="1924050" y="1712913"/>
            <a:ext cx="8458200" cy="37338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2600">
              <a:latin typeface="Times New Roman" panose="02020603050405020304" pitchFamily="18" charset="0"/>
            </a:endParaRPr>
          </a:p>
        </p:txBody>
      </p:sp>
      <p:grpSp>
        <p:nvGrpSpPr>
          <p:cNvPr id="24580" name="Group 6">
            <a:extLst>
              <a:ext uri="{FF2B5EF4-FFF2-40B4-BE49-F238E27FC236}">
                <a16:creationId xmlns:a16="http://schemas.microsoft.com/office/drawing/2014/main" id="{980EF696-1BEB-4470-B18E-E8F4708FD220}"/>
              </a:ext>
            </a:extLst>
          </p:cNvPr>
          <p:cNvGrpSpPr>
            <a:grpSpLocks/>
          </p:cNvGrpSpPr>
          <p:nvPr/>
        </p:nvGrpSpPr>
        <p:grpSpPr bwMode="auto">
          <a:xfrm>
            <a:off x="2457450" y="2855914"/>
            <a:ext cx="5867400" cy="1525587"/>
            <a:chOff x="576" y="1776"/>
            <a:chExt cx="3696" cy="961"/>
          </a:xfrm>
        </p:grpSpPr>
        <p:grpSp>
          <p:nvGrpSpPr>
            <p:cNvPr id="24583" name="Group 7">
              <a:extLst>
                <a:ext uri="{FF2B5EF4-FFF2-40B4-BE49-F238E27FC236}">
                  <a16:creationId xmlns:a16="http://schemas.microsoft.com/office/drawing/2014/main" id="{62B58CC0-44B7-4AE4-BC1C-811E24ECA890}"/>
                </a:ext>
              </a:extLst>
            </p:cNvPr>
            <p:cNvGrpSpPr>
              <a:grpSpLocks/>
            </p:cNvGrpSpPr>
            <p:nvPr/>
          </p:nvGrpSpPr>
          <p:grpSpPr bwMode="auto">
            <a:xfrm>
              <a:off x="576" y="1776"/>
              <a:ext cx="2784" cy="275"/>
              <a:chOff x="576" y="2448"/>
              <a:chExt cx="2784" cy="275"/>
            </a:xfrm>
          </p:grpSpPr>
          <p:sp>
            <p:nvSpPr>
              <p:cNvPr id="24596" name="Text Box 8">
                <a:extLst>
                  <a:ext uri="{FF2B5EF4-FFF2-40B4-BE49-F238E27FC236}">
                    <a16:creationId xmlns:a16="http://schemas.microsoft.com/office/drawing/2014/main" id="{0816E0FC-2739-426E-9CD0-A17008BACB94}"/>
                  </a:ext>
                </a:extLst>
              </p:cNvPr>
              <p:cNvSpPr txBox="1">
                <a:spLocks noChangeArrowheads="1"/>
              </p:cNvSpPr>
              <p:nvPr/>
            </p:nvSpPr>
            <p:spPr bwMode="auto">
              <a:xfrm>
                <a:off x="576" y="2448"/>
                <a:ext cx="720" cy="275"/>
              </a:xfrm>
              <a:prstGeom prst="rect">
                <a:avLst/>
              </a:prstGeom>
              <a:solidFill>
                <a:schemeClr val="bg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200" u="sng">
                    <a:solidFill>
                      <a:srgbClr val="000000"/>
                    </a:solidFill>
                    <a:latin typeface="Times New Roman" panose="02020603050405020304" pitchFamily="18" charset="0"/>
                  </a:rPr>
                  <a:t>EmpID</a:t>
                </a:r>
              </a:p>
            </p:txBody>
          </p:sp>
          <p:sp>
            <p:nvSpPr>
              <p:cNvPr id="24597" name="Text Box 9">
                <a:extLst>
                  <a:ext uri="{FF2B5EF4-FFF2-40B4-BE49-F238E27FC236}">
                    <a16:creationId xmlns:a16="http://schemas.microsoft.com/office/drawing/2014/main" id="{115BD31E-A13C-43C3-8CA5-50F3D294C3FD}"/>
                  </a:ext>
                </a:extLst>
              </p:cNvPr>
              <p:cNvSpPr txBox="1">
                <a:spLocks noChangeArrowheads="1"/>
              </p:cNvSpPr>
              <p:nvPr/>
            </p:nvSpPr>
            <p:spPr bwMode="auto">
              <a:xfrm>
                <a:off x="2784" y="2448"/>
                <a:ext cx="576" cy="275"/>
              </a:xfrm>
              <a:prstGeom prst="rect">
                <a:avLst/>
              </a:prstGeom>
              <a:solidFill>
                <a:schemeClr val="bg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200">
                    <a:solidFill>
                      <a:srgbClr val="000000"/>
                    </a:solidFill>
                    <a:latin typeface="Times New Roman" panose="02020603050405020304" pitchFamily="18" charset="0"/>
                  </a:rPr>
                  <a:t>Salary</a:t>
                </a:r>
              </a:p>
            </p:txBody>
          </p:sp>
          <p:sp>
            <p:nvSpPr>
              <p:cNvPr id="24598" name="Text Box 10">
                <a:extLst>
                  <a:ext uri="{FF2B5EF4-FFF2-40B4-BE49-F238E27FC236}">
                    <a16:creationId xmlns:a16="http://schemas.microsoft.com/office/drawing/2014/main" id="{BC79ECCF-4501-4222-AC1F-E53F0D2BA5AE}"/>
                  </a:ext>
                </a:extLst>
              </p:cNvPr>
              <p:cNvSpPr txBox="1">
                <a:spLocks noChangeArrowheads="1"/>
              </p:cNvSpPr>
              <p:nvPr/>
            </p:nvSpPr>
            <p:spPr bwMode="auto">
              <a:xfrm>
                <a:off x="1872" y="2448"/>
                <a:ext cx="912" cy="275"/>
              </a:xfrm>
              <a:prstGeom prst="rect">
                <a:avLst/>
              </a:prstGeom>
              <a:solidFill>
                <a:schemeClr val="bg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200">
                    <a:solidFill>
                      <a:srgbClr val="000000"/>
                    </a:solidFill>
                    <a:latin typeface="Times New Roman" panose="02020603050405020304" pitchFamily="18" charset="0"/>
                  </a:rPr>
                  <a:t>DeptName</a:t>
                </a:r>
              </a:p>
            </p:txBody>
          </p:sp>
          <p:sp>
            <p:nvSpPr>
              <p:cNvPr id="24599" name="Text Box 11">
                <a:extLst>
                  <a:ext uri="{FF2B5EF4-FFF2-40B4-BE49-F238E27FC236}">
                    <a16:creationId xmlns:a16="http://schemas.microsoft.com/office/drawing/2014/main" id="{895391FC-D8FF-43BF-9DA0-6E21CC4E01E9}"/>
                  </a:ext>
                </a:extLst>
              </p:cNvPr>
              <p:cNvSpPr txBox="1">
                <a:spLocks noChangeArrowheads="1"/>
              </p:cNvSpPr>
              <p:nvPr/>
            </p:nvSpPr>
            <p:spPr bwMode="auto">
              <a:xfrm>
                <a:off x="1296" y="2448"/>
                <a:ext cx="576" cy="275"/>
              </a:xfrm>
              <a:prstGeom prst="rect">
                <a:avLst/>
              </a:prstGeom>
              <a:solidFill>
                <a:schemeClr val="bg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200">
                    <a:solidFill>
                      <a:srgbClr val="000000"/>
                    </a:solidFill>
                    <a:latin typeface="Times New Roman" panose="02020603050405020304" pitchFamily="18" charset="0"/>
                  </a:rPr>
                  <a:t>Name</a:t>
                </a:r>
              </a:p>
            </p:txBody>
          </p:sp>
        </p:grpSp>
        <p:grpSp>
          <p:nvGrpSpPr>
            <p:cNvPr id="24584" name="Group 12">
              <a:extLst>
                <a:ext uri="{FF2B5EF4-FFF2-40B4-BE49-F238E27FC236}">
                  <a16:creationId xmlns:a16="http://schemas.microsoft.com/office/drawing/2014/main" id="{9F5F186B-0216-440D-8C3A-FCA6B5190DFE}"/>
                </a:ext>
              </a:extLst>
            </p:cNvPr>
            <p:cNvGrpSpPr>
              <a:grpSpLocks/>
            </p:cNvGrpSpPr>
            <p:nvPr/>
          </p:nvGrpSpPr>
          <p:grpSpPr bwMode="auto">
            <a:xfrm>
              <a:off x="1296" y="2448"/>
              <a:ext cx="2976" cy="275"/>
              <a:chOff x="528" y="3360"/>
              <a:chExt cx="2976" cy="275"/>
            </a:xfrm>
          </p:grpSpPr>
          <p:sp>
            <p:nvSpPr>
              <p:cNvPr id="24593" name="Text Box 13">
                <a:extLst>
                  <a:ext uri="{FF2B5EF4-FFF2-40B4-BE49-F238E27FC236}">
                    <a16:creationId xmlns:a16="http://schemas.microsoft.com/office/drawing/2014/main" id="{F547F15F-945A-4E33-B29F-7ACC87DB12E9}"/>
                  </a:ext>
                </a:extLst>
              </p:cNvPr>
              <p:cNvSpPr txBox="1">
                <a:spLocks noChangeArrowheads="1"/>
              </p:cNvSpPr>
              <p:nvPr/>
            </p:nvSpPr>
            <p:spPr bwMode="auto">
              <a:xfrm>
                <a:off x="1248" y="3360"/>
                <a:ext cx="1008" cy="275"/>
              </a:xfrm>
              <a:prstGeom prst="rect">
                <a:avLst/>
              </a:prstGeom>
              <a:solidFill>
                <a:schemeClr val="bg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200" u="sng">
                    <a:solidFill>
                      <a:srgbClr val="000000"/>
                    </a:solidFill>
                    <a:latin typeface="Times New Roman" panose="02020603050405020304" pitchFamily="18" charset="0"/>
                  </a:rPr>
                  <a:t>CourseTitle</a:t>
                </a:r>
              </a:p>
            </p:txBody>
          </p:sp>
          <p:sp>
            <p:nvSpPr>
              <p:cNvPr id="24594" name="Text Box 14">
                <a:extLst>
                  <a:ext uri="{FF2B5EF4-FFF2-40B4-BE49-F238E27FC236}">
                    <a16:creationId xmlns:a16="http://schemas.microsoft.com/office/drawing/2014/main" id="{EEB67014-F420-45D8-A143-0856FA12C486}"/>
                  </a:ext>
                </a:extLst>
              </p:cNvPr>
              <p:cNvSpPr txBox="1">
                <a:spLocks noChangeArrowheads="1"/>
              </p:cNvSpPr>
              <p:nvPr/>
            </p:nvSpPr>
            <p:spPr bwMode="auto">
              <a:xfrm>
                <a:off x="2256" y="3360"/>
                <a:ext cx="1248" cy="275"/>
              </a:xfrm>
              <a:prstGeom prst="rect">
                <a:avLst/>
              </a:prstGeom>
              <a:solidFill>
                <a:schemeClr val="bg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200">
                    <a:solidFill>
                      <a:srgbClr val="000000"/>
                    </a:solidFill>
                    <a:latin typeface="Times New Roman" panose="02020603050405020304" pitchFamily="18" charset="0"/>
                  </a:rPr>
                  <a:t>DateCompleted</a:t>
                </a:r>
              </a:p>
            </p:txBody>
          </p:sp>
          <p:sp>
            <p:nvSpPr>
              <p:cNvPr id="24595" name="Text Box 15">
                <a:extLst>
                  <a:ext uri="{FF2B5EF4-FFF2-40B4-BE49-F238E27FC236}">
                    <a16:creationId xmlns:a16="http://schemas.microsoft.com/office/drawing/2014/main" id="{8D8F15B2-D342-4A5A-BE26-C9C90C43B2E8}"/>
                  </a:ext>
                </a:extLst>
              </p:cNvPr>
              <p:cNvSpPr txBox="1">
                <a:spLocks noChangeArrowheads="1"/>
              </p:cNvSpPr>
              <p:nvPr/>
            </p:nvSpPr>
            <p:spPr bwMode="auto">
              <a:xfrm>
                <a:off x="528" y="3360"/>
                <a:ext cx="720" cy="275"/>
              </a:xfrm>
              <a:prstGeom prst="rect">
                <a:avLst/>
              </a:prstGeom>
              <a:solidFill>
                <a:schemeClr val="bg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200" u="sng">
                    <a:solidFill>
                      <a:srgbClr val="000000"/>
                    </a:solidFill>
                    <a:latin typeface="Times New Roman" panose="02020603050405020304" pitchFamily="18" charset="0"/>
                  </a:rPr>
                  <a:t>EmpID</a:t>
                </a:r>
              </a:p>
            </p:txBody>
          </p:sp>
        </p:grpSp>
        <p:cxnSp>
          <p:nvCxnSpPr>
            <p:cNvPr id="24585" name="AutoShape 16">
              <a:extLst>
                <a:ext uri="{FF2B5EF4-FFF2-40B4-BE49-F238E27FC236}">
                  <a16:creationId xmlns:a16="http://schemas.microsoft.com/office/drawing/2014/main" id="{56968F52-4D5A-4E14-BE2E-35BEFCA3334F}"/>
                </a:ext>
              </a:extLst>
            </p:cNvPr>
            <p:cNvCxnSpPr>
              <a:cxnSpLocks noChangeShapeType="1"/>
              <a:stCxn id="24595" idx="0"/>
              <a:endCxn id="24596" idx="2"/>
            </p:cNvCxnSpPr>
            <p:nvPr/>
          </p:nvCxnSpPr>
          <p:spPr bwMode="auto">
            <a:xfrm rot="5400000" flipH="1">
              <a:off x="1097" y="1890"/>
              <a:ext cx="397" cy="720"/>
            </a:xfrm>
            <a:prstGeom prst="curvedConnector3">
              <a:avLst>
                <a:gd name="adj1" fmla="val 49875"/>
              </a:avLst>
            </a:prstGeom>
            <a:noFill/>
            <a:ln w="31750">
              <a:solidFill>
                <a:schemeClr val="tx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4586" name="Group 17">
              <a:extLst>
                <a:ext uri="{FF2B5EF4-FFF2-40B4-BE49-F238E27FC236}">
                  <a16:creationId xmlns:a16="http://schemas.microsoft.com/office/drawing/2014/main" id="{215B8BE6-A106-4164-992E-B6077326C4D2}"/>
                </a:ext>
              </a:extLst>
            </p:cNvPr>
            <p:cNvGrpSpPr>
              <a:grpSpLocks/>
            </p:cNvGrpSpPr>
            <p:nvPr/>
          </p:nvGrpSpPr>
          <p:grpSpPr bwMode="auto">
            <a:xfrm>
              <a:off x="912" y="1776"/>
              <a:ext cx="2160" cy="1"/>
              <a:chOff x="912" y="2448"/>
              <a:chExt cx="2160" cy="1"/>
            </a:xfrm>
          </p:grpSpPr>
          <p:cxnSp>
            <p:nvCxnSpPr>
              <p:cNvPr id="24590" name="AutoShape 18">
                <a:extLst>
                  <a:ext uri="{FF2B5EF4-FFF2-40B4-BE49-F238E27FC236}">
                    <a16:creationId xmlns:a16="http://schemas.microsoft.com/office/drawing/2014/main" id="{C4B9D496-15BE-4A0E-BCE6-5B24E1422006}"/>
                  </a:ext>
                </a:extLst>
              </p:cNvPr>
              <p:cNvCxnSpPr>
                <a:cxnSpLocks noChangeShapeType="1"/>
              </p:cNvCxnSpPr>
              <p:nvPr/>
            </p:nvCxnSpPr>
            <p:spPr bwMode="auto">
              <a:xfrm rot="5400000" flipV="1">
                <a:off x="1235" y="2125"/>
                <a:ext cx="1" cy="648"/>
              </a:xfrm>
              <a:prstGeom prst="bentConnector3">
                <a:avLst>
                  <a:gd name="adj1" fmla="val -48400005"/>
                </a:avLst>
              </a:prstGeom>
              <a:noFill/>
              <a:ln w="25400">
                <a:solidFill>
                  <a:schemeClr val="hlink"/>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91" name="AutoShape 19">
                <a:extLst>
                  <a:ext uri="{FF2B5EF4-FFF2-40B4-BE49-F238E27FC236}">
                    <a16:creationId xmlns:a16="http://schemas.microsoft.com/office/drawing/2014/main" id="{62A7AB26-E5CE-45FF-89AC-D9724AE2A3AE}"/>
                  </a:ext>
                </a:extLst>
              </p:cNvPr>
              <p:cNvCxnSpPr>
                <a:cxnSpLocks noChangeShapeType="1"/>
                <a:stCxn id="24596" idx="0"/>
                <a:endCxn id="24598" idx="0"/>
              </p:cNvCxnSpPr>
              <p:nvPr/>
            </p:nvCxnSpPr>
            <p:spPr bwMode="auto">
              <a:xfrm rot="5400000" flipV="1">
                <a:off x="1631" y="1753"/>
                <a:ext cx="1" cy="1392"/>
              </a:xfrm>
              <a:prstGeom prst="bentConnector3">
                <a:avLst>
                  <a:gd name="adj1" fmla="val -47300005"/>
                </a:avLst>
              </a:prstGeom>
              <a:noFill/>
              <a:ln w="25400">
                <a:solidFill>
                  <a:schemeClr val="hlink"/>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92" name="AutoShape 20">
                <a:extLst>
                  <a:ext uri="{FF2B5EF4-FFF2-40B4-BE49-F238E27FC236}">
                    <a16:creationId xmlns:a16="http://schemas.microsoft.com/office/drawing/2014/main" id="{8E779FFE-385A-4D14-AF23-4F432F04F1A4}"/>
                  </a:ext>
                </a:extLst>
              </p:cNvPr>
              <p:cNvCxnSpPr>
                <a:cxnSpLocks noChangeShapeType="1"/>
                <a:stCxn id="24596" idx="0"/>
                <a:endCxn id="24597" idx="0"/>
              </p:cNvCxnSpPr>
              <p:nvPr/>
            </p:nvCxnSpPr>
            <p:spPr bwMode="auto">
              <a:xfrm rot="5400000" flipV="1">
                <a:off x="2003" y="1381"/>
                <a:ext cx="1" cy="2136"/>
              </a:xfrm>
              <a:prstGeom prst="bentConnector3">
                <a:avLst>
                  <a:gd name="adj1" fmla="val -47100005"/>
                </a:avLst>
              </a:prstGeom>
              <a:noFill/>
              <a:ln w="25400">
                <a:solidFill>
                  <a:schemeClr val="hlink"/>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4587" name="Group 21">
              <a:extLst>
                <a:ext uri="{FF2B5EF4-FFF2-40B4-BE49-F238E27FC236}">
                  <a16:creationId xmlns:a16="http://schemas.microsoft.com/office/drawing/2014/main" id="{5BD1D77F-8743-40DC-9646-EE75C07A525F}"/>
                </a:ext>
              </a:extLst>
            </p:cNvPr>
            <p:cNvGrpSpPr>
              <a:grpSpLocks/>
            </p:cNvGrpSpPr>
            <p:nvPr/>
          </p:nvGrpSpPr>
          <p:grpSpPr bwMode="auto">
            <a:xfrm>
              <a:off x="1536" y="2736"/>
              <a:ext cx="1992" cy="1"/>
              <a:chOff x="1560" y="3491"/>
              <a:chExt cx="1992" cy="1"/>
            </a:xfrm>
          </p:grpSpPr>
          <p:cxnSp>
            <p:nvCxnSpPr>
              <p:cNvPr id="24588" name="AutoShape 22">
                <a:extLst>
                  <a:ext uri="{FF2B5EF4-FFF2-40B4-BE49-F238E27FC236}">
                    <a16:creationId xmlns:a16="http://schemas.microsoft.com/office/drawing/2014/main" id="{95120E6D-CE9D-4ECD-A11F-2C8283BEE410}"/>
                  </a:ext>
                </a:extLst>
              </p:cNvPr>
              <p:cNvCxnSpPr>
                <a:cxnSpLocks noChangeShapeType="1"/>
                <a:stCxn id="24595" idx="2"/>
                <a:endCxn id="24594" idx="2"/>
              </p:cNvCxnSpPr>
              <p:nvPr/>
            </p:nvCxnSpPr>
            <p:spPr bwMode="auto">
              <a:xfrm rot="16200000" flipH="1">
                <a:off x="2555" y="2496"/>
                <a:ext cx="1" cy="1992"/>
              </a:xfrm>
              <a:prstGeom prst="bentConnector3">
                <a:avLst>
                  <a:gd name="adj1" fmla="val 32699995"/>
                </a:avLst>
              </a:prstGeom>
              <a:noFill/>
              <a:ln w="25400">
                <a:solidFill>
                  <a:schemeClr val="hlink"/>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89" name="AutoShape 23">
                <a:extLst>
                  <a:ext uri="{FF2B5EF4-FFF2-40B4-BE49-F238E27FC236}">
                    <a16:creationId xmlns:a16="http://schemas.microsoft.com/office/drawing/2014/main" id="{A0A04F34-99B5-486D-9E65-451ACE06D7BA}"/>
                  </a:ext>
                </a:extLst>
              </p:cNvPr>
              <p:cNvCxnSpPr>
                <a:cxnSpLocks noChangeShapeType="1"/>
                <a:stCxn id="24593" idx="2"/>
                <a:endCxn id="24594" idx="2"/>
              </p:cNvCxnSpPr>
              <p:nvPr/>
            </p:nvCxnSpPr>
            <p:spPr bwMode="auto">
              <a:xfrm rot="16200000" flipH="1">
                <a:off x="2987" y="2928"/>
                <a:ext cx="1" cy="1128"/>
              </a:xfrm>
              <a:prstGeom prst="bentConnector3">
                <a:avLst>
                  <a:gd name="adj1" fmla="val 32599995"/>
                </a:avLst>
              </a:prstGeom>
              <a:noFill/>
              <a:ln w="25400">
                <a:solidFill>
                  <a:schemeClr val="hlink"/>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24581" name="Text Box 24">
            <a:extLst>
              <a:ext uri="{FF2B5EF4-FFF2-40B4-BE49-F238E27FC236}">
                <a16:creationId xmlns:a16="http://schemas.microsoft.com/office/drawing/2014/main" id="{372EB5BC-8844-4B7A-AF8F-977A614994FE}"/>
              </a:ext>
            </a:extLst>
          </p:cNvPr>
          <p:cNvSpPr txBox="1">
            <a:spLocks noChangeArrowheads="1"/>
          </p:cNvSpPr>
          <p:nvPr/>
        </p:nvSpPr>
        <p:spPr bwMode="auto">
          <a:xfrm>
            <a:off x="7562850" y="2246313"/>
            <a:ext cx="220980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600">
                <a:solidFill>
                  <a:schemeClr val="tx2"/>
                </a:solidFill>
                <a:latin typeface="Times New Roman" panose="02020603050405020304" pitchFamily="18" charset="0"/>
              </a:rPr>
              <a:t>Both are full functional dependencies</a:t>
            </a:r>
          </a:p>
        </p:txBody>
      </p:sp>
      <p:sp>
        <p:nvSpPr>
          <p:cNvPr id="24582" name="Rectangle 25">
            <a:extLst>
              <a:ext uri="{FF2B5EF4-FFF2-40B4-BE49-F238E27FC236}">
                <a16:creationId xmlns:a16="http://schemas.microsoft.com/office/drawing/2014/main" id="{5319A82F-C55F-4B55-9556-81AA249BB1D7}"/>
              </a:ext>
            </a:extLst>
          </p:cNvPr>
          <p:cNvSpPr>
            <a:spLocks noChangeArrowheads="1"/>
          </p:cNvSpPr>
          <p:nvPr/>
        </p:nvSpPr>
        <p:spPr bwMode="auto">
          <a:xfrm>
            <a:off x="1847850" y="7223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dirty="0">
                <a:solidFill>
                  <a:srgbClr val="000000"/>
                </a:solidFill>
                <a:latin typeface="Tahoma" panose="020B0604030504040204" pitchFamily="34" charset="0"/>
              </a:rPr>
              <a:t>Figure 4.4 – decomposed into two separate relations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a:extLst>
              <a:ext uri="{FF2B5EF4-FFF2-40B4-BE49-F238E27FC236}">
                <a16:creationId xmlns:a16="http://schemas.microsoft.com/office/drawing/2014/main" id="{C98DA2B3-D18C-417B-903D-49BD8A00FF46}"/>
              </a:ext>
            </a:extLst>
          </p:cNvPr>
          <p:cNvSpPr>
            <a:spLocks noGrp="1" noChangeArrowheads="1"/>
          </p:cNvSpPr>
          <p:nvPr>
            <p:ph type="title"/>
          </p:nvPr>
        </p:nvSpPr>
        <p:spPr>
          <a:xfrm>
            <a:off x="2063750" y="476250"/>
            <a:ext cx="7772400" cy="6921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ormAutofit fontScale="90000"/>
          </a:bodyPr>
          <a:lstStyle/>
          <a:p>
            <a:pPr eaLnBrk="1" hangingPunct="1"/>
            <a:r>
              <a:rPr lang="en-US" altLang="en-US" dirty="0"/>
              <a:t>Third Normal Form</a:t>
            </a:r>
          </a:p>
        </p:txBody>
      </p:sp>
      <p:sp>
        <p:nvSpPr>
          <p:cNvPr id="25603" name="Rectangle 5">
            <a:extLst>
              <a:ext uri="{FF2B5EF4-FFF2-40B4-BE49-F238E27FC236}">
                <a16:creationId xmlns:a16="http://schemas.microsoft.com/office/drawing/2014/main" id="{45550A2A-BDB6-4614-B438-B12D591DD1D9}"/>
              </a:ext>
            </a:extLst>
          </p:cNvPr>
          <p:cNvSpPr>
            <a:spLocks noGrp="1" noChangeArrowheads="1"/>
          </p:cNvSpPr>
          <p:nvPr>
            <p:ph idx="1"/>
          </p:nvPr>
        </p:nvSpPr>
        <p:spPr>
          <a:xfrm>
            <a:off x="2209800" y="1752600"/>
            <a:ext cx="7772400" cy="41148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pPr eaLnBrk="1" hangingPunct="1"/>
            <a:r>
              <a:rPr lang="en-US" altLang="en-US" sz="2800" dirty="0">
                <a:solidFill>
                  <a:srgbClr val="FF0000"/>
                </a:solidFill>
              </a:rPr>
              <a:t>2NF PLUS </a:t>
            </a:r>
            <a:r>
              <a:rPr lang="en-US" altLang="en-US" sz="2800" b="1" i="1" dirty="0">
                <a:solidFill>
                  <a:srgbClr val="FF0000"/>
                </a:solidFill>
              </a:rPr>
              <a:t>no transitive dependencies</a:t>
            </a:r>
            <a:r>
              <a:rPr lang="en-US" altLang="en-US" sz="2800" dirty="0">
                <a:solidFill>
                  <a:srgbClr val="FF0000"/>
                </a:solidFill>
              </a:rPr>
              <a:t> (one attribute functionally determines a second, which functionally determines a third)</a:t>
            </a:r>
          </a:p>
          <a:p>
            <a:r>
              <a:rPr lang="en-MY" sz="2800" dirty="0"/>
              <a:t>Definition:</a:t>
            </a:r>
          </a:p>
          <a:p>
            <a:r>
              <a:rPr lang="en-MY" sz="2800" dirty="0"/>
              <a:t>Transitive functional dependency :a FD X-&gt; Z that can be derived from two FDs X-&gt; Y and Y-&gt;Z</a:t>
            </a:r>
            <a:endParaRPr lang="en-US" altLang="en-US" sz="2800"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71846-6CDF-4228-B1E7-F26485AAA7EC}"/>
              </a:ext>
            </a:extLst>
          </p:cNvPr>
          <p:cNvSpPr>
            <a:spLocks noGrp="1"/>
          </p:cNvSpPr>
          <p:nvPr>
            <p:ph type="title"/>
          </p:nvPr>
        </p:nvSpPr>
        <p:spPr/>
        <p:txBody>
          <a:bodyPr/>
          <a:lstStyle/>
          <a:p>
            <a:r>
              <a:rPr lang="en-US" dirty="0"/>
              <a:t>Third Normal Form (3NF)</a:t>
            </a:r>
            <a:endParaRPr lang="en-MY" dirty="0"/>
          </a:p>
        </p:txBody>
      </p:sp>
      <p:sp>
        <p:nvSpPr>
          <p:cNvPr id="3" name="Content Placeholder 2">
            <a:extLst>
              <a:ext uri="{FF2B5EF4-FFF2-40B4-BE49-F238E27FC236}">
                <a16:creationId xmlns:a16="http://schemas.microsoft.com/office/drawing/2014/main" id="{15640A70-CA1A-47E4-9044-EAE4719A372B}"/>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MY" sz="2400" dirty="0"/>
              <a:t>A relation schema R is in third normal form (3NF)if it is in 2NF and no non-prime attribute A in R is transitively dependent on the primary key</a:t>
            </a:r>
          </a:p>
          <a:p>
            <a:pPr>
              <a:buFont typeface="Wingdings" panose="05000000000000000000" pitchFamily="2" charset="2"/>
              <a:buChar char="Ø"/>
            </a:pPr>
            <a:r>
              <a:rPr lang="en-MY" sz="2400" dirty="0"/>
              <a:t>R can be decomposed into 3NF relations via the process of 3NF normalization  </a:t>
            </a:r>
          </a:p>
          <a:p>
            <a:pPr marL="0" indent="0">
              <a:buNone/>
            </a:pPr>
            <a:r>
              <a:rPr lang="en-MY" sz="2400" dirty="0"/>
              <a:t>NOTE:</a:t>
            </a:r>
          </a:p>
          <a:p>
            <a:pPr>
              <a:buFont typeface="Wingdings" panose="05000000000000000000" pitchFamily="2" charset="2"/>
              <a:buChar char="Ø"/>
            </a:pPr>
            <a:r>
              <a:rPr lang="en-MY" sz="2400" dirty="0"/>
              <a:t>In X-&gt; Y and Y-&gt; Z, with X as the primary key, we consider this a problem only if Y is not a candidate key.</a:t>
            </a:r>
          </a:p>
          <a:p>
            <a:pPr>
              <a:buFont typeface="Wingdings" panose="05000000000000000000" pitchFamily="2" charset="2"/>
              <a:buChar char="Ø"/>
            </a:pPr>
            <a:r>
              <a:rPr lang="en-MY" sz="2400" dirty="0"/>
              <a:t>When Y is a candidate key, there is no problem with the transitive dependency</a:t>
            </a:r>
          </a:p>
          <a:p>
            <a:pPr>
              <a:buFont typeface="Wingdings" panose="05000000000000000000" pitchFamily="2" charset="2"/>
              <a:buChar char="Ø"/>
            </a:pPr>
            <a:endParaRPr lang="en-MY" sz="2400" dirty="0"/>
          </a:p>
          <a:p>
            <a:pPr marL="0" indent="0">
              <a:buNone/>
            </a:pPr>
            <a:r>
              <a:rPr lang="en-US" altLang="en-US" sz="2400" dirty="0"/>
              <a:t>Fig. 4.5,4.6</a:t>
            </a:r>
          </a:p>
          <a:p>
            <a:pPr marL="0" indent="0">
              <a:buNone/>
            </a:pPr>
            <a:r>
              <a:rPr lang="en-MY" sz="2400" dirty="0"/>
              <a:t> </a:t>
            </a:r>
          </a:p>
        </p:txBody>
      </p:sp>
    </p:spTree>
    <p:extLst>
      <p:ext uri="{BB962C8B-B14F-4D97-AF65-F5344CB8AC3E}">
        <p14:creationId xmlns:p14="http://schemas.microsoft.com/office/powerpoint/2010/main" val="1946564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descr="06_24a">
            <a:extLst>
              <a:ext uri="{FF2B5EF4-FFF2-40B4-BE49-F238E27FC236}">
                <a16:creationId xmlns:a16="http://schemas.microsoft.com/office/drawing/2014/main" id="{2B74273B-F70D-4BEC-B9F5-C2C4B5CEE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600201"/>
            <a:ext cx="8077200" cy="378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7" name="Text Box 5">
            <a:extLst>
              <a:ext uri="{FF2B5EF4-FFF2-40B4-BE49-F238E27FC236}">
                <a16:creationId xmlns:a16="http://schemas.microsoft.com/office/drawing/2014/main" id="{2D848E47-7480-4BC8-B0A1-942C2CAEC0E1}"/>
              </a:ext>
            </a:extLst>
          </p:cNvPr>
          <p:cNvSpPr txBox="1">
            <a:spLocks noChangeArrowheads="1"/>
          </p:cNvSpPr>
          <p:nvPr/>
        </p:nvSpPr>
        <p:spPr bwMode="auto">
          <a:xfrm>
            <a:off x="1905001" y="304800"/>
            <a:ext cx="66970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dirty="0">
                <a:solidFill>
                  <a:srgbClr val="000000"/>
                </a:solidFill>
                <a:latin typeface="Tahoma" panose="020B0604030504040204" pitchFamily="34" charset="0"/>
              </a:rPr>
              <a:t>Figure 4.5-- Relation with transitive dependency</a:t>
            </a:r>
          </a:p>
        </p:txBody>
      </p:sp>
      <p:sp>
        <p:nvSpPr>
          <p:cNvPr id="26628" name="Text Box 6">
            <a:extLst>
              <a:ext uri="{FF2B5EF4-FFF2-40B4-BE49-F238E27FC236}">
                <a16:creationId xmlns:a16="http://schemas.microsoft.com/office/drawing/2014/main" id="{BD64E962-45AA-48F7-A437-3D9D87BD7392}"/>
              </a:ext>
            </a:extLst>
          </p:cNvPr>
          <p:cNvSpPr txBox="1">
            <a:spLocks noChangeArrowheads="1"/>
          </p:cNvSpPr>
          <p:nvPr/>
        </p:nvSpPr>
        <p:spPr bwMode="auto">
          <a:xfrm>
            <a:off x="3429001" y="862013"/>
            <a:ext cx="4981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olidFill>
                  <a:srgbClr val="000000"/>
                </a:solidFill>
              </a:rPr>
              <a:t>(a) SALES relation with simple data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a:extLst>
              <a:ext uri="{FF2B5EF4-FFF2-40B4-BE49-F238E27FC236}">
                <a16:creationId xmlns:a16="http://schemas.microsoft.com/office/drawing/2014/main" id="{F7BE675F-1030-4553-A779-7825965B5AE9}"/>
              </a:ext>
            </a:extLst>
          </p:cNvPr>
          <p:cNvSpPr txBox="1">
            <a:spLocks noChangeArrowheads="1"/>
          </p:cNvSpPr>
          <p:nvPr/>
        </p:nvSpPr>
        <p:spPr bwMode="auto">
          <a:xfrm>
            <a:off x="2057400" y="6858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dirty="0">
                <a:solidFill>
                  <a:srgbClr val="000000"/>
                </a:solidFill>
              </a:rPr>
              <a:t>(b) Relation with transitive dependency</a:t>
            </a:r>
          </a:p>
        </p:txBody>
      </p:sp>
      <p:pic>
        <p:nvPicPr>
          <p:cNvPr id="27651" name="Picture 5" descr="06_24b">
            <a:extLst>
              <a:ext uri="{FF2B5EF4-FFF2-40B4-BE49-F238E27FC236}">
                <a16:creationId xmlns:a16="http://schemas.microsoft.com/office/drawing/2014/main" id="{53EC6218-3D56-4978-84CD-F122631D0E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143000"/>
            <a:ext cx="8229600" cy="304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998" name="Text Box 6">
            <a:extLst>
              <a:ext uri="{FF2B5EF4-FFF2-40B4-BE49-F238E27FC236}">
                <a16:creationId xmlns:a16="http://schemas.microsoft.com/office/drawing/2014/main" id="{D972B5C3-A351-4A12-A757-88A0D7B9BC54}"/>
              </a:ext>
            </a:extLst>
          </p:cNvPr>
          <p:cNvSpPr txBox="1">
            <a:spLocks noChangeArrowheads="1"/>
          </p:cNvSpPr>
          <p:nvPr/>
        </p:nvSpPr>
        <p:spPr bwMode="auto">
          <a:xfrm>
            <a:off x="1981201" y="4165600"/>
            <a:ext cx="2903359"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200" b="1">
                <a:solidFill>
                  <a:srgbClr val="000000"/>
                </a:solidFill>
                <a:latin typeface="Times New Roman" panose="02020603050405020304" pitchFamily="18" charset="0"/>
              </a:rPr>
              <a:t>CustID </a:t>
            </a:r>
            <a:r>
              <a:rPr lang="en-US" altLang="en-US" sz="2200" b="1">
                <a:solidFill>
                  <a:srgbClr val="000000"/>
                </a:solidFill>
                <a:latin typeface="Times New Roman" panose="02020603050405020304" pitchFamily="18" charset="0"/>
                <a:sym typeface="Wingdings" panose="05000000000000000000" pitchFamily="2" charset="2"/>
              </a:rPr>
              <a:t> Name</a:t>
            </a:r>
          </a:p>
          <a:p>
            <a:r>
              <a:rPr lang="en-US" altLang="en-US" sz="2200" b="1">
                <a:solidFill>
                  <a:srgbClr val="000000"/>
                </a:solidFill>
                <a:latin typeface="Times New Roman" panose="02020603050405020304" pitchFamily="18" charset="0"/>
                <a:sym typeface="Wingdings" panose="05000000000000000000" pitchFamily="2" charset="2"/>
              </a:rPr>
              <a:t>CustID  Salesperson</a:t>
            </a:r>
          </a:p>
          <a:p>
            <a:r>
              <a:rPr lang="en-US" altLang="en-US" sz="2200" b="1">
                <a:solidFill>
                  <a:srgbClr val="000000"/>
                </a:solidFill>
                <a:latin typeface="Times New Roman" panose="02020603050405020304" pitchFamily="18" charset="0"/>
                <a:sym typeface="Wingdings" panose="05000000000000000000" pitchFamily="2" charset="2"/>
              </a:rPr>
              <a:t>CustID  Region</a:t>
            </a:r>
          </a:p>
          <a:p>
            <a:endParaRPr lang="en-US" altLang="en-US" sz="2200" b="1">
              <a:solidFill>
                <a:srgbClr val="000000"/>
              </a:solidFill>
              <a:latin typeface="Times New Roman" panose="02020603050405020304" pitchFamily="18" charset="0"/>
              <a:sym typeface="Wingdings" panose="05000000000000000000" pitchFamily="2" charset="2"/>
            </a:endParaRPr>
          </a:p>
          <a:p>
            <a:r>
              <a:rPr lang="en-US" altLang="en-US" sz="2200" b="1">
                <a:solidFill>
                  <a:srgbClr val="000000"/>
                </a:solidFill>
                <a:latin typeface="Times New Roman" panose="02020603050405020304" pitchFamily="18" charset="0"/>
                <a:sym typeface="Wingdings" panose="05000000000000000000" pitchFamily="2" charset="2"/>
              </a:rPr>
              <a:t>All this is OK</a:t>
            </a:r>
          </a:p>
          <a:p>
            <a:r>
              <a:rPr lang="en-US" altLang="en-US" sz="2200" b="1">
                <a:solidFill>
                  <a:srgbClr val="000000"/>
                </a:solidFill>
                <a:latin typeface="Times New Roman" panose="02020603050405020304" pitchFamily="18" charset="0"/>
                <a:sym typeface="Wingdings" panose="05000000000000000000" pitchFamily="2" charset="2"/>
              </a:rPr>
              <a:t>(2</a:t>
            </a:r>
            <a:r>
              <a:rPr lang="en-US" altLang="en-US" sz="2200" b="1" baseline="30000">
                <a:solidFill>
                  <a:srgbClr val="000000"/>
                </a:solidFill>
                <a:latin typeface="Times New Roman" panose="02020603050405020304" pitchFamily="18" charset="0"/>
                <a:sym typeface="Wingdings" panose="05000000000000000000" pitchFamily="2" charset="2"/>
              </a:rPr>
              <a:t>nd</a:t>
            </a:r>
            <a:r>
              <a:rPr lang="en-US" altLang="en-US" sz="2200" b="1">
                <a:solidFill>
                  <a:srgbClr val="000000"/>
                </a:solidFill>
                <a:latin typeface="Times New Roman" panose="02020603050405020304" pitchFamily="18" charset="0"/>
                <a:sym typeface="Wingdings" panose="05000000000000000000" pitchFamily="2" charset="2"/>
              </a:rPr>
              <a:t> NF)</a:t>
            </a:r>
            <a:endParaRPr lang="en-US" altLang="en-US" sz="2200" b="1">
              <a:solidFill>
                <a:srgbClr val="000000"/>
              </a:solidFill>
              <a:latin typeface="Times New Roman" panose="02020603050405020304" pitchFamily="18" charset="0"/>
            </a:endParaRPr>
          </a:p>
        </p:txBody>
      </p:sp>
      <p:grpSp>
        <p:nvGrpSpPr>
          <p:cNvPr id="84999" name="Group 7">
            <a:extLst>
              <a:ext uri="{FF2B5EF4-FFF2-40B4-BE49-F238E27FC236}">
                <a16:creationId xmlns:a16="http://schemas.microsoft.com/office/drawing/2014/main" id="{43E5FF6E-CA9D-42F1-AB36-986703D93898}"/>
              </a:ext>
            </a:extLst>
          </p:cNvPr>
          <p:cNvGrpSpPr>
            <a:grpSpLocks/>
          </p:cNvGrpSpPr>
          <p:nvPr/>
        </p:nvGrpSpPr>
        <p:grpSpPr bwMode="auto">
          <a:xfrm>
            <a:off x="5449815" y="4195762"/>
            <a:ext cx="6451592" cy="1976438"/>
            <a:chOff x="2789" y="2923"/>
            <a:chExt cx="4064" cy="1245"/>
          </a:xfrm>
        </p:grpSpPr>
        <p:sp>
          <p:nvSpPr>
            <p:cNvPr id="27654" name="Text Box 8">
              <a:extLst>
                <a:ext uri="{FF2B5EF4-FFF2-40B4-BE49-F238E27FC236}">
                  <a16:creationId xmlns:a16="http://schemas.microsoft.com/office/drawing/2014/main" id="{4F850665-3907-4379-AD55-EBC397595E4C}"/>
                </a:ext>
              </a:extLst>
            </p:cNvPr>
            <p:cNvSpPr txBox="1">
              <a:spLocks noChangeArrowheads="1"/>
            </p:cNvSpPr>
            <p:nvPr/>
          </p:nvSpPr>
          <p:spPr bwMode="auto">
            <a:xfrm>
              <a:off x="2863" y="2923"/>
              <a:ext cx="3990" cy="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600" b="1" dirty="0">
                  <a:solidFill>
                    <a:schemeClr val="tx2"/>
                  </a:solidFill>
                  <a:latin typeface="Times New Roman" panose="02020603050405020304" pitchFamily="18" charset="0"/>
                </a:rPr>
                <a:t>BUT, on assumption Salesperson is unique:</a:t>
              </a:r>
            </a:p>
            <a:p>
              <a:endParaRPr lang="en-US" altLang="en-US" sz="2600" b="1" dirty="0">
                <a:solidFill>
                  <a:schemeClr val="tx2"/>
                </a:solidFill>
                <a:latin typeface="Times New Roman" panose="02020603050405020304" pitchFamily="18" charset="0"/>
              </a:endParaRPr>
            </a:p>
          </p:txBody>
        </p:sp>
        <p:sp>
          <p:nvSpPr>
            <p:cNvPr id="27655" name="Text Box 9">
              <a:extLst>
                <a:ext uri="{FF2B5EF4-FFF2-40B4-BE49-F238E27FC236}">
                  <a16:creationId xmlns:a16="http://schemas.microsoft.com/office/drawing/2014/main" id="{3579D754-8BE4-4902-865E-D4271E1DF1B4}"/>
                </a:ext>
              </a:extLst>
            </p:cNvPr>
            <p:cNvSpPr txBox="1">
              <a:spLocks noChangeArrowheads="1"/>
            </p:cNvSpPr>
            <p:nvPr/>
          </p:nvSpPr>
          <p:spPr bwMode="auto">
            <a:xfrm>
              <a:off x="2789" y="3302"/>
              <a:ext cx="305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600" b="1">
                  <a:solidFill>
                    <a:srgbClr val="000000"/>
                  </a:solidFill>
                  <a:latin typeface="Times New Roman" panose="02020603050405020304" pitchFamily="18" charset="0"/>
                </a:rPr>
                <a:t>CustID </a:t>
              </a:r>
              <a:r>
                <a:rPr lang="en-US" altLang="en-US" sz="2600" b="1">
                  <a:solidFill>
                    <a:srgbClr val="000000"/>
                  </a:solidFill>
                  <a:latin typeface="Times New Roman" panose="02020603050405020304" pitchFamily="18" charset="0"/>
                  <a:sym typeface="Wingdings" panose="05000000000000000000" pitchFamily="2" charset="2"/>
                </a:rPr>
                <a:t> Salesperson  Region</a:t>
              </a:r>
              <a:endParaRPr lang="en-US" altLang="en-US" sz="2600" b="1">
                <a:solidFill>
                  <a:srgbClr val="000000"/>
                </a:solidFill>
                <a:latin typeface="Times New Roman" panose="02020603050405020304" pitchFamily="18" charset="0"/>
              </a:endParaRPr>
            </a:p>
          </p:txBody>
        </p:sp>
        <p:sp>
          <p:nvSpPr>
            <p:cNvPr id="27656" name="Text Box 10">
              <a:extLst>
                <a:ext uri="{FF2B5EF4-FFF2-40B4-BE49-F238E27FC236}">
                  <a16:creationId xmlns:a16="http://schemas.microsoft.com/office/drawing/2014/main" id="{B34511A4-6B1D-443A-9E8D-9F20916DAFF0}"/>
                </a:ext>
              </a:extLst>
            </p:cNvPr>
            <p:cNvSpPr txBox="1">
              <a:spLocks noChangeArrowheads="1"/>
            </p:cNvSpPr>
            <p:nvPr/>
          </p:nvSpPr>
          <p:spPr bwMode="auto">
            <a:xfrm>
              <a:off x="3350" y="3610"/>
              <a:ext cx="2122"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600" i="1">
                  <a:solidFill>
                    <a:srgbClr val="000000"/>
                  </a:solidFill>
                  <a:latin typeface="Times New Roman" panose="02020603050405020304" pitchFamily="18" charset="0"/>
                </a:rPr>
                <a:t>Transitive dependency</a:t>
              </a:r>
            </a:p>
            <a:p>
              <a:r>
                <a:rPr lang="en-US" altLang="en-US" sz="2600" i="1">
                  <a:solidFill>
                    <a:srgbClr val="000000"/>
                  </a:solidFill>
                  <a:latin typeface="Times New Roman" panose="02020603050405020304" pitchFamily="18" charset="0"/>
                </a:rPr>
                <a:t>(not 3</a:t>
              </a:r>
              <a:r>
                <a:rPr lang="en-US" altLang="en-US" sz="2600" i="1" baseline="30000">
                  <a:solidFill>
                    <a:srgbClr val="000000"/>
                  </a:solidFill>
                  <a:latin typeface="Times New Roman" panose="02020603050405020304" pitchFamily="18" charset="0"/>
                </a:rPr>
                <a:t>rd</a:t>
              </a:r>
              <a:r>
                <a:rPr lang="en-US" altLang="en-US" sz="2600" i="1">
                  <a:solidFill>
                    <a:srgbClr val="000000"/>
                  </a:solidFill>
                  <a:latin typeface="Times New Roman" panose="02020603050405020304" pitchFamily="18" charset="0"/>
                </a:rPr>
                <a:t> NF)</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998"/>
                                        </p:tgtEl>
                                        <p:attrNameLst>
                                          <p:attrName>style.visibility</p:attrName>
                                        </p:attrNameLst>
                                      </p:cBhvr>
                                      <p:to>
                                        <p:strVal val="visible"/>
                                      </p:to>
                                    </p:set>
                                    <p:anim calcmode="lin" valueType="num">
                                      <p:cBhvr additive="base">
                                        <p:cTn id="7" dur="500" fill="hold"/>
                                        <p:tgtEl>
                                          <p:spTgt spid="84998"/>
                                        </p:tgtEl>
                                        <p:attrNameLst>
                                          <p:attrName>ppt_x</p:attrName>
                                        </p:attrNameLst>
                                      </p:cBhvr>
                                      <p:tavLst>
                                        <p:tav tm="0">
                                          <p:val>
                                            <p:strVal val="0-#ppt_w/2"/>
                                          </p:val>
                                        </p:tav>
                                        <p:tav tm="100000">
                                          <p:val>
                                            <p:strVal val="#ppt_x"/>
                                          </p:val>
                                        </p:tav>
                                      </p:tavLst>
                                    </p:anim>
                                    <p:anim calcmode="lin" valueType="num">
                                      <p:cBhvr additive="base">
                                        <p:cTn id="8" dur="500" fill="hold"/>
                                        <p:tgtEl>
                                          <p:spTgt spid="849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84999"/>
                                        </p:tgtEl>
                                        <p:attrNameLst>
                                          <p:attrName>style.visibility</p:attrName>
                                        </p:attrNameLst>
                                      </p:cBhvr>
                                      <p:to>
                                        <p:strVal val="visible"/>
                                      </p:to>
                                    </p:set>
                                    <p:anim calcmode="lin" valueType="num">
                                      <p:cBhvr additive="base">
                                        <p:cTn id="13" dur="500" fill="hold"/>
                                        <p:tgtEl>
                                          <p:spTgt spid="84999"/>
                                        </p:tgtEl>
                                        <p:attrNameLst>
                                          <p:attrName>ppt_x</p:attrName>
                                        </p:attrNameLst>
                                      </p:cBhvr>
                                      <p:tavLst>
                                        <p:tav tm="0">
                                          <p:val>
                                            <p:strVal val="1+#ppt_w/2"/>
                                          </p:val>
                                        </p:tav>
                                        <p:tav tm="100000">
                                          <p:val>
                                            <p:strVal val="#ppt_x"/>
                                          </p:val>
                                        </p:tav>
                                      </p:tavLst>
                                    </p:anim>
                                    <p:anim calcmode="lin" valueType="num">
                                      <p:cBhvr additive="base">
                                        <p:cTn id="14" dur="500" fill="hold"/>
                                        <p:tgtEl>
                                          <p:spTgt spid="849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8"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a:extLst>
              <a:ext uri="{FF2B5EF4-FFF2-40B4-BE49-F238E27FC236}">
                <a16:creationId xmlns:a16="http://schemas.microsoft.com/office/drawing/2014/main" id="{0F54CBEA-08D2-47EF-8B2D-FE60F7C4D53B}"/>
              </a:ext>
            </a:extLst>
          </p:cNvPr>
          <p:cNvSpPr txBox="1">
            <a:spLocks noChangeArrowheads="1"/>
          </p:cNvSpPr>
          <p:nvPr/>
        </p:nvSpPr>
        <p:spPr bwMode="auto">
          <a:xfrm>
            <a:off x="1828801" y="304800"/>
            <a:ext cx="63834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dirty="0">
                <a:solidFill>
                  <a:srgbClr val="000000"/>
                </a:solidFill>
              </a:rPr>
              <a:t>Figure 4.6 Removing a transitive dependency</a:t>
            </a:r>
          </a:p>
        </p:txBody>
      </p:sp>
      <p:sp>
        <p:nvSpPr>
          <p:cNvPr id="28675" name="Text Box 5">
            <a:extLst>
              <a:ext uri="{FF2B5EF4-FFF2-40B4-BE49-F238E27FC236}">
                <a16:creationId xmlns:a16="http://schemas.microsoft.com/office/drawing/2014/main" id="{4F442685-F790-4A3E-A407-5A0AAD3217CD}"/>
              </a:ext>
            </a:extLst>
          </p:cNvPr>
          <p:cNvSpPr txBox="1">
            <a:spLocks noChangeArrowheads="1"/>
          </p:cNvSpPr>
          <p:nvPr/>
        </p:nvSpPr>
        <p:spPr bwMode="auto">
          <a:xfrm>
            <a:off x="1752600" y="990600"/>
            <a:ext cx="5168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t>(a) Decomposing the SALES relation</a:t>
            </a:r>
          </a:p>
        </p:txBody>
      </p:sp>
      <p:pic>
        <p:nvPicPr>
          <p:cNvPr id="28676" name="Picture 6" descr="06_25a">
            <a:extLst>
              <a:ext uri="{FF2B5EF4-FFF2-40B4-BE49-F238E27FC236}">
                <a16:creationId xmlns:a16="http://schemas.microsoft.com/office/drawing/2014/main" id="{8518E225-0257-463D-A9CA-7F7C1F306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24002"/>
            <a:ext cx="8305800" cy="4026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D847C8A8-5B10-1FC2-F592-A873BC6C0B3F}"/>
              </a:ext>
            </a:extLst>
          </p:cNvPr>
          <p:cNvSpPr txBox="1"/>
          <p:nvPr/>
        </p:nvSpPr>
        <p:spPr>
          <a:xfrm>
            <a:off x="1828801" y="5811359"/>
            <a:ext cx="4149969" cy="369332"/>
          </a:xfrm>
          <a:prstGeom prst="rect">
            <a:avLst/>
          </a:prstGeom>
          <a:noFill/>
        </p:spPr>
        <p:txBody>
          <a:bodyPr wrap="square" rtlCol="0">
            <a:spAutoFit/>
          </a:bodyPr>
          <a:lstStyle/>
          <a:p>
            <a:r>
              <a:rPr lang="en-US" dirty="0"/>
              <a:t>SALES1(</a:t>
            </a:r>
            <a:r>
              <a:rPr lang="en-US" u="sng" dirty="0" err="1"/>
              <a:t>Cust_ID</a:t>
            </a:r>
            <a:r>
              <a:rPr lang="en-US" dirty="0"/>
              <a:t>, Name, </a:t>
            </a:r>
            <a:r>
              <a:rPr lang="en-US" u="dash" dirty="0"/>
              <a:t>Salesperson</a:t>
            </a:r>
            <a:r>
              <a:rPr lang="en-US" dirty="0"/>
              <a:t>)</a:t>
            </a:r>
          </a:p>
        </p:txBody>
      </p:sp>
      <p:sp>
        <p:nvSpPr>
          <p:cNvPr id="4" name="TextBox 3">
            <a:extLst>
              <a:ext uri="{FF2B5EF4-FFF2-40B4-BE49-F238E27FC236}">
                <a16:creationId xmlns:a16="http://schemas.microsoft.com/office/drawing/2014/main" id="{9ED5E1A2-CB23-E44C-CD78-B7B4E8846923}"/>
              </a:ext>
            </a:extLst>
          </p:cNvPr>
          <p:cNvSpPr txBox="1"/>
          <p:nvPr/>
        </p:nvSpPr>
        <p:spPr>
          <a:xfrm>
            <a:off x="7130364" y="5635658"/>
            <a:ext cx="3232835" cy="369332"/>
          </a:xfrm>
          <a:prstGeom prst="rect">
            <a:avLst/>
          </a:prstGeom>
          <a:noFill/>
        </p:spPr>
        <p:txBody>
          <a:bodyPr wrap="square" rtlCol="0">
            <a:spAutoFit/>
          </a:bodyPr>
          <a:lstStyle/>
          <a:p>
            <a:r>
              <a:rPr lang="en-US" dirty="0"/>
              <a:t>SPERSON(</a:t>
            </a:r>
            <a:r>
              <a:rPr lang="en-US" u="sng" dirty="0"/>
              <a:t>Salesperson</a:t>
            </a:r>
            <a:r>
              <a:rPr lang="en-US" dirty="0"/>
              <a:t>, Region)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a:extLst>
              <a:ext uri="{FF2B5EF4-FFF2-40B4-BE49-F238E27FC236}">
                <a16:creationId xmlns:a16="http://schemas.microsoft.com/office/drawing/2014/main" id="{47E45B79-AB26-4698-84F1-08999044D0E0}"/>
              </a:ext>
            </a:extLst>
          </p:cNvPr>
          <p:cNvSpPr>
            <a:spLocks noChangeArrowheads="1"/>
          </p:cNvSpPr>
          <p:nvPr/>
        </p:nvSpPr>
        <p:spPr bwMode="auto">
          <a:xfrm>
            <a:off x="1847850" y="549275"/>
            <a:ext cx="7772400"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4400" dirty="0">
                <a:solidFill>
                  <a:schemeClr val="tx2"/>
                </a:solidFill>
                <a:latin typeface="Tw Cen MT" panose="020B0602020104020603" pitchFamily="34" charset="0"/>
              </a:rPr>
              <a:t>Data Normalization</a:t>
            </a:r>
          </a:p>
        </p:txBody>
      </p:sp>
      <p:sp>
        <p:nvSpPr>
          <p:cNvPr id="11267" name="Rectangle 5">
            <a:extLst>
              <a:ext uri="{FF2B5EF4-FFF2-40B4-BE49-F238E27FC236}">
                <a16:creationId xmlns:a16="http://schemas.microsoft.com/office/drawing/2014/main" id="{A8E953B3-01EE-4130-877C-8BCA7504A210}"/>
              </a:ext>
            </a:extLst>
          </p:cNvPr>
          <p:cNvSpPr>
            <a:spLocks noChangeArrowheads="1"/>
          </p:cNvSpPr>
          <p:nvPr/>
        </p:nvSpPr>
        <p:spPr bwMode="auto">
          <a:xfrm>
            <a:off x="1446028" y="1628775"/>
            <a:ext cx="8677460" cy="3687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19088" indent="-319088"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700"/>
              </a:spcBef>
              <a:buClr>
                <a:schemeClr val="accent2"/>
              </a:buClr>
              <a:buSzPct val="60000"/>
              <a:buFont typeface="Wingdings" panose="05000000000000000000" pitchFamily="2" charset="2"/>
              <a:buChar char=""/>
            </a:pPr>
            <a:r>
              <a:rPr lang="en-US" altLang="en-US" sz="2900" dirty="0">
                <a:latin typeface="Tw Cen MT" panose="020B0602020104020603" pitchFamily="34" charset="0"/>
              </a:rPr>
              <a:t>Primarily a tool to validate and improve a logical design so that it satisfies certain constraints that </a:t>
            </a:r>
            <a:r>
              <a:rPr lang="en-US" altLang="en-US" sz="3300" b="1" i="1" dirty="0">
                <a:solidFill>
                  <a:schemeClr val="tx2"/>
                </a:solidFill>
                <a:latin typeface="Tw Cen MT" panose="020B0602020104020603" pitchFamily="34" charset="0"/>
              </a:rPr>
              <a:t>avoid unnecessary duplication of data</a:t>
            </a:r>
            <a:endParaRPr lang="en-US" altLang="en-US" sz="2900" dirty="0">
              <a:latin typeface="Tw Cen MT" panose="020B0602020104020603" pitchFamily="34" charset="0"/>
            </a:endParaRPr>
          </a:p>
          <a:p>
            <a:pPr eaLnBrk="1" hangingPunct="1">
              <a:spcBef>
                <a:spcPts val="700"/>
              </a:spcBef>
              <a:buClr>
                <a:schemeClr val="accent2"/>
              </a:buClr>
              <a:buSzPct val="60000"/>
              <a:buFont typeface="Wingdings" panose="05000000000000000000" pitchFamily="2" charset="2"/>
              <a:buChar char=""/>
            </a:pPr>
            <a:r>
              <a:rPr lang="en-US" altLang="en-US" sz="2900" dirty="0">
                <a:latin typeface="Tw Cen MT" panose="020B0602020104020603" pitchFamily="34" charset="0"/>
              </a:rPr>
              <a:t>The process of decomposing relations with anomalies to produce smaller, </a:t>
            </a:r>
            <a:r>
              <a:rPr lang="en-US" altLang="en-US" sz="3300" b="1" i="1" dirty="0">
                <a:solidFill>
                  <a:schemeClr val="tx2"/>
                </a:solidFill>
                <a:latin typeface="Tw Cen MT" panose="020B0602020104020603" pitchFamily="34" charset="0"/>
              </a:rPr>
              <a:t>well-structured</a:t>
            </a:r>
            <a:r>
              <a:rPr lang="en-US" altLang="en-US" sz="2900" dirty="0">
                <a:latin typeface="Tw Cen MT" panose="020B0602020104020603" pitchFamily="34" charset="0"/>
              </a:rPr>
              <a:t> relations</a:t>
            </a:r>
            <a:endParaRPr lang="en-US" altLang="en-US" sz="2500" dirty="0">
              <a:latin typeface="Tw Cen MT" panose="020B0602020104020603"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descr="06_25b">
            <a:extLst>
              <a:ext uri="{FF2B5EF4-FFF2-40B4-BE49-F238E27FC236}">
                <a16:creationId xmlns:a16="http://schemas.microsoft.com/office/drawing/2014/main" id="{D261CEF2-B53D-4255-8568-768A7F80C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295400"/>
            <a:ext cx="7421526"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699" name="Text Box 5">
            <a:extLst>
              <a:ext uri="{FF2B5EF4-FFF2-40B4-BE49-F238E27FC236}">
                <a16:creationId xmlns:a16="http://schemas.microsoft.com/office/drawing/2014/main" id="{2117E296-CA83-4408-B8A1-7624A34CF502}"/>
              </a:ext>
            </a:extLst>
          </p:cNvPr>
          <p:cNvSpPr txBox="1">
            <a:spLocks noChangeArrowheads="1"/>
          </p:cNvSpPr>
          <p:nvPr/>
        </p:nvSpPr>
        <p:spPr bwMode="auto">
          <a:xfrm>
            <a:off x="1905000" y="685800"/>
            <a:ext cx="42510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dirty="0">
                <a:solidFill>
                  <a:srgbClr val="000000"/>
                </a:solidFill>
                <a:latin typeface="Tahoma" panose="020B0604030504040204" pitchFamily="34" charset="0"/>
              </a:rPr>
              <a:t>Figure 4.6(b) Relations in 3NF</a:t>
            </a:r>
          </a:p>
        </p:txBody>
      </p:sp>
      <p:sp>
        <p:nvSpPr>
          <p:cNvPr id="87046" name="Text Box 6">
            <a:extLst>
              <a:ext uri="{FF2B5EF4-FFF2-40B4-BE49-F238E27FC236}">
                <a16:creationId xmlns:a16="http://schemas.microsoft.com/office/drawing/2014/main" id="{EF3072B7-2F45-4A9A-96BE-EE14565E570E}"/>
              </a:ext>
            </a:extLst>
          </p:cNvPr>
          <p:cNvSpPr txBox="1">
            <a:spLocks noChangeArrowheads="1"/>
          </p:cNvSpPr>
          <p:nvPr/>
        </p:nvSpPr>
        <p:spPr bwMode="auto">
          <a:xfrm>
            <a:off x="2514601" y="5257801"/>
            <a:ext cx="6399213"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600" b="1">
                <a:solidFill>
                  <a:schemeClr val="tx2"/>
                </a:solidFill>
                <a:latin typeface="Times New Roman" panose="02020603050405020304" pitchFamily="18" charset="0"/>
              </a:rPr>
              <a:t>Now, there are no transitive dependencies…</a:t>
            </a:r>
          </a:p>
          <a:p>
            <a:r>
              <a:rPr lang="en-US" altLang="en-US" sz="2600" b="1">
                <a:solidFill>
                  <a:schemeClr val="tx2"/>
                </a:solidFill>
                <a:latin typeface="Times New Roman" panose="02020603050405020304" pitchFamily="18" charset="0"/>
              </a:rPr>
              <a:t>Both relations are in 3</a:t>
            </a:r>
            <a:r>
              <a:rPr lang="en-US" altLang="en-US" sz="2600" b="1" baseline="30000">
                <a:solidFill>
                  <a:schemeClr val="tx2"/>
                </a:solidFill>
                <a:latin typeface="Times New Roman" panose="02020603050405020304" pitchFamily="18" charset="0"/>
              </a:rPr>
              <a:t>rd</a:t>
            </a:r>
            <a:r>
              <a:rPr lang="en-US" altLang="en-US" sz="2600" b="1">
                <a:solidFill>
                  <a:schemeClr val="tx2"/>
                </a:solidFill>
                <a:latin typeface="Times New Roman" panose="02020603050405020304" pitchFamily="18" charset="0"/>
              </a:rPr>
              <a:t> NF</a:t>
            </a:r>
          </a:p>
        </p:txBody>
      </p:sp>
      <p:sp>
        <p:nvSpPr>
          <p:cNvPr id="87047" name="Rectangle 7">
            <a:extLst>
              <a:ext uri="{FF2B5EF4-FFF2-40B4-BE49-F238E27FC236}">
                <a16:creationId xmlns:a16="http://schemas.microsoft.com/office/drawing/2014/main" id="{9C09AD09-3B68-44F6-ABA6-63E573AB7545}"/>
              </a:ext>
            </a:extLst>
          </p:cNvPr>
          <p:cNvSpPr>
            <a:spLocks noChangeArrowheads="1"/>
          </p:cNvSpPr>
          <p:nvPr/>
        </p:nvSpPr>
        <p:spPr bwMode="auto">
          <a:xfrm>
            <a:off x="6172200" y="4114801"/>
            <a:ext cx="3505200" cy="108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600">
                <a:solidFill>
                  <a:srgbClr val="000000"/>
                </a:solidFill>
                <a:latin typeface="Times New Roman" panose="02020603050405020304" pitchFamily="18" charset="0"/>
              </a:rPr>
              <a:t>CustID </a:t>
            </a:r>
            <a:r>
              <a:rPr lang="en-US" altLang="en-US" sz="2600">
                <a:solidFill>
                  <a:srgbClr val="000000"/>
                </a:solidFill>
                <a:latin typeface="Times New Roman" panose="02020603050405020304" pitchFamily="18" charset="0"/>
                <a:sym typeface="Wingdings" panose="05000000000000000000" pitchFamily="2" charset="2"/>
              </a:rPr>
              <a:t> Name</a:t>
            </a:r>
          </a:p>
          <a:p>
            <a:pPr>
              <a:spcBef>
                <a:spcPct val="50000"/>
              </a:spcBef>
            </a:pPr>
            <a:r>
              <a:rPr lang="en-US" altLang="en-US" sz="2600">
                <a:solidFill>
                  <a:srgbClr val="000000"/>
                </a:solidFill>
                <a:latin typeface="Times New Roman" panose="02020603050405020304" pitchFamily="18" charset="0"/>
                <a:sym typeface="Wingdings" panose="05000000000000000000" pitchFamily="2" charset="2"/>
              </a:rPr>
              <a:t>CustID  Salesperson</a:t>
            </a:r>
          </a:p>
        </p:txBody>
      </p:sp>
      <p:sp>
        <p:nvSpPr>
          <p:cNvPr id="87048" name="Rectangle 8">
            <a:extLst>
              <a:ext uri="{FF2B5EF4-FFF2-40B4-BE49-F238E27FC236}">
                <a16:creationId xmlns:a16="http://schemas.microsoft.com/office/drawing/2014/main" id="{B60761E5-3E9E-47E8-8C4D-D924F4C63F4C}"/>
              </a:ext>
            </a:extLst>
          </p:cNvPr>
          <p:cNvSpPr>
            <a:spLocks noChangeArrowheads="1"/>
          </p:cNvSpPr>
          <p:nvPr/>
        </p:nvSpPr>
        <p:spPr bwMode="auto">
          <a:xfrm>
            <a:off x="7162801" y="1752600"/>
            <a:ext cx="297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solidFill>
                  <a:srgbClr val="000000"/>
                </a:solidFill>
                <a:latin typeface="Times New Roman" panose="02020603050405020304" pitchFamily="18" charset="0"/>
                <a:sym typeface="Wingdings" panose="05000000000000000000" pitchFamily="2" charset="2"/>
              </a:rPr>
              <a:t>Salesperson  Region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048"/>
                                        </p:tgtEl>
                                        <p:attrNameLst>
                                          <p:attrName>style.visibility</p:attrName>
                                        </p:attrNameLst>
                                      </p:cBhvr>
                                      <p:to>
                                        <p:strVal val="visible"/>
                                      </p:to>
                                    </p:set>
                                    <p:anim calcmode="lin" valueType="num">
                                      <p:cBhvr additive="base">
                                        <p:cTn id="7" dur="500" fill="hold"/>
                                        <p:tgtEl>
                                          <p:spTgt spid="87048"/>
                                        </p:tgtEl>
                                        <p:attrNameLst>
                                          <p:attrName>ppt_x</p:attrName>
                                        </p:attrNameLst>
                                      </p:cBhvr>
                                      <p:tavLst>
                                        <p:tav tm="0">
                                          <p:val>
                                            <p:strVal val="0-#ppt_w/2"/>
                                          </p:val>
                                        </p:tav>
                                        <p:tav tm="100000">
                                          <p:val>
                                            <p:strVal val="#ppt_x"/>
                                          </p:val>
                                        </p:tav>
                                      </p:tavLst>
                                    </p:anim>
                                    <p:anim calcmode="lin" valueType="num">
                                      <p:cBhvr additive="base">
                                        <p:cTn id="8" dur="500" fill="hold"/>
                                        <p:tgtEl>
                                          <p:spTgt spid="870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7047"/>
                                        </p:tgtEl>
                                        <p:attrNameLst>
                                          <p:attrName>style.visibility</p:attrName>
                                        </p:attrNameLst>
                                      </p:cBhvr>
                                      <p:to>
                                        <p:strVal val="visible"/>
                                      </p:to>
                                    </p:set>
                                    <p:anim calcmode="lin" valueType="num">
                                      <p:cBhvr additive="base">
                                        <p:cTn id="13" dur="500" fill="hold"/>
                                        <p:tgtEl>
                                          <p:spTgt spid="87047"/>
                                        </p:tgtEl>
                                        <p:attrNameLst>
                                          <p:attrName>ppt_x</p:attrName>
                                        </p:attrNameLst>
                                      </p:cBhvr>
                                      <p:tavLst>
                                        <p:tav tm="0">
                                          <p:val>
                                            <p:strVal val="0-#ppt_w/2"/>
                                          </p:val>
                                        </p:tav>
                                        <p:tav tm="100000">
                                          <p:val>
                                            <p:strVal val="#ppt_x"/>
                                          </p:val>
                                        </p:tav>
                                      </p:tavLst>
                                    </p:anim>
                                    <p:anim calcmode="lin" valueType="num">
                                      <p:cBhvr additive="base">
                                        <p:cTn id="14" dur="500" fill="hold"/>
                                        <p:tgtEl>
                                          <p:spTgt spid="8704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87046"/>
                                        </p:tgtEl>
                                        <p:attrNameLst>
                                          <p:attrName>style.visibility</p:attrName>
                                        </p:attrNameLst>
                                      </p:cBhvr>
                                      <p:to>
                                        <p:strVal val="visible"/>
                                      </p:to>
                                    </p:set>
                                    <p:animEffect transition="in" filter="checkerboard(across)">
                                      <p:cBhvr>
                                        <p:cTn id="19" dur="500"/>
                                        <p:tgtEl>
                                          <p:spTgt spid="87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6" grpId="0" autoUpdateAnimBg="0"/>
      <p:bldP spid="87047" grpId="0" autoUpdateAnimBg="0"/>
      <p:bldP spid="8704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fig10_10">
            <a:extLst>
              <a:ext uri="{FF2B5EF4-FFF2-40B4-BE49-F238E27FC236}">
                <a16:creationId xmlns:a16="http://schemas.microsoft.com/office/drawing/2014/main" id="{7951D061-05D3-7B73-E3C6-9FCAFF9D40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0963" y="543270"/>
            <a:ext cx="6216748" cy="577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21A0C758-52B8-329E-399A-AEC7406851D2}"/>
              </a:ext>
            </a:extLst>
          </p:cNvPr>
          <p:cNvSpPr txBox="1"/>
          <p:nvPr/>
        </p:nvSpPr>
        <p:spPr>
          <a:xfrm>
            <a:off x="814646" y="543270"/>
            <a:ext cx="3857106" cy="1200329"/>
          </a:xfrm>
          <a:prstGeom prst="rect">
            <a:avLst/>
          </a:prstGeom>
          <a:noFill/>
        </p:spPr>
        <p:txBody>
          <a:bodyPr wrap="square" rtlCol="0">
            <a:spAutoFit/>
          </a:bodyPr>
          <a:lstStyle/>
          <a:p>
            <a:r>
              <a:rPr lang="en-US" dirty="0"/>
              <a:t>Normalization into 2NF and 3NF - example from </a:t>
            </a:r>
            <a:r>
              <a:rPr lang="en-US" dirty="0" err="1"/>
              <a:t>Ramez</a:t>
            </a:r>
            <a:r>
              <a:rPr lang="en-US" dirty="0"/>
              <a:t> </a:t>
            </a:r>
            <a:r>
              <a:rPr lang="en-US" dirty="0" err="1"/>
              <a:t>Elmasri</a:t>
            </a:r>
            <a:r>
              <a:rPr lang="en-US" dirty="0"/>
              <a:t> and </a:t>
            </a:r>
            <a:r>
              <a:rPr lang="en-US" dirty="0" err="1"/>
              <a:t>Shamkant</a:t>
            </a:r>
            <a:r>
              <a:rPr lang="en-US" dirty="0"/>
              <a:t> </a:t>
            </a:r>
            <a:r>
              <a:rPr lang="en-US" dirty="0" err="1"/>
              <a:t>Navathe</a:t>
            </a:r>
            <a:r>
              <a:rPr lang="en-US" dirty="0"/>
              <a:t> (2007)</a:t>
            </a:r>
          </a:p>
          <a:p>
            <a:endParaRPr lang="en-US" dirty="0"/>
          </a:p>
        </p:txBody>
      </p:sp>
    </p:spTree>
    <p:extLst>
      <p:ext uri="{BB962C8B-B14F-4D97-AF65-F5344CB8AC3E}">
        <p14:creationId xmlns:p14="http://schemas.microsoft.com/office/powerpoint/2010/main" val="1993767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E8643311-6E48-4D04-B4B4-04BF2E2C989B}"/>
              </a:ext>
            </a:extLst>
          </p:cNvPr>
          <p:cNvSpPr>
            <a:spLocks noGrp="1"/>
          </p:cNvSpPr>
          <p:nvPr>
            <p:ph type="title"/>
          </p:nvPr>
        </p:nvSpPr>
        <p:spPr/>
        <p:txBody>
          <a:bodyPr/>
          <a:lstStyle/>
          <a:p>
            <a:pPr eaLnBrk="1" hangingPunct="1"/>
            <a:r>
              <a:rPr lang="en-US" altLang="en-US" sz="3600" dirty="0"/>
              <a:t>Exercise:  Perform Normalization until 3NF</a:t>
            </a:r>
          </a:p>
        </p:txBody>
      </p:sp>
      <p:graphicFrame>
        <p:nvGraphicFramePr>
          <p:cNvPr id="4" name="Table 3">
            <a:extLst>
              <a:ext uri="{FF2B5EF4-FFF2-40B4-BE49-F238E27FC236}">
                <a16:creationId xmlns:a16="http://schemas.microsoft.com/office/drawing/2014/main" id="{CFE6B348-7DD6-4EB7-9B3D-C5E2C3ED3D86}"/>
              </a:ext>
            </a:extLst>
          </p:cNvPr>
          <p:cNvGraphicFramePr>
            <a:graphicFrameLocks noGrp="1"/>
          </p:cNvGraphicFramePr>
          <p:nvPr/>
        </p:nvGraphicFramePr>
        <p:xfrm>
          <a:off x="1849439" y="2279651"/>
          <a:ext cx="8580437" cy="1554264"/>
        </p:xfrm>
        <a:graphic>
          <a:graphicData uri="http://schemas.openxmlformats.org/drawingml/2006/table">
            <a:tbl>
              <a:tblPr/>
              <a:tblGrid>
                <a:gridCol w="727075">
                  <a:extLst>
                    <a:ext uri="{9D8B030D-6E8A-4147-A177-3AD203B41FA5}">
                      <a16:colId xmlns:a16="http://schemas.microsoft.com/office/drawing/2014/main" val="20000"/>
                    </a:ext>
                  </a:extLst>
                </a:gridCol>
                <a:gridCol w="989012">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858838">
                  <a:extLst>
                    <a:ext uri="{9D8B030D-6E8A-4147-A177-3AD203B41FA5}">
                      <a16:colId xmlns:a16="http://schemas.microsoft.com/office/drawing/2014/main" val="20003"/>
                    </a:ext>
                  </a:extLst>
                </a:gridCol>
                <a:gridCol w="857250">
                  <a:extLst>
                    <a:ext uri="{9D8B030D-6E8A-4147-A177-3AD203B41FA5}">
                      <a16:colId xmlns:a16="http://schemas.microsoft.com/office/drawing/2014/main" val="20004"/>
                    </a:ext>
                  </a:extLst>
                </a:gridCol>
                <a:gridCol w="858837">
                  <a:extLst>
                    <a:ext uri="{9D8B030D-6E8A-4147-A177-3AD203B41FA5}">
                      <a16:colId xmlns:a16="http://schemas.microsoft.com/office/drawing/2014/main" val="20005"/>
                    </a:ext>
                  </a:extLst>
                </a:gridCol>
                <a:gridCol w="857250">
                  <a:extLst>
                    <a:ext uri="{9D8B030D-6E8A-4147-A177-3AD203B41FA5}">
                      <a16:colId xmlns:a16="http://schemas.microsoft.com/office/drawing/2014/main" val="20006"/>
                    </a:ext>
                  </a:extLst>
                </a:gridCol>
                <a:gridCol w="858838">
                  <a:extLst>
                    <a:ext uri="{9D8B030D-6E8A-4147-A177-3AD203B41FA5}">
                      <a16:colId xmlns:a16="http://schemas.microsoft.com/office/drawing/2014/main" val="20007"/>
                    </a:ext>
                  </a:extLst>
                </a:gridCol>
                <a:gridCol w="857250">
                  <a:extLst>
                    <a:ext uri="{9D8B030D-6E8A-4147-A177-3AD203B41FA5}">
                      <a16:colId xmlns:a16="http://schemas.microsoft.com/office/drawing/2014/main" val="20008"/>
                    </a:ext>
                  </a:extLst>
                </a:gridCol>
                <a:gridCol w="858837">
                  <a:extLst>
                    <a:ext uri="{9D8B030D-6E8A-4147-A177-3AD203B41FA5}">
                      <a16:colId xmlns:a16="http://schemas.microsoft.com/office/drawing/2014/main" val="20009"/>
                    </a:ext>
                  </a:extLst>
                </a:gridCol>
              </a:tblGrid>
              <a:tr h="457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Dept</a:t>
                      </a:r>
                      <a:r>
                        <a:rPr kumimoji="0" lang="en-US" sz="1200" b="1" i="0" u="none" strike="noStrike" cap="none" normalizeH="0" baseline="0" dirty="0">
                          <a:ln>
                            <a:noFill/>
                          </a:ln>
                          <a:solidFill>
                            <a:schemeClr val="tx1"/>
                          </a:solidFill>
                          <a:effectLst/>
                          <a:latin typeface="Franklin Gothic Book" charset="0"/>
                          <a:ea typeface="ＭＳ Ｐゴシック" charset="-128"/>
                        </a:rPr>
                        <a:t>#</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DeptName</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Franklin Gothic Book" charset="0"/>
                          <a:ea typeface="ＭＳ Ｐゴシック" charset="-128"/>
                        </a:rPr>
                        <a:t>Location</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MgrName</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MgrId</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TelExt</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Cust</a:t>
                      </a:r>
                      <a:r>
                        <a:rPr kumimoji="0" lang="en-US" sz="1200" b="1" i="0" u="none" strike="noStrike" cap="none" normalizeH="0" baseline="0" dirty="0">
                          <a:ln>
                            <a:noFill/>
                          </a:ln>
                          <a:solidFill>
                            <a:schemeClr val="tx1"/>
                          </a:solidFill>
                          <a:effectLst/>
                          <a:latin typeface="Franklin Gothic Book" charset="0"/>
                          <a:ea typeface="ＭＳ Ｐゴシック" charset="-128"/>
                        </a:rPr>
                        <a:t>#</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CustName</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Dateof</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Franklin Gothic Book" charset="0"/>
                          <a:ea typeface="ＭＳ Ｐゴシック" charset="-128"/>
                        </a:rPr>
                        <a:t>Complaint</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Natureof</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Franklin Gothic Book" charset="0"/>
                          <a:ea typeface="ＭＳ Ｐゴシック" charset="-128"/>
                        </a:rPr>
                        <a:t>Complaint</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399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1123</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5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Soap Divison</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5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Ipoh</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5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Uwais</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5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M45</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5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6543</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5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C123</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5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Izzah</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5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24/4/09</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5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Not enough bubbles</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5CC"/>
                    </a:solidFill>
                  </a:tcPr>
                </a:tc>
                <a:extLst>
                  <a:ext uri="{0D108BD9-81ED-4DB2-BD59-A6C34878D82A}">
                    <a16:rowId xmlns:a16="http://schemas.microsoft.com/office/drawing/2014/main" val="10001"/>
                  </a:ext>
                </a:extLst>
              </a:tr>
              <a:tr h="457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Franklin Gothic Book" charset="0"/>
                        <a:ea typeface="ＭＳ Ｐゴシック" charset="-128"/>
                      </a:endParaRP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Franklin Gothic Book" charset="0"/>
                        <a:ea typeface="ＭＳ Ｐゴシック" charset="-128"/>
                      </a:endParaRP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Franklin Gothic Book" charset="0"/>
                        <a:ea typeface="ＭＳ Ｐゴシック" charset="-128"/>
                      </a:endParaRP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Franklin Gothic Book" charset="0"/>
                        <a:ea typeface="ＭＳ Ｐゴシック" charset="-128"/>
                      </a:endParaRP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Franklin Gothic Book" charset="0"/>
                        <a:ea typeface="ＭＳ Ｐゴシック" charset="-128"/>
                      </a:endParaRP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Franklin Gothic Book" charset="0"/>
                        <a:ea typeface="ＭＳ Ｐゴシック" charset="-128"/>
                      </a:endParaRP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Franklin Gothic Book" charset="0"/>
                          <a:ea typeface="ＭＳ Ｐゴシック" charset="-128"/>
                        </a:rPr>
                        <a:t>C124</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Uzair</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14/6/09</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Franklin Gothic Book" charset="0"/>
                          <a:ea typeface="ＭＳ Ｐゴシック" charset="-128"/>
                        </a:rPr>
                        <a:t>Smell like fish</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E7"/>
                    </a:solidFill>
                  </a:tcPr>
                </a:tc>
                <a:extLst>
                  <a:ext uri="{0D108BD9-81ED-4DB2-BD59-A6C34878D82A}">
                    <a16:rowId xmlns:a16="http://schemas.microsoft.com/office/drawing/2014/main" val="10002"/>
                  </a:ext>
                </a:extLst>
              </a:tr>
            </a:tbl>
          </a:graphicData>
        </a:graphic>
      </p:graphicFrame>
      <p:sp>
        <p:nvSpPr>
          <p:cNvPr id="31794" name="Text Box 63">
            <a:extLst>
              <a:ext uri="{FF2B5EF4-FFF2-40B4-BE49-F238E27FC236}">
                <a16:creationId xmlns:a16="http://schemas.microsoft.com/office/drawing/2014/main" id="{26376592-70BC-4CB1-A5E9-E726BC34477D}"/>
              </a:ext>
            </a:extLst>
          </p:cNvPr>
          <p:cNvSpPr txBox="1">
            <a:spLocks noChangeArrowheads="1"/>
          </p:cNvSpPr>
          <p:nvPr/>
        </p:nvSpPr>
        <p:spPr bwMode="auto">
          <a:xfrm>
            <a:off x="1839914" y="1882775"/>
            <a:ext cx="22494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i-FI" altLang="en-US">
                <a:latin typeface="Times New Roman" panose="02020603050405020304" pitchFamily="18" charset="0"/>
                <a:ea typeface="MS PGothic" panose="020B0600070205080204" pitchFamily="34" charset="-128"/>
              </a:rPr>
              <a:t>DepartmentComplaint</a:t>
            </a:r>
            <a:endParaRPr lang="en-US" altLang="en-US">
              <a:latin typeface="Times New Roman" panose="02020603050405020304" pitchFamily="18" charset="0"/>
              <a:ea typeface="MS PGothic" panose="020B0600070205080204" pitchFamily="34" charset="-128"/>
            </a:endParaRPr>
          </a:p>
        </p:txBody>
      </p:sp>
      <p:sp>
        <p:nvSpPr>
          <p:cNvPr id="2" name="TextBox 1">
            <a:extLst>
              <a:ext uri="{FF2B5EF4-FFF2-40B4-BE49-F238E27FC236}">
                <a16:creationId xmlns:a16="http://schemas.microsoft.com/office/drawing/2014/main" id="{BE936DA1-6CE5-EAED-C418-18E04AE047C5}"/>
              </a:ext>
            </a:extLst>
          </p:cNvPr>
          <p:cNvSpPr txBox="1"/>
          <p:nvPr/>
        </p:nvSpPr>
        <p:spPr>
          <a:xfrm>
            <a:off x="635780" y="4005173"/>
            <a:ext cx="11085165" cy="1754326"/>
          </a:xfrm>
          <a:prstGeom prst="rect">
            <a:avLst/>
          </a:prstGeom>
          <a:noFill/>
        </p:spPr>
        <p:txBody>
          <a:bodyPr wrap="square" rtlCol="0">
            <a:spAutoFit/>
          </a:bodyPr>
          <a:lstStyle/>
          <a:p>
            <a:r>
              <a:rPr lang="en-US" dirty="0"/>
              <a:t># take a good look at the data and determine the primary key and other functional dependencies (FDs)</a:t>
            </a:r>
          </a:p>
          <a:p>
            <a:endParaRPr lang="en-US" dirty="0"/>
          </a:p>
          <a:p>
            <a:r>
              <a:rPr lang="en-US" dirty="0"/>
              <a:t>Dept#, Cust# </a:t>
            </a:r>
            <a:r>
              <a:rPr lang="en-US" dirty="0">
                <a:sym typeface="Wingdings" pitchFamily="2" charset="2"/>
              </a:rPr>
              <a:t> </a:t>
            </a:r>
            <a:r>
              <a:rPr lang="en-US" dirty="0" err="1">
                <a:sym typeface="Wingdings" pitchFamily="2" charset="2"/>
              </a:rPr>
              <a:t>DeptName</a:t>
            </a:r>
            <a:r>
              <a:rPr lang="en-US" dirty="0">
                <a:sym typeface="Wingdings" pitchFamily="2" charset="2"/>
              </a:rPr>
              <a:t>, </a:t>
            </a:r>
            <a:r>
              <a:rPr lang="en-US" dirty="0" err="1">
                <a:sym typeface="Wingdings" pitchFamily="2" charset="2"/>
              </a:rPr>
              <a:t>Location,MgrName</a:t>
            </a:r>
            <a:r>
              <a:rPr lang="en-US" dirty="0">
                <a:sym typeface="Wingdings" pitchFamily="2" charset="2"/>
              </a:rPr>
              <a:t>, </a:t>
            </a:r>
            <a:r>
              <a:rPr lang="en-US" dirty="0" err="1">
                <a:sym typeface="Wingdings" pitchFamily="2" charset="2"/>
              </a:rPr>
              <a:t>MgrId</a:t>
            </a:r>
            <a:r>
              <a:rPr lang="en-US" dirty="0">
                <a:sym typeface="Wingdings" pitchFamily="2" charset="2"/>
              </a:rPr>
              <a:t>, </a:t>
            </a:r>
            <a:r>
              <a:rPr lang="en-US" dirty="0" err="1">
                <a:sym typeface="Wingdings" pitchFamily="2" charset="2"/>
              </a:rPr>
              <a:t>TelExt</a:t>
            </a:r>
            <a:r>
              <a:rPr lang="en-US" dirty="0">
                <a:sym typeface="Wingdings" pitchFamily="2" charset="2"/>
              </a:rPr>
              <a:t>, </a:t>
            </a:r>
            <a:r>
              <a:rPr lang="en-US" dirty="0" err="1">
                <a:sym typeface="Wingdings" pitchFamily="2" charset="2"/>
              </a:rPr>
              <a:t>CustName</a:t>
            </a:r>
            <a:r>
              <a:rPr lang="en-US" dirty="0">
                <a:sym typeface="Wingdings" pitchFamily="2" charset="2"/>
              </a:rPr>
              <a:t>, </a:t>
            </a:r>
            <a:r>
              <a:rPr lang="en-US" dirty="0" err="1">
                <a:sym typeface="Wingdings" pitchFamily="2" charset="2"/>
              </a:rPr>
              <a:t>DateOfComplaint,NatureOfComplaint</a:t>
            </a:r>
            <a:endParaRPr lang="en-US" dirty="0">
              <a:sym typeface="Wingdings" pitchFamily="2" charset="2"/>
            </a:endParaRPr>
          </a:p>
          <a:p>
            <a:r>
              <a:rPr lang="en-US" dirty="0">
                <a:sym typeface="Wingdings" pitchFamily="2" charset="2"/>
              </a:rPr>
              <a:t>Dept#  </a:t>
            </a:r>
            <a:r>
              <a:rPr lang="en-US" dirty="0" err="1">
                <a:sym typeface="Wingdings" pitchFamily="2" charset="2"/>
              </a:rPr>
              <a:t>DeptName</a:t>
            </a:r>
            <a:r>
              <a:rPr lang="en-US" dirty="0">
                <a:sym typeface="Wingdings" pitchFamily="2" charset="2"/>
              </a:rPr>
              <a:t>, </a:t>
            </a:r>
            <a:r>
              <a:rPr lang="en-US" dirty="0" err="1">
                <a:sym typeface="Wingdings" pitchFamily="2" charset="2"/>
              </a:rPr>
              <a:t>Location,MgrName</a:t>
            </a:r>
            <a:r>
              <a:rPr lang="en-US" dirty="0">
                <a:sym typeface="Wingdings" pitchFamily="2" charset="2"/>
              </a:rPr>
              <a:t>, </a:t>
            </a:r>
            <a:r>
              <a:rPr lang="en-US" dirty="0" err="1">
                <a:sym typeface="Wingdings" pitchFamily="2" charset="2"/>
              </a:rPr>
              <a:t>MgrId</a:t>
            </a:r>
            <a:r>
              <a:rPr lang="en-US" dirty="0">
                <a:sym typeface="Wingdings" pitchFamily="2" charset="2"/>
              </a:rPr>
              <a:t>, </a:t>
            </a:r>
            <a:r>
              <a:rPr lang="en-US" dirty="0" err="1">
                <a:sym typeface="Wingdings" pitchFamily="2" charset="2"/>
              </a:rPr>
              <a:t>TelExt</a:t>
            </a:r>
            <a:endParaRPr lang="en-US" dirty="0">
              <a:sym typeface="Wingdings" pitchFamily="2" charset="2"/>
            </a:endParaRPr>
          </a:p>
          <a:p>
            <a:r>
              <a:rPr lang="en-US" dirty="0">
                <a:sym typeface="Wingdings" pitchFamily="2" charset="2"/>
              </a:rPr>
              <a:t>Cust#  </a:t>
            </a:r>
            <a:r>
              <a:rPr lang="en-US" dirty="0" err="1">
                <a:sym typeface="Wingdings" pitchFamily="2" charset="2"/>
              </a:rPr>
              <a:t>CustName</a:t>
            </a:r>
            <a:endParaRPr lang="en-US" dirty="0"/>
          </a:p>
          <a:p>
            <a:r>
              <a:rPr lang="en-US" dirty="0" err="1"/>
              <a:t>MgrId</a:t>
            </a:r>
            <a:r>
              <a:rPr lang="en-US" dirty="0"/>
              <a:t> </a:t>
            </a:r>
            <a:r>
              <a:rPr lang="en-US" dirty="0">
                <a:sym typeface="Wingdings" pitchFamily="2" charset="2"/>
              </a:rPr>
              <a:t> </a:t>
            </a:r>
            <a:r>
              <a:rPr lang="en-US" dirty="0" err="1">
                <a:sym typeface="Wingdings" pitchFamily="2" charset="2"/>
              </a:rPr>
              <a:t>MgrName</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76B6D968-406E-485F-9923-CD4F3CE8614F}"/>
              </a:ext>
            </a:extLst>
          </p:cNvPr>
          <p:cNvSpPr>
            <a:spLocks noGrp="1"/>
          </p:cNvSpPr>
          <p:nvPr>
            <p:ph type="title"/>
          </p:nvPr>
        </p:nvSpPr>
        <p:spPr>
          <a:xfrm>
            <a:off x="1063256" y="228600"/>
            <a:ext cx="9226919" cy="990600"/>
          </a:xfrm>
        </p:spPr>
        <p:txBody>
          <a:bodyPr>
            <a:normAutofit fontScale="90000"/>
          </a:bodyPr>
          <a:lstStyle/>
          <a:p>
            <a:r>
              <a:rPr lang="fi-FI" altLang="en-US" dirty="0"/>
              <a:t>Approaches to removing repeating groups</a:t>
            </a:r>
            <a:endParaRPr lang="en-MY" altLang="en-US" dirty="0"/>
          </a:p>
        </p:txBody>
      </p:sp>
      <p:sp>
        <p:nvSpPr>
          <p:cNvPr id="32771" name="Content Placeholder 2">
            <a:extLst>
              <a:ext uri="{FF2B5EF4-FFF2-40B4-BE49-F238E27FC236}">
                <a16:creationId xmlns:a16="http://schemas.microsoft.com/office/drawing/2014/main" id="{71B6517F-F9DE-4314-A9CF-E56B94225294}"/>
              </a:ext>
            </a:extLst>
          </p:cNvPr>
          <p:cNvSpPr>
            <a:spLocks noGrp="1"/>
          </p:cNvSpPr>
          <p:nvPr>
            <p:ph idx="1"/>
          </p:nvPr>
        </p:nvSpPr>
        <p:spPr>
          <a:xfrm>
            <a:off x="1196788" y="1600200"/>
            <a:ext cx="9520518" cy="4495800"/>
          </a:xfrm>
        </p:spPr>
        <p:txBody>
          <a:bodyPr/>
          <a:lstStyle/>
          <a:p>
            <a:pPr eaLnBrk="1" hangingPunct="1"/>
            <a:r>
              <a:rPr lang="fi-FI" altLang="en-US" sz="2800" dirty="0"/>
              <a:t>There are two approaches to removing repeating groups from unnormalized tables:</a:t>
            </a:r>
          </a:p>
          <a:p>
            <a:pPr lvl="1" algn="just" eaLnBrk="1" hangingPunct="1"/>
            <a:r>
              <a:rPr lang="en-US" altLang="en-US" sz="2400" dirty="0"/>
              <a:t>Removes the repeating groups by entering appropriate data in the empty columns of rows containing the repeating data. </a:t>
            </a:r>
          </a:p>
          <a:p>
            <a:pPr lvl="1" algn="just" eaLnBrk="1" hangingPunct="1"/>
            <a:r>
              <a:rPr lang="en-US" altLang="en-US" sz="2400" dirty="0"/>
              <a:t>Removes the repeating group by placing the repeating data, along with a copy of the original key attribute(s), in a separate relation. A primary key is identified for the new relation.</a:t>
            </a:r>
          </a:p>
          <a:p>
            <a:endParaRPr lang="en-MY"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02DAAA1B-1645-4AA2-8672-E1A69B00474A}"/>
              </a:ext>
            </a:extLst>
          </p:cNvPr>
          <p:cNvSpPr>
            <a:spLocks noGrp="1"/>
          </p:cNvSpPr>
          <p:nvPr>
            <p:ph type="title"/>
          </p:nvPr>
        </p:nvSpPr>
        <p:spPr/>
        <p:txBody>
          <a:bodyPr/>
          <a:lstStyle/>
          <a:p>
            <a:pPr eaLnBrk="1" hangingPunct="1"/>
            <a:r>
              <a:rPr lang="en-US" altLang="en-US"/>
              <a:t>Split out repeating elements</a:t>
            </a:r>
          </a:p>
        </p:txBody>
      </p:sp>
      <p:graphicFrame>
        <p:nvGraphicFramePr>
          <p:cNvPr id="4" name="Table 3">
            <a:extLst>
              <a:ext uri="{FF2B5EF4-FFF2-40B4-BE49-F238E27FC236}">
                <a16:creationId xmlns:a16="http://schemas.microsoft.com/office/drawing/2014/main" id="{2CF8E7EE-F475-4AC3-A11A-3D42858AA00B}"/>
              </a:ext>
            </a:extLst>
          </p:cNvPr>
          <p:cNvGraphicFramePr>
            <a:graphicFrameLocks noGrp="1"/>
          </p:cNvGraphicFramePr>
          <p:nvPr/>
        </p:nvGraphicFramePr>
        <p:xfrm>
          <a:off x="1849439" y="1876426"/>
          <a:ext cx="8580437" cy="1554264"/>
        </p:xfrm>
        <a:graphic>
          <a:graphicData uri="http://schemas.openxmlformats.org/drawingml/2006/table">
            <a:tbl>
              <a:tblPr/>
              <a:tblGrid>
                <a:gridCol w="727075">
                  <a:extLst>
                    <a:ext uri="{9D8B030D-6E8A-4147-A177-3AD203B41FA5}">
                      <a16:colId xmlns:a16="http://schemas.microsoft.com/office/drawing/2014/main" val="20000"/>
                    </a:ext>
                  </a:extLst>
                </a:gridCol>
                <a:gridCol w="989012">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858838">
                  <a:extLst>
                    <a:ext uri="{9D8B030D-6E8A-4147-A177-3AD203B41FA5}">
                      <a16:colId xmlns:a16="http://schemas.microsoft.com/office/drawing/2014/main" val="20003"/>
                    </a:ext>
                  </a:extLst>
                </a:gridCol>
                <a:gridCol w="857250">
                  <a:extLst>
                    <a:ext uri="{9D8B030D-6E8A-4147-A177-3AD203B41FA5}">
                      <a16:colId xmlns:a16="http://schemas.microsoft.com/office/drawing/2014/main" val="20004"/>
                    </a:ext>
                  </a:extLst>
                </a:gridCol>
                <a:gridCol w="858837">
                  <a:extLst>
                    <a:ext uri="{9D8B030D-6E8A-4147-A177-3AD203B41FA5}">
                      <a16:colId xmlns:a16="http://schemas.microsoft.com/office/drawing/2014/main" val="20005"/>
                    </a:ext>
                  </a:extLst>
                </a:gridCol>
                <a:gridCol w="857250">
                  <a:extLst>
                    <a:ext uri="{9D8B030D-6E8A-4147-A177-3AD203B41FA5}">
                      <a16:colId xmlns:a16="http://schemas.microsoft.com/office/drawing/2014/main" val="20006"/>
                    </a:ext>
                  </a:extLst>
                </a:gridCol>
                <a:gridCol w="858838">
                  <a:extLst>
                    <a:ext uri="{9D8B030D-6E8A-4147-A177-3AD203B41FA5}">
                      <a16:colId xmlns:a16="http://schemas.microsoft.com/office/drawing/2014/main" val="20007"/>
                    </a:ext>
                  </a:extLst>
                </a:gridCol>
                <a:gridCol w="857250">
                  <a:extLst>
                    <a:ext uri="{9D8B030D-6E8A-4147-A177-3AD203B41FA5}">
                      <a16:colId xmlns:a16="http://schemas.microsoft.com/office/drawing/2014/main" val="20008"/>
                    </a:ext>
                  </a:extLst>
                </a:gridCol>
                <a:gridCol w="858837">
                  <a:extLst>
                    <a:ext uri="{9D8B030D-6E8A-4147-A177-3AD203B41FA5}">
                      <a16:colId xmlns:a16="http://schemas.microsoft.com/office/drawing/2014/main" val="20009"/>
                    </a:ext>
                  </a:extLst>
                </a:gridCol>
              </a:tblGrid>
              <a:tr h="457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Dept</a:t>
                      </a:r>
                      <a:r>
                        <a:rPr kumimoji="0" lang="en-US" sz="1200" b="1" i="0" u="none" strike="noStrike" cap="none" normalizeH="0" baseline="0" dirty="0">
                          <a:ln>
                            <a:noFill/>
                          </a:ln>
                          <a:solidFill>
                            <a:schemeClr val="tx1"/>
                          </a:solidFill>
                          <a:effectLst/>
                          <a:latin typeface="Franklin Gothic Book" charset="0"/>
                          <a:ea typeface="ＭＳ Ｐゴシック" charset="-128"/>
                        </a:rPr>
                        <a:t>#</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Franklin Gothic Book" charset="0"/>
                          <a:ea typeface="ＭＳ Ｐゴシック" charset="-128"/>
                        </a:rPr>
                        <a:t>DeptName</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Franklin Gothic Book" charset="0"/>
                          <a:ea typeface="ＭＳ Ｐゴシック" charset="-128"/>
                        </a:rPr>
                        <a:t>Location</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Franklin Gothic Book" charset="0"/>
                          <a:ea typeface="ＭＳ Ｐゴシック" charset="-128"/>
                        </a:rPr>
                        <a:t>MgrName</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Franklin Gothic Book" charset="0"/>
                          <a:ea typeface="ＭＳ Ｐゴシック" charset="-128"/>
                        </a:rPr>
                        <a:t>MgrId</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Franklin Gothic Book" charset="0"/>
                          <a:ea typeface="ＭＳ Ｐゴシック" charset="-128"/>
                        </a:rPr>
                        <a:t>TelExt</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sng" strike="noStrike" cap="none" normalizeH="0" baseline="0">
                          <a:ln>
                            <a:noFill/>
                          </a:ln>
                          <a:solidFill>
                            <a:schemeClr val="tx1"/>
                          </a:solidFill>
                          <a:effectLst/>
                          <a:latin typeface="Franklin Gothic Book" charset="0"/>
                          <a:ea typeface="ＭＳ Ｐゴシック" charset="-128"/>
                        </a:rPr>
                        <a:t>Cust#</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Franklin Gothic Book" charset="0"/>
                          <a:ea typeface="ＭＳ Ｐゴシック" charset="-128"/>
                        </a:rPr>
                        <a:t>CustName</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Franklin Gothic Book" charset="0"/>
                          <a:ea typeface="ＭＳ Ｐゴシック" charset="-128"/>
                        </a:rPr>
                        <a:t>Dateof</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Franklin Gothic Book" charset="0"/>
                          <a:ea typeface="ＭＳ Ｐゴシック" charset="-128"/>
                        </a:rPr>
                        <a:t>Complaint</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Natureof</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Franklin Gothic Book" charset="0"/>
                          <a:ea typeface="ＭＳ Ｐゴシック" charset="-128"/>
                        </a:rPr>
                        <a:t>Complaint</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399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1123</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5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Soap Divison</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5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Ipoh</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5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Uwais</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5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M45</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5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6543</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5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C123</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5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Izzah</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5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24/4/09</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5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Not enough bubbles</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5CC"/>
                    </a:solidFill>
                  </a:tcPr>
                </a:tc>
                <a:extLst>
                  <a:ext uri="{0D108BD9-81ED-4DB2-BD59-A6C34878D82A}">
                    <a16:rowId xmlns:a16="http://schemas.microsoft.com/office/drawing/2014/main" val="10001"/>
                  </a:ext>
                </a:extLst>
              </a:tr>
              <a:tr h="45709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1123</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Soap Division</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Ipoh</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Uwais</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M45</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6543</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C124</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Uzair</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14/6/09</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Smell like fish</a:t>
                      </a:r>
                    </a:p>
                  </a:txBody>
                  <a:tcPr marT="45684" marB="4568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E7"/>
                    </a:solidFill>
                  </a:tcPr>
                </a:tc>
                <a:extLst>
                  <a:ext uri="{0D108BD9-81ED-4DB2-BD59-A6C34878D82A}">
                    <a16:rowId xmlns:a16="http://schemas.microsoft.com/office/drawing/2014/main" val="10002"/>
                  </a:ext>
                </a:extLst>
              </a:tr>
            </a:tbl>
          </a:graphicData>
        </a:graphic>
      </p:graphicFrame>
      <p:sp>
        <p:nvSpPr>
          <p:cNvPr id="5" name="Rounded Rectangle 4">
            <a:extLst>
              <a:ext uri="{FF2B5EF4-FFF2-40B4-BE49-F238E27FC236}">
                <a16:creationId xmlns:a16="http://schemas.microsoft.com/office/drawing/2014/main" id="{24E75A3C-AA85-491F-880D-BF9C6B9EE87A}"/>
              </a:ext>
            </a:extLst>
          </p:cNvPr>
          <p:cNvSpPr/>
          <p:nvPr/>
        </p:nvSpPr>
        <p:spPr>
          <a:xfrm>
            <a:off x="1687514" y="1490663"/>
            <a:ext cx="5343525" cy="2157412"/>
          </a:xfrm>
          <a:prstGeom prst="roundRect">
            <a:avLst/>
          </a:prstGeom>
          <a:solidFill>
            <a:schemeClr val="lt1">
              <a:alpha val="0"/>
            </a:schemeClr>
          </a:solidFill>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solidFill>
                <a:srgbClr val="000000"/>
              </a:solidFill>
              <a:ea typeface="ＭＳ Ｐゴシック" charset="-128"/>
            </a:endParaRPr>
          </a:p>
        </p:txBody>
      </p:sp>
      <p:graphicFrame>
        <p:nvGraphicFramePr>
          <p:cNvPr id="6" name="Table 5">
            <a:extLst>
              <a:ext uri="{FF2B5EF4-FFF2-40B4-BE49-F238E27FC236}">
                <a16:creationId xmlns:a16="http://schemas.microsoft.com/office/drawing/2014/main" id="{8BF0D1FD-DE37-4B21-B529-DE9183EA493E}"/>
              </a:ext>
            </a:extLst>
          </p:cNvPr>
          <p:cNvGraphicFramePr>
            <a:graphicFrameLocks noGrp="1"/>
          </p:cNvGraphicFramePr>
          <p:nvPr/>
        </p:nvGraphicFramePr>
        <p:xfrm>
          <a:off x="1989138" y="3997326"/>
          <a:ext cx="5148262" cy="828675"/>
        </p:xfrm>
        <a:graphic>
          <a:graphicData uri="http://schemas.openxmlformats.org/drawingml/2006/table">
            <a:tbl>
              <a:tblPr/>
              <a:tblGrid>
                <a:gridCol w="727075">
                  <a:extLst>
                    <a:ext uri="{9D8B030D-6E8A-4147-A177-3AD203B41FA5}">
                      <a16:colId xmlns:a16="http://schemas.microsoft.com/office/drawing/2014/main" val="20000"/>
                    </a:ext>
                  </a:extLst>
                </a:gridCol>
                <a:gridCol w="989012">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858838">
                  <a:extLst>
                    <a:ext uri="{9D8B030D-6E8A-4147-A177-3AD203B41FA5}">
                      <a16:colId xmlns:a16="http://schemas.microsoft.com/office/drawing/2014/main" val="20003"/>
                    </a:ext>
                  </a:extLst>
                </a:gridCol>
                <a:gridCol w="857250">
                  <a:extLst>
                    <a:ext uri="{9D8B030D-6E8A-4147-A177-3AD203B41FA5}">
                      <a16:colId xmlns:a16="http://schemas.microsoft.com/office/drawing/2014/main" val="20004"/>
                    </a:ext>
                  </a:extLst>
                </a:gridCol>
                <a:gridCol w="858837">
                  <a:extLst>
                    <a:ext uri="{9D8B030D-6E8A-4147-A177-3AD203B41FA5}">
                      <a16:colId xmlns:a16="http://schemas.microsoft.com/office/drawing/2014/main" val="20005"/>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sng" strike="noStrike" cap="none" normalizeH="0" baseline="0" dirty="0" err="1">
                          <a:ln>
                            <a:noFill/>
                          </a:ln>
                          <a:solidFill>
                            <a:schemeClr val="tx1"/>
                          </a:solidFill>
                          <a:effectLst/>
                          <a:latin typeface="Franklin Gothic Book" charset="0"/>
                          <a:ea typeface="ＭＳ Ｐゴシック" charset="-128"/>
                        </a:rPr>
                        <a:t>Dept</a:t>
                      </a:r>
                      <a:r>
                        <a:rPr kumimoji="0" lang="en-US" sz="1200" b="1" i="0" u="sng" strike="noStrike" cap="none" normalizeH="0" baseline="0" dirty="0">
                          <a:ln>
                            <a:noFill/>
                          </a:ln>
                          <a:solidFill>
                            <a:schemeClr val="tx1"/>
                          </a:solidFill>
                          <a:effectLst/>
                          <a:latin typeface="Franklin Gothic Book" charset="0"/>
                          <a:ea typeface="ＭＳ Ｐゴシック" charset="-128"/>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DeptName</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Franklin Gothic Book" charset="0"/>
                          <a:ea typeface="ＭＳ Ｐゴシック" charset="-128"/>
                        </a:rPr>
                        <a:t>Location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MgrName</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MgrId</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TelExt</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1123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5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Soap Divison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5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Ipoh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5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Uwais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5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M45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5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6543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5CC"/>
                    </a:solidFill>
                  </a:tcPr>
                </a:tc>
                <a:extLst>
                  <a:ext uri="{0D108BD9-81ED-4DB2-BD59-A6C34878D82A}">
                    <a16:rowId xmlns:a16="http://schemas.microsoft.com/office/drawing/2014/main" val="10001"/>
                  </a:ext>
                </a:extLst>
              </a:tr>
            </a:tbl>
          </a:graphicData>
        </a:graphic>
      </p:graphicFrame>
      <p:graphicFrame>
        <p:nvGraphicFramePr>
          <p:cNvPr id="8" name="Table 7">
            <a:extLst>
              <a:ext uri="{FF2B5EF4-FFF2-40B4-BE49-F238E27FC236}">
                <a16:creationId xmlns:a16="http://schemas.microsoft.com/office/drawing/2014/main" id="{777AECF6-0BF7-492C-BE0D-D4509BD4E513}"/>
              </a:ext>
            </a:extLst>
          </p:cNvPr>
          <p:cNvGraphicFramePr>
            <a:graphicFrameLocks noGrp="1"/>
          </p:cNvGraphicFramePr>
          <p:nvPr/>
        </p:nvGraphicFramePr>
        <p:xfrm>
          <a:off x="5448301" y="5184776"/>
          <a:ext cx="4792664" cy="1554184"/>
        </p:xfrm>
        <a:graphic>
          <a:graphicData uri="http://schemas.openxmlformats.org/drawingml/2006/table">
            <a:tbl>
              <a:tblPr/>
              <a:tblGrid>
                <a:gridCol w="957823">
                  <a:extLst>
                    <a:ext uri="{9D8B030D-6E8A-4147-A177-3AD203B41FA5}">
                      <a16:colId xmlns:a16="http://schemas.microsoft.com/office/drawing/2014/main" val="20000"/>
                    </a:ext>
                  </a:extLst>
                </a:gridCol>
                <a:gridCol w="959597">
                  <a:extLst>
                    <a:ext uri="{9D8B030D-6E8A-4147-A177-3AD203B41FA5}">
                      <a16:colId xmlns:a16="http://schemas.microsoft.com/office/drawing/2014/main" val="20001"/>
                    </a:ext>
                  </a:extLst>
                </a:gridCol>
                <a:gridCol w="957823">
                  <a:extLst>
                    <a:ext uri="{9D8B030D-6E8A-4147-A177-3AD203B41FA5}">
                      <a16:colId xmlns:a16="http://schemas.microsoft.com/office/drawing/2014/main" val="20002"/>
                    </a:ext>
                  </a:extLst>
                </a:gridCol>
                <a:gridCol w="959598">
                  <a:extLst>
                    <a:ext uri="{9D8B030D-6E8A-4147-A177-3AD203B41FA5}">
                      <a16:colId xmlns:a16="http://schemas.microsoft.com/office/drawing/2014/main" val="20003"/>
                    </a:ext>
                  </a:extLst>
                </a:gridCol>
                <a:gridCol w="957823">
                  <a:extLst>
                    <a:ext uri="{9D8B030D-6E8A-4147-A177-3AD203B41FA5}">
                      <a16:colId xmlns:a16="http://schemas.microsoft.com/office/drawing/2014/main" val="20004"/>
                    </a:ext>
                  </a:extLst>
                </a:gridCol>
              </a:tblGrid>
              <a:tr h="4571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sng" strike="noStrike" cap="none" normalizeH="0" baseline="0" dirty="0">
                          <a:ln>
                            <a:noFill/>
                          </a:ln>
                          <a:solidFill>
                            <a:schemeClr val="tx1"/>
                          </a:solidFill>
                          <a:effectLst/>
                          <a:latin typeface="Franklin Gothic Book" charset="0"/>
                          <a:ea typeface="ＭＳ Ｐゴシック" charset="-128"/>
                        </a:rPr>
                        <a:t>Dept#</a:t>
                      </a:r>
                    </a:p>
                  </a:txBody>
                  <a:tcPr marL="91433" marR="91433" marT="45689" marB="4568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sng" strike="noStrike" cap="none" normalizeH="0" baseline="0" dirty="0" err="1">
                          <a:ln>
                            <a:noFill/>
                          </a:ln>
                          <a:solidFill>
                            <a:schemeClr val="tx1"/>
                          </a:solidFill>
                          <a:effectLst/>
                          <a:latin typeface="Franklin Gothic Book" charset="0"/>
                          <a:ea typeface="ＭＳ Ｐゴシック" charset="-128"/>
                        </a:rPr>
                        <a:t>Cust</a:t>
                      </a:r>
                      <a:r>
                        <a:rPr kumimoji="0" lang="en-US" sz="1200" b="1" i="0" u="sng" strike="noStrike" cap="none" normalizeH="0" baseline="0" dirty="0">
                          <a:ln>
                            <a:noFill/>
                          </a:ln>
                          <a:solidFill>
                            <a:schemeClr val="tx1"/>
                          </a:solidFill>
                          <a:effectLst/>
                          <a:latin typeface="Franklin Gothic Book" charset="0"/>
                          <a:ea typeface="ＭＳ Ｐゴシック" charset="-128"/>
                        </a:rPr>
                        <a:t>#</a:t>
                      </a:r>
                    </a:p>
                  </a:txBody>
                  <a:tcPr marL="91433" marR="91433" marT="45689" marB="4568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CustName</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txBody>
                  <a:tcPr marL="91433" marR="91433" marT="45689" marB="4568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Dateof</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Franklin Gothic Book" charset="0"/>
                          <a:ea typeface="ＭＳ Ｐゴシック" charset="-128"/>
                        </a:rPr>
                        <a:t>Complaint</a:t>
                      </a:r>
                    </a:p>
                  </a:txBody>
                  <a:tcPr marL="91433" marR="91433" marT="45689" marB="4568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Natureof</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Franklin Gothic Book" charset="0"/>
                          <a:ea typeface="ＭＳ Ｐゴシック" charset="-128"/>
                        </a:rPr>
                        <a:t>Complaint</a:t>
                      </a:r>
                    </a:p>
                  </a:txBody>
                  <a:tcPr marL="91433" marR="91433" marT="45689" marB="4568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399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1123</a:t>
                      </a:r>
                    </a:p>
                  </a:txBody>
                  <a:tcPr marL="91433" marR="91433" marT="45689" marB="4568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5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C123</a:t>
                      </a:r>
                    </a:p>
                  </a:txBody>
                  <a:tcPr marL="91433" marR="91433" marT="45689" marB="4568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5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Izzah</a:t>
                      </a:r>
                    </a:p>
                  </a:txBody>
                  <a:tcPr marL="91433" marR="91433" marT="45689" marB="4568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5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24/4/09</a:t>
                      </a:r>
                    </a:p>
                  </a:txBody>
                  <a:tcPr marL="91433" marR="91433" marT="45689" marB="4568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5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Not enough bubbles</a:t>
                      </a:r>
                    </a:p>
                  </a:txBody>
                  <a:tcPr marL="91433" marR="91433" marT="45689" marB="4568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5CC"/>
                    </a:solidFill>
                  </a:tcPr>
                </a:tc>
                <a:extLst>
                  <a:ext uri="{0D108BD9-81ED-4DB2-BD59-A6C34878D82A}">
                    <a16:rowId xmlns:a16="http://schemas.microsoft.com/office/drawing/2014/main" val="10001"/>
                  </a:ext>
                </a:extLst>
              </a:tr>
              <a:tr h="4571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Franklin Gothic Book" charset="0"/>
                          <a:ea typeface="ＭＳ Ｐゴシック" charset="-128"/>
                        </a:rPr>
                        <a:t>1123</a:t>
                      </a:r>
                    </a:p>
                  </a:txBody>
                  <a:tcPr marL="91433" marR="91433" marT="45689" marB="4568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C124</a:t>
                      </a:r>
                    </a:p>
                  </a:txBody>
                  <a:tcPr marL="91433" marR="91433" marT="45689" marB="4568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Uzair</a:t>
                      </a:r>
                    </a:p>
                  </a:txBody>
                  <a:tcPr marL="91433" marR="91433" marT="45689" marB="4568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Franklin Gothic Book" charset="0"/>
                          <a:ea typeface="ＭＳ Ｐゴシック" charset="-128"/>
                        </a:rPr>
                        <a:t>14/6/09</a:t>
                      </a:r>
                    </a:p>
                  </a:txBody>
                  <a:tcPr marL="91433" marR="91433" marT="45689" marB="4568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Franklin Gothic Book" charset="0"/>
                          <a:ea typeface="ＭＳ Ｐゴシック" charset="-128"/>
                        </a:rPr>
                        <a:t>Smell like fish</a:t>
                      </a:r>
                    </a:p>
                  </a:txBody>
                  <a:tcPr marL="91433" marR="91433" marT="45689" marB="4568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3E7"/>
                    </a:solidFill>
                  </a:tcPr>
                </a:tc>
                <a:extLst>
                  <a:ext uri="{0D108BD9-81ED-4DB2-BD59-A6C34878D82A}">
                    <a16:rowId xmlns:a16="http://schemas.microsoft.com/office/drawing/2014/main" val="10002"/>
                  </a:ext>
                </a:extLst>
              </a:tr>
            </a:tbl>
          </a:graphicData>
        </a:graphic>
      </p:graphicFrame>
      <p:sp>
        <p:nvSpPr>
          <p:cNvPr id="33892" name="Text Box 63">
            <a:extLst>
              <a:ext uri="{FF2B5EF4-FFF2-40B4-BE49-F238E27FC236}">
                <a16:creationId xmlns:a16="http://schemas.microsoft.com/office/drawing/2014/main" id="{FA828075-CA41-4AC7-8DF3-23A8BE29E4C6}"/>
              </a:ext>
            </a:extLst>
          </p:cNvPr>
          <p:cNvSpPr txBox="1">
            <a:spLocks noChangeArrowheads="1"/>
          </p:cNvSpPr>
          <p:nvPr/>
        </p:nvSpPr>
        <p:spPr bwMode="auto">
          <a:xfrm>
            <a:off x="1839914" y="1535114"/>
            <a:ext cx="3146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i-FI" altLang="en-US">
                <a:latin typeface="Times New Roman" panose="02020603050405020304" pitchFamily="18" charset="0"/>
                <a:ea typeface="MS PGothic" panose="020B0600070205080204" pitchFamily="34" charset="-128"/>
              </a:rPr>
              <a:t>DEPARTMENTCOMPLAINT</a:t>
            </a:r>
            <a:endParaRPr lang="en-US" altLang="en-US">
              <a:latin typeface="Times New Roman" panose="02020603050405020304" pitchFamily="18" charset="0"/>
              <a:ea typeface="MS PGothic" panose="020B0600070205080204" pitchFamily="34" charset="-128"/>
            </a:endParaRPr>
          </a:p>
        </p:txBody>
      </p:sp>
      <p:sp>
        <p:nvSpPr>
          <p:cNvPr id="33893" name="Text Box 63">
            <a:extLst>
              <a:ext uri="{FF2B5EF4-FFF2-40B4-BE49-F238E27FC236}">
                <a16:creationId xmlns:a16="http://schemas.microsoft.com/office/drawing/2014/main" id="{54F381A1-F932-45DB-96A4-51F4E87A4C53}"/>
              </a:ext>
            </a:extLst>
          </p:cNvPr>
          <p:cNvSpPr txBox="1">
            <a:spLocks noChangeArrowheads="1"/>
          </p:cNvSpPr>
          <p:nvPr/>
        </p:nvSpPr>
        <p:spPr bwMode="auto">
          <a:xfrm>
            <a:off x="1882775" y="3668714"/>
            <a:ext cx="1701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i-FI" altLang="en-US">
                <a:latin typeface="Times New Roman" panose="02020603050405020304" pitchFamily="18" charset="0"/>
                <a:ea typeface="MS PGothic" panose="020B0600070205080204" pitchFamily="34" charset="-128"/>
              </a:rPr>
              <a:t>DEPARTMENT</a:t>
            </a:r>
            <a:endParaRPr lang="en-US" altLang="en-US">
              <a:latin typeface="Times New Roman" panose="02020603050405020304" pitchFamily="18" charset="0"/>
              <a:ea typeface="MS PGothic" panose="020B0600070205080204" pitchFamily="34" charset="-128"/>
            </a:endParaRPr>
          </a:p>
        </p:txBody>
      </p:sp>
      <p:sp>
        <p:nvSpPr>
          <p:cNvPr id="33894" name="Text Box 63">
            <a:extLst>
              <a:ext uri="{FF2B5EF4-FFF2-40B4-BE49-F238E27FC236}">
                <a16:creationId xmlns:a16="http://schemas.microsoft.com/office/drawing/2014/main" id="{5E062556-EA82-475A-B625-E99C18ED7246}"/>
              </a:ext>
            </a:extLst>
          </p:cNvPr>
          <p:cNvSpPr txBox="1">
            <a:spLocks noChangeArrowheads="1"/>
          </p:cNvSpPr>
          <p:nvPr/>
        </p:nvSpPr>
        <p:spPr bwMode="auto">
          <a:xfrm>
            <a:off x="5921375" y="4854575"/>
            <a:ext cx="15319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i-FI" altLang="en-US">
                <a:latin typeface="Times New Roman" panose="02020603050405020304" pitchFamily="18" charset="0"/>
                <a:ea typeface="MS PGothic" panose="020B0600070205080204" pitchFamily="34" charset="-128"/>
              </a:rPr>
              <a:t>COMPLAINT</a:t>
            </a:r>
            <a:endParaRPr lang="en-US" altLang="en-US">
              <a:latin typeface="Times New Roman" panose="02020603050405020304" pitchFamily="18" charset="0"/>
              <a:ea typeface="MS PGothic" panose="020B0600070205080204" pitchFamily="34" charset="-128"/>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326D4797-D018-40B9-80B6-F7026C9E3DD0}"/>
              </a:ext>
            </a:extLst>
          </p:cNvPr>
          <p:cNvSpPr>
            <a:spLocks noGrp="1"/>
          </p:cNvSpPr>
          <p:nvPr>
            <p:ph type="title"/>
          </p:nvPr>
        </p:nvSpPr>
        <p:spPr/>
        <p:txBody>
          <a:bodyPr/>
          <a:lstStyle/>
          <a:p>
            <a:pPr eaLnBrk="1" hangingPunct="1"/>
            <a:r>
              <a:rPr lang="en-US" altLang="en-US"/>
              <a:t>2NF : Remove partial dependencies</a:t>
            </a:r>
          </a:p>
        </p:txBody>
      </p:sp>
      <p:graphicFrame>
        <p:nvGraphicFramePr>
          <p:cNvPr id="4" name="Table 3">
            <a:extLst>
              <a:ext uri="{FF2B5EF4-FFF2-40B4-BE49-F238E27FC236}">
                <a16:creationId xmlns:a16="http://schemas.microsoft.com/office/drawing/2014/main" id="{533B6F6A-EC02-4D31-A572-A0292A129B64}"/>
              </a:ext>
            </a:extLst>
          </p:cNvPr>
          <p:cNvGraphicFramePr>
            <a:graphicFrameLocks noGrp="1"/>
          </p:cNvGraphicFramePr>
          <p:nvPr/>
        </p:nvGraphicFramePr>
        <p:xfrm>
          <a:off x="1941513" y="1922464"/>
          <a:ext cx="5148262" cy="371475"/>
        </p:xfrm>
        <a:graphic>
          <a:graphicData uri="http://schemas.openxmlformats.org/drawingml/2006/table">
            <a:tbl>
              <a:tblPr/>
              <a:tblGrid>
                <a:gridCol w="728662">
                  <a:extLst>
                    <a:ext uri="{9D8B030D-6E8A-4147-A177-3AD203B41FA5}">
                      <a16:colId xmlns:a16="http://schemas.microsoft.com/office/drawing/2014/main" val="20000"/>
                    </a:ext>
                  </a:extLst>
                </a:gridCol>
                <a:gridCol w="987425">
                  <a:extLst>
                    <a:ext uri="{9D8B030D-6E8A-4147-A177-3AD203B41FA5}">
                      <a16:colId xmlns:a16="http://schemas.microsoft.com/office/drawing/2014/main" val="20001"/>
                    </a:ext>
                  </a:extLst>
                </a:gridCol>
                <a:gridCol w="858838">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858837">
                  <a:extLst>
                    <a:ext uri="{9D8B030D-6E8A-4147-A177-3AD203B41FA5}">
                      <a16:colId xmlns:a16="http://schemas.microsoft.com/office/drawing/2014/main" val="20004"/>
                    </a:ext>
                  </a:extLst>
                </a:gridCol>
                <a:gridCol w="857250">
                  <a:extLst>
                    <a:ext uri="{9D8B030D-6E8A-4147-A177-3AD203B41FA5}">
                      <a16:colId xmlns:a16="http://schemas.microsoft.com/office/drawing/2014/main" val="20005"/>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sng" strike="noStrike" cap="none" normalizeH="0" baseline="0" dirty="0" err="1">
                          <a:ln>
                            <a:noFill/>
                          </a:ln>
                          <a:solidFill>
                            <a:schemeClr val="tx1"/>
                          </a:solidFill>
                          <a:effectLst/>
                          <a:latin typeface="Franklin Gothic Book" charset="0"/>
                          <a:ea typeface="ＭＳ Ｐゴシック" charset="-128"/>
                        </a:rPr>
                        <a:t>Dept</a:t>
                      </a:r>
                      <a:r>
                        <a:rPr kumimoji="0" lang="en-US" sz="1200" b="1" i="0" u="sng" strike="noStrike" cap="none" normalizeH="0" baseline="0" dirty="0">
                          <a:ln>
                            <a:noFill/>
                          </a:ln>
                          <a:solidFill>
                            <a:schemeClr val="tx1"/>
                          </a:solidFill>
                          <a:effectLst/>
                          <a:latin typeface="Franklin Gothic Book" charset="0"/>
                          <a:ea typeface="ＭＳ Ｐゴシック" charset="-128"/>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DeptName</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Franklin Gothic Book" charset="0"/>
                          <a:ea typeface="ＭＳ Ｐゴシック" charset="-128"/>
                        </a:rPr>
                        <a:t>Location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MgrName</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MgrId</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TelExt</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graphicFrame>
        <p:nvGraphicFramePr>
          <p:cNvPr id="5" name="Table 4">
            <a:extLst>
              <a:ext uri="{FF2B5EF4-FFF2-40B4-BE49-F238E27FC236}">
                <a16:creationId xmlns:a16="http://schemas.microsoft.com/office/drawing/2014/main" id="{37DAF48C-421E-439E-97DF-4E13C00CC5E0}"/>
              </a:ext>
            </a:extLst>
          </p:cNvPr>
          <p:cNvGraphicFramePr>
            <a:graphicFrameLocks noGrp="1"/>
          </p:cNvGraphicFramePr>
          <p:nvPr/>
        </p:nvGraphicFramePr>
        <p:xfrm>
          <a:off x="1947863" y="2714625"/>
          <a:ext cx="4291012" cy="457200"/>
        </p:xfrm>
        <a:graphic>
          <a:graphicData uri="http://schemas.openxmlformats.org/drawingml/2006/table">
            <a:tbl>
              <a:tblPr/>
              <a:tblGrid>
                <a:gridCol w="858837">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858838">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858837">
                  <a:extLst>
                    <a:ext uri="{9D8B030D-6E8A-4147-A177-3AD203B41FA5}">
                      <a16:colId xmlns:a16="http://schemas.microsoft.com/office/drawing/2014/main" val="2000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sng" strike="noStrike" cap="none" normalizeH="0" baseline="0" dirty="0" err="1">
                          <a:ln>
                            <a:noFill/>
                          </a:ln>
                          <a:solidFill>
                            <a:schemeClr val="tx1"/>
                          </a:solidFill>
                          <a:effectLst/>
                          <a:latin typeface="Franklin Gothic Book" charset="0"/>
                          <a:ea typeface="ＭＳ Ｐゴシック" charset="-128"/>
                        </a:rPr>
                        <a:t>Dept</a:t>
                      </a:r>
                      <a:r>
                        <a:rPr kumimoji="0" lang="en-US" sz="1200" b="1" i="0" u="sng" strike="noStrike" cap="none" normalizeH="0" baseline="0" dirty="0">
                          <a:ln>
                            <a:noFill/>
                          </a:ln>
                          <a:solidFill>
                            <a:schemeClr val="tx1"/>
                          </a:solidFill>
                          <a:effectLst/>
                          <a:latin typeface="Franklin Gothic Book" charset="0"/>
                          <a:ea typeface="ＭＳ Ｐゴシック" charset="-128"/>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sng" strike="noStrike" cap="none" normalizeH="0" baseline="0" dirty="0" err="1">
                          <a:ln>
                            <a:noFill/>
                          </a:ln>
                          <a:solidFill>
                            <a:schemeClr val="tx1"/>
                          </a:solidFill>
                          <a:effectLst/>
                          <a:latin typeface="Franklin Gothic Book" charset="0"/>
                          <a:ea typeface="ＭＳ Ｐゴシック" charset="-128"/>
                        </a:rPr>
                        <a:t>Cust</a:t>
                      </a:r>
                      <a:r>
                        <a:rPr kumimoji="0" lang="en-US" sz="1200" b="1" i="0" u="sng" strike="noStrike" cap="none" normalizeH="0" baseline="0" dirty="0">
                          <a:ln>
                            <a:noFill/>
                          </a:ln>
                          <a:solidFill>
                            <a:schemeClr val="tx1"/>
                          </a:solidFill>
                          <a:effectLst/>
                          <a:latin typeface="Franklin Gothic Book" charset="0"/>
                          <a:ea typeface="ＭＳ Ｐゴシック" charset="-128"/>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CustName</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Dateof</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Franklin Gothic Book" charset="0"/>
                          <a:ea typeface="ＭＳ Ｐゴシック" charset="-128"/>
                        </a:rPr>
                        <a:t>Complaint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Natureof</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Franklin Gothic Book" charset="0"/>
                          <a:ea typeface="ＭＳ Ｐゴシック" charset="-128"/>
                        </a:rPr>
                        <a:t>Complaint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graphicFrame>
        <p:nvGraphicFramePr>
          <p:cNvPr id="7" name="Table 6">
            <a:extLst>
              <a:ext uri="{FF2B5EF4-FFF2-40B4-BE49-F238E27FC236}">
                <a16:creationId xmlns:a16="http://schemas.microsoft.com/office/drawing/2014/main" id="{BBD69C0E-7F17-4956-BD6E-A8536379DEC3}"/>
              </a:ext>
            </a:extLst>
          </p:cNvPr>
          <p:cNvGraphicFramePr>
            <a:graphicFrameLocks noGrp="1"/>
          </p:cNvGraphicFramePr>
          <p:nvPr>
            <p:extLst>
              <p:ext uri="{D42A27DB-BD31-4B8C-83A1-F6EECF244321}">
                <p14:modId xmlns:p14="http://schemas.microsoft.com/office/powerpoint/2010/main" val="978256958"/>
              </p:ext>
            </p:extLst>
          </p:nvPr>
        </p:nvGraphicFramePr>
        <p:xfrm>
          <a:off x="2005013" y="4975227"/>
          <a:ext cx="2014537" cy="371475"/>
        </p:xfrm>
        <a:graphic>
          <a:graphicData uri="http://schemas.openxmlformats.org/drawingml/2006/table">
            <a:tbl>
              <a:tblPr/>
              <a:tblGrid>
                <a:gridCol w="1008200">
                  <a:extLst>
                    <a:ext uri="{9D8B030D-6E8A-4147-A177-3AD203B41FA5}">
                      <a16:colId xmlns:a16="http://schemas.microsoft.com/office/drawing/2014/main" val="20000"/>
                    </a:ext>
                  </a:extLst>
                </a:gridCol>
                <a:gridCol w="1006337">
                  <a:extLst>
                    <a:ext uri="{9D8B030D-6E8A-4147-A177-3AD203B41FA5}">
                      <a16:colId xmlns:a16="http://schemas.microsoft.com/office/drawing/2014/main" val="20001"/>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sng" strike="noStrike" cap="none" normalizeH="0" baseline="0" dirty="0" err="1">
                          <a:ln>
                            <a:noFill/>
                          </a:ln>
                          <a:solidFill>
                            <a:schemeClr val="tx1"/>
                          </a:solidFill>
                          <a:effectLst/>
                          <a:latin typeface="Franklin Gothic Book" charset="0"/>
                          <a:ea typeface="ＭＳ Ｐゴシック" charset="-128"/>
                        </a:rPr>
                        <a:t>Cust</a:t>
                      </a:r>
                      <a:r>
                        <a:rPr kumimoji="0" lang="en-US" sz="1200" b="1" i="0" u="sng" strike="noStrike" cap="none" normalizeH="0" baseline="0" dirty="0">
                          <a:ln>
                            <a:noFill/>
                          </a:ln>
                          <a:solidFill>
                            <a:schemeClr val="tx1"/>
                          </a:solidFill>
                          <a:effectLst/>
                          <a:latin typeface="Franklin Gothic Book" charset="0"/>
                          <a:ea typeface="ＭＳ Ｐゴシック" charset="-128"/>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CustName</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A9B2E19F-56C1-4D63-8243-E0E8A68B5E66}"/>
              </a:ext>
            </a:extLst>
          </p:cNvPr>
          <p:cNvGraphicFramePr>
            <a:graphicFrameLocks noGrp="1"/>
          </p:cNvGraphicFramePr>
          <p:nvPr>
            <p:extLst>
              <p:ext uri="{D42A27DB-BD31-4B8C-83A1-F6EECF244321}">
                <p14:modId xmlns:p14="http://schemas.microsoft.com/office/powerpoint/2010/main" val="792458223"/>
              </p:ext>
            </p:extLst>
          </p:nvPr>
        </p:nvGraphicFramePr>
        <p:xfrm>
          <a:off x="1941513" y="4016376"/>
          <a:ext cx="4365626" cy="457200"/>
        </p:xfrm>
        <a:graphic>
          <a:graphicData uri="http://schemas.openxmlformats.org/drawingml/2006/table">
            <a:tbl>
              <a:tblPr/>
              <a:tblGrid>
                <a:gridCol w="620826">
                  <a:extLst>
                    <a:ext uri="{9D8B030D-6E8A-4147-A177-3AD203B41FA5}">
                      <a16:colId xmlns:a16="http://schemas.microsoft.com/office/drawing/2014/main" val="20000"/>
                    </a:ext>
                  </a:extLst>
                </a:gridCol>
                <a:gridCol w="648139">
                  <a:extLst>
                    <a:ext uri="{9D8B030D-6E8A-4147-A177-3AD203B41FA5}">
                      <a16:colId xmlns:a16="http://schemas.microsoft.com/office/drawing/2014/main" val="20001"/>
                    </a:ext>
                  </a:extLst>
                </a:gridCol>
                <a:gridCol w="1296277">
                  <a:extLst>
                    <a:ext uri="{9D8B030D-6E8A-4147-A177-3AD203B41FA5}">
                      <a16:colId xmlns:a16="http://schemas.microsoft.com/office/drawing/2014/main" val="20002"/>
                    </a:ext>
                  </a:extLst>
                </a:gridCol>
                <a:gridCol w="1800384">
                  <a:extLst>
                    <a:ext uri="{9D8B030D-6E8A-4147-A177-3AD203B41FA5}">
                      <a16:colId xmlns:a16="http://schemas.microsoft.com/office/drawing/2014/main" val="20003"/>
                    </a:ext>
                  </a:extLst>
                </a:gridCol>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sng" strike="noStrike" cap="none" normalizeH="0" baseline="0" dirty="0" err="1">
                          <a:ln>
                            <a:noFill/>
                          </a:ln>
                          <a:solidFill>
                            <a:schemeClr val="tx1"/>
                          </a:solidFill>
                          <a:effectLst/>
                          <a:latin typeface="Franklin Gothic Book" charset="0"/>
                          <a:ea typeface="ＭＳ Ｐゴシック" charset="-128"/>
                        </a:rPr>
                        <a:t>Dept</a:t>
                      </a:r>
                      <a:r>
                        <a:rPr kumimoji="0" lang="en-US" sz="1200" b="1" i="0" u="sng" strike="noStrike" cap="none" normalizeH="0" baseline="0" dirty="0">
                          <a:ln>
                            <a:noFill/>
                          </a:ln>
                          <a:solidFill>
                            <a:schemeClr val="tx1"/>
                          </a:solidFill>
                          <a:effectLst/>
                          <a:latin typeface="Franklin Gothic Book" charset="0"/>
                          <a:ea typeface="ＭＳ Ｐゴシック" charset="-128"/>
                        </a:rPr>
                        <a:t>#</a:t>
                      </a:r>
                    </a:p>
                  </a:txBody>
                  <a:tcPr marL="91443" marR="91443" marT="45673" marB="456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sng" strike="noStrike" cap="none" normalizeH="0" baseline="0" dirty="0" err="1">
                          <a:ln>
                            <a:noFill/>
                          </a:ln>
                          <a:solidFill>
                            <a:schemeClr val="tx1"/>
                          </a:solidFill>
                          <a:effectLst/>
                          <a:latin typeface="Franklin Gothic Book" charset="0"/>
                          <a:ea typeface="ＭＳ Ｐゴシック" charset="-128"/>
                        </a:rPr>
                        <a:t>Cust</a:t>
                      </a:r>
                      <a:r>
                        <a:rPr kumimoji="0" lang="en-US" sz="1200" b="1" i="0" u="sng" strike="noStrike" cap="none" normalizeH="0" baseline="0" dirty="0">
                          <a:ln>
                            <a:noFill/>
                          </a:ln>
                          <a:solidFill>
                            <a:schemeClr val="tx1"/>
                          </a:solidFill>
                          <a:effectLst/>
                          <a:latin typeface="Franklin Gothic Book" charset="0"/>
                          <a:ea typeface="ＭＳ Ｐゴシック" charset="-128"/>
                        </a:rPr>
                        <a:t>#</a:t>
                      </a:r>
                    </a:p>
                  </a:txBody>
                  <a:tcPr marL="91443" marR="91443" marT="45673" marB="456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DateofComplaint</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Franklin Gothic Book" charset="0"/>
                        <a:ea typeface="ＭＳ Ｐゴシック" charset="-128"/>
                      </a:endParaRPr>
                    </a:p>
                  </a:txBody>
                  <a:tcPr marL="91443" marR="91443" marT="45673" marB="456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NatureofComplaint</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Franklin Gothic Book" charset="0"/>
                        <a:ea typeface="ＭＳ Ｐゴシック" charset="-128"/>
                      </a:endParaRPr>
                    </a:p>
                  </a:txBody>
                  <a:tcPr marL="91443" marR="91443" marT="45673" marB="456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graphicFrame>
        <p:nvGraphicFramePr>
          <p:cNvPr id="9" name="Table 8">
            <a:extLst>
              <a:ext uri="{FF2B5EF4-FFF2-40B4-BE49-F238E27FC236}">
                <a16:creationId xmlns:a16="http://schemas.microsoft.com/office/drawing/2014/main" id="{CE8D410F-4889-4A35-9CF5-597D9251BF5E}"/>
              </a:ext>
            </a:extLst>
          </p:cNvPr>
          <p:cNvGraphicFramePr>
            <a:graphicFrameLocks noGrp="1"/>
          </p:cNvGraphicFramePr>
          <p:nvPr>
            <p:extLst>
              <p:ext uri="{D42A27DB-BD31-4B8C-83A1-F6EECF244321}">
                <p14:modId xmlns:p14="http://schemas.microsoft.com/office/powerpoint/2010/main" val="1663444616"/>
              </p:ext>
            </p:extLst>
          </p:nvPr>
        </p:nvGraphicFramePr>
        <p:xfrm>
          <a:off x="1919287" y="5927727"/>
          <a:ext cx="5148263" cy="371475"/>
        </p:xfrm>
        <a:graphic>
          <a:graphicData uri="http://schemas.openxmlformats.org/drawingml/2006/table">
            <a:tbl>
              <a:tblPr/>
              <a:tblGrid>
                <a:gridCol w="727075">
                  <a:extLst>
                    <a:ext uri="{9D8B030D-6E8A-4147-A177-3AD203B41FA5}">
                      <a16:colId xmlns:a16="http://schemas.microsoft.com/office/drawing/2014/main" val="20000"/>
                    </a:ext>
                  </a:extLst>
                </a:gridCol>
                <a:gridCol w="989013">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858837">
                  <a:extLst>
                    <a:ext uri="{9D8B030D-6E8A-4147-A177-3AD203B41FA5}">
                      <a16:colId xmlns:a16="http://schemas.microsoft.com/office/drawing/2014/main" val="20003"/>
                    </a:ext>
                  </a:extLst>
                </a:gridCol>
                <a:gridCol w="857250">
                  <a:extLst>
                    <a:ext uri="{9D8B030D-6E8A-4147-A177-3AD203B41FA5}">
                      <a16:colId xmlns:a16="http://schemas.microsoft.com/office/drawing/2014/main" val="20004"/>
                    </a:ext>
                  </a:extLst>
                </a:gridCol>
                <a:gridCol w="858838">
                  <a:extLst>
                    <a:ext uri="{9D8B030D-6E8A-4147-A177-3AD203B41FA5}">
                      <a16:colId xmlns:a16="http://schemas.microsoft.com/office/drawing/2014/main" val="20005"/>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sng" strike="noStrike" cap="none" normalizeH="0" baseline="0" dirty="0">
                          <a:ln>
                            <a:noFill/>
                          </a:ln>
                          <a:solidFill>
                            <a:schemeClr val="tx1"/>
                          </a:solidFill>
                          <a:effectLst/>
                          <a:latin typeface="Franklin Gothic Book" charset="0"/>
                          <a:ea typeface="ＭＳ Ｐゴシック" charset="-128"/>
                        </a:rPr>
                        <a:t>Dept#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DeptName</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Franklin Gothic Book" charset="0"/>
                          <a:ea typeface="ＭＳ Ｐゴシック" charset="-128"/>
                        </a:rPr>
                        <a:t>Location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MgrName</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MgrId</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TelExt</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
        <p:nvSpPr>
          <p:cNvPr id="10" name="Rounded Rectangle 9">
            <a:extLst>
              <a:ext uri="{FF2B5EF4-FFF2-40B4-BE49-F238E27FC236}">
                <a16:creationId xmlns:a16="http://schemas.microsoft.com/office/drawing/2014/main" id="{E36F2917-B0BE-4070-89B2-EB29F17B356C}"/>
              </a:ext>
            </a:extLst>
          </p:cNvPr>
          <p:cNvSpPr/>
          <p:nvPr/>
        </p:nvSpPr>
        <p:spPr>
          <a:xfrm>
            <a:off x="2809876" y="2489201"/>
            <a:ext cx="1719263" cy="842963"/>
          </a:xfrm>
          <a:prstGeom prst="roundRect">
            <a:avLst/>
          </a:prstGeom>
          <a:solidFill>
            <a:schemeClr val="lt1">
              <a:alpha val="0"/>
            </a:schemeClr>
          </a:solidFill>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solidFill>
                <a:srgbClr val="000000"/>
              </a:solidFill>
              <a:ea typeface="ＭＳ Ｐゴシック" charset="-128"/>
            </a:endParaRPr>
          </a:p>
        </p:txBody>
      </p:sp>
      <p:sp>
        <p:nvSpPr>
          <p:cNvPr id="34886" name="Text Box 63">
            <a:extLst>
              <a:ext uri="{FF2B5EF4-FFF2-40B4-BE49-F238E27FC236}">
                <a16:creationId xmlns:a16="http://schemas.microsoft.com/office/drawing/2014/main" id="{BA736C9A-0799-4209-AE27-C9D7FD0962D4}"/>
              </a:ext>
            </a:extLst>
          </p:cNvPr>
          <p:cNvSpPr txBox="1">
            <a:spLocks noChangeArrowheads="1"/>
          </p:cNvSpPr>
          <p:nvPr/>
        </p:nvSpPr>
        <p:spPr bwMode="auto">
          <a:xfrm>
            <a:off x="1876425" y="1608139"/>
            <a:ext cx="1701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i-FI" altLang="en-US">
                <a:latin typeface="Times New Roman" panose="02020603050405020304" pitchFamily="18" charset="0"/>
                <a:ea typeface="MS PGothic" panose="020B0600070205080204" pitchFamily="34" charset="-128"/>
              </a:rPr>
              <a:t>DEPARTMENT</a:t>
            </a:r>
            <a:endParaRPr lang="en-US" altLang="en-US">
              <a:latin typeface="Times New Roman" panose="02020603050405020304" pitchFamily="18" charset="0"/>
              <a:ea typeface="MS PGothic" panose="020B0600070205080204" pitchFamily="34" charset="-128"/>
            </a:endParaRPr>
          </a:p>
        </p:txBody>
      </p:sp>
      <p:sp>
        <p:nvSpPr>
          <p:cNvPr id="34887" name="Text Box 63">
            <a:extLst>
              <a:ext uri="{FF2B5EF4-FFF2-40B4-BE49-F238E27FC236}">
                <a16:creationId xmlns:a16="http://schemas.microsoft.com/office/drawing/2014/main" id="{42BB7CB4-77B8-4F09-95EB-AF572DCBA06E}"/>
              </a:ext>
            </a:extLst>
          </p:cNvPr>
          <p:cNvSpPr txBox="1">
            <a:spLocks noChangeArrowheads="1"/>
          </p:cNvSpPr>
          <p:nvPr/>
        </p:nvSpPr>
        <p:spPr bwMode="auto">
          <a:xfrm>
            <a:off x="1876425" y="2424114"/>
            <a:ext cx="1531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i-FI" altLang="en-US">
                <a:latin typeface="Times New Roman" panose="02020603050405020304" pitchFamily="18" charset="0"/>
                <a:ea typeface="MS PGothic" panose="020B0600070205080204" pitchFamily="34" charset="-128"/>
              </a:rPr>
              <a:t>COMPLAINT</a:t>
            </a:r>
            <a:endParaRPr lang="en-US" altLang="en-US">
              <a:latin typeface="Times New Roman" panose="02020603050405020304" pitchFamily="18" charset="0"/>
              <a:ea typeface="MS PGothic" panose="020B0600070205080204" pitchFamily="34" charset="-128"/>
            </a:endParaRPr>
          </a:p>
        </p:txBody>
      </p:sp>
      <p:sp>
        <p:nvSpPr>
          <p:cNvPr id="34888" name="Text Box 63">
            <a:extLst>
              <a:ext uri="{FF2B5EF4-FFF2-40B4-BE49-F238E27FC236}">
                <a16:creationId xmlns:a16="http://schemas.microsoft.com/office/drawing/2014/main" id="{FB3AF0AF-F565-4AC3-9C08-6A72A5EB4AA9}"/>
              </a:ext>
            </a:extLst>
          </p:cNvPr>
          <p:cNvSpPr txBox="1">
            <a:spLocks noChangeArrowheads="1"/>
          </p:cNvSpPr>
          <p:nvPr/>
        </p:nvSpPr>
        <p:spPr bwMode="auto">
          <a:xfrm>
            <a:off x="1916113" y="3686176"/>
            <a:ext cx="2782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i-FI" altLang="en-US">
                <a:latin typeface="Times New Roman" panose="02020603050405020304" pitchFamily="18" charset="0"/>
                <a:ea typeface="MS PGothic" panose="020B0600070205080204" pitchFamily="34" charset="-128"/>
              </a:rPr>
              <a:t>CUSTOMERCOMPLAINT</a:t>
            </a:r>
            <a:endParaRPr lang="en-US" altLang="en-US">
              <a:latin typeface="Times New Roman" panose="02020603050405020304" pitchFamily="18" charset="0"/>
              <a:ea typeface="MS PGothic" panose="020B0600070205080204" pitchFamily="34" charset="-128"/>
            </a:endParaRPr>
          </a:p>
        </p:txBody>
      </p:sp>
      <p:sp>
        <p:nvSpPr>
          <p:cNvPr id="34889" name="Text Box 63">
            <a:extLst>
              <a:ext uri="{FF2B5EF4-FFF2-40B4-BE49-F238E27FC236}">
                <a16:creationId xmlns:a16="http://schemas.microsoft.com/office/drawing/2014/main" id="{09C25705-A7CA-4C12-9138-AF7D436868D3}"/>
              </a:ext>
            </a:extLst>
          </p:cNvPr>
          <p:cNvSpPr txBox="1">
            <a:spLocks noChangeArrowheads="1"/>
          </p:cNvSpPr>
          <p:nvPr/>
        </p:nvSpPr>
        <p:spPr bwMode="auto">
          <a:xfrm>
            <a:off x="1939924" y="4643439"/>
            <a:ext cx="14366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i-FI" altLang="en-US">
                <a:latin typeface="Times New Roman" panose="02020603050405020304" pitchFamily="18" charset="0"/>
                <a:ea typeface="MS PGothic" panose="020B0600070205080204" pitchFamily="34" charset="-128"/>
              </a:rPr>
              <a:t>CUSTOMER</a:t>
            </a:r>
            <a:endParaRPr lang="en-US" altLang="en-US">
              <a:latin typeface="Times New Roman" panose="02020603050405020304" pitchFamily="18" charset="0"/>
              <a:ea typeface="MS PGothic" panose="020B0600070205080204" pitchFamily="34" charset="-128"/>
            </a:endParaRPr>
          </a:p>
        </p:txBody>
      </p:sp>
      <p:sp>
        <p:nvSpPr>
          <p:cNvPr id="34890" name="Text Box 63">
            <a:extLst>
              <a:ext uri="{FF2B5EF4-FFF2-40B4-BE49-F238E27FC236}">
                <a16:creationId xmlns:a16="http://schemas.microsoft.com/office/drawing/2014/main" id="{825E307E-D883-42F0-BB46-4E7FB77ADEB5}"/>
              </a:ext>
            </a:extLst>
          </p:cNvPr>
          <p:cNvSpPr txBox="1">
            <a:spLocks noChangeArrowheads="1"/>
          </p:cNvSpPr>
          <p:nvPr/>
        </p:nvSpPr>
        <p:spPr bwMode="auto">
          <a:xfrm>
            <a:off x="1862137" y="5548314"/>
            <a:ext cx="1701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i-FI" altLang="en-US">
                <a:latin typeface="Times New Roman" panose="02020603050405020304" pitchFamily="18" charset="0"/>
                <a:ea typeface="MS PGothic" panose="020B0600070205080204" pitchFamily="34" charset="-128"/>
              </a:rPr>
              <a:t>DEPARTMENT</a:t>
            </a:r>
            <a:endParaRPr lang="en-US" altLang="en-US">
              <a:latin typeface="Times New Roman" panose="02020603050405020304" pitchFamily="18" charset="0"/>
              <a:ea typeface="MS PGothic" panose="020B0600070205080204" pitchFamily="34" charset="-128"/>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B173CC17-350F-46EF-ACC8-2FC751F10391}"/>
              </a:ext>
            </a:extLst>
          </p:cNvPr>
          <p:cNvSpPr>
            <a:spLocks noGrp="1"/>
          </p:cNvSpPr>
          <p:nvPr>
            <p:ph type="title"/>
          </p:nvPr>
        </p:nvSpPr>
        <p:spPr>
          <a:xfrm>
            <a:off x="2141538" y="549276"/>
            <a:ext cx="8153400" cy="454025"/>
          </a:xfrm>
        </p:spPr>
        <p:txBody>
          <a:bodyPr>
            <a:normAutofit fontScale="90000"/>
          </a:bodyPr>
          <a:lstStyle/>
          <a:p>
            <a:pPr eaLnBrk="1" hangingPunct="1"/>
            <a:r>
              <a:rPr lang="en-US" altLang="en-US" sz="4000"/>
              <a:t>3NF : Remove transitive dependencies</a:t>
            </a:r>
          </a:p>
        </p:txBody>
      </p:sp>
      <p:graphicFrame>
        <p:nvGraphicFramePr>
          <p:cNvPr id="4" name="Table 3">
            <a:extLst>
              <a:ext uri="{FF2B5EF4-FFF2-40B4-BE49-F238E27FC236}">
                <a16:creationId xmlns:a16="http://schemas.microsoft.com/office/drawing/2014/main" id="{29B0BFFE-5354-400D-B987-1803E4104E3E}"/>
              </a:ext>
            </a:extLst>
          </p:cNvPr>
          <p:cNvGraphicFramePr>
            <a:graphicFrameLocks noGrp="1"/>
          </p:cNvGraphicFramePr>
          <p:nvPr/>
        </p:nvGraphicFramePr>
        <p:xfrm>
          <a:off x="6892926" y="1885951"/>
          <a:ext cx="1927225" cy="390525"/>
        </p:xfrm>
        <a:graphic>
          <a:graphicData uri="http://schemas.openxmlformats.org/drawingml/2006/table">
            <a:tbl>
              <a:tblPr/>
              <a:tblGrid>
                <a:gridCol w="964504">
                  <a:extLst>
                    <a:ext uri="{9D8B030D-6E8A-4147-A177-3AD203B41FA5}">
                      <a16:colId xmlns:a16="http://schemas.microsoft.com/office/drawing/2014/main" val="20000"/>
                    </a:ext>
                  </a:extLst>
                </a:gridCol>
                <a:gridCol w="962721">
                  <a:extLst>
                    <a:ext uri="{9D8B030D-6E8A-4147-A177-3AD203B41FA5}">
                      <a16:colId xmlns:a16="http://schemas.microsoft.com/office/drawing/2014/main" val="20001"/>
                    </a:ext>
                  </a:extLst>
                </a:gridCol>
              </a:tblGrid>
              <a:tr h="390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sng" strike="noStrike" cap="none" normalizeH="0" baseline="0" dirty="0" err="1">
                          <a:ln>
                            <a:noFill/>
                          </a:ln>
                          <a:solidFill>
                            <a:schemeClr val="tx1"/>
                          </a:solidFill>
                          <a:effectLst/>
                          <a:latin typeface="Franklin Gothic Book" charset="0"/>
                          <a:ea typeface="ＭＳ Ｐゴシック" charset="-128"/>
                        </a:rPr>
                        <a:t>Cust</a:t>
                      </a:r>
                      <a:r>
                        <a:rPr kumimoji="0" lang="en-US" sz="1200" b="1" i="0" u="sng" strike="noStrike" cap="none" normalizeH="0" baseline="0" dirty="0">
                          <a:ln>
                            <a:noFill/>
                          </a:ln>
                          <a:solidFill>
                            <a:schemeClr val="tx1"/>
                          </a:solidFill>
                          <a:effectLst/>
                          <a:latin typeface="Franklin Gothic Book" charset="0"/>
                          <a:ea typeface="ＭＳ Ｐゴシック" charset="-128"/>
                        </a:rPr>
                        <a:t>#</a:t>
                      </a:r>
                    </a:p>
                  </a:txBody>
                  <a:tcPr marL="91429" marR="91429" marT="45654" marB="4565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CustName</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txBody>
                  <a:tcPr marL="91429" marR="91429" marT="45654" marB="4565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graphicFrame>
        <p:nvGraphicFramePr>
          <p:cNvPr id="5" name="Table 4">
            <a:extLst>
              <a:ext uri="{FF2B5EF4-FFF2-40B4-BE49-F238E27FC236}">
                <a16:creationId xmlns:a16="http://schemas.microsoft.com/office/drawing/2014/main" id="{2D4B8CCD-B7C9-4AE4-AFB9-2E7F6D57DF1F}"/>
              </a:ext>
            </a:extLst>
          </p:cNvPr>
          <p:cNvGraphicFramePr>
            <a:graphicFrameLocks noGrp="1"/>
          </p:cNvGraphicFramePr>
          <p:nvPr/>
        </p:nvGraphicFramePr>
        <p:xfrm>
          <a:off x="1952626" y="1882775"/>
          <a:ext cx="4419599" cy="457200"/>
        </p:xfrm>
        <a:graphic>
          <a:graphicData uri="http://schemas.openxmlformats.org/drawingml/2006/table">
            <a:tbl>
              <a:tblPr/>
              <a:tblGrid>
                <a:gridCol w="608899">
                  <a:extLst>
                    <a:ext uri="{9D8B030D-6E8A-4147-A177-3AD203B41FA5}">
                      <a16:colId xmlns:a16="http://schemas.microsoft.com/office/drawing/2014/main" val="20000"/>
                    </a:ext>
                  </a:extLst>
                </a:gridCol>
                <a:gridCol w="586263">
                  <a:extLst>
                    <a:ext uri="{9D8B030D-6E8A-4147-A177-3AD203B41FA5}">
                      <a16:colId xmlns:a16="http://schemas.microsoft.com/office/drawing/2014/main" val="20001"/>
                    </a:ext>
                  </a:extLst>
                </a:gridCol>
                <a:gridCol w="1424520">
                  <a:extLst>
                    <a:ext uri="{9D8B030D-6E8A-4147-A177-3AD203B41FA5}">
                      <a16:colId xmlns:a16="http://schemas.microsoft.com/office/drawing/2014/main" val="20002"/>
                    </a:ext>
                  </a:extLst>
                </a:gridCol>
                <a:gridCol w="1799917">
                  <a:extLst>
                    <a:ext uri="{9D8B030D-6E8A-4147-A177-3AD203B41FA5}">
                      <a16:colId xmlns:a16="http://schemas.microsoft.com/office/drawing/2014/main" val="20003"/>
                    </a:ext>
                  </a:extLst>
                </a:gridCol>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sng" strike="noStrike" cap="none" normalizeH="0" baseline="0" dirty="0" err="1">
                          <a:ln>
                            <a:noFill/>
                          </a:ln>
                          <a:solidFill>
                            <a:schemeClr val="tx1"/>
                          </a:solidFill>
                          <a:effectLst/>
                          <a:latin typeface="Franklin Gothic Book" charset="0"/>
                          <a:ea typeface="ＭＳ Ｐゴシック" charset="-128"/>
                        </a:rPr>
                        <a:t>Dept</a:t>
                      </a:r>
                      <a:r>
                        <a:rPr kumimoji="0" lang="en-US" sz="1200" b="1" i="0" u="sng" strike="noStrike" cap="none" normalizeH="0" baseline="0" dirty="0">
                          <a:ln>
                            <a:noFill/>
                          </a:ln>
                          <a:solidFill>
                            <a:schemeClr val="tx1"/>
                          </a:solidFill>
                          <a:effectLst/>
                          <a:latin typeface="Franklin Gothic Book" charset="0"/>
                          <a:ea typeface="ＭＳ Ｐゴシック" charset="-128"/>
                        </a:rPr>
                        <a:t>#</a:t>
                      </a:r>
                    </a:p>
                  </a:txBody>
                  <a:tcPr marL="91426" marR="91426" marT="45673" marB="456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sng" strike="noStrike" cap="none" normalizeH="0" baseline="0" dirty="0" err="1">
                          <a:ln>
                            <a:noFill/>
                          </a:ln>
                          <a:solidFill>
                            <a:schemeClr val="tx1"/>
                          </a:solidFill>
                          <a:effectLst/>
                          <a:latin typeface="Franklin Gothic Book" charset="0"/>
                          <a:ea typeface="ＭＳ Ｐゴシック" charset="-128"/>
                        </a:rPr>
                        <a:t>Cust</a:t>
                      </a:r>
                      <a:r>
                        <a:rPr kumimoji="0" lang="en-US" sz="1200" b="1" i="0" u="sng" strike="noStrike" cap="none" normalizeH="0" baseline="0" dirty="0">
                          <a:ln>
                            <a:noFill/>
                          </a:ln>
                          <a:solidFill>
                            <a:schemeClr val="tx1"/>
                          </a:solidFill>
                          <a:effectLst/>
                          <a:latin typeface="Franklin Gothic Book" charset="0"/>
                          <a:ea typeface="ＭＳ Ｐゴシック" charset="-128"/>
                        </a:rPr>
                        <a:t>#</a:t>
                      </a:r>
                    </a:p>
                  </a:txBody>
                  <a:tcPr marL="91426" marR="91426" marT="45673" marB="456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DateofComplaint</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Franklin Gothic Book" charset="0"/>
                        <a:ea typeface="ＭＳ Ｐゴシック" charset="-128"/>
                      </a:endParaRPr>
                    </a:p>
                  </a:txBody>
                  <a:tcPr marL="91426" marR="91426" marT="45673" marB="456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NatureofComplaint</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Franklin Gothic Book" charset="0"/>
                        <a:ea typeface="ＭＳ Ｐゴシック" charset="-128"/>
                      </a:endParaRPr>
                    </a:p>
                  </a:txBody>
                  <a:tcPr marL="91426" marR="91426" marT="45673" marB="456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AE225AC1-C947-417E-98DF-A70268B73C3D}"/>
              </a:ext>
            </a:extLst>
          </p:cNvPr>
          <p:cNvGraphicFramePr>
            <a:graphicFrameLocks noGrp="1"/>
          </p:cNvGraphicFramePr>
          <p:nvPr/>
        </p:nvGraphicFramePr>
        <p:xfrm>
          <a:off x="1939926" y="2924176"/>
          <a:ext cx="5148263" cy="371475"/>
        </p:xfrm>
        <a:graphic>
          <a:graphicData uri="http://schemas.openxmlformats.org/drawingml/2006/table">
            <a:tbl>
              <a:tblPr/>
              <a:tblGrid>
                <a:gridCol w="727075">
                  <a:extLst>
                    <a:ext uri="{9D8B030D-6E8A-4147-A177-3AD203B41FA5}">
                      <a16:colId xmlns:a16="http://schemas.microsoft.com/office/drawing/2014/main" val="20000"/>
                    </a:ext>
                  </a:extLst>
                </a:gridCol>
                <a:gridCol w="989013">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858837">
                  <a:extLst>
                    <a:ext uri="{9D8B030D-6E8A-4147-A177-3AD203B41FA5}">
                      <a16:colId xmlns:a16="http://schemas.microsoft.com/office/drawing/2014/main" val="20003"/>
                    </a:ext>
                  </a:extLst>
                </a:gridCol>
                <a:gridCol w="857250">
                  <a:extLst>
                    <a:ext uri="{9D8B030D-6E8A-4147-A177-3AD203B41FA5}">
                      <a16:colId xmlns:a16="http://schemas.microsoft.com/office/drawing/2014/main" val="20004"/>
                    </a:ext>
                  </a:extLst>
                </a:gridCol>
                <a:gridCol w="858838">
                  <a:extLst>
                    <a:ext uri="{9D8B030D-6E8A-4147-A177-3AD203B41FA5}">
                      <a16:colId xmlns:a16="http://schemas.microsoft.com/office/drawing/2014/main" val="20005"/>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sng" strike="noStrike" cap="none" normalizeH="0" baseline="0" dirty="0" err="1">
                          <a:ln>
                            <a:noFill/>
                          </a:ln>
                          <a:solidFill>
                            <a:schemeClr val="tx1"/>
                          </a:solidFill>
                          <a:effectLst/>
                          <a:latin typeface="Franklin Gothic Book" charset="0"/>
                          <a:ea typeface="ＭＳ Ｐゴシック" charset="-128"/>
                        </a:rPr>
                        <a:t>Dept</a:t>
                      </a:r>
                      <a:r>
                        <a:rPr kumimoji="0" lang="en-US" sz="1200" b="1" i="0" u="sng" strike="noStrike" cap="none" normalizeH="0" baseline="0" dirty="0">
                          <a:ln>
                            <a:noFill/>
                          </a:ln>
                          <a:solidFill>
                            <a:schemeClr val="tx1"/>
                          </a:solidFill>
                          <a:effectLst/>
                          <a:latin typeface="Franklin Gothic Book" charset="0"/>
                          <a:ea typeface="ＭＳ Ｐゴシック" charset="-128"/>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DeptName</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Franklin Gothic Book" charset="0"/>
                          <a:ea typeface="ＭＳ Ｐゴシック" charset="-128"/>
                        </a:rPr>
                        <a:t>Location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MgrName</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MgrId</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TelExt</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
        <p:nvSpPr>
          <p:cNvPr id="10" name="Rounded Rectangle 9">
            <a:extLst>
              <a:ext uri="{FF2B5EF4-FFF2-40B4-BE49-F238E27FC236}">
                <a16:creationId xmlns:a16="http://schemas.microsoft.com/office/drawing/2014/main" id="{45D8767F-901A-48F2-A676-6D134892D5C5}"/>
              </a:ext>
            </a:extLst>
          </p:cNvPr>
          <p:cNvSpPr/>
          <p:nvPr/>
        </p:nvSpPr>
        <p:spPr>
          <a:xfrm>
            <a:off x="4498976" y="2741614"/>
            <a:ext cx="1719263" cy="758825"/>
          </a:xfrm>
          <a:prstGeom prst="roundRect">
            <a:avLst/>
          </a:prstGeom>
          <a:solidFill>
            <a:schemeClr val="lt1">
              <a:alpha val="0"/>
            </a:schemeClr>
          </a:solidFill>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solidFill>
                <a:srgbClr val="000000"/>
              </a:solidFill>
              <a:ea typeface="ＭＳ Ｐゴシック" charset="-128"/>
            </a:endParaRPr>
          </a:p>
        </p:txBody>
      </p:sp>
      <p:graphicFrame>
        <p:nvGraphicFramePr>
          <p:cNvPr id="11" name="Table 10">
            <a:extLst>
              <a:ext uri="{FF2B5EF4-FFF2-40B4-BE49-F238E27FC236}">
                <a16:creationId xmlns:a16="http://schemas.microsoft.com/office/drawing/2014/main" id="{1279952A-3A3B-4759-A186-A94F4503944B}"/>
              </a:ext>
            </a:extLst>
          </p:cNvPr>
          <p:cNvGraphicFramePr>
            <a:graphicFrameLocks noGrp="1"/>
          </p:cNvGraphicFramePr>
          <p:nvPr/>
        </p:nvGraphicFramePr>
        <p:xfrm>
          <a:off x="1908175" y="4216400"/>
          <a:ext cx="1716088" cy="457200"/>
        </p:xfrm>
        <a:graphic>
          <a:graphicData uri="http://schemas.openxmlformats.org/drawingml/2006/table">
            <a:tbl>
              <a:tblPr/>
              <a:tblGrid>
                <a:gridCol w="857250">
                  <a:extLst>
                    <a:ext uri="{9D8B030D-6E8A-4147-A177-3AD203B41FA5}">
                      <a16:colId xmlns:a16="http://schemas.microsoft.com/office/drawing/2014/main" val="20000"/>
                    </a:ext>
                  </a:extLst>
                </a:gridCol>
                <a:gridCol w="858838">
                  <a:extLst>
                    <a:ext uri="{9D8B030D-6E8A-4147-A177-3AD203B41FA5}">
                      <a16:colId xmlns:a16="http://schemas.microsoft.com/office/drawing/2014/main" val="20001"/>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sng" strike="noStrike" cap="none" normalizeH="0" baseline="0" dirty="0" err="1">
                          <a:ln>
                            <a:noFill/>
                          </a:ln>
                          <a:solidFill>
                            <a:schemeClr val="tx1"/>
                          </a:solidFill>
                          <a:effectLst/>
                          <a:latin typeface="Franklin Gothic Book" charset="0"/>
                          <a:ea typeface="ＭＳ Ｐゴシック" charset="-128"/>
                        </a:rPr>
                        <a:t>MgrId</a:t>
                      </a:r>
                      <a:r>
                        <a:rPr kumimoji="0" lang="en-US" sz="1200" b="1" i="0" u="sng" strike="noStrike" cap="none" normalizeH="0" baseline="0" dirty="0">
                          <a:ln>
                            <a:noFill/>
                          </a:ln>
                          <a:solidFill>
                            <a:schemeClr val="tx1"/>
                          </a:solidFill>
                          <a:effectLst/>
                          <a:latin typeface="Franklin Gothic Book" charset="0"/>
                          <a:ea typeface="ＭＳ Ｐゴシック" charset="-128"/>
                        </a:rPr>
                        <a:t> </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cap="none" normalizeH="0" baseline="0" dirty="0" err="1">
                          <a:ln>
                            <a:noFill/>
                          </a:ln>
                          <a:solidFill>
                            <a:schemeClr val="tx1"/>
                          </a:solidFill>
                          <a:effectLst/>
                          <a:latin typeface="Franklin Gothic Book" charset="0"/>
                          <a:ea typeface="ＭＳ Ｐゴシック" charset="-128"/>
                        </a:rPr>
                        <a:t>MgrName</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sng" strike="noStrike" cap="none" normalizeH="0" baseline="0" dirty="0">
                        <a:ln>
                          <a:noFill/>
                        </a:ln>
                        <a:solidFill>
                          <a:schemeClr val="tx1"/>
                        </a:solidFill>
                        <a:effectLst/>
                        <a:latin typeface="Franklin Gothic Book"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graphicFrame>
        <p:nvGraphicFramePr>
          <p:cNvPr id="12" name="Table 11">
            <a:extLst>
              <a:ext uri="{FF2B5EF4-FFF2-40B4-BE49-F238E27FC236}">
                <a16:creationId xmlns:a16="http://schemas.microsoft.com/office/drawing/2014/main" id="{0A88B19D-65ED-4A6D-B7AE-C92DE93086AD}"/>
              </a:ext>
            </a:extLst>
          </p:cNvPr>
          <p:cNvGraphicFramePr>
            <a:graphicFrameLocks noGrp="1"/>
          </p:cNvGraphicFramePr>
          <p:nvPr/>
        </p:nvGraphicFramePr>
        <p:xfrm>
          <a:off x="4146550" y="4205288"/>
          <a:ext cx="1716088" cy="417512"/>
        </p:xfrm>
        <a:graphic>
          <a:graphicData uri="http://schemas.openxmlformats.org/drawingml/2006/table">
            <a:tbl>
              <a:tblPr/>
              <a:tblGrid>
                <a:gridCol w="857250">
                  <a:extLst>
                    <a:ext uri="{9D8B030D-6E8A-4147-A177-3AD203B41FA5}">
                      <a16:colId xmlns:a16="http://schemas.microsoft.com/office/drawing/2014/main" val="20000"/>
                    </a:ext>
                  </a:extLst>
                </a:gridCol>
                <a:gridCol w="858838">
                  <a:extLst>
                    <a:ext uri="{9D8B030D-6E8A-4147-A177-3AD203B41FA5}">
                      <a16:colId xmlns:a16="http://schemas.microsoft.com/office/drawing/2014/main" val="20001"/>
                    </a:ext>
                  </a:extLst>
                </a:gridCol>
              </a:tblGrid>
              <a:tr h="4175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sng" strike="noStrike" cap="none" normalizeH="0" baseline="0" dirty="0" err="1">
                          <a:ln>
                            <a:noFill/>
                          </a:ln>
                          <a:solidFill>
                            <a:schemeClr val="tx1"/>
                          </a:solidFill>
                          <a:effectLst/>
                          <a:latin typeface="Franklin Gothic Book" charset="0"/>
                          <a:ea typeface="ＭＳ Ｐゴシック" charset="-128"/>
                        </a:rPr>
                        <a:t>Cust</a:t>
                      </a:r>
                      <a:r>
                        <a:rPr kumimoji="0" lang="en-US" sz="1200" b="1" i="0" u="sng" strike="noStrike" cap="none" normalizeH="0" baseline="0" dirty="0">
                          <a:ln>
                            <a:noFill/>
                          </a:ln>
                          <a:solidFill>
                            <a:schemeClr val="tx1"/>
                          </a:solidFill>
                          <a:effectLst/>
                          <a:latin typeface="Franklin Gothic Book" charset="0"/>
                          <a:ea typeface="ＭＳ Ｐゴシック" charset="-128"/>
                        </a:rPr>
                        <a:t>#</a:t>
                      </a:r>
                    </a:p>
                  </a:txBody>
                  <a:tcPr marT="45669" marB="4566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CustName</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txBody>
                  <a:tcPr marT="45669" marB="4566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graphicFrame>
        <p:nvGraphicFramePr>
          <p:cNvPr id="13" name="Table 12">
            <a:extLst>
              <a:ext uri="{FF2B5EF4-FFF2-40B4-BE49-F238E27FC236}">
                <a16:creationId xmlns:a16="http://schemas.microsoft.com/office/drawing/2014/main" id="{9422959D-25DD-42E7-B62C-77ECB05B009D}"/>
              </a:ext>
            </a:extLst>
          </p:cNvPr>
          <p:cNvGraphicFramePr>
            <a:graphicFrameLocks noGrp="1"/>
          </p:cNvGraphicFramePr>
          <p:nvPr/>
        </p:nvGraphicFramePr>
        <p:xfrm>
          <a:off x="1933575" y="6003926"/>
          <a:ext cx="4522788" cy="377825"/>
        </p:xfrm>
        <a:graphic>
          <a:graphicData uri="http://schemas.openxmlformats.org/drawingml/2006/table">
            <a:tbl>
              <a:tblPr/>
              <a:tblGrid>
                <a:gridCol w="731515">
                  <a:extLst>
                    <a:ext uri="{9D8B030D-6E8A-4147-A177-3AD203B41FA5}">
                      <a16:colId xmlns:a16="http://schemas.microsoft.com/office/drawing/2014/main" val="20000"/>
                    </a:ext>
                  </a:extLst>
                </a:gridCol>
                <a:gridCol w="880117">
                  <a:extLst>
                    <a:ext uri="{9D8B030D-6E8A-4147-A177-3AD203B41FA5}">
                      <a16:colId xmlns:a16="http://schemas.microsoft.com/office/drawing/2014/main" val="20001"/>
                    </a:ext>
                  </a:extLst>
                </a:gridCol>
                <a:gridCol w="1286325">
                  <a:extLst>
                    <a:ext uri="{9D8B030D-6E8A-4147-A177-3AD203B41FA5}">
                      <a16:colId xmlns:a16="http://schemas.microsoft.com/office/drawing/2014/main" val="20002"/>
                    </a:ext>
                  </a:extLst>
                </a:gridCol>
                <a:gridCol w="1624831">
                  <a:extLst>
                    <a:ext uri="{9D8B030D-6E8A-4147-A177-3AD203B41FA5}">
                      <a16:colId xmlns:a16="http://schemas.microsoft.com/office/drawing/2014/main" val="20003"/>
                    </a:ext>
                  </a:extLst>
                </a:gridCol>
              </a:tblGrid>
              <a:tr h="377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sng" strike="noStrike" cap="none" normalizeH="0" baseline="0" dirty="0">
                          <a:ln>
                            <a:noFill/>
                          </a:ln>
                          <a:solidFill>
                            <a:schemeClr val="tx1"/>
                          </a:solidFill>
                          <a:effectLst/>
                          <a:latin typeface="Franklin Gothic Book" charset="0"/>
                          <a:ea typeface="ＭＳ Ｐゴシック" charset="-128"/>
                        </a:rPr>
                        <a:t>Dept#</a:t>
                      </a:r>
                    </a:p>
                  </a:txBody>
                  <a:tcPr marL="91447" marR="91447" marT="45862" marB="4586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sng" strike="noStrike" cap="none" normalizeH="0" baseline="0" dirty="0" err="1">
                          <a:ln>
                            <a:noFill/>
                          </a:ln>
                          <a:solidFill>
                            <a:schemeClr val="tx1"/>
                          </a:solidFill>
                          <a:effectLst/>
                          <a:latin typeface="Franklin Gothic Book" charset="0"/>
                          <a:ea typeface="ＭＳ Ｐゴシック" charset="-128"/>
                        </a:rPr>
                        <a:t>Cust</a:t>
                      </a:r>
                      <a:r>
                        <a:rPr kumimoji="0" lang="en-US" sz="1200" b="1" i="0" u="sng" strike="noStrike" cap="none" normalizeH="0" baseline="0" dirty="0">
                          <a:ln>
                            <a:noFill/>
                          </a:ln>
                          <a:solidFill>
                            <a:schemeClr val="tx1"/>
                          </a:solidFill>
                          <a:effectLst/>
                          <a:latin typeface="Franklin Gothic Book" charset="0"/>
                          <a:ea typeface="ＭＳ Ｐゴシック" charset="-128"/>
                        </a:rPr>
                        <a:t>#</a:t>
                      </a:r>
                    </a:p>
                  </a:txBody>
                  <a:tcPr marL="91447" marR="91447" marT="45862" marB="4586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DateofComplaint</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txBody>
                  <a:tcPr marL="91447" marR="91447" marT="45862" marB="4586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NatureofComplaint</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txBody>
                  <a:tcPr marL="91447" marR="91447" marT="45862" marB="4586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graphicFrame>
        <p:nvGraphicFramePr>
          <p:cNvPr id="15" name="Table 14">
            <a:extLst>
              <a:ext uri="{FF2B5EF4-FFF2-40B4-BE49-F238E27FC236}">
                <a16:creationId xmlns:a16="http://schemas.microsoft.com/office/drawing/2014/main" id="{45FB7020-454F-4305-A576-4AE7177981BE}"/>
              </a:ext>
            </a:extLst>
          </p:cNvPr>
          <p:cNvGraphicFramePr>
            <a:graphicFrameLocks noGrp="1"/>
          </p:cNvGraphicFramePr>
          <p:nvPr/>
        </p:nvGraphicFramePr>
        <p:xfrm>
          <a:off x="1931989" y="5126039"/>
          <a:ext cx="4289425" cy="371475"/>
        </p:xfrm>
        <a:graphic>
          <a:graphicData uri="http://schemas.openxmlformats.org/drawingml/2006/table">
            <a:tbl>
              <a:tblPr/>
              <a:tblGrid>
                <a:gridCol w="727075">
                  <a:extLst>
                    <a:ext uri="{9D8B030D-6E8A-4147-A177-3AD203B41FA5}">
                      <a16:colId xmlns:a16="http://schemas.microsoft.com/office/drawing/2014/main" val="20000"/>
                    </a:ext>
                  </a:extLst>
                </a:gridCol>
                <a:gridCol w="989012">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858838">
                  <a:extLst>
                    <a:ext uri="{9D8B030D-6E8A-4147-A177-3AD203B41FA5}">
                      <a16:colId xmlns:a16="http://schemas.microsoft.com/office/drawing/2014/main" val="20003"/>
                    </a:ext>
                  </a:extLst>
                </a:gridCol>
                <a:gridCol w="857250">
                  <a:extLst>
                    <a:ext uri="{9D8B030D-6E8A-4147-A177-3AD203B41FA5}">
                      <a16:colId xmlns:a16="http://schemas.microsoft.com/office/drawing/2014/main" val="2000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sng" strike="noStrike" cap="none" normalizeH="0" baseline="0" dirty="0">
                          <a:ln>
                            <a:noFill/>
                          </a:ln>
                          <a:solidFill>
                            <a:schemeClr val="tx1"/>
                          </a:solidFill>
                          <a:effectLst/>
                          <a:latin typeface="Franklin Gothic Book" charset="0"/>
                          <a:ea typeface="ＭＳ Ｐゴシック" charset="-128"/>
                        </a:rPr>
                        <a:t>Dept#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DeptName</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Franklin Gothic Book" charset="0"/>
                          <a:ea typeface="ＭＳ Ｐゴシック" charset="-128"/>
                        </a:rPr>
                        <a:t>Location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MgrId</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tx1"/>
                          </a:solidFill>
                          <a:effectLst/>
                          <a:latin typeface="Franklin Gothic Book" charset="0"/>
                          <a:ea typeface="ＭＳ Ｐゴシック" charset="-128"/>
                        </a:rPr>
                        <a:t>TelExt</a:t>
                      </a:r>
                      <a:endParaRPr kumimoji="0" lang="en-US" sz="1200" b="1" i="0" u="none" strike="noStrike" cap="none" normalizeH="0" baseline="0" dirty="0">
                        <a:ln>
                          <a:noFill/>
                        </a:ln>
                        <a:solidFill>
                          <a:schemeClr val="tx1"/>
                        </a:solidFill>
                        <a:effectLst/>
                        <a:latin typeface="Franklin Gothic Book" charset="0"/>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
        <p:nvSpPr>
          <p:cNvPr id="35922" name="Text Box 63">
            <a:extLst>
              <a:ext uri="{FF2B5EF4-FFF2-40B4-BE49-F238E27FC236}">
                <a16:creationId xmlns:a16="http://schemas.microsoft.com/office/drawing/2014/main" id="{EA3BA844-4B43-49D8-BF03-C8368A98B7ED}"/>
              </a:ext>
            </a:extLst>
          </p:cNvPr>
          <p:cNvSpPr txBox="1">
            <a:spLocks noChangeArrowheads="1"/>
          </p:cNvSpPr>
          <p:nvPr/>
        </p:nvSpPr>
        <p:spPr bwMode="auto">
          <a:xfrm>
            <a:off x="1871664" y="1487489"/>
            <a:ext cx="2784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i-FI" altLang="en-US">
                <a:latin typeface="Times New Roman" panose="02020603050405020304" pitchFamily="18" charset="0"/>
                <a:ea typeface="MS PGothic" panose="020B0600070205080204" pitchFamily="34" charset="-128"/>
              </a:rPr>
              <a:t>CUSTOMERCOMPLAINT</a:t>
            </a:r>
            <a:endParaRPr lang="en-US" altLang="en-US">
              <a:latin typeface="Times New Roman" panose="02020603050405020304" pitchFamily="18" charset="0"/>
              <a:ea typeface="MS PGothic" panose="020B0600070205080204" pitchFamily="34" charset="-128"/>
            </a:endParaRPr>
          </a:p>
        </p:txBody>
      </p:sp>
      <p:sp>
        <p:nvSpPr>
          <p:cNvPr id="35923" name="Text Box 63">
            <a:extLst>
              <a:ext uri="{FF2B5EF4-FFF2-40B4-BE49-F238E27FC236}">
                <a16:creationId xmlns:a16="http://schemas.microsoft.com/office/drawing/2014/main" id="{F335A485-FBF4-469E-B0D4-3A2E1A00959B}"/>
              </a:ext>
            </a:extLst>
          </p:cNvPr>
          <p:cNvSpPr txBox="1">
            <a:spLocks noChangeArrowheads="1"/>
          </p:cNvSpPr>
          <p:nvPr/>
        </p:nvSpPr>
        <p:spPr bwMode="auto">
          <a:xfrm>
            <a:off x="6816726" y="1458913"/>
            <a:ext cx="1438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i-FI" altLang="en-US">
                <a:latin typeface="Times New Roman" panose="02020603050405020304" pitchFamily="18" charset="0"/>
                <a:ea typeface="MS PGothic" panose="020B0600070205080204" pitchFamily="34" charset="-128"/>
              </a:rPr>
              <a:t>CUSTOMER</a:t>
            </a:r>
            <a:endParaRPr lang="en-US" altLang="en-US">
              <a:latin typeface="Times New Roman" panose="02020603050405020304" pitchFamily="18" charset="0"/>
              <a:ea typeface="MS PGothic" panose="020B0600070205080204" pitchFamily="34" charset="-128"/>
            </a:endParaRPr>
          </a:p>
        </p:txBody>
      </p:sp>
      <p:sp>
        <p:nvSpPr>
          <p:cNvPr id="35924" name="Text Box 63">
            <a:extLst>
              <a:ext uri="{FF2B5EF4-FFF2-40B4-BE49-F238E27FC236}">
                <a16:creationId xmlns:a16="http://schemas.microsoft.com/office/drawing/2014/main" id="{36A2D913-23E2-4EBE-9566-0263BE66081C}"/>
              </a:ext>
            </a:extLst>
          </p:cNvPr>
          <p:cNvSpPr txBox="1">
            <a:spLocks noChangeArrowheads="1"/>
          </p:cNvSpPr>
          <p:nvPr/>
        </p:nvSpPr>
        <p:spPr bwMode="auto">
          <a:xfrm>
            <a:off x="1871663" y="2514600"/>
            <a:ext cx="1701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i-FI" altLang="en-US">
                <a:latin typeface="Times New Roman" panose="02020603050405020304" pitchFamily="18" charset="0"/>
                <a:ea typeface="MS PGothic" panose="020B0600070205080204" pitchFamily="34" charset="-128"/>
              </a:rPr>
              <a:t>DEPARTMENT</a:t>
            </a:r>
            <a:endParaRPr lang="en-US" altLang="en-US">
              <a:latin typeface="Times New Roman" panose="02020603050405020304" pitchFamily="18" charset="0"/>
              <a:ea typeface="MS PGothic" panose="020B0600070205080204" pitchFamily="34" charset="-128"/>
            </a:endParaRPr>
          </a:p>
        </p:txBody>
      </p:sp>
      <p:sp>
        <p:nvSpPr>
          <p:cNvPr id="35925" name="Text Box 63">
            <a:extLst>
              <a:ext uri="{FF2B5EF4-FFF2-40B4-BE49-F238E27FC236}">
                <a16:creationId xmlns:a16="http://schemas.microsoft.com/office/drawing/2014/main" id="{CFE6063F-1B3C-4503-AFCF-13F38FBD15AA}"/>
              </a:ext>
            </a:extLst>
          </p:cNvPr>
          <p:cNvSpPr txBox="1">
            <a:spLocks noChangeArrowheads="1"/>
          </p:cNvSpPr>
          <p:nvPr/>
        </p:nvSpPr>
        <p:spPr bwMode="auto">
          <a:xfrm>
            <a:off x="1882775" y="4757738"/>
            <a:ext cx="1701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i-FI" altLang="en-US">
                <a:latin typeface="Times New Roman" panose="02020603050405020304" pitchFamily="18" charset="0"/>
                <a:ea typeface="MS PGothic" panose="020B0600070205080204" pitchFamily="34" charset="-128"/>
              </a:rPr>
              <a:t>DEPARTMENT</a:t>
            </a:r>
            <a:endParaRPr lang="en-US" altLang="en-US">
              <a:latin typeface="Times New Roman" panose="02020603050405020304" pitchFamily="18" charset="0"/>
              <a:ea typeface="MS PGothic" panose="020B0600070205080204" pitchFamily="34" charset="-128"/>
            </a:endParaRPr>
          </a:p>
        </p:txBody>
      </p:sp>
      <p:sp>
        <p:nvSpPr>
          <p:cNvPr id="35926" name="Text Box 63">
            <a:extLst>
              <a:ext uri="{FF2B5EF4-FFF2-40B4-BE49-F238E27FC236}">
                <a16:creationId xmlns:a16="http://schemas.microsoft.com/office/drawing/2014/main" id="{C8CD6F3D-41C7-46CD-BA5A-FBF82A0DD012}"/>
              </a:ext>
            </a:extLst>
          </p:cNvPr>
          <p:cNvSpPr txBox="1">
            <a:spLocks noChangeArrowheads="1"/>
          </p:cNvSpPr>
          <p:nvPr/>
        </p:nvSpPr>
        <p:spPr bwMode="auto">
          <a:xfrm>
            <a:off x="1938338" y="3776664"/>
            <a:ext cx="13509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imes New Roman" panose="02020603050405020304" pitchFamily="18" charset="0"/>
                <a:ea typeface="MS PGothic" panose="020B0600070205080204" pitchFamily="34" charset="-128"/>
              </a:rPr>
              <a:t>MANAGER</a:t>
            </a:r>
          </a:p>
        </p:txBody>
      </p:sp>
      <p:sp>
        <p:nvSpPr>
          <p:cNvPr id="35927" name="Text Box 63">
            <a:extLst>
              <a:ext uri="{FF2B5EF4-FFF2-40B4-BE49-F238E27FC236}">
                <a16:creationId xmlns:a16="http://schemas.microsoft.com/office/drawing/2014/main" id="{B183B316-82A8-4BEF-97E2-D29F13372FA7}"/>
              </a:ext>
            </a:extLst>
          </p:cNvPr>
          <p:cNvSpPr txBox="1">
            <a:spLocks noChangeArrowheads="1"/>
          </p:cNvSpPr>
          <p:nvPr/>
        </p:nvSpPr>
        <p:spPr bwMode="auto">
          <a:xfrm>
            <a:off x="1871664" y="5584825"/>
            <a:ext cx="2784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i-FI" altLang="en-US">
                <a:latin typeface="Times New Roman" panose="02020603050405020304" pitchFamily="18" charset="0"/>
                <a:ea typeface="MS PGothic" panose="020B0600070205080204" pitchFamily="34" charset="-128"/>
              </a:rPr>
              <a:t>CUSTOMERCOMPLAINT</a:t>
            </a:r>
            <a:endParaRPr lang="en-US" altLang="en-US">
              <a:latin typeface="Times New Roman" panose="02020603050405020304" pitchFamily="18" charset="0"/>
              <a:ea typeface="MS PGothic" panose="020B0600070205080204" pitchFamily="34" charset="-128"/>
            </a:endParaRPr>
          </a:p>
        </p:txBody>
      </p:sp>
      <p:sp>
        <p:nvSpPr>
          <p:cNvPr id="35928" name="Text Box 63">
            <a:extLst>
              <a:ext uri="{FF2B5EF4-FFF2-40B4-BE49-F238E27FC236}">
                <a16:creationId xmlns:a16="http://schemas.microsoft.com/office/drawing/2014/main" id="{B764F7EB-D250-430D-9C3E-E52C3A0251B7}"/>
              </a:ext>
            </a:extLst>
          </p:cNvPr>
          <p:cNvSpPr txBox="1">
            <a:spLocks noChangeArrowheads="1"/>
          </p:cNvSpPr>
          <p:nvPr/>
        </p:nvSpPr>
        <p:spPr bwMode="auto">
          <a:xfrm>
            <a:off x="4146550" y="3792539"/>
            <a:ext cx="14366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i-FI" altLang="en-US">
                <a:latin typeface="Times New Roman" panose="02020603050405020304" pitchFamily="18" charset="0"/>
                <a:ea typeface="MS PGothic" panose="020B0600070205080204" pitchFamily="34" charset="-128"/>
              </a:rPr>
              <a:t>CUSTOMER</a:t>
            </a:r>
            <a:endParaRPr lang="en-US" altLang="en-US">
              <a:latin typeface="Times New Roman" panose="02020603050405020304" pitchFamily="18" charset="0"/>
              <a:ea typeface="MS PGothic" panose="020B0600070205080204" pitchFamily="34" charset="-128"/>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E9243721-C30F-4551-816F-9106ADD2F1DA}"/>
              </a:ext>
            </a:extLst>
          </p:cNvPr>
          <p:cNvSpPr>
            <a:spLocks noGrp="1" noChangeArrowheads="1"/>
          </p:cNvSpPr>
          <p:nvPr>
            <p:ph type="title"/>
          </p:nvPr>
        </p:nvSpPr>
        <p:spPr>
          <a:xfrm>
            <a:off x="2136775" y="228600"/>
            <a:ext cx="8153400" cy="990600"/>
          </a:xfrm>
        </p:spPr>
        <p:txBody>
          <a:bodyPr/>
          <a:lstStyle/>
          <a:p>
            <a:pPr eaLnBrk="1" hangingPunct="1"/>
            <a:r>
              <a:rPr lang="en-US" altLang="en-US"/>
              <a:t>In a nutshell</a:t>
            </a:r>
          </a:p>
        </p:txBody>
      </p:sp>
      <p:graphicFrame>
        <p:nvGraphicFramePr>
          <p:cNvPr id="32797" name="Group 29">
            <a:extLst>
              <a:ext uri="{FF2B5EF4-FFF2-40B4-BE49-F238E27FC236}">
                <a16:creationId xmlns:a16="http://schemas.microsoft.com/office/drawing/2014/main" id="{3098D606-EE55-401B-AA6E-792E9B61D1F6}"/>
              </a:ext>
            </a:extLst>
          </p:cNvPr>
          <p:cNvGraphicFramePr>
            <a:graphicFrameLocks noGrp="1"/>
          </p:cNvGraphicFramePr>
          <p:nvPr/>
        </p:nvGraphicFramePr>
        <p:xfrm>
          <a:off x="3352800" y="1989138"/>
          <a:ext cx="6324600" cy="1219200"/>
        </p:xfrm>
        <a:graphic>
          <a:graphicData uri="http://schemas.openxmlformats.org/drawingml/2006/table">
            <a:tbl>
              <a:tblPr/>
              <a:tblGrid>
                <a:gridCol w="6324600">
                  <a:extLst>
                    <a:ext uri="{9D8B030D-6E8A-4147-A177-3AD203B41FA5}">
                      <a16:colId xmlns:a16="http://schemas.microsoft.com/office/drawing/2014/main" val="20000"/>
                    </a:ext>
                  </a:extLst>
                </a:gridCol>
              </a:tblGrid>
              <a:tr h="144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 table is in first normal form if</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rPr>
                        <a:t>there are no repeating groups</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rPr>
                        <a:t>all the key attributes are defined</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all attributes are dependent on the primary key</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2844" name="Group 76">
            <a:extLst>
              <a:ext uri="{FF2B5EF4-FFF2-40B4-BE49-F238E27FC236}">
                <a16:creationId xmlns:a16="http://schemas.microsoft.com/office/drawing/2014/main" id="{78F7A1C0-9BBE-4351-A455-AA4DC27ADC96}"/>
              </a:ext>
            </a:extLst>
          </p:cNvPr>
          <p:cNvGraphicFramePr>
            <a:graphicFrameLocks noGrp="1"/>
          </p:cNvGraphicFramePr>
          <p:nvPr/>
        </p:nvGraphicFramePr>
        <p:xfrm>
          <a:off x="3352800" y="3352800"/>
          <a:ext cx="6324600" cy="1127244"/>
        </p:xfrm>
        <a:graphic>
          <a:graphicData uri="http://schemas.openxmlformats.org/drawingml/2006/table">
            <a:tbl>
              <a:tblPr/>
              <a:tblGrid>
                <a:gridCol w="6324600">
                  <a:extLst>
                    <a:ext uri="{9D8B030D-6E8A-4147-A177-3AD203B41FA5}">
                      <a16:colId xmlns:a16="http://schemas.microsoft.com/office/drawing/2014/main" val="20000"/>
                    </a:ext>
                  </a:extLst>
                </a:gridCol>
              </a:tblGrid>
              <a:tr h="30459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 table is in 2nd normal form if</a:t>
                      </a: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45634" marB="4563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59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it's in 1st normal form</a:t>
                      </a:r>
                    </a:p>
                  </a:txBody>
                  <a:tcPr marT="45634" marB="4563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9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it includes no partial dependencies (where an attribute is dependent on only a part of a primary key).</a:t>
                      </a:r>
                    </a:p>
                  </a:txBody>
                  <a:tcPr marT="45634" marB="4563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32843" name="Group 75">
            <a:extLst>
              <a:ext uri="{FF2B5EF4-FFF2-40B4-BE49-F238E27FC236}">
                <a16:creationId xmlns:a16="http://schemas.microsoft.com/office/drawing/2014/main" id="{B5AB4007-2F82-4A09-97A1-766557E0D318}"/>
              </a:ext>
            </a:extLst>
          </p:cNvPr>
          <p:cNvGraphicFramePr>
            <a:graphicFrameLocks noGrp="1"/>
          </p:cNvGraphicFramePr>
          <p:nvPr/>
        </p:nvGraphicFramePr>
        <p:xfrm>
          <a:off x="3352800" y="4891088"/>
          <a:ext cx="6324600" cy="1127244"/>
        </p:xfrm>
        <a:graphic>
          <a:graphicData uri="http://schemas.openxmlformats.org/drawingml/2006/table">
            <a:tbl>
              <a:tblPr/>
              <a:tblGrid>
                <a:gridCol w="6324600">
                  <a:extLst>
                    <a:ext uri="{9D8B030D-6E8A-4147-A177-3AD203B41FA5}">
                      <a16:colId xmlns:a16="http://schemas.microsoft.com/office/drawing/2014/main" val="20000"/>
                    </a:ext>
                  </a:extLst>
                </a:gridCol>
              </a:tblGrid>
              <a:tr h="30459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 table is in 3rd normal form if</a:t>
                      </a:r>
                    </a:p>
                  </a:txBody>
                  <a:tcPr marT="45634" marB="4563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59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It's in 2nd normal form</a:t>
                      </a:r>
                    </a:p>
                  </a:txBody>
                  <a:tcPr marT="45634" marB="4563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9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It contains no transitive dependencies (where a non-key attribute is dependent on another non-key attribute).</a:t>
                      </a:r>
                    </a:p>
                  </a:txBody>
                  <a:tcPr marT="45634" marB="4563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AB84-3AD9-4596-A9B0-3C065A2F4449}"/>
              </a:ext>
            </a:extLst>
          </p:cNvPr>
          <p:cNvSpPr>
            <a:spLocks noGrp="1"/>
          </p:cNvSpPr>
          <p:nvPr>
            <p:ph type="title"/>
          </p:nvPr>
        </p:nvSpPr>
        <p:spPr/>
        <p:txBody>
          <a:bodyPr/>
          <a:lstStyle/>
          <a:p>
            <a:r>
              <a:rPr lang="en-US" dirty="0"/>
              <a:t>Chapter Summary</a:t>
            </a:r>
            <a:endParaRPr lang="en-MY" dirty="0"/>
          </a:p>
        </p:txBody>
      </p:sp>
      <p:sp>
        <p:nvSpPr>
          <p:cNvPr id="3" name="Content Placeholder 2">
            <a:extLst>
              <a:ext uri="{FF2B5EF4-FFF2-40B4-BE49-F238E27FC236}">
                <a16:creationId xmlns:a16="http://schemas.microsoft.com/office/drawing/2014/main" id="{A2EDB88B-75E0-4A96-9A3A-B972D5768F8E}"/>
              </a:ext>
            </a:extLst>
          </p:cNvPr>
          <p:cNvSpPr>
            <a:spLocks noGrp="1"/>
          </p:cNvSpPr>
          <p:nvPr>
            <p:ph idx="1"/>
          </p:nvPr>
        </p:nvSpPr>
        <p:spPr/>
        <p:txBody>
          <a:bodyPr>
            <a:normAutofit/>
          </a:bodyPr>
          <a:lstStyle/>
          <a:p>
            <a:pPr>
              <a:buFont typeface="Wingdings" panose="05000000000000000000" pitchFamily="2" charset="2"/>
              <a:buChar char="Ø"/>
            </a:pPr>
            <a:r>
              <a:rPr lang="en-MY" sz="3200" dirty="0"/>
              <a:t>Functional Dependencies (FDs)</a:t>
            </a:r>
          </a:p>
          <a:p>
            <a:pPr>
              <a:buFont typeface="Wingdings" panose="05000000000000000000" pitchFamily="2" charset="2"/>
              <a:buChar char="Ø"/>
            </a:pPr>
            <a:r>
              <a:rPr lang="en-MY" sz="3200" dirty="0"/>
              <a:t>Normal Forms (1NF, 2NF, 3NF) Based on </a:t>
            </a:r>
            <a:r>
              <a:rPr lang="en-MY" sz="3200" dirty="0" err="1"/>
              <a:t>PrimaryKeys</a:t>
            </a:r>
            <a:endParaRPr lang="en-MY" sz="3200" dirty="0"/>
          </a:p>
          <a:p>
            <a:pPr>
              <a:buFont typeface="Wingdings" panose="05000000000000000000" pitchFamily="2" charset="2"/>
              <a:buChar char="Ø"/>
            </a:pPr>
            <a:r>
              <a:rPr lang="en-MY" sz="3200" dirty="0"/>
              <a:t>General Normal Form Definitions of 2NF and 3NF(For Multiple Keys)</a:t>
            </a:r>
          </a:p>
        </p:txBody>
      </p:sp>
    </p:spTree>
    <p:extLst>
      <p:ext uri="{BB962C8B-B14F-4D97-AF65-F5344CB8AC3E}">
        <p14:creationId xmlns:p14="http://schemas.microsoft.com/office/powerpoint/2010/main" val="1179120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218DDB42-BDFB-44D1-A2ED-2A6E8ACB2C9E}"/>
              </a:ext>
            </a:extLst>
          </p:cNvPr>
          <p:cNvSpPr>
            <a:spLocks noGrp="1"/>
          </p:cNvSpPr>
          <p:nvPr>
            <p:ph type="title"/>
          </p:nvPr>
        </p:nvSpPr>
        <p:spPr>
          <a:xfrm>
            <a:off x="2136775" y="228600"/>
            <a:ext cx="8153400" cy="990600"/>
          </a:xfrm>
        </p:spPr>
        <p:txBody>
          <a:bodyPr/>
          <a:lstStyle/>
          <a:p>
            <a:pPr eaLnBrk="1" hangingPunct="1"/>
            <a:r>
              <a:rPr lang="en-US" altLang="en-US"/>
              <a:t>Exercise 1</a:t>
            </a:r>
          </a:p>
        </p:txBody>
      </p:sp>
      <p:graphicFrame>
        <p:nvGraphicFramePr>
          <p:cNvPr id="6" name="Group 226">
            <a:extLst>
              <a:ext uri="{FF2B5EF4-FFF2-40B4-BE49-F238E27FC236}">
                <a16:creationId xmlns:a16="http://schemas.microsoft.com/office/drawing/2014/main" id="{7301CE70-E1E3-4652-996D-5DE808DA899B}"/>
              </a:ext>
            </a:extLst>
          </p:cNvPr>
          <p:cNvGraphicFramePr>
            <a:graphicFrameLocks noGrp="1"/>
          </p:cNvGraphicFramePr>
          <p:nvPr/>
        </p:nvGraphicFramePr>
        <p:xfrm>
          <a:off x="1847850" y="2060576"/>
          <a:ext cx="8534400" cy="3369047"/>
        </p:xfrm>
        <a:graphic>
          <a:graphicData uri="http://schemas.openxmlformats.org/drawingml/2006/table">
            <a:tbl>
              <a:tblPr/>
              <a:tblGrid>
                <a:gridCol w="914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990600">
                  <a:extLst>
                    <a:ext uri="{9D8B030D-6E8A-4147-A177-3AD203B41FA5}">
                      <a16:colId xmlns:a16="http://schemas.microsoft.com/office/drawing/2014/main" val="20007"/>
                    </a:ext>
                  </a:extLst>
                </a:gridCol>
                <a:gridCol w="838200">
                  <a:extLst>
                    <a:ext uri="{9D8B030D-6E8A-4147-A177-3AD203B41FA5}">
                      <a16:colId xmlns:a16="http://schemas.microsoft.com/office/drawing/2014/main" val="20008"/>
                    </a:ext>
                  </a:extLst>
                </a:gridCol>
              </a:tblGrid>
              <a:tr h="333239">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1" i="0" u="none" strike="noStrike" cap="none" normalizeH="0" baseline="0" dirty="0">
                          <a:ln>
                            <a:noFill/>
                          </a:ln>
                          <a:solidFill>
                            <a:schemeClr val="tx2"/>
                          </a:solidFill>
                          <a:effectLst/>
                          <a:latin typeface="Arial" pitchFamily="34" charset="0"/>
                        </a:rPr>
                        <a:t>ClientNo</a:t>
                      </a:r>
                      <a:endParaRPr kumimoji="0" lang="en-US" sz="1400" b="1" i="0" u="none" strike="noStrike" cap="none" normalizeH="0" baseline="0" dirty="0">
                        <a:ln>
                          <a:noFill/>
                        </a:ln>
                        <a:solidFill>
                          <a:schemeClr val="tx2"/>
                        </a:solidFill>
                        <a:effectLst/>
                        <a:latin typeface="Arial" pitchFamily="34" charset="0"/>
                      </a:endParaRPr>
                    </a:p>
                  </a:txBody>
                  <a:tcPr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1" i="0" u="none" strike="noStrike" cap="none" normalizeH="0" baseline="0">
                          <a:ln>
                            <a:noFill/>
                          </a:ln>
                          <a:solidFill>
                            <a:schemeClr val="tx2"/>
                          </a:solidFill>
                          <a:effectLst/>
                          <a:latin typeface="Arial" pitchFamily="34" charset="0"/>
                        </a:rPr>
                        <a:t>cName</a:t>
                      </a:r>
                      <a:endParaRPr kumimoji="0" lang="en-US" sz="1400" b="1" i="0" u="none" strike="noStrike" cap="none" normalizeH="0" baseline="0">
                        <a:ln>
                          <a:noFill/>
                        </a:ln>
                        <a:solidFill>
                          <a:schemeClr val="tx2"/>
                        </a:solidFill>
                        <a:effectLst/>
                        <a:latin typeface="Arial" pitchFamily="34" charset="0"/>
                      </a:endParaRP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1" i="0" u="none" strike="noStrike" cap="none" normalizeH="0" baseline="0">
                          <a:ln>
                            <a:noFill/>
                          </a:ln>
                          <a:solidFill>
                            <a:schemeClr val="tx2"/>
                          </a:solidFill>
                          <a:effectLst/>
                          <a:latin typeface="Arial" pitchFamily="34" charset="0"/>
                        </a:rPr>
                        <a:t>propertyNo</a:t>
                      </a:r>
                      <a:endParaRPr kumimoji="0" lang="en-US" sz="1400" b="1" i="0" u="none" strike="noStrike" cap="none" normalizeH="0" baseline="0">
                        <a:ln>
                          <a:noFill/>
                        </a:ln>
                        <a:solidFill>
                          <a:schemeClr val="tx2"/>
                        </a:solidFill>
                        <a:effectLst/>
                        <a:latin typeface="Arial" pitchFamily="34" charset="0"/>
                      </a:endParaRP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1" i="0" u="none" strike="noStrike" cap="none" normalizeH="0" baseline="0">
                          <a:ln>
                            <a:noFill/>
                          </a:ln>
                          <a:solidFill>
                            <a:schemeClr val="tx2"/>
                          </a:solidFill>
                          <a:effectLst/>
                          <a:latin typeface="Arial" pitchFamily="34" charset="0"/>
                        </a:rPr>
                        <a:t>pAddress</a:t>
                      </a:r>
                      <a:endParaRPr kumimoji="0" lang="en-US" sz="1400" b="1" i="0" u="none" strike="noStrike" cap="none" normalizeH="0" baseline="0">
                        <a:ln>
                          <a:noFill/>
                        </a:ln>
                        <a:solidFill>
                          <a:schemeClr val="tx2"/>
                        </a:solidFill>
                        <a:effectLst/>
                        <a:latin typeface="Arial" pitchFamily="34" charset="0"/>
                      </a:endParaRP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1" i="0" u="none" strike="noStrike" cap="none" normalizeH="0" baseline="0">
                          <a:ln>
                            <a:noFill/>
                          </a:ln>
                          <a:solidFill>
                            <a:schemeClr val="tx2"/>
                          </a:solidFill>
                          <a:effectLst/>
                          <a:latin typeface="Arial" pitchFamily="34" charset="0"/>
                        </a:rPr>
                        <a:t>rentStart</a:t>
                      </a:r>
                      <a:endParaRPr kumimoji="0" lang="en-US" sz="1400" b="1" i="0" u="none" strike="noStrike" cap="none" normalizeH="0" baseline="0">
                        <a:ln>
                          <a:noFill/>
                        </a:ln>
                        <a:solidFill>
                          <a:schemeClr val="tx2"/>
                        </a:solidFill>
                        <a:effectLst/>
                        <a:latin typeface="Arial" pitchFamily="34" charset="0"/>
                      </a:endParaRP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1" i="0" u="none" strike="noStrike" cap="none" normalizeH="0" baseline="0">
                          <a:ln>
                            <a:noFill/>
                          </a:ln>
                          <a:solidFill>
                            <a:schemeClr val="tx2"/>
                          </a:solidFill>
                          <a:effectLst/>
                          <a:latin typeface="Arial" pitchFamily="34" charset="0"/>
                        </a:rPr>
                        <a:t>rentFinish</a:t>
                      </a:r>
                      <a:endParaRPr kumimoji="0" lang="en-US" sz="1400" b="1" i="0" u="none" strike="noStrike" cap="none" normalizeH="0" baseline="0">
                        <a:ln>
                          <a:noFill/>
                        </a:ln>
                        <a:solidFill>
                          <a:schemeClr val="tx2"/>
                        </a:solidFill>
                        <a:effectLst/>
                        <a:latin typeface="Arial" pitchFamily="34" charset="0"/>
                      </a:endParaRP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1" i="0" u="none" strike="noStrike" cap="none" normalizeH="0" baseline="0">
                          <a:ln>
                            <a:noFill/>
                          </a:ln>
                          <a:solidFill>
                            <a:schemeClr val="tx2"/>
                          </a:solidFill>
                          <a:effectLst/>
                          <a:latin typeface="Arial" pitchFamily="34" charset="0"/>
                        </a:rPr>
                        <a:t>rent</a:t>
                      </a:r>
                      <a:endParaRPr kumimoji="0" lang="en-US" sz="1400" b="1" i="0" u="none" strike="noStrike" cap="none" normalizeH="0" baseline="0">
                        <a:ln>
                          <a:noFill/>
                        </a:ln>
                        <a:solidFill>
                          <a:schemeClr val="tx2"/>
                        </a:solidFill>
                        <a:effectLst/>
                        <a:latin typeface="Arial" pitchFamily="34" charset="0"/>
                      </a:endParaRP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1" i="0" u="none" strike="noStrike" cap="none" normalizeH="0" baseline="0">
                          <a:ln>
                            <a:noFill/>
                          </a:ln>
                          <a:solidFill>
                            <a:schemeClr val="tx2"/>
                          </a:solidFill>
                          <a:effectLst/>
                          <a:latin typeface="Arial" pitchFamily="34" charset="0"/>
                        </a:rPr>
                        <a:t>ownerNo</a:t>
                      </a:r>
                      <a:endParaRPr kumimoji="0" lang="en-US" sz="1400" b="1" i="0" u="none" strike="noStrike" cap="none" normalizeH="0" baseline="0">
                        <a:ln>
                          <a:noFill/>
                        </a:ln>
                        <a:solidFill>
                          <a:schemeClr val="tx2"/>
                        </a:solidFill>
                        <a:effectLst/>
                        <a:latin typeface="Arial" pitchFamily="34" charset="0"/>
                      </a:endParaRP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400" b="1" i="0" u="none" strike="noStrike" cap="none" normalizeH="0" baseline="0">
                          <a:ln>
                            <a:noFill/>
                          </a:ln>
                          <a:solidFill>
                            <a:schemeClr val="tx2"/>
                          </a:solidFill>
                          <a:effectLst/>
                          <a:latin typeface="Arial" pitchFamily="34" charset="0"/>
                        </a:rPr>
                        <a:t>oName</a:t>
                      </a:r>
                      <a:endParaRPr kumimoji="0" lang="en-US" sz="1400" b="1" i="0" u="none" strike="noStrike" cap="none" normalizeH="0" baseline="0">
                        <a:ln>
                          <a:noFill/>
                        </a:ln>
                        <a:solidFill>
                          <a:schemeClr val="tx2"/>
                        </a:solidFill>
                        <a:effectLst/>
                        <a:latin typeface="Arial" pitchFamily="34" charset="0"/>
                      </a:endParaRPr>
                    </a:p>
                  </a:txBody>
                  <a:tcPr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1206860">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CR76</a:t>
                      </a:r>
                      <a:endParaRPr kumimoji="0" lang="en-US" sz="1200" b="0" i="0" u="none" strike="noStrike" cap="none" normalizeH="0" baseline="0">
                        <a:ln>
                          <a:noFill/>
                        </a:ln>
                        <a:solidFill>
                          <a:schemeClr val="tx1"/>
                        </a:solidFill>
                        <a:effectLst/>
                        <a:latin typeface="Arial" pitchFamily="34" charset="0"/>
                      </a:endParaRPr>
                    </a:p>
                  </a:txBody>
                  <a:tcPr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John</a:t>
                      </a:r>
                    </a:p>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kay</a:t>
                      </a:r>
                      <a:endParaRPr kumimoji="0" lang="en-US" sz="1200" b="0" i="0" u="none" strike="noStrike" cap="none" normalizeH="0" baseline="0">
                        <a:ln>
                          <a:noFill/>
                        </a:ln>
                        <a:solidFill>
                          <a:schemeClr val="tx1"/>
                        </a:solidFill>
                        <a:effectLst/>
                        <a:latin typeface="Arial" pitchFamily="34" charset="0"/>
                      </a:endParaRP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PG4</a:t>
                      </a:r>
                    </a:p>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fi-FI" sz="1200" b="0" i="0" u="none" strike="noStrike" cap="none" normalizeH="0" baseline="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PG16</a:t>
                      </a:r>
                      <a:endParaRPr kumimoji="0" lang="en-US" sz="1200" b="0" i="0" u="none" strike="noStrike" cap="none" normalizeH="0" baseline="0">
                        <a:ln>
                          <a:noFill/>
                        </a:ln>
                        <a:solidFill>
                          <a:schemeClr val="tx1"/>
                        </a:solidFill>
                        <a:effectLst/>
                        <a:latin typeface="Arial" pitchFamily="34" charset="0"/>
                      </a:endParaRP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6 lawrence</a:t>
                      </a:r>
                    </a:p>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St,Glasgow</a:t>
                      </a:r>
                    </a:p>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fi-FI" sz="1200" b="0" i="0" u="none" strike="noStrike" cap="none" normalizeH="0" baseline="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5 Novar Dr,</a:t>
                      </a:r>
                    </a:p>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Glasgow</a:t>
                      </a:r>
                      <a:endParaRPr kumimoji="0" lang="en-US" sz="1200" b="0" i="0" u="none" strike="noStrike" cap="none" normalizeH="0" baseline="0">
                        <a:ln>
                          <a:noFill/>
                        </a:ln>
                        <a:solidFill>
                          <a:schemeClr val="tx1"/>
                        </a:solidFill>
                        <a:effectLst/>
                        <a:latin typeface="Arial" pitchFamily="34" charset="0"/>
                      </a:endParaRP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1-Jul-00</a:t>
                      </a:r>
                    </a:p>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fi-FI" sz="1200" b="0" i="0" u="none" strike="noStrike" cap="none" normalizeH="0" baseline="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fi-FI" sz="1200" b="0" i="0" u="none" strike="noStrike" cap="none" normalizeH="0" baseline="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1-Sep-02</a:t>
                      </a:r>
                      <a:endParaRPr kumimoji="0" lang="en-US" sz="1200" b="0" i="0" u="none" strike="noStrike" cap="none" normalizeH="0" baseline="0">
                        <a:ln>
                          <a:noFill/>
                        </a:ln>
                        <a:solidFill>
                          <a:schemeClr val="tx1"/>
                        </a:solidFill>
                        <a:effectLst/>
                        <a:latin typeface="Arial" pitchFamily="34" charset="0"/>
                      </a:endParaRP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31-Aug-01</a:t>
                      </a:r>
                    </a:p>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fi-FI" sz="1200" b="0" i="0" u="none" strike="noStrike" cap="none" normalizeH="0" baseline="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fi-FI" sz="1200" b="0" i="0" u="none" strike="noStrike" cap="none" normalizeH="0" baseline="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1-Sep-02</a:t>
                      </a:r>
                      <a:endParaRPr kumimoji="0" lang="en-US" sz="1200" b="0" i="0" u="none" strike="noStrike" cap="none" normalizeH="0" baseline="0">
                        <a:ln>
                          <a:noFill/>
                        </a:ln>
                        <a:solidFill>
                          <a:schemeClr val="tx1"/>
                        </a:solidFill>
                        <a:effectLst/>
                        <a:latin typeface="Arial" pitchFamily="34" charset="0"/>
                      </a:endParaRP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350</a:t>
                      </a:r>
                    </a:p>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fi-FI" sz="1200" b="0" i="0" u="none" strike="noStrike" cap="none" normalizeH="0" baseline="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fi-FI" sz="1200" b="0" i="0" u="none" strike="noStrike" cap="none" normalizeH="0" baseline="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450</a:t>
                      </a:r>
                      <a:endParaRPr kumimoji="0" lang="en-US" sz="1200" b="0" i="0" u="none" strike="noStrike" cap="none" normalizeH="0" baseline="0">
                        <a:ln>
                          <a:noFill/>
                        </a:ln>
                        <a:solidFill>
                          <a:schemeClr val="tx1"/>
                        </a:solidFill>
                        <a:effectLst/>
                        <a:latin typeface="Arial" pitchFamily="34" charset="0"/>
                      </a:endParaRP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CO40</a:t>
                      </a:r>
                    </a:p>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fi-FI" sz="1200" b="0" i="0" u="none" strike="noStrike" cap="none" normalizeH="0" baseline="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fi-FI" sz="1200" b="0" i="0" u="none" strike="noStrike" cap="none" normalizeH="0" baseline="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CO93</a:t>
                      </a:r>
                      <a:endParaRPr kumimoji="0" lang="en-US" sz="1200" b="0" i="0" u="none" strike="noStrike" cap="none" normalizeH="0" baseline="0">
                        <a:ln>
                          <a:noFill/>
                        </a:ln>
                        <a:solidFill>
                          <a:schemeClr val="tx1"/>
                        </a:solidFill>
                        <a:effectLst/>
                        <a:latin typeface="Arial" pitchFamily="34" charset="0"/>
                      </a:endParaRP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Tina Murphy</a:t>
                      </a:r>
                    </a:p>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fi-FI" sz="1200" b="0" i="0" u="none" strike="noStrike" cap="none" normalizeH="0" baseline="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Tony Shaw</a:t>
                      </a:r>
                    </a:p>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1200" b="0" i="0" u="none" strike="noStrike" cap="none" normalizeH="0" baseline="0">
                        <a:ln>
                          <a:noFill/>
                        </a:ln>
                        <a:solidFill>
                          <a:schemeClr val="tx1"/>
                        </a:solidFill>
                        <a:effectLst/>
                        <a:latin typeface="Arial" pitchFamily="34" charset="0"/>
                      </a:endParaRPr>
                    </a:p>
                  </a:txBody>
                  <a:tcPr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28576">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CR56</a:t>
                      </a:r>
                      <a:endParaRPr kumimoji="0" lang="en-US" sz="1200" b="0" i="0" u="none" strike="noStrike" cap="none" normalizeH="0" baseline="0">
                        <a:ln>
                          <a:noFill/>
                        </a:ln>
                        <a:solidFill>
                          <a:schemeClr val="tx1"/>
                        </a:solidFill>
                        <a:effectLst/>
                        <a:latin typeface="Arial" pitchFamily="34" charset="0"/>
                      </a:endParaRPr>
                    </a:p>
                  </a:txBody>
                  <a:tcPr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dirty="0">
                          <a:ln>
                            <a:noFill/>
                          </a:ln>
                          <a:solidFill>
                            <a:schemeClr val="tx1"/>
                          </a:solidFill>
                          <a:effectLst/>
                          <a:latin typeface="Arial" pitchFamily="34" charset="0"/>
                        </a:rPr>
                        <a:t>Aline</a:t>
                      </a:r>
                    </a:p>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dirty="0">
                          <a:ln>
                            <a:noFill/>
                          </a:ln>
                          <a:solidFill>
                            <a:schemeClr val="tx1"/>
                          </a:solidFill>
                          <a:effectLst/>
                          <a:latin typeface="Arial" pitchFamily="34" charset="0"/>
                        </a:rPr>
                        <a:t>Stewart</a:t>
                      </a:r>
                      <a:endParaRPr kumimoji="0" lang="en-US" sz="1200" b="0" i="0" u="none" strike="noStrike" cap="none" normalizeH="0" baseline="0" dirty="0">
                        <a:ln>
                          <a:noFill/>
                        </a:ln>
                        <a:solidFill>
                          <a:schemeClr val="tx1"/>
                        </a:solidFill>
                        <a:effectLst/>
                        <a:latin typeface="Arial" pitchFamily="34" charset="0"/>
                      </a:endParaRP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PG4</a:t>
                      </a:r>
                    </a:p>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fi-FI" sz="1200" b="0" i="0" u="none" strike="noStrike" cap="none" normalizeH="0" baseline="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fi-FI" sz="1200" b="0" i="0" u="none" strike="noStrike" cap="none" normalizeH="0" baseline="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PG36</a:t>
                      </a:r>
                    </a:p>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fi-FI" sz="1200" b="0" i="0" u="none" strike="noStrike" cap="none" normalizeH="0" baseline="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fi-FI" sz="1200" b="0" i="0" u="none" strike="noStrike" cap="none" normalizeH="0" baseline="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PG16</a:t>
                      </a:r>
                      <a:endParaRPr kumimoji="0" lang="en-US" sz="1200" b="0" i="0" u="none" strike="noStrike" cap="none" normalizeH="0" baseline="0">
                        <a:ln>
                          <a:noFill/>
                        </a:ln>
                        <a:solidFill>
                          <a:schemeClr val="tx1"/>
                        </a:solidFill>
                        <a:effectLst/>
                        <a:latin typeface="Arial" pitchFamily="34" charset="0"/>
                      </a:endParaRP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6 lawrence</a:t>
                      </a:r>
                    </a:p>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St,Glasgow</a:t>
                      </a:r>
                    </a:p>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fi-FI" sz="1200" b="0" i="0" u="none" strike="noStrike" cap="none" normalizeH="0" baseline="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2 Manor Rd,</a:t>
                      </a:r>
                    </a:p>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Glasgow</a:t>
                      </a:r>
                    </a:p>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fi-FI" sz="1200" b="0" i="0" u="none" strike="noStrike" cap="none" normalizeH="0" baseline="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5 Novar Dr,</a:t>
                      </a:r>
                    </a:p>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Glasgow</a:t>
                      </a:r>
                      <a:endParaRPr kumimoji="0" lang="en-US" sz="1200" b="0" i="0" u="none" strike="noStrike" cap="none" normalizeH="0" baseline="0">
                        <a:ln>
                          <a:noFill/>
                        </a:ln>
                        <a:solidFill>
                          <a:schemeClr val="tx1"/>
                        </a:solidFill>
                        <a:effectLst/>
                        <a:latin typeface="Arial" pitchFamily="34" charset="0"/>
                      </a:endParaRP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1-Sep-99</a:t>
                      </a:r>
                    </a:p>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fi-FI" sz="1200" b="0" i="0" u="none" strike="noStrike" cap="none" normalizeH="0" baseline="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fi-FI" sz="1200" b="0" i="0" u="none" strike="noStrike" cap="none" normalizeH="0" baseline="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10-Oct-00</a:t>
                      </a:r>
                    </a:p>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fi-FI" sz="1200" b="0" i="0" u="none" strike="noStrike" cap="none" normalizeH="0" baseline="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fi-FI" sz="1200" b="0" i="0" u="none" strike="noStrike" cap="none" normalizeH="0" baseline="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1-Nov-02</a:t>
                      </a:r>
                      <a:endParaRPr kumimoji="0" lang="en-US" sz="1200" b="0" i="0" u="none" strike="noStrike" cap="none" normalizeH="0" baseline="0">
                        <a:ln>
                          <a:noFill/>
                        </a:ln>
                        <a:solidFill>
                          <a:schemeClr val="tx1"/>
                        </a:solidFill>
                        <a:effectLst/>
                        <a:latin typeface="Arial" pitchFamily="34" charset="0"/>
                      </a:endParaRP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10-Jun-00</a:t>
                      </a:r>
                    </a:p>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fi-FI" sz="1200" b="0" i="0" u="none" strike="noStrike" cap="none" normalizeH="0" baseline="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fi-FI" sz="1200" b="0" i="0" u="none" strike="noStrike" cap="none" normalizeH="0" baseline="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1-Dec-01</a:t>
                      </a:r>
                    </a:p>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fi-FI" sz="1200" b="0" i="0" u="none" strike="noStrike" cap="none" normalizeH="0" baseline="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fi-FI" sz="1200" b="0" i="0" u="none" strike="noStrike" cap="none" normalizeH="0" baseline="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1-Aug-03</a:t>
                      </a:r>
                      <a:endParaRPr kumimoji="0" lang="en-US" sz="1200" b="0" i="0" u="none" strike="noStrike" cap="none" normalizeH="0" baseline="0">
                        <a:ln>
                          <a:noFill/>
                        </a:ln>
                        <a:solidFill>
                          <a:schemeClr val="tx1"/>
                        </a:solidFill>
                        <a:effectLst/>
                        <a:latin typeface="Arial" pitchFamily="34" charset="0"/>
                      </a:endParaRP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350</a:t>
                      </a:r>
                    </a:p>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fi-FI" sz="1200" b="0" i="0" u="none" strike="noStrike" cap="none" normalizeH="0" baseline="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fi-FI" sz="1200" b="0" i="0" u="none" strike="noStrike" cap="none" normalizeH="0" baseline="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370</a:t>
                      </a:r>
                    </a:p>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fi-FI" sz="1200" b="0" i="0" u="none" strike="noStrike" cap="none" normalizeH="0" baseline="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fi-FI" sz="1200" b="0" i="0" u="none" strike="noStrike" cap="none" normalizeH="0" baseline="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450</a:t>
                      </a:r>
                      <a:endParaRPr kumimoji="0" lang="en-US" sz="1200" b="0" i="0" u="none" strike="noStrike" cap="none" normalizeH="0" baseline="0">
                        <a:ln>
                          <a:noFill/>
                        </a:ln>
                        <a:solidFill>
                          <a:schemeClr val="tx1"/>
                        </a:solidFill>
                        <a:effectLst/>
                        <a:latin typeface="Arial" pitchFamily="34" charset="0"/>
                      </a:endParaRP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CO40</a:t>
                      </a:r>
                    </a:p>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fi-FI" sz="1200" b="0" i="0" u="none" strike="noStrike" cap="none" normalizeH="0" baseline="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fi-FI" sz="1200" b="0" i="0" u="none" strike="noStrike" cap="none" normalizeH="0" baseline="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CO93</a:t>
                      </a:r>
                    </a:p>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fi-FI" sz="1200" b="0" i="0" u="none" strike="noStrike" cap="none" normalizeH="0" baseline="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fi-FI" sz="1200" b="0" i="0" u="none" strike="noStrike" cap="none" normalizeH="0" baseline="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a:ln>
                            <a:noFill/>
                          </a:ln>
                          <a:solidFill>
                            <a:schemeClr val="tx1"/>
                          </a:solidFill>
                          <a:effectLst/>
                          <a:latin typeface="Arial" pitchFamily="34" charset="0"/>
                        </a:rPr>
                        <a:t>CO93</a:t>
                      </a:r>
                      <a:endParaRPr kumimoji="0" lang="en-US" sz="1200" b="0" i="0" u="none" strike="noStrike" cap="none" normalizeH="0" baseline="0">
                        <a:ln>
                          <a:noFill/>
                        </a:ln>
                        <a:solidFill>
                          <a:schemeClr val="tx1"/>
                        </a:solidFill>
                        <a:effectLst/>
                        <a:latin typeface="Arial" pitchFamily="34" charset="0"/>
                      </a:endParaRPr>
                    </a:p>
                  </a:txBody>
                  <a:tcPr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dirty="0">
                          <a:ln>
                            <a:noFill/>
                          </a:ln>
                          <a:solidFill>
                            <a:schemeClr val="tx1"/>
                          </a:solidFill>
                          <a:effectLst/>
                          <a:latin typeface="Arial" pitchFamily="34" charset="0"/>
                        </a:rPr>
                        <a:t>Tina Murphy</a:t>
                      </a:r>
                    </a:p>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fi-FI" sz="1200" b="0" i="0" u="none" strike="noStrike" cap="none" normalizeH="0" baseline="0" dirty="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dirty="0">
                          <a:ln>
                            <a:noFill/>
                          </a:ln>
                          <a:solidFill>
                            <a:schemeClr val="tx1"/>
                          </a:solidFill>
                          <a:effectLst/>
                          <a:latin typeface="Arial" pitchFamily="34" charset="0"/>
                        </a:rPr>
                        <a:t>Tony Shaw</a:t>
                      </a:r>
                    </a:p>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fi-FI" sz="1200" b="0" i="0" u="none" strike="noStrike" cap="none" normalizeH="0" baseline="0" dirty="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Pct val="80000"/>
                        <a:buFontTx/>
                        <a:buNone/>
                        <a:tabLst/>
                      </a:pPr>
                      <a:r>
                        <a:rPr kumimoji="0" lang="fi-FI" sz="1200" b="0" i="0" u="none" strike="noStrike" cap="none" normalizeH="0" baseline="0" dirty="0">
                          <a:ln>
                            <a:noFill/>
                          </a:ln>
                          <a:solidFill>
                            <a:schemeClr val="tx1"/>
                          </a:solidFill>
                          <a:effectLst/>
                          <a:latin typeface="Arial" pitchFamily="34" charset="0"/>
                        </a:rPr>
                        <a:t>Tony Shaw</a:t>
                      </a:r>
                    </a:p>
                    <a:p>
                      <a:pPr marL="0" marR="0" lvl="0" indent="0" algn="l" defTabSz="914400" rtl="0" eaLnBrk="1" fontAlgn="base" latinLnBrk="0" hangingPunct="1">
                        <a:lnSpc>
                          <a:spcPct val="100000"/>
                        </a:lnSpc>
                        <a:spcBef>
                          <a:spcPct val="20000"/>
                        </a:spcBef>
                        <a:spcAft>
                          <a:spcPct val="0"/>
                        </a:spcAft>
                        <a:buClrTx/>
                        <a:buSzPct val="80000"/>
                        <a:buFontTx/>
                        <a:buNone/>
                        <a:tabLst/>
                      </a:pPr>
                      <a:endParaRPr kumimoji="0" lang="en-US" sz="1200" b="0" i="0" u="none" strike="noStrike" cap="none" normalizeH="0" baseline="0" dirty="0">
                        <a:ln>
                          <a:noFill/>
                        </a:ln>
                        <a:solidFill>
                          <a:schemeClr val="tx1"/>
                        </a:solidFill>
                        <a:effectLst/>
                        <a:latin typeface="Arial" pitchFamily="34" charset="0"/>
                      </a:endParaRPr>
                    </a:p>
                  </a:txBody>
                  <a:tcPr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4">
            <a:extLst>
              <a:ext uri="{FF2B5EF4-FFF2-40B4-BE49-F238E27FC236}">
                <a16:creationId xmlns:a16="http://schemas.microsoft.com/office/drawing/2014/main" id="{5F5F4ED2-8AE9-4E87-8F9F-DF9BF6561900}"/>
              </a:ext>
            </a:extLst>
          </p:cNvPr>
          <p:cNvSpPr>
            <a:spLocks noGrp="1"/>
          </p:cNvSpPr>
          <p:nvPr>
            <p:ph type="title"/>
          </p:nvPr>
        </p:nvSpPr>
        <p:spPr>
          <a:xfrm>
            <a:off x="2136775" y="228600"/>
            <a:ext cx="8153400" cy="990600"/>
          </a:xfrm>
        </p:spPr>
        <p:txBody>
          <a:bodyPr/>
          <a:lstStyle/>
          <a:p>
            <a:r>
              <a:rPr lang="en-US" altLang="en-US"/>
              <a:t>Recap…</a:t>
            </a:r>
          </a:p>
        </p:txBody>
      </p:sp>
      <p:sp>
        <p:nvSpPr>
          <p:cNvPr id="12292" name="Rectangle 1027">
            <a:extLst>
              <a:ext uri="{FF2B5EF4-FFF2-40B4-BE49-F238E27FC236}">
                <a16:creationId xmlns:a16="http://schemas.microsoft.com/office/drawing/2014/main" id="{C3115A06-8CF0-48AA-BEFB-EB2B59D04825}"/>
              </a:ext>
            </a:extLst>
          </p:cNvPr>
          <p:cNvSpPr>
            <a:spLocks noGrp="1" noChangeArrowheads="1"/>
          </p:cNvSpPr>
          <p:nvPr>
            <p:ph idx="1"/>
          </p:nvPr>
        </p:nvSpPr>
        <p:spPr>
          <a:xfrm>
            <a:off x="1828800" y="1828800"/>
            <a:ext cx="8952614" cy="4572000"/>
          </a:xfrm>
        </p:spPr>
        <p:txBody>
          <a:bodyPr/>
          <a:lstStyle/>
          <a:p>
            <a:pPr>
              <a:lnSpc>
                <a:spcPct val="90000"/>
              </a:lnSpc>
            </a:pPr>
            <a:r>
              <a:rPr lang="en-US" altLang="en-US" sz="2400" dirty="0">
                <a:solidFill>
                  <a:srgbClr val="000000"/>
                </a:solidFill>
              </a:rPr>
              <a:t>Definition: A relation is a named, two-dimensional table of data</a:t>
            </a:r>
          </a:p>
          <a:p>
            <a:pPr lvl="1">
              <a:lnSpc>
                <a:spcPct val="90000"/>
              </a:lnSpc>
            </a:pPr>
            <a:r>
              <a:rPr lang="en-US" altLang="en-US" sz="2000" dirty="0">
                <a:solidFill>
                  <a:srgbClr val="000000"/>
                </a:solidFill>
              </a:rPr>
              <a:t>Table is made up of rows (records), and columns (attribute or field)</a:t>
            </a:r>
          </a:p>
          <a:p>
            <a:pPr>
              <a:lnSpc>
                <a:spcPct val="90000"/>
              </a:lnSpc>
            </a:pPr>
            <a:r>
              <a:rPr lang="en-US" altLang="en-US" sz="2400" dirty="0">
                <a:solidFill>
                  <a:srgbClr val="000000"/>
                </a:solidFill>
              </a:rPr>
              <a:t>Not all tables qualify as relations</a:t>
            </a:r>
          </a:p>
          <a:p>
            <a:pPr>
              <a:lnSpc>
                <a:spcPct val="90000"/>
              </a:lnSpc>
            </a:pPr>
            <a:r>
              <a:rPr lang="en-US" altLang="en-US" dirty="0">
                <a:solidFill>
                  <a:srgbClr val="000000"/>
                </a:solidFill>
              </a:rPr>
              <a:t>Requirements:</a:t>
            </a:r>
          </a:p>
          <a:p>
            <a:pPr lvl="1">
              <a:lnSpc>
                <a:spcPct val="90000"/>
              </a:lnSpc>
            </a:pPr>
            <a:r>
              <a:rPr lang="en-US" altLang="en-US" sz="2000" dirty="0">
                <a:solidFill>
                  <a:srgbClr val="000000"/>
                </a:solidFill>
              </a:rPr>
              <a:t>Every relation has a unique name.</a:t>
            </a:r>
          </a:p>
          <a:p>
            <a:pPr lvl="1">
              <a:lnSpc>
                <a:spcPct val="90000"/>
              </a:lnSpc>
            </a:pPr>
            <a:r>
              <a:rPr lang="en-US" altLang="en-US" sz="2000" dirty="0">
                <a:solidFill>
                  <a:srgbClr val="000000"/>
                </a:solidFill>
              </a:rPr>
              <a:t>Every attribute value is atomic (not multivalued, not composite)</a:t>
            </a:r>
          </a:p>
          <a:p>
            <a:pPr lvl="1">
              <a:lnSpc>
                <a:spcPct val="90000"/>
              </a:lnSpc>
            </a:pPr>
            <a:r>
              <a:rPr lang="en-US" altLang="en-US" sz="2000" dirty="0">
                <a:solidFill>
                  <a:srgbClr val="000000"/>
                </a:solidFill>
              </a:rPr>
              <a:t>Every row is unique (can’t have two rows with exactly the same values for all their fields)</a:t>
            </a:r>
          </a:p>
          <a:p>
            <a:pPr lvl="1">
              <a:lnSpc>
                <a:spcPct val="90000"/>
              </a:lnSpc>
            </a:pPr>
            <a:r>
              <a:rPr lang="en-US" altLang="en-US" sz="2000" dirty="0">
                <a:solidFill>
                  <a:srgbClr val="000000"/>
                </a:solidFill>
              </a:rPr>
              <a:t>Attributes (columns) in tables have unique names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B47D69DB-E30E-43FE-83A8-C103A0E27D80}"/>
              </a:ext>
            </a:extLst>
          </p:cNvPr>
          <p:cNvSpPr>
            <a:spLocks noGrp="1"/>
          </p:cNvSpPr>
          <p:nvPr>
            <p:ph type="title"/>
          </p:nvPr>
        </p:nvSpPr>
        <p:spPr>
          <a:xfrm>
            <a:off x="2136775" y="228600"/>
            <a:ext cx="8153400" cy="990600"/>
          </a:xfrm>
        </p:spPr>
        <p:txBody>
          <a:bodyPr/>
          <a:lstStyle/>
          <a:p>
            <a:pPr eaLnBrk="1" hangingPunct="1"/>
            <a:r>
              <a:rPr lang="en-US" altLang="en-US"/>
              <a:t>Exercise 2</a:t>
            </a:r>
          </a:p>
        </p:txBody>
      </p:sp>
      <p:graphicFrame>
        <p:nvGraphicFramePr>
          <p:cNvPr id="6" name="Group 181">
            <a:extLst>
              <a:ext uri="{FF2B5EF4-FFF2-40B4-BE49-F238E27FC236}">
                <a16:creationId xmlns:a16="http://schemas.microsoft.com/office/drawing/2014/main" id="{548C63DF-E27E-44DE-AE8F-E522E44E4E63}"/>
              </a:ext>
            </a:extLst>
          </p:cNvPr>
          <p:cNvGraphicFramePr>
            <a:graphicFrameLocks noGrp="1"/>
          </p:cNvGraphicFramePr>
          <p:nvPr/>
        </p:nvGraphicFramePr>
        <p:xfrm>
          <a:off x="2220913" y="1905001"/>
          <a:ext cx="7924800" cy="3351215"/>
        </p:xfrm>
        <a:graphic>
          <a:graphicData uri="http://schemas.openxmlformats.org/drawingml/2006/table">
            <a:tbl>
              <a:tblPr/>
              <a:tblGrid>
                <a:gridCol w="1354807">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1489001">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905000">
                  <a:extLst>
                    <a:ext uri="{9D8B030D-6E8A-4147-A177-3AD203B41FA5}">
                      <a16:colId xmlns:a16="http://schemas.microsoft.com/office/drawing/2014/main" val="20004"/>
                    </a:ext>
                  </a:extLst>
                </a:gridCol>
              </a:tblGrid>
              <a:tr h="456979">
                <a:tc>
                  <a:txBody>
                    <a:bodyPr/>
                    <a:lstStyle/>
                    <a:p>
                      <a:pPr>
                        <a:lnSpc>
                          <a:spcPct val="115000"/>
                        </a:lnSpc>
                        <a:spcAft>
                          <a:spcPts val="0"/>
                        </a:spcAft>
                      </a:pPr>
                      <a:r>
                        <a:rPr lang="en-MY" sz="2000" b="1" u="sng" dirty="0">
                          <a:effectLst/>
                          <a:latin typeface="Times New Roman"/>
                          <a:ea typeface="Times New Roman"/>
                          <a:cs typeface="Times New Roman"/>
                        </a:rPr>
                        <a:t>Student ID </a:t>
                      </a:r>
                      <a:endParaRPr lang="en-MY" sz="2000" dirty="0">
                        <a:effectLst/>
                        <a:latin typeface="Calibri"/>
                        <a:ea typeface="Times New Roman"/>
                        <a:cs typeface="Times New Roman"/>
                      </a:endParaRPr>
                    </a:p>
                  </a:txBody>
                  <a:tcPr marL="68580" marR="6858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a:lnSpc>
                          <a:spcPct val="115000"/>
                        </a:lnSpc>
                        <a:spcAft>
                          <a:spcPts val="0"/>
                        </a:spcAft>
                      </a:pPr>
                      <a:r>
                        <a:rPr lang="en-MY" sz="2000" b="1">
                          <a:effectLst/>
                          <a:latin typeface="Times New Roman"/>
                          <a:ea typeface="Times New Roman"/>
                          <a:cs typeface="Times New Roman"/>
                        </a:rPr>
                        <a:t>Student Name </a:t>
                      </a:r>
                      <a:endParaRPr lang="en-MY" sz="2000">
                        <a:effectLst/>
                        <a:latin typeface="Calibri"/>
                        <a:ea typeface="Times New Roman"/>
                        <a:cs typeface="Times New Roman"/>
                      </a:endParaRPr>
                    </a:p>
                  </a:txBody>
                  <a:tcPr marL="68580" marR="6858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a:lnSpc>
                          <a:spcPct val="115000"/>
                        </a:lnSpc>
                        <a:spcAft>
                          <a:spcPts val="0"/>
                        </a:spcAft>
                      </a:pPr>
                      <a:r>
                        <a:rPr lang="en-MY" sz="2000" b="1" u="sng">
                          <a:effectLst/>
                          <a:latin typeface="Times New Roman"/>
                          <a:ea typeface="Times New Roman"/>
                          <a:cs typeface="Times New Roman"/>
                        </a:rPr>
                        <a:t>Major </a:t>
                      </a:r>
                      <a:endParaRPr lang="en-MY" sz="2000">
                        <a:effectLst/>
                        <a:latin typeface="Calibri"/>
                        <a:ea typeface="Times New Roman"/>
                        <a:cs typeface="Times New Roman"/>
                      </a:endParaRPr>
                    </a:p>
                  </a:txBody>
                  <a:tcPr marL="68580" marR="6858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a:lnSpc>
                          <a:spcPct val="115000"/>
                        </a:lnSpc>
                        <a:spcAft>
                          <a:spcPts val="0"/>
                        </a:spcAft>
                      </a:pPr>
                      <a:r>
                        <a:rPr lang="en-MY" sz="2000" b="1">
                          <a:effectLst/>
                          <a:latin typeface="Times New Roman"/>
                          <a:ea typeface="Times New Roman"/>
                          <a:cs typeface="Times New Roman"/>
                        </a:rPr>
                        <a:t>Advisor </a:t>
                      </a:r>
                      <a:endParaRPr lang="en-MY" sz="2000">
                        <a:effectLst/>
                        <a:latin typeface="Calibri"/>
                        <a:ea typeface="Times New Roman"/>
                        <a:cs typeface="Times New Roman"/>
                      </a:endParaRPr>
                    </a:p>
                  </a:txBody>
                  <a:tcPr marL="68580" marR="6858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a:lnSpc>
                          <a:spcPct val="115000"/>
                        </a:lnSpc>
                        <a:spcAft>
                          <a:spcPts val="0"/>
                        </a:spcAft>
                      </a:pPr>
                      <a:r>
                        <a:rPr lang="en-MY" sz="2000" b="1">
                          <a:effectLst/>
                          <a:latin typeface="Times New Roman"/>
                          <a:ea typeface="Times New Roman"/>
                          <a:cs typeface="Times New Roman"/>
                        </a:rPr>
                        <a:t>Advisor City</a:t>
                      </a:r>
                      <a:endParaRPr lang="en-MY" sz="2000">
                        <a:effectLst/>
                        <a:latin typeface="Calibri"/>
                        <a:ea typeface="Times New Roman"/>
                        <a:cs typeface="Times New Roman"/>
                      </a:endParaRPr>
                    </a:p>
                  </a:txBody>
                  <a:tcPr marL="68580" marR="6858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700714">
                <a:tc>
                  <a:txBody>
                    <a:bodyPr/>
                    <a:lstStyle/>
                    <a:p>
                      <a:pPr>
                        <a:lnSpc>
                          <a:spcPct val="115000"/>
                        </a:lnSpc>
                        <a:spcAft>
                          <a:spcPts val="0"/>
                        </a:spcAft>
                      </a:pPr>
                      <a:r>
                        <a:rPr lang="en-MY" sz="2000" dirty="0">
                          <a:effectLst/>
                          <a:latin typeface="Times New Roman"/>
                          <a:ea typeface="Times New Roman"/>
                          <a:cs typeface="Times New Roman"/>
                        </a:rPr>
                        <a:t>123</a:t>
                      </a:r>
                      <a:endParaRPr lang="en-MY" sz="2000" dirty="0">
                        <a:effectLst/>
                        <a:latin typeface="Calibri"/>
                        <a:ea typeface="Times New Roman"/>
                        <a:cs typeface="Times New Roman"/>
                      </a:endParaRPr>
                    </a:p>
                  </a:txBody>
                  <a:tcPr marL="68580" marR="6858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a:lnSpc>
                          <a:spcPct val="115000"/>
                        </a:lnSpc>
                        <a:spcAft>
                          <a:spcPts val="0"/>
                        </a:spcAft>
                      </a:pPr>
                      <a:r>
                        <a:rPr lang="en-MY" sz="2000" dirty="0" err="1">
                          <a:effectLst/>
                          <a:latin typeface="Times New Roman"/>
                          <a:ea typeface="Times New Roman"/>
                          <a:cs typeface="Times New Roman"/>
                        </a:rPr>
                        <a:t>Avi</a:t>
                      </a:r>
                      <a:endParaRPr lang="en-MY" sz="2000" dirty="0">
                        <a:effectLst/>
                        <a:latin typeface="Calibri"/>
                        <a:ea typeface="Times New Roman"/>
                        <a:cs typeface="Times New Roman"/>
                      </a:endParaRPr>
                    </a:p>
                  </a:txBody>
                  <a:tcPr marL="68580" marR="6858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a:lnSpc>
                          <a:spcPct val="115000"/>
                        </a:lnSpc>
                        <a:spcAft>
                          <a:spcPts val="0"/>
                        </a:spcAft>
                      </a:pPr>
                      <a:r>
                        <a:rPr lang="en-MY" sz="2000" dirty="0">
                          <a:effectLst/>
                          <a:latin typeface="Times New Roman"/>
                          <a:ea typeface="Times New Roman"/>
                          <a:cs typeface="Times New Roman"/>
                        </a:rPr>
                        <a:t>Economics</a:t>
                      </a:r>
                      <a:endParaRPr lang="en-MY" sz="2000" dirty="0">
                        <a:effectLst/>
                        <a:latin typeface="Calibri"/>
                        <a:ea typeface="Times New Roman"/>
                        <a:cs typeface="Times New Roman"/>
                      </a:endParaRPr>
                    </a:p>
                  </a:txBody>
                  <a:tcPr marL="68580" marR="6858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a:lnSpc>
                          <a:spcPct val="115000"/>
                        </a:lnSpc>
                        <a:spcAft>
                          <a:spcPts val="0"/>
                        </a:spcAft>
                      </a:pPr>
                      <a:r>
                        <a:rPr lang="en-MY" sz="2000">
                          <a:effectLst/>
                          <a:latin typeface="Times New Roman"/>
                          <a:ea typeface="Times New Roman"/>
                          <a:cs typeface="Times New Roman"/>
                        </a:rPr>
                        <a:t>Samuelson</a:t>
                      </a:r>
                      <a:endParaRPr lang="en-MY" sz="2000">
                        <a:effectLst/>
                        <a:latin typeface="Calibri"/>
                        <a:ea typeface="Times New Roman"/>
                        <a:cs typeface="Times New Roman"/>
                      </a:endParaRPr>
                    </a:p>
                  </a:txBody>
                  <a:tcPr marL="68580" marR="6858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a:lnSpc>
                          <a:spcPct val="115000"/>
                        </a:lnSpc>
                        <a:spcAft>
                          <a:spcPts val="0"/>
                        </a:spcAft>
                      </a:pPr>
                      <a:r>
                        <a:rPr lang="en-MY" sz="2000">
                          <a:effectLst/>
                          <a:latin typeface="Times New Roman"/>
                          <a:ea typeface="Times New Roman"/>
                          <a:cs typeface="Times New Roman"/>
                        </a:rPr>
                        <a:t>Cambridge</a:t>
                      </a:r>
                      <a:endParaRPr lang="en-MY" sz="2000">
                        <a:effectLst/>
                        <a:latin typeface="Calibri"/>
                        <a:ea typeface="Times New Roman"/>
                        <a:cs typeface="Times New Roman"/>
                      </a:endParaRPr>
                    </a:p>
                  </a:txBody>
                  <a:tcPr marL="68580" marR="6858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96047">
                <a:tc>
                  <a:txBody>
                    <a:bodyPr/>
                    <a:lstStyle/>
                    <a:p>
                      <a:pPr>
                        <a:lnSpc>
                          <a:spcPct val="115000"/>
                        </a:lnSpc>
                        <a:spcAft>
                          <a:spcPts val="0"/>
                        </a:spcAft>
                      </a:pPr>
                      <a:r>
                        <a:rPr lang="en-MY" sz="2000">
                          <a:effectLst/>
                          <a:latin typeface="Times New Roman"/>
                          <a:ea typeface="Times New Roman"/>
                          <a:cs typeface="Times New Roman"/>
                        </a:rPr>
                        <a:t>123</a:t>
                      </a:r>
                      <a:endParaRPr lang="en-MY" sz="2000">
                        <a:effectLst/>
                        <a:latin typeface="Calibri"/>
                        <a:ea typeface="Times New Roman"/>
                        <a:cs typeface="Times New Roman"/>
                      </a:endParaRPr>
                    </a:p>
                  </a:txBody>
                  <a:tcPr marL="68580" marR="6858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a:lnSpc>
                          <a:spcPct val="115000"/>
                        </a:lnSpc>
                        <a:spcAft>
                          <a:spcPts val="0"/>
                        </a:spcAft>
                      </a:pPr>
                      <a:r>
                        <a:rPr lang="en-MY" sz="2000">
                          <a:effectLst/>
                          <a:latin typeface="Times New Roman"/>
                          <a:ea typeface="Times New Roman"/>
                          <a:cs typeface="Times New Roman"/>
                        </a:rPr>
                        <a:t>Avi</a:t>
                      </a:r>
                      <a:endParaRPr lang="en-MY" sz="2000">
                        <a:effectLst/>
                        <a:latin typeface="Calibri"/>
                        <a:ea typeface="Times New Roman"/>
                        <a:cs typeface="Times New Roman"/>
                      </a:endParaRPr>
                    </a:p>
                  </a:txBody>
                  <a:tcPr marL="68580" marR="6858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a:lnSpc>
                          <a:spcPct val="115000"/>
                        </a:lnSpc>
                        <a:spcAft>
                          <a:spcPts val="0"/>
                        </a:spcAft>
                      </a:pPr>
                      <a:r>
                        <a:rPr lang="en-MY" sz="2000" dirty="0">
                          <a:effectLst/>
                          <a:latin typeface="Times New Roman"/>
                          <a:ea typeface="Times New Roman"/>
                          <a:cs typeface="Times New Roman"/>
                        </a:rPr>
                        <a:t>Math</a:t>
                      </a:r>
                      <a:endParaRPr lang="en-MY" sz="2000" dirty="0">
                        <a:effectLst/>
                        <a:latin typeface="Calibri"/>
                        <a:ea typeface="Times New Roman"/>
                        <a:cs typeface="Times New Roman"/>
                      </a:endParaRPr>
                    </a:p>
                  </a:txBody>
                  <a:tcPr marL="68580" marR="6858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a:lnSpc>
                          <a:spcPct val="115000"/>
                        </a:lnSpc>
                        <a:spcAft>
                          <a:spcPts val="0"/>
                        </a:spcAft>
                      </a:pPr>
                      <a:r>
                        <a:rPr lang="en-MY" sz="2000" dirty="0">
                          <a:effectLst/>
                          <a:latin typeface="Times New Roman"/>
                          <a:ea typeface="Times New Roman"/>
                          <a:cs typeface="Times New Roman"/>
                        </a:rPr>
                        <a:t>Nash</a:t>
                      </a:r>
                      <a:endParaRPr lang="en-MY" sz="2000" dirty="0">
                        <a:effectLst/>
                        <a:latin typeface="Calibri"/>
                        <a:ea typeface="Times New Roman"/>
                        <a:cs typeface="Times New Roman"/>
                      </a:endParaRPr>
                    </a:p>
                  </a:txBody>
                  <a:tcPr marL="68580" marR="6858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a:lnSpc>
                          <a:spcPct val="115000"/>
                        </a:lnSpc>
                        <a:spcAft>
                          <a:spcPts val="0"/>
                        </a:spcAft>
                      </a:pPr>
                      <a:r>
                        <a:rPr lang="en-MY" sz="2000">
                          <a:effectLst/>
                          <a:latin typeface="Times New Roman"/>
                          <a:ea typeface="Times New Roman"/>
                          <a:cs typeface="Times New Roman"/>
                        </a:rPr>
                        <a:t>New Haven</a:t>
                      </a:r>
                      <a:endParaRPr lang="en-MY" sz="2000">
                        <a:effectLst/>
                        <a:latin typeface="Calibri"/>
                        <a:ea typeface="Times New Roman"/>
                        <a:cs typeface="Times New Roman"/>
                      </a:endParaRPr>
                    </a:p>
                  </a:txBody>
                  <a:tcPr marL="68580" marR="6858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96047">
                <a:tc>
                  <a:txBody>
                    <a:bodyPr/>
                    <a:lstStyle/>
                    <a:p>
                      <a:pPr>
                        <a:lnSpc>
                          <a:spcPct val="115000"/>
                        </a:lnSpc>
                        <a:spcAft>
                          <a:spcPts val="0"/>
                        </a:spcAft>
                      </a:pPr>
                      <a:r>
                        <a:rPr lang="en-MY" sz="2000">
                          <a:effectLst/>
                          <a:latin typeface="Times New Roman"/>
                          <a:ea typeface="Times New Roman"/>
                          <a:cs typeface="Times New Roman"/>
                        </a:rPr>
                        <a:t>456</a:t>
                      </a:r>
                      <a:endParaRPr lang="en-MY" sz="2000">
                        <a:effectLst/>
                        <a:latin typeface="Calibri"/>
                        <a:ea typeface="Times New Roman"/>
                        <a:cs typeface="Times New Roman"/>
                      </a:endParaRPr>
                    </a:p>
                  </a:txBody>
                  <a:tcPr marL="68580" marR="6858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a:lnSpc>
                          <a:spcPct val="115000"/>
                        </a:lnSpc>
                        <a:spcAft>
                          <a:spcPts val="0"/>
                        </a:spcAft>
                      </a:pPr>
                      <a:r>
                        <a:rPr lang="en-MY" sz="2000" dirty="0">
                          <a:effectLst/>
                          <a:latin typeface="Times New Roman"/>
                          <a:ea typeface="Times New Roman"/>
                          <a:cs typeface="Times New Roman"/>
                        </a:rPr>
                        <a:t>Darin</a:t>
                      </a:r>
                      <a:endParaRPr lang="en-MY" sz="2000" dirty="0">
                        <a:effectLst/>
                        <a:latin typeface="Calibri"/>
                        <a:ea typeface="Times New Roman"/>
                        <a:cs typeface="Times New Roman"/>
                      </a:endParaRPr>
                    </a:p>
                  </a:txBody>
                  <a:tcPr marL="68580" marR="6858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a:lnSpc>
                          <a:spcPct val="115000"/>
                        </a:lnSpc>
                        <a:spcAft>
                          <a:spcPts val="0"/>
                        </a:spcAft>
                      </a:pPr>
                      <a:r>
                        <a:rPr lang="en-MY" sz="2000">
                          <a:effectLst/>
                          <a:latin typeface="Times New Roman"/>
                          <a:ea typeface="Times New Roman"/>
                          <a:cs typeface="Times New Roman"/>
                        </a:rPr>
                        <a:t>Math</a:t>
                      </a:r>
                      <a:endParaRPr lang="en-MY" sz="2000">
                        <a:effectLst/>
                        <a:latin typeface="Calibri"/>
                        <a:ea typeface="Times New Roman"/>
                        <a:cs typeface="Times New Roman"/>
                      </a:endParaRPr>
                    </a:p>
                  </a:txBody>
                  <a:tcPr marL="68580" marR="6858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a:lnSpc>
                          <a:spcPct val="115000"/>
                        </a:lnSpc>
                        <a:spcAft>
                          <a:spcPts val="0"/>
                        </a:spcAft>
                      </a:pPr>
                      <a:r>
                        <a:rPr lang="en-MY" sz="2000" dirty="0">
                          <a:effectLst/>
                          <a:latin typeface="Times New Roman"/>
                          <a:ea typeface="Times New Roman"/>
                          <a:cs typeface="Times New Roman"/>
                        </a:rPr>
                        <a:t>Nash</a:t>
                      </a:r>
                      <a:endParaRPr lang="en-MY" sz="2000" dirty="0">
                        <a:effectLst/>
                        <a:latin typeface="Calibri"/>
                        <a:ea typeface="Times New Roman"/>
                        <a:cs typeface="Times New Roman"/>
                      </a:endParaRPr>
                    </a:p>
                  </a:txBody>
                  <a:tcPr marL="68580" marR="6858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a:lnSpc>
                          <a:spcPct val="115000"/>
                        </a:lnSpc>
                        <a:spcAft>
                          <a:spcPts val="0"/>
                        </a:spcAft>
                      </a:pPr>
                      <a:r>
                        <a:rPr lang="en-MY" sz="2000" dirty="0">
                          <a:effectLst/>
                          <a:latin typeface="Times New Roman"/>
                          <a:ea typeface="Times New Roman"/>
                          <a:cs typeface="Times New Roman"/>
                        </a:rPr>
                        <a:t>New Haven</a:t>
                      </a:r>
                      <a:endParaRPr lang="en-MY" sz="2000" dirty="0">
                        <a:effectLst/>
                        <a:latin typeface="Calibri"/>
                        <a:ea typeface="Times New Roman"/>
                        <a:cs typeface="Times New Roman"/>
                      </a:endParaRPr>
                    </a:p>
                  </a:txBody>
                  <a:tcPr marL="68580" marR="6858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700714">
                <a:tc>
                  <a:txBody>
                    <a:bodyPr/>
                    <a:lstStyle/>
                    <a:p>
                      <a:pPr>
                        <a:lnSpc>
                          <a:spcPct val="115000"/>
                        </a:lnSpc>
                        <a:spcAft>
                          <a:spcPts val="0"/>
                        </a:spcAft>
                      </a:pPr>
                      <a:r>
                        <a:rPr lang="en-MY" sz="2000">
                          <a:effectLst/>
                          <a:latin typeface="Times New Roman"/>
                          <a:ea typeface="Times New Roman"/>
                          <a:cs typeface="Times New Roman"/>
                        </a:rPr>
                        <a:t>789</a:t>
                      </a:r>
                      <a:endParaRPr lang="en-MY" sz="2000">
                        <a:effectLst/>
                        <a:latin typeface="Calibri"/>
                        <a:ea typeface="Times New Roman"/>
                        <a:cs typeface="Times New Roman"/>
                      </a:endParaRPr>
                    </a:p>
                  </a:txBody>
                  <a:tcPr marL="68580" marR="6858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a:lnSpc>
                          <a:spcPct val="115000"/>
                        </a:lnSpc>
                        <a:spcAft>
                          <a:spcPts val="0"/>
                        </a:spcAft>
                      </a:pPr>
                      <a:r>
                        <a:rPr lang="en-MY" sz="2000">
                          <a:effectLst/>
                          <a:latin typeface="Times New Roman"/>
                          <a:ea typeface="Times New Roman"/>
                          <a:cs typeface="Times New Roman"/>
                        </a:rPr>
                        <a:t>Len</a:t>
                      </a:r>
                      <a:endParaRPr lang="en-MY" sz="2000">
                        <a:effectLst/>
                        <a:latin typeface="Calibri"/>
                        <a:ea typeface="Times New Roman"/>
                        <a:cs typeface="Times New Roman"/>
                      </a:endParaRPr>
                    </a:p>
                  </a:txBody>
                  <a:tcPr marL="68580" marR="6858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a:lnSpc>
                          <a:spcPct val="115000"/>
                        </a:lnSpc>
                        <a:spcAft>
                          <a:spcPts val="0"/>
                        </a:spcAft>
                      </a:pPr>
                      <a:r>
                        <a:rPr lang="en-MY" sz="2000">
                          <a:effectLst/>
                          <a:latin typeface="Times New Roman"/>
                          <a:ea typeface="Times New Roman"/>
                          <a:cs typeface="Times New Roman"/>
                        </a:rPr>
                        <a:t>Physics</a:t>
                      </a:r>
                      <a:endParaRPr lang="en-MY" sz="2000">
                        <a:effectLst/>
                        <a:latin typeface="Calibri"/>
                        <a:ea typeface="Times New Roman"/>
                        <a:cs typeface="Times New Roman"/>
                      </a:endParaRPr>
                    </a:p>
                  </a:txBody>
                  <a:tcPr marL="68580" marR="6858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a:lnSpc>
                          <a:spcPct val="115000"/>
                        </a:lnSpc>
                        <a:spcAft>
                          <a:spcPts val="0"/>
                        </a:spcAft>
                      </a:pPr>
                      <a:r>
                        <a:rPr lang="en-MY" sz="2000" dirty="0">
                          <a:effectLst/>
                          <a:latin typeface="Times New Roman"/>
                          <a:ea typeface="Times New Roman"/>
                          <a:cs typeface="Times New Roman"/>
                        </a:rPr>
                        <a:t>Einstein</a:t>
                      </a:r>
                      <a:endParaRPr lang="en-MY" sz="2000" dirty="0">
                        <a:effectLst/>
                        <a:latin typeface="Calibri"/>
                        <a:ea typeface="Times New Roman"/>
                        <a:cs typeface="Times New Roman"/>
                      </a:endParaRPr>
                    </a:p>
                  </a:txBody>
                  <a:tcPr marL="68580" marR="6858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a:lnSpc>
                          <a:spcPct val="115000"/>
                        </a:lnSpc>
                        <a:spcAft>
                          <a:spcPts val="0"/>
                        </a:spcAft>
                      </a:pPr>
                      <a:r>
                        <a:rPr lang="en-MY" sz="2000" dirty="0">
                          <a:effectLst/>
                          <a:latin typeface="Times New Roman"/>
                          <a:ea typeface="Times New Roman"/>
                          <a:cs typeface="Times New Roman"/>
                        </a:rPr>
                        <a:t>Princeton</a:t>
                      </a:r>
                      <a:endParaRPr lang="en-MY" sz="2000" dirty="0">
                        <a:effectLst/>
                        <a:latin typeface="Calibri"/>
                        <a:ea typeface="Times New Roman"/>
                        <a:cs typeface="Times New Roman"/>
                      </a:endParaRPr>
                    </a:p>
                  </a:txBody>
                  <a:tcPr marL="68580" marR="6858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700714">
                <a:tc>
                  <a:txBody>
                    <a:bodyPr/>
                    <a:lstStyle/>
                    <a:p>
                      <a:pPr>
                        <a:lnSpc>
                          <a:spcPct val="115000"/>
                        </a:lnSpc>
                        <a:spcAft>
                          <a:spcPts val="0"/>
                        </a:spcAft>
                      </a:pPr>
                      <a:r>
                        <a:rPr lang="en-MY" sz="2000">
                          <a:effectLst/>
                          <a:latin typeface="Times New Roman"/>
                          <a:ea typeface="Times New Roman"/>
                          <a:cs typeface="Times New Roman"/>
                        </a:rPr>
                        <a:t>999</a:t>
                      </a:r>
                      <a:endParaRPr lang="en-MY" sz="2000">
                        <a:effectLst/>
                        <a:latin typeface="Calibri"/>
                        <a:ea typeface="Times New Roman"/>
                        <a:cs typeface="Times New Roman"/>
                      </a:endParaRPr>
                    </a:p>
                  </a:txBody>
                  <a:tcPr marL="68580" marR="6858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a:lnSpc>
                          <a:spcPct val="115000"/>
                        </a:lnSpc>
                        <a:spcAft>
                          <a:spcPts val="0"/>
                        </a:spcAft>
                      </a:pPr>
                      <a:r>
                        <a:rPr lang="en-MY" sz="2000">
                          <a:effectLst/>
                          <a:latin typeface="Times New Roman"/>
                          <a:ea typeface="Times New Roman"/>
                          <a:cs typeface="Times New Roman"/>
                        </a:rPr>
                        <a:t>Richard</a:t>
                      </a:r>
                      <a:endParaRPr lang="en-MY" sz="2000">
                        <a:effectLst/>
                        <a:latin typeface="Calibri"/>
                        <a:ea typeface="Times New Roman"/>
                        <a:cs typeface="Times New Roman"/>
                      </a:endParaRPr>
                    </a:p>
                  </a:txBody>
                  <a:tcPr marL="68580" marR="6858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a:lnSpc>
                          <a:spcPct val="115000"/>
                        </a:lnSpc>
                        <a:spcAft>
                          <a:spcPts val="0"/>
                        </a:spcAft>
                      </a:pPr>
                      <a:r>
                        <a:rPr lang="en-MY" sz="2000">
                          <a:effectLst/>
                          <a:latin typeface="Times New Roman"/>
                          <a:ea typeface="Times New Roman"/>
                          <a:cs typeface="Times New Roman"/>
                        </a:rPr>
                        <a:t>Physics</a:t>
                      </a:r>
                      <a:endParaRPr lang="en-MY" sz="2000">
                        <a:effectLst/>
                        <a:latin typeface="Calibri"/>
                        <a:ea typeface="Times New Roman"/>
                        <a:cs typeface="Times New Roman"/>
                      </a:endParaRPr>
                    </a:p>
                  </a:txBody>
                  <a:tcPr marL="68580" marR="6858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a:lnSpc>
                          <a:spcPct val="115000"/>
                        </a:lnSpc>
                        <a:spcAft>
                          <a:spcPts val="0"/>
                        </a:spcAft>
                      </a:pPr>
                      <a:r>
                        <a:rPr lang="en-MY" sz="2000">
                          <a:effectLst/>
                          <a:latin typeface="Times New Roman"/>
                          <a:ea typeface="Times New Roman"/>
                          <a:cs typeface="Times New Roman"/>
                        </a:rPr>
                        <a:t>Bohr</a:t>
                      </a:r>
                      <a:endParaRPr lang="en-MY" sz="2000">
                        <a:effectLst/>
                        <a:latin typeface="Calibri"/>
                        <a:ea typeface="Times New Roman"/>
                        <a:cs typeface="Times New Roman"/>
                      </a:endParaRPr>
                    </a:p>
                  </a:txBody>
                  <a:tcPr marL="68580" marR="6858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a:lnSpc>
                          <a:spcPct val="115000"/>
                        </a:lnSpc>
                        <a:spcAft>
                          <a:spcPts val="0"/>
                        </a:spcAft>
                      </a:pPr>
                      <a:r>
                        <a:rPr lang="en-MY" sz="2000" dirty="0">
                          <a:effectLst/>
                          <a:latin typeface="Times New Roman"/>
                          <a:ea typeface="Times New Roman"/>
                          <a:cs typeface="Times New Roman"/>
                        </a:rPr>
                        <a:t>Munich</a:t>
                      </a:r>
                      <a:endParaRPr lang="en-MY" sz="2000" dirty="0">
                        <a:effectLst/>
                        <a:latin typeface="Calibri"/>
                        <a:ea typeface="Times New Roman"/>
                        <a:cs typeface="Times New Roman"/>
                      </a:endParaRPr>
                    </a:p>
                  </a:txBody>
                  <a:tcPr marL="68580" marR="6858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itle 1">
            <a:extLst>
              <a:ext uri="{FF2B5EF4-FFF2-40B4-BE49-F238E27FC236}">
                <a16:creationId xmlns:a16="http://schemas.microsoft.com/office/drawing/2014/main" id="{262EED38-9619-4749-BF06-EAFD2CA26F53}"/>
              </a:ext>
            </a:extLst>
          </p:cNvPr>
          <p:cNvSpPr>
            <a:spLocks noGrp="1"/>
          </p:cNvSpPr>
          <p:nvPr>
            <p:ph type="title"/>
          </p:nvPr>
        </p:nvSpPr>
        <p:spPr>
          <a:xfrm>
            <a:off x="2136775" y="228600"/>
            <a:ext cx="8153400" cy="990600"/>
          </a:xfrm>
        </p:spPr>
        <p:txBody>
          <a:bodyPr/>
          <a:lstStyle/>
          <a:p>
            <a:pPr eaLnBrk="1" hangingPunct="1"/>
            <a:r>
              <a:rPr lang="en-US" altLang="en-US"/>
              <a:t>Exercise 3</a:t>
            </a:r>
          </a:p>
        </p:txBody>
      </p:sp>
      <p:pic>
        <p:nvPicPr>
          <p:cNvPr id="39940" name="Picture 5">
            <a:extLst>
              <a:ext uri="{FF2B5EF4-FFF2-40B4-BE49-F238E27FC236}">
                <a16:creationId xmlns:a16="http://schemas.microsoft.com/office/drawing/2014/main" id="{F7CE5915-D286-49D8-9B90-8905AA5D36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9" y="1412875"/>
            <a:ext cx="7489825" cy="393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TextBox 6">
            <a:extLst>
              <a:ext uri="{FF2B5EF4-FFF2-40B4-BE49-F238E27FC236}">
                <a16:creationId xmlns:a16="http://schemas.microsoft.com/office/drawing/2014/main" id="{3B91F5A6-3482-4015-9F09-7F1BD1F024A6}"/>
              </a:ext>
            </a:extLst>
          </p:cNvPr>
          <p:cNvSpPr txBox="1">
            <a:spLocks noChangeArrowheads="1"/>
          </p:cNvSpPr>
          <p:nvPr/>
        </p:nvSpPr>
        <p:spPr bwMode="auto">
          <a:xfrm>
            <a:off x="2335214" y="5351464"/>
            <a:ext cx="792162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MY" altLang="en-US"/>
              <a:t>Fields in the original data table will be as follows:</a:t>
            </a:r>
          </a:p>
          <a:p>
            <a:pPr eaLnBrk="1" hangingPunct="1"/>
            <a:r>
              <a:rPr lang="en-MY" altLang="en-US" u="sng"/>
              <a:t>SalesOrderNo</a:t>
            </a:r>
            <a:r>
              <a:rPr lang="en-MY" altLang="en-US"/>
              <a:t>, Date, CustomerNo, CustomerName, CustomerAdd, ClerkNo, ClerkName, </a:t>
            </a:r>
            <a:r>
              <a:rPr lang="en-MY" altLang="en-US" u="sng"/>
              <a:t>ItemNo</a:t>
            </a:r>
            <a:r>
              <a:rPr lang="en-MY" altLang="en-US"/>
              <a:t>, Description, Qty, UnitPrice</a:t>
            </a:r>
          </a:p>
          <a:p>
            <a:pPr eaLnBrk="1" hangingPunct="1"/>
            <a:endParaRPr lang="en-GB" altLang="en-US"/>
          </a:p>
          <a:p>
            <a:pPr eaLnBrk="1" hangingPunct="1"/>
            <a:r>
              <a:rPr lang="en-GB" altLang="en-US"/>
              <a:t>Decompose the relation until to </a:t>
            </a:r>
            <a:r>
              <a:rPr lang="en-GB" altLang="en-US" b="1"/>
              <a:t>3NF.</a:t>
            </a:r>
            <a:endParaRPr lang="en-MY" altLang="en-US"/>
          </a:p>
          <a:p>
            <a:pPr eaLnBrk="1" hangingPunct="1"/>
            <a:endParaRPr lang="en-MY"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92829864-9576-469F-996B-2B6088A842D3}"/>
              </a:ext>
            </a:extLst>
          </p:cNvPr>
          <p:cNvSpPr>
            <a:spLocks noChangeArrowheads="1"/>
          </p:cNvSpPr>
          <p:nvPr/>
        </p:nvSpPr>
        <p:spPr bwMode="auto">
          <a:xfrm>
            <a:off x="2063750" y="549275"/>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4400">
                <a:solidFill>
                  <a:schemeClr val="tx2"/>
                </a:solidFill>
                <a:latin typeface="Tw Cen MT" panose="020B0602020104020603" pitchFamily="34" charset="0"/>
              </a:rPr>
              <a:t>Well-Structured Relations</a:t>
            </a:r>
          </a:p>
        </p:txBody>
      </p:sp>
      <p:sp>
        <p:nvSpPr>
          <p:cNvPr id="13315" name="Rectangle 5">
            <a:extLst>
              <a:ext uri="{FF2B5EF4-FFF2-40B4-BE49-F238E27FC236}">
                <a16:creationId xmlns:a16="http://schemas.microsoft.com/office/drawing/2014/main" id="{44A25976-37F6-44EF-B832-9D710C8B14AA}"/>
              </a:ext>
            </a:extLst>
          </p:cNvPr>
          <p:cNvSpPr>
            <a:spLocks noChangeArrowheads="1"/>
          </p:cNvSpPr>
          <p:nvPr/>
        </p:nvSpPr>
        <p:spPr bwMode="auto">
          <a:xfrm>
            <a:off x="2135188" y="1628775"/>
            <a:ext cx="7772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19088" indent="-319088" eaLnBrk="0" hangingPunct="0">
              <a:defRPr>
                <a:solidFill>
                  <a:schemeClr val="tx1"/>
                </a:solidFill>
                <a:latin typeface="Arial" panose="020B0604020202020204" pitchFamily="34" charset="0"/>
              </a:defRPr>
            </a:lvl1pPr>
            <a:lvl2pPr marL="639763" indent="-2730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ts val="700"/>
              </a:spcBef>
              <a:buClr>
                <a:schemeClr val="accent2"/>
              </a:buClr>
              <a:buSzPct val="60000"/>
              <a:buFont typeface="Wingdings" panose="05000000000000000000" pitchFamily="2" charset="2"/>
              <a:buChar char=""/>
            </a:pPr>
            <a:r>
              <a:rPr lang="en-US" altLang="en-US" sz="2500">
                <a:solidFill>
                  <a:srgbClr val="000000"/>
                </a:solidFill>
                <a:latin typeface="Tw Cen MT" panose="020B0602020104020603" pitchFamily="34" charset="0"/>
              </a:rPr>
              <a:t>A relation that contains minimal data redundancy and allows users to insert, delete, and update rows without causing data inconsistencies</a:t>
            </a:r>
          </a:p>
          <a:p>
            <a:pPr eaLnBrk="1" hangingPunct="1">
              <a:lnSpc>
                <a:spcPct val="90000"/>
              </a:lnSpc>
              <a:spcBef>
                <a:spcPts val="700"/>
              </a:spcBef>
              <a:buClr>
                <a:schemeClr val="accent2"/>
              </a:buClr>
              <a:buSzPct val="60000"/>
              <a:buFont typeface="Wingdings" panose="05000000000000000000" pitchFamily="2" charset="2"/>
              <a:buChar char=""/>
            </a:pPr>
            <a:r>
              <a:rPr lang="en-US" altLang="en-US" sz="2500">
                <a:solidFill>
                  <a:srgbClr val="000000"/>
                </a:solidFill>
                <a:latin typeface="Tw Cen MT" panose="020B0602020104020603" pitchFamily="34" charset="0"/>
              </a:rPr>
              <a:t>Goal is to avoid anomalies</a:t>
            </a:r>
          </a:p>
          <a:p>
            <a:pPr lvl="1" eaLnBrk="1" hangingPunct="1">
              <a:lnSpc>
                <a:spcPct val="90000"/>
              </a:lnSpc>
              <a:spcBef>
                <a:spcPts val="550"/>
              </a:spcBef>
              <a:buClr>
                <a:schemeClr val="accent1"/>
              </a:buClr>
              <a:buSzPct val="70000"/>
              <a:buFont typeface="Wingdings 2" panose="05020102010507070707" pitchFamily="18" charset="2"/>
              <a:buChar char=""/>
            </a:pPr>
            <a:r>
              <a:rPr lang="en-US" altLang="en-US" sz="2200" b="1">
                <a:solidFill>
                  <a:schemeClr val="tx2"/>
                </a:solidFill>
                <a:latin typeface="Tw Cen MT" panose="020B0602020104020603" pitchFamily="34" charset="0"/>
              </a:rPr>
              <a:t>Insertion Anomaly</a:t>
            </a:r>
            <a:r>
              <a:rPr lang="en-US" altLang="en-US" sz="2200">
                <a:latin typeface="Tw Cen MT" panose="020B0602020104020603" pitchFamily="34" charset="0"/>
              </a:rPr>
              <a:t> – </a:t>
            </a:r>
            <a:r>
              <a:rPr lang="en-US" altLang="en-US" sz="2200">
                <a:solidFill>
                  <a:srgbClr val="000000"/>
                </a:solidFill>
                <a:latin typeface="Tw Cen MT" panose="020B0602020104020603" pitchFamily="34" charset="0"/>
              </a:rPr>
              <a:t>adding new rows forces user to include the details of that rows.</a:t>
            </a:r>
          </a:p>
          <a:p>
            <a:pPr lvl="1" eaLnBrk="1" hangingPunct="1">
              <a:lnSpc>
                <a:spcPct val="90000"/>
              </a:lnSpc>
              <a:spcBef>
                <a:spcPts val="550"/>
              </a:spcBef>
              <a:buClr>
                <a:schemeClr val="accent1"/>
              </a:buClr>
              <a:buSzPct val="70000"/>
              <a:buFont typeface="Wingdings 2" panose="05020102010507070707" pitchFamily="18" charset="2"/>
              <a:buChar char=""/>
            </a:pPr>
            <a:r>
              <a:rPr lang="en-US" altLang="en-US" sz="2200" b="1">
                <a:solidFill>
                  <a:schemeClr val="tx2"/>
                </a:solidFill>
                <a:latin typeface="Tw Cen MT" panose="020B0602020104020603" pitchFamily="34" charset="0"/>
              </a:rPr>
              <a:t>Deletion Anomaly</a:t>
            </a:r>
            <a:r>
              <a:rPr lang="en-US" altLang="en-US" sz="2200">
                <a:latin typeface="Tw Cen MT" panose="020B0602020104020603" pitchFamily="34" charset="0"/>
              </a:rPr>
              <a:t> – </a:t>
            </a:r>
            <a:r>
              <a:rPr lang="en-US" altLang="en-US" sz="2200">
                <a:solidFill>
                  <a:srgbClr val="000000"/>
                </a:solidFill>
                <a:latin typeface="Tw Cen MT" panose="020B0602020104020603" pitchFamily="34" charset="0"/>
              </a:rPr>
              <a:t>deleting rows may cause a loss of data that would be needed for other future rows</a:t>
            </a:r>
          </a:p>
          <a:p>
            <a:pPr lvl="1" eaLnBrk="1" hangingPunct="1">
              <a:lnSpc>
                <a:spcPct val="90000"/>
              </a:lnSpc>
              <a:spcBef>
                <a:spcPts val="550"/>
              </a:spcBef>
              <a:buClr>
                <a:schemeClr val="accent1"/>
              </a:buClr>
              <a:buSzPct val="70000"/>
              <a:buFont typeface="Wingdings 2" panose="05020102010507070707" pitchFamily="18" charset="2"/>
              <a:buChar char=""/>
            </a:pPr>
            <a:r>
              <a:rPr lang="en-US" altLang="en-US" sz="2200" b="1">
                <a:solidFill>
                  <a:schemeClr val="tx2"/>
                </a:solidFill>
                <a:latin typeface="Tw Cen MT" panose="020B0602020104020603" pitchFamily="34" charset="0"/>
              </a:rPr>
              <a:t>Modification Anomaly</a:t>
            </a:r>
            <a:r>
              <a:rPr lang="en-US" altLang="en-US" sz="2200">
                <a:latin typeface="Tw Cen MT" panose="020B0602020104020603" pitchFamily="34" charset="0"/>
              </a:rPr>
              <a:t> – </a:t>
            </a:r>
            <a:r>
              <a:rPr lang="en-US" altLang="en-US" sz="2200">
                <a:solidFill>
                  <a:srgbClr val="000000"/>
                </a:solidFill>
                <a:latin typeface="Tw Cen MT" panose="020B0602020104020603" pitchFamily="34" charset="0"/>
              </a:rPr>
              <a:t>changing data in a row forces changes to other rows because of duplication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BB098199-852B-4468-B974-E9B3DD708E85}"/>
              </a:ext>
            </a:extLst>
          </p:cNvPr>
          <p:cNvSpPr>
            <a:spLocks noGrp="1" noChangeArrowheads="1"/>
          </p:cNvSpPr>
          <p:nvPr>
            <p:ph type="title"/>
          </p:nvPr>
        </p:nvSpPr>
        <p:spPr>
          <a:xfrm>
            <a:off x="1981200" y="457200"/>
            <a:ext cx="7772400" cy="685800"/>
          </a:xfrm>
        </p:spPr>
        <p:txBody>
          <a:bodyPr/>
          <a:lstStyle/>
          <a:p>
            <a:r>
              <a:rPr lang="en-US" altLang="en-US" sz="2800" dirty="0">
                <a:solidFill>
                  <a:srgbClr val="000000"/>
                </a:solidFill>
              </a:rPr>
              <a:t>Figure 4.1 Employee table</a:t>
            </a:r>
          </a:p>
        </p:txBody>
      </p:sp>
      <p:sp>
        <p:nvSpPr>
          <p:cNvPr id="134146" name="Text Box 2">
            <a:extLst>
              <a:ext uri="{FF2B5EF4-FFF2-40B4-BE49-F238E27FC236}">
                <a16:creationId xmlns:a16="http://schemas.microsoft.com/office/drawing/2014/main" id="{B5DB4465-1AA2-4C44-88DF-D8F3CBC069F9}"/>
              </a:ext>
            </a:extLst>
          </p:cNvPr>
          <p:cNvSpPr txBox="1">
            <a:spLocks noChangeArrowheads="1"/>
          </p:cNvSpPr>
          <p:nvPr/>
        </p:nvSpPr>
        <p:spPr bwMode="auto">
          <a:xfrm>
            <a:off x="1905001" y="4724400"/>
            <a:ext cx="34702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200">
                <a:solidFill>
                  <a:srgbClr val="000000"/>
                </a:solidFill>
                <a:latin typeface="Tw Cen MT" panose="020B0602020104020603" pitchFamily="34" charset="0"/>
              </a:rPr>
              <a:t>Question – Is this a relation?</a:t>
            </a:r>
            <a:r>
              <a:rPr lang="en-US" altLang="en-US" sz="2600">
                <a:solidFill>
                  <a:schemeClr val="accent1"/>
                </a:solidFill>
                <a:latin typeface="Tw Cen MT" panose="020B0602020104020603" pitchFamily="34" charset="0"/>
              </a:rPr>
              <a:t> </a:t>
            </a:r>
          </a:p>
        </p:txBody>
      </p:sp>
      <p:sp>
        <p:nvSpPr>
          <p:cNvPr id="134147" name="Text Box 3">
            <a:extLst>
              <a:ext uri="{FF2B5EF4-FFF2-40B4-BE49-F238E27FC236}">
                <a16:creationId xmlns:a16="http://schemas.microsoft.com/office/drawing/2014/main" id="{53E800D0-FBE7-4ED9-95F2-B365A2AE9BE6}"/>
              </a:ext>
            </a:extLst>
          </p:cNvPr>
          <p:cNvSpPr txBox="1">
            <a:spLocks noChangeArrowheads="1"/>
          </p:cNvSpPr>
          <p:nvPr/>
        </p:nvSpPr>
        <p:spPr bwMode="auto">
          <a:xfrm>
            <a:off x="5715000" y="4724401"/>
            <a:ext cx="4648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chemeClr val="tx2"/>
                </a:solidFill>
                <a:latin typeface="Tw Cen MT" panose="020B0602020104020603" pitchFamily="34" charset="0"/>
              </a:rPr>
              <a:t>Answer – Yes: unique rows and no multivalued attributes</a:t>
            </a:r>
          </a:p>
        </p:txBody>
      </p:sp>
      <p:sp>
        <p:nvSpPr>
          <p:cNvPr id="134148" name="Text Box 4">
            <a:extLst>
              <a:ext uri="{FF2B5EF4-FFF2-40B4-BE49-F238E27FC236}">
                <a16:creationId xmlns:a16="http://schemas.microsoft.com/office/drawing/2014/main" id="{A7765308-6140-4A1A-AAF0-C7C9FCD4E4E6}"/>
              </a:ext>
            </a:extLst>
          </p:cNvPr>
          <p:cNvSpPr txBox="1">
            <a:spLocks noChangeArrowheads="1"/>
          </p:cNvSpPr>
          <p:nvPr/>
        </p:nvSpPr>
        <p:spPr bwMode="auto">
          <a:xfrm>
            <a:off x="1905000" y="5486400"/>
            <a:ext cx="43243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200">
                <a:solidFill>
                  <a:srgbClr val="000000"/>
                </a:solidFill>
                <a:latin typeface="Tw Cen MT" panose="020B0602020104020603" pitchFamily="34" charset="0"/>
              </a:rPr>
              <a:t>Question – What’s the primary key?</a:t>
            </a:r>
            <a:r>
              <a:rPr lang="en-US" altLang="en-US" sz="2600">
                <a:solidFill>
                  <a:schemeClr val="accent1"/>
                </a:solidFill>
                <a:latin typeface="Tw Cen MT" panose="020B0602020104020603" pitchFamily="34" charset="0"/>
              </a:rPr>
              <a:t> </a:t>
            </a:r>
          </a:p>
        </p:txBody>
      </p:sp>
      <p:sp>
        <p:nvSpPr>
          <p:cNvPr id="134149" name="Text Box 5">
            <a:extLst>
              <a:ext uri="{FF2B5EF4-FFF2-40B4-BE49-F238E27FC236}">
                <a16:creationId xmlns:a16="http://schemas.microsoft.com/office/drawing/2014/main" id="{250F3CBB-1379-43D9-8A05-3B83E14BEFEE}"/>
              </a:ext>
            </a:extLst>
          </p:cNvPr>
          <p:cNvSpPr txBox="1">
            <a:spLocks noChangeArrowheads="1"/>
          </p:cNvSpPr>
          <p:nvPr/>
        </p:nvSpPr>
        <p:spPr bwMode="auto">
          <a:xfrm>
            <a:off x="6400800" y="5486401"/>
            <a:ext cx="4267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chemeClr val="tx2"/>
                </a:solidFill>
                <a:latin typeface="Tw Cen MT" panose="020B0602020104020603" pitchFamily="34" charset="0"/>
              </a:rPr>
              <a:t>Answer – Composite: Emp_ID, Course_Title</a:t>
            </a:r>
          </a:p>
        </p:txBody>
      </p:sp>
      <p:pic>
        <p:nvPicPr>
          <p:cNvPr id="2" name="Picture 1">
            <a:extLst>
              <a:ext uri="{FF2B5EF4-FFF2-40B4-BE49-F238E27FC236}">
                <a16:creationId xmlns:a16="http://schemas.microsoft.com/office/drawing/2014/main" id="{9A6AA12D-B18B-44A9-AC36-4DD7B0E94727}"/>
              </a:ext>
            </a:extLst>
          </p:cNvPr>
          <p:cNvPicPr>
            <a:picLocks noChangeAspect="1"/>
          </p:cNvPicPr>
          <p:nvPr/>
        </p:nvPicPr>
        <p:blipFill>
          <a:blip r:embed="rId2"/>
          <a:stretch>
            <a:fillRect/>
          </a:stretch>
        </p:blipFill>
        <p:spPr>
          <a:xfrm>
            <a:off x="2081212" y="1644650"/>
            <a:ext cx="7572375" cy="2867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4146"/>
                                        </p:tgtEl>
                                        <p:attrNameLst>
                                          <p:attrName>style.visibility</p:attrName>
                                        </p:attrNameLst>
                                      </p:cBhvr>
                                      <p:to>
                                        <p:strVal val="visible"/>
                                      </p:to>
                                    </p:set>
                                    <p:animEffect transition="in" filter="blinds(horizontal)">
                                      <p:cBhvr>
                                        <p:cTn id="7" dur="500"/>
                                        <p:tgtEl>
                                          <p:spTgt spid="134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4147"/>
                                        </p:tgtEl>
                                        <p:attrNameLst>
                                          <p:attrName>style.visibility</p:attrName>
                                        </p:attrNameLst>
                                      </p:cBhvr>
                                      <p:to>
                                        <p:strVal val="visible"/>
                                      </p:to>
                                    </p:set>
                                    <p:anim calcmode="lin" valueType="num">
                                      <p:cBhvr additive="base">
                                        <p:cTn id="12" dur="500" fill="hold"/>
                                        <p:tgtEl>
                                          <p:spTgt spid="134147"/>
                                        </p:tgtEl>
                                        <p:attrNameLst>
                                          <p:attrName>ppt_x</p:attrName>
                                        </p:attrNameLst>
                                      </p:cBhvr>
                                      <p:tavLst>
                                        <p:tav tm="0">
                                          <p:val>
                                            <p:strVal val="#ppt_x"/>
                                          </p:val>
                                        </p:tav>
                                        <p:tav tm="100000">
                                          <p:val>
                                            <p:strVal val="#ppt_x"/>
                                          </p:val>
                                        </p:tav>
                                      </p:tavLst>
                                    </p:anim>
                                    <p:anim calcmode="lin" valueType="num">
                                      <p:cBhvr additive="base">
                                        <p:cTn id="13" dur="500" fill="hold"/>
                                        <p:tgtEl>
                                          <p:spTgt spid="134147"/>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34148"/>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34149"/>
                                        </p:tgtEl>
                                        <p:attrNameLst>
                                          <p:attrName>style.visibility</p:attrName>
                                        </p:attrNameLst>
                                      </p:cBhvr>
                                      <p:to>
                                        <p:strVal val="visible"/>
                                      </p:to>
                                    </p:set>
                                    <p:anim calcmode="lin" valueType="num">
                                      <p:cBhvr additive="base">
                                        <p:cTn id="22" dur="500" fill="hold"/>
                                        <p:tgtEl>
                                          <p:spTgt spid="134149"/>
                                        </p:tgtEl>
                                        <p:attrNameLst>
                                          <p:attrName>ppt_x</p:attrName>
                                        </p:attrNameLst>
                                      </p:cBhvr>
                                      <p:tavLst>
                                        <p:tav tm="0">
                                          <p:val>
                                            <p:strVal val="#ppt_x"/>
                                          </p:val>
                                        </p:tav>
                                        <p:tav tm="100000">
                                          <p:val>
                                            <p:strVal val="#ppt_x"/>
                                          </p:val>
                                        </p:tav>
                                      </p:tavLst>
                                    </p:anim>
                                    <p:anim calcmode="lin" valueType="num">
                                      <p:cBhvr additive="base">
                                        <p:cTn id="23" dur="500" fill="hold"/>
                                        <p:tgtEl>
                                          <p:spTgt spid="134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autoUpdateAnimBg="0"/>
      <p:bldP spid="134147" grpId="0" autoUpdateAnimBg="0"/>
      <p:bldP spid="134148" grpId="0" autoUpdateAnimBg="0"/>
      <p:bldP spid="13414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Title 5">
            <a:extLst>
              <a:ext uri="{FF2B5EF4-FFF2-40B4-BE49-F238E27FC236}">
                <a16:creationId xmlns:a16="http://schemas.microsoft.com/office/drawing/2014/main" id="{55B2702F-B9D9-4AC3-A666-9C596B7CB6F6}"/>
              </a:ext>
            </a:extLst>
          </p:cNvPr>
          <p:cNvSpPr>
            <a:spLocks noGrp="1"/>
          </p:cNvSpPr>
          <p:nvPr>
            <p:ph type="title"/>
          </p:nvPr>
        </p:nvSpPr>
        <p:spPr>
          <a:xfrm>
            <a:off x="2136775" y="228600"/>
            <a:ext cx="8153400" cy="990600"/>
          </a:xfrm>
        </p:spPr>
        <p:txBody>
          <a:bodyPr/>
          <a:lstStyle/>
          <a:p>
            <a:r>
              <a:rPr lang="en-US" altLang="en-US"/>
              <a:t>Anomalies in this Table</a:t>
            </a:r>
          </a:p>
        </p:txBody>
      </p:sp>
      <p:sp>
        <p:nvSpPr>
          <p:cNvPr id="15364" name="Rectangle 3">
            <a:extLst>
              <a:ext uri="{FF2B5EF4-FFF2-40B4-BE49-F238E27FC236}">
                <a16:creationId xmlns:a16="http://schemas.microsoft.com/office/drawing/2014/main" id="{8EFDC2C8-8A6B-4058-A2AC-66286E2F5BFA}"/>
              </a:ext>
            </a:extLst>
          </p:cNvPr>
          <p:cNvSpPr>
            <a:spLocks noGrp="1" noChangeArrowheads="1"/>
          </p:cNvSpPr>
          <p:nvPr>
            <p:ph idx="1"/>
          </p:nvPr>
        </p:nvSpPr>
        <p:spPr>
          <a:xfrm>
            <a:off x="2136775" y="1600200"/>
            <a:ext cx="8153400" cy="4495800"/>
          </a:xfrm>
        </p:spPr>
        <p:txBody>
          <a:bodyPr/>
          <a:lstStyle/>
          <a:p>
            <a:r>
              <a:rPr lang="en-US" altLang="en-US" b="1" dirty="0">
                <a:solidFill>
                  <a:schemeClr val="tx2"/>
                </a:solidFill>
              </a:rPr>
              <a:t>Insertion</a:t>
            </a:r>
            <a:r>
              <a:rPr lang="en-US" altLang="en-US" dirty="0"/>
              <a:t> </a:t>
            </a:r>
            <a:r>
              <a:rPr lang="en-US" altLang="en-US" dirty="0">
                <a:solidFill>
                  <a:srgbClr val="000000"/>
                </a:solidFill>
              </a:rPr>
              <a:t>– cannot enter a new employee without having the employee taking a course (since </a:t>
            </a:r>
            <a:r>
              <a:rPr lang="en-US" altLang="en-US" dirty="0" err="1">
                <a:solidFill>
                  <a:srgbClr val="000000"/>
                </a:solidFill>
              </a:rPr>
              <a:t>course_title</a:t>
            </a:r>
            <a:r>
              <a:rPr lang="en-US" altLang="en-US" dirty="0">
                <a:solidFill>
                  <a:srgbClr val="000000"/>
                </a:solidFill>
              </a:rPr>
              <a:t> is part of the primary key)</a:t>
            </a:r>
          </a:p>
          <a:p>
            <a:r>
              <a:rPr lang="en-US" altLang="en-US" b="1" dirty="0">
                <a:solidFill>
                  <a:schemeClr val="tx2"/>
                </a:solidFill>
              </a:rPr>
              <a:t>Deletion</a:t>
            </a:r>
            <a:r>
              <a:rPr lang="en-US" altLang="en-US" dirty="0"/>
              <a:t> – </a:t>
            </a:r>
            <a:r>
              <a:rPr lang="en-US" altLang="en-US" dirty="0">
                <a:solidFill>
                  <a:srgbClr val="000000"/>
                </a:solidFill>
              </a:rPr>
              <a:t>if we remove employee 140, we lose information about the existence of a Tax Acc course</a:t>
            </a:r>
          </a:p>
          <a:p>
            <a:r>
              <a:rPr lang="en-US" altLang="en-US" b="1" dirty="0">
                <a:solidFill>
                  <a:schemeClr val="tx2"/>
                </a:solidFill>
              </a:rPr>
              <a:t>Modification</a:t>
            </a:r>
            <a:r>
              <a:rPr lang="en-US" altLang="en-US" dirty="0"/>
              <a:t> </a:t>
            </a:r>
            <a:r>
              <a:rPr lang="en-US" altLang="en-US" dirty="0">
                <a:solidFill>
                  <a:srgbClr val="000000"/>
                </a:solidFill>
              </a:rPr>
              <a:t>– giving a salary increase to employees (</a:t>
            </a:r>
            <a:r>
              <a:rPr lang="en-US" altLang="en-US" dirty="0" err="1">
                <a:solidFill>
                  <a:srgbClr val="000000"/>
                </a:solidFill>
              </a:rPr>
              <a:t>eg.</a:t>
            </a:r>
            <a:r>
              <a:rPr lang="en-US" altLang="en-US" dirty="0">
                <a:solidFill>
                  <a:srgbClr val="000000"/>
                </a:solidFill>
              </a:rPr>
              <a:t>  </a:t>
            </a:r>
            <a:r>
              <a:rPr lang="en-US" altLang="en-US" dirty="0" err="1">
                <a:solidFill>
                  <a:srgbClr val="000000"/>
                </a:solidFill>
              </a:rPr>
              <a:t>Emp_id</a:t>
            </a:r>
            <a:r>
              <a:rPr lang="en-US" altLang="en-US" dirty="0">
                <a:solidFill>
                  <a:srgbClr val="000000"/>
                </a:solidFill>
              </a:rPr>
              <a:t> 100) forces us to update multiple records</a:t>
            </a:r>
          </a:p>
        </p:txBody>
      </p:sp>
      <p:sp>
        <p:nvSpPr>
          <p:cNvPr id="135172" name="Text Box 4">
            <a:extLst>
              <a:ext uri="{FF2B5EF4-FFF2-40B4-BE49-F238E27FC236}">
                <a16:creationId xmlns:a16="http://schemas.microsoft.com/office/drawing/2014/main" id="{812E7267-1533-455B-BD93-2CC0A17176AA}"/>
              </a:ext>
            </a:extLst>
          </p:cNvPr>
          <p:cNvSpPr txBox="1">
            <a:spLocks noChangeArrowheads="1"/>
          </p:cNvSpPr>
          <p:nvPr/>
        </p:nvSpPr>
        <p:spPr bwMode="auto">
          <a:xfrm>
            <a:off x="2136775" y="4416425"/>
            <a:ext cx="76962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600" dirty="0">
                <a:solidFill>
                  <a:schemeClr val="tx2"/>
                </a:solidFill>
                <a:latin typeface="Tw Cen MT" panose="020B0602020104020603" pitchFamily="34" charset="0"/>
              </a:rPr>
              <a:t>Why do these anomalies exist? </a:t>
            </a:r>
          </a:p>
          <a:p>
            <a:pPr lvl="1"/>
            <a:r>
              <a:rPr lang="en-US" altLang="en-US" sz="2600" dirty="0">
                <a:solidFill>
                  <a:schemeClr val="tx2"/>
                </a:solidFill>
                <a:latin typeface="Tw Cen MT" panose="020B0602020104020603" pitchFamily="34" charset="0"/>
              </a:rPr>
              <a:t>Because we’ve combined two themes (entity types) into one relation. This results in duplication, and an unnecessary dependency between the entities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5172"/>
                                        </p:tgtEl>
                                        <p:attrNameLst>
                                          <p:attrName>style.visibility</p:attrName>
                                        </p:attrNameLst>
                                      </p:cBhvr>
                                      <p:to>
                                        <p:strVal val="visible"/>
                                      </p:to>
                                    </p:set>
                                    <p:animEffect transition="in" filter="checkerboard(across)">
                                      <p:cBhvr>
                                        <p:cTn id="7" dur="500"/>
                                        <p:tgtEl>
                                          <p:spTgt spid="135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45E9786-4036-41E3-B5F9-563196E93476}"/>
              </a:ext>
            </a:extLst>
          </p:cNvPr>
          <p:cNvSpPr>
            <a:spLocks noGrp="1"/>
          </p:cNvSpPr>
          <p:nvPr>
            <p:ph type="title"/>
          </p:nvPr>
        </p:nvSpPr>
        <p:spPr>
          <a:xfrm>
            <a:off x="2133600" y="228600"/>
            <a:ext cx="8153400" cy="990600"/>
          </a:xfrm>
        </p:spPr>
        <p:txBody>
          <a:bodyPr/>
          <a:lstStyle/>
          <a:p>
            <a:pPr eaLnBrk="1" hangingPunct="1"/>
            <a:r>
              <a:rPr lang="en-US" altLang="en-US" dirty="0"/>
              <a:t>Functional dependency</a:t>
            </a:r>
          </a:p>
        </p:txBody>
      </p:sp>
      <p:sp>
        <p:nvSpPr>
          <p:cNvPr id="16387" name="Rectangle 3">
            <a:extLst>
              <a:ext uri="{FF2B5EF4-FFF2-40B4-BE49-F238E27FC236}">
                <a16:creationId xmlns:a16="http://schemas.microsoft.com/office/drawing/2014/main" id="{27FBC8E5-936E-4187-8247-0DADD8B8A85B}"/>
              </a:ext>
            </a:extLst>
          </p:cNvPr>
          <p:cNvSpPr>
            <a:spLocks noGrp="1"/>
          </p:cNvSpPr>
          <p:nvPr>
            <p:ph idx="1"/>
          </p:nvPr>
        </p:nvSpPr>
        <p:spPr>
          <a:xfrm>
            <a:off x="1477926" y="1600201"/>
            <a:ext cx="8812249" cy="4525963"/>
          </a:xfrm>
        </p:spPr>
        <p:txBody>
          <a:bodyPr/>
          <a:lstStyle/>
          <a:p>
            <a:pPr algn="just"/>
            <a:r>
              <a:rPr lang="en-MY" b="1" dirty="0"/>
              <a:t>Functional dependency (FD) </a:t>
            </a:r>
            <a:r>
              <a:rPr lang="en-MY" dirty="0"/>
              <a:t>is a set of constraints between two attributes in a relation. Functional dependency says that if two tuples have same values for attributes A1, A2,..., An, then those two tuples must have to have same values for attributes B1, B2, ..., Bn.</a:t>
            </a:r>
          </a:p>
          <a:p>
            <a:pPr algn="just"/>
            <a:r>
              <a:rPr lang="en-MY" dirty="0"/>
              <a:t>Functional dependency is represented by an arrow sign (→) that is, X→Y, where X functionally determines Y. The left-hand side attributes determine the values of attributes on the right-hand side.</a:t>
            </a:r>
          </a:p>
          <a:p>
            <a:pPr eaLnBrk="1" hangingPunct="1"/>
            <a:r>
              <a:rPr lang="en-US" altLang="en-US" dirty="0">
                <a:solidFill>
                  <a:srgbClr val="000000"/>
                </a:solidFill>
              </a:rPr>
              <a:t>Candidate Key:</a:t>
            </a:r>
          </a:p>
          <a:p>
            <a:pPr lvl="1" eaLnBrk="1" hangingPunct="1"/>
            <a:r>
              <a:rPr lang="en-US" altLang="en-US" dirty="0">
                <a:solidFill>
                  <a:srgbClr val="000000"/>
                </a:solidFill>
              </a:rPr>
              <a:t>A unique identifier. One of the candidate keys will become the primary key</a:t>
            </a:r>
          </a:p>
          <a:p>
            <a:pPr lvl="2" eaLnBrk="1" hangingPunct="1"/>
            <a:r>
              <a:rPr lang="en-US" altLang="en-US" dirty="0">
                <a:solidFill>
                  <a:srgbClr val="000000"/>
                </a:solidFill>
              </a:rPr>
              <a:t>E.g. perhaps there is both credit card number and SS# in a table…in this case both are candidate keys</a:t>
            </a:r>
          </a:p>
          <a:p>
            <a:pPr lvl="1" eaLnBrk="1" hangingPunct="1"/>
            <a:r>
              <a:rPr lang="en-US" altLang="en-US" dirty="0">
                <a:solidFill>
                  <a:srgbClr val="000000"/>
                </a:solidFill>
              </a:rPr>
              <a:t>Each non-key field is functionally dependent on every candidate key</a:t>
            </a:r>
          </a:p>
          <a:p>
            <a:pPr eaLnBrk="1" hangingPunct="1"/>
            <a:endParaRPr lang="en-US" altLang="en-US" dirty="0"/>
          </a:p>
        </p:txBody>
      </p:sp>
      <p:sp>
        <p:nvSpPr>
          <p:cNvPr id="2" name="TextBox 1">
            <a:extLst>
              <a:ext uri="{FF2B5EF4-FFF2-40B4-BE49-F238E27FC236}">
                <a16:creationId xmlns:a16="http://schemas.microsoft.com/office/drawing/2014/main" id="{06BD4807-678B-C844-D91A-F8E72392957B}"/>
              </a:ext>
            </a:extLst>
          </p:cNvPr>
          <p:cNvSpPr txBox="1"/>
          <p:nvPr/>
        </p:nvSpPr>
        <p:spPr>
          <a:xfrm>
            <a:off x="1477926" y="5646643"/>
            <a:ext cx="7652006" cy="369332"/>
          </a:xfrm>
          <a:prstGeom prst="rect">
            <a:avLst/>
          </a:prstGeom>
          <a:noFill/>
        </p:spPr>
        <p:txBody>
          <a:bodyPr wrap="square" rtlCol="0">
            <a:spAutoFit/>
          </a:bodyPr>
          <a:lstStyle/>
          <a:p>
            <a:r>
              <a:rPr lang="en-US" dirty="0"/>
              <a:t>https://</a:t>
            </a:r>
            <a:r>
              <a:rPr lang="en-US" dirty="0" err="1"/>
              <a:t>www.geeksforgeeks.org</a:t>
            </a:r>
            <a:r>
              <a:rPr lang="en-US" dirty="0"/>
              <a:t>/introduction-of-database-normalization/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06_22">
            <a:extLst>
              <a:ext uri="{FF2B5EF4-FFF2-40B4-BE49-F238E27FC236}">
                <a16:creationId xmlns:a16="http://schemas.microsoft.com/office/drawing/2014/main" id="{535A3AA0-6647-41AD-AE24-87A7C8B729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28600"/>
            <a:ext cx="5080591" cy="585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ext Box 3">
            <a:extLst>
              <a:ext uri="{FF2B5EF4-FFF2-40B4-BE49-F238E27FC236}">
                <a16:creationId xmlns:a16="http://schemas.microsoft.com/office/drawing/2014/main" id="{BBEA2A5B-65A3-4D06-A635-A708F2F5C2A9}"/>
              </a:ext>
            </a:extLst>
          </p:cNvPr>
          <p:cNvSpPr txBox="1">
            <a:spLocks noChangeArrowheads="1"/>
          </p:cNvSpPr>
          <p:nvPr/>
        </p:nvSpPr>
        <p:spPr bwMode="auto">
          <a:xfrm>
            <a:off x="808075" y="785037"/>
            <a:ext cx="25304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dirty="0">
                <a:solidFill>
                  <a:srgbClr val="000000"/>
                </a:solidFill>
                <a:latin typeface="Tahoma" panose="020B0604030504040204" pitchFamily="34" charset="0"/>
              </a:rPr>
              <a:t>Figure 4.2 Steps in normalization</a:t>
            </a:r>
          </a:p>
        </p:txBody>
      </p:sp>
      <p:sp>
        <p:nvSpPr>
          <p:cNvPr id="2" name="TextBox 1">
            <a:extLst>
              <a:ext uri="{FF2B5EF4-FFF2-40B4-BE49-F238E27FC236}">
                <a16:creationId xmlns:a16="http://schemas.microsoft.com/office/drawing/2014/main" id="{A9BAB4BB-C7E4-480B-E5D7-7F907A5461A1}"/>
              </a:ext>
            </a:extLst>
          </p:cNvPr>
          <p:cNvSpPr txBox="1"/>
          <p:nvPr/>
        </p:nvSpPr>
        <p:spPr>
          <a:xfrm>
            <a:off x="2180492" y="6080298"/>
            <a:ext cx="6428936" cy="369332"/>
          </a:xfrm>
          <a:prstGeom prst="rect">
            <a:avLst/>
          </a:prstGeom>
          <a:noFill/>
        </p:spPr>
        <p:txBody>
          <a:bodyPr wrap="square" rtlCol="0">
            <a:spAutoFit/>
          </a:bodyPr>
          <a:lstStyle/>
          <a:p>
            <a:r>
              <a:rPr lang="en-US" dirty="0"/>
              <a:t>https://</a:t>
            </a:r>
            <a:r>
              <a:rPr lang="en-US" dirty="0" err="1"/>
              <a:t>www.geeksforgeeks.org</a:t>
            </a:r>
            <a:r>
              <a:rPr lang="en-US" dirty="0"/>
              <a:t>/normal-forms-in-</a:t>
            </a:r>
            <a:r>
              <a:rPr lang="en-US" dirty="0" err="1"/>
              <a:t>dbms</a:t>
            </a:r>
            <a:r>
              <a:rPr lang="en-US" dirty="0"/>
              <a:t>/</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469</TotalTime>
  <Words>2525</Words>
  <Application>Microsoft Office PowerPoint</Application>
  <PresentationFormat>Widescreen</PresentationFormat>
  <Paragraphs>725</Paragraphs>
  <Slides>41</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41</vt:i4>
      </vt:variant>
    </vt:vector>
  </HeadingPairs>
  <TitlesOfParts>
    <vt:vector size="54" baseType="lpstr">
      <vt:lpstr>ＭＳ Ｐゴシック</vt:lpstr>
      <vt:lpstr>Arial</vt:lpstr>
      <vt:lpstr>Calibri</vt:lpstr>
      <vt:lpstr>Calibri Light</vt:lpstr>
      <vt:lpstr>Franklin Gothic Book</vt:lpstr>
      <vt:lpstr>Garamond</vt:lpstr>
      <vt:lpstr>Tahoma</vt:lpstr>
      <vt:lpstr>Times New Roman</vt:lpstr>
      <vt:lpstr>Tw Cen MT</vt:lpstr>
      <vt:lpstr>Verdana</vt:lpstr>
      <vt:lpstr>Wingdings</vt:lpstr>
      <vt:lpstr>Wingdings 2</vt:lpstr>
      <vt:lpstr>Retrospect</vt:lpstr>
      <vt:lpstr>Chapter 4: Normalization </vt:lpstr>
      <vt:lpstr>Chapter Outline</vt:lpstr>
      <vt:lpstr>PowerPoint Presentation</vt:lpstr>
      <vt:lpstr>Recap…</vt:lpstr>
      <vt:lpstr>PowerPoint Presentation</vt:lpstr>
      <vt:lpstr>Figure 4.1 Employee table</vt:lpstr>
      <vt:lpstr>Anomalies in this Table</vt:lpstr>
      <vt:lpstr>Functional dependency</vt:lpstr>
      <vt:lpstr>PowerPoint Presentation</vt:lpstr>
      <vt:lpstr>First Normal Form (1NF)</vt:lpstr>
      <vt:lpstr>First Normal Form (1NF)</vt:lpstr>
      <vt:lpstr>First Normal Form (1NF)</vt:lpstr>
      <vt:lpstr>First Normal Form (1NF)</vt:lpstr>
      <vt:lpstr>First Normal Form (1NF)</vt:lpstr>
      <vt:lpstr>First Normal Form (1NF)</vt:lpstr>
      <vt:lpstr>What is atomic value?</vt:lpstr>
      <vt:lpstr>Example: Dept_Emp</vt:lpstr>
      <vt:lpstr>…and now, is this a relation?</vt:lpstr>
      <vt:lpstr>First Normal Form (1NF) - continue</vt:lpstr>
      <vt:lpstr>PowerPoint Presentation</vt:lpstr>
      <vt:lpstr>Second Normal Form (2NF)</vt:lpstr>
      <vt:lpstr>Second Normal Form (2NF)</vt:lpstr>
      <vt:lpstr>Figure 4.3– Functional Dependencies in EMPLOYEE2</vt:lpstr>
      <vt:lpstr>PowerPoint Presentation</vt:lpstr>
      <vt:lpstr>Third Normal Form</vt:lpstr>
      <vt:lpstr>Third Normal Form (3NF)</vt:lpstr>
      <vt:lpstr>PowerPoint Presentation</vt:lpstr>
      <vt:lpstr>PowerPoint Presentation</vt:lpstr>
      <vt:lpstr>PowerPoint Presentation</vt:lpstr>
      <vt:lpstr>PowerPoint Presentation</vt:lpstr>
      <vt:lpstr>PowerPoint Presentation</vt:lpstr>
      <vt:lpstr>Exercise:  Perform Normalization until 3NF</vt:lpstr>
      <vt:lpstr>Approaches to removing repeating groups</vt:lpstr>
      <vt:lpstr>Split out repeating elements</vt:lpstr>
      <vt:lpstr>2NF : Remove partial dependencies</vt:lpstr>
      <vt:lpstr>3NF : Remove transitive dependencies</vt:lpstr>
      <vt:lpstr>In a nutshell</vt:lpstr>
      <vt:lpstr>Chapter Summary</vt:lpstr>
      <vt:lpstr>Exercise 1</vt:lpstr>
      <vt:lpstr>Exercise 2</vt:lpstr>
      <vt:lpstr>Exercise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Database Normalization</dc:title>
  <dc:creator>SITI NURULAIN BINTI MOHD RUM</dc:creator>
  <cp:lastModifiedBy>LILLY SURIANI AFFENDEY</cp:lastModifiedBy>
  <cp:revision>41</cp:revision>
  <dcterms:created xsi:type="dcterms:W3CDTF">2022-06-30T02:03:06Z</dcterms:created>
  <dcterms:modified xsi:type="dcterms:W3CDTF">2024-10-14T07:46:16Z</dcterms:modified>
</cp:coreProperties>
</file>