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2" r:id="rId40"/>
    <p:sldId id="297" r:id="rId41"/>
    <p:sldId id="298" r:id="rId42"/>
    <p:sldId id="299" r:id="rId43"/>
    <p:sldId id="300" r:id="rId44"/>
    <p:sldId id="301" r:id="rId4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9" d="100"/>
          <a:sy n="99" d="100"/>
        </p:scale>
        <p:origin x="108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D0729"/>
                </a:solidFill>
                <a:latin typeface="Tw Cen MT"/>
                <a:cs typeface="Tw Cen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D0729"/>
                </a:solidFill>
                <a:latin typeface="Tw Cen MT"/>
                <a:cs typeface="Tw Cen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83907" y="1775662"/>
            <a:ext cx="4251325" cy="3656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D0729"/>
                </a:solidFill>
                <a:latin typeface="Tw Cen MT"/>
                <a:cs typeface="Tw Cen MT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6953" y="5264277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382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86380" y="395097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19050">
            <a:solidFill>
              <a:srgbClr val="1CAC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8361" y="151892"/>
            <a:ext cx="9491980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07294D"/>
                </a:solidFill>
                <a:latin typeface="Tw Cen MT Condensed"/>
                <a:cs typeface="Tw Cen MT Condense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0171" y="1416590"/>
            <a:ext cx="9746996" cy="3724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D0729"/>
                </a:solidFill>
                <a:latin typeface="Tw Cen MT"/>
                <a:cs typeface="Tw Cen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612" y="5049265"/>
            <a:ext cx="75412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ts val="4320"/>
              </a:lnSpc>
              <a:spcBef>
                <a:spcPts val="100"/>
              </a:spcBef>
            </a:pPr>
            <a:r>
              <a:rPr sz="4000" b="1" spc="120" dirty="0">
                <a:solidFill>
                  <a:srgbClr val="0D0D0D"/>
                </a:solidFill>
                <a:latin typeface="Tw Cen MT Condensed"/>
                <a:cs typeface="Tw Cen MT Condensed"/>
              </a:rPr>
              <a:t>IDENTIFYING</a:t>
            </a:r>
            <a:r>
              <a:rPr sz="4000" b="1" spc="295" dirty="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sz="4000" b="1" spc="95" dirty="0">
                <a:solidFill>
                  <a:srgbClr val="0D0D0D"/>
                </a:solidFill>
                <a:latin typeface="Tw Cen MT Condensed"/>
                <a:cs typeface="Tw Cen MT Condensed"/>
              </a:rPr>
              <a:t>AND</a:t>
            </a:r>
            <a:r>
              <a:rPr sz="4000" b="1" spc="295" dirty="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sz="4000" b="1" spc="114" dirty="0">
                <a:solidFill>
                  <a:srgbClr val="0D0D0D"/>
                </a:solidFill>
                <a:latin typeface="Tw Cen MT Condensed"/>
                <a:cs typeface="Tw Cen MT Condensed"/>
              </a:rPr>
              <a:t>SELECTING</a:t>
            </a:r>
            <a:r>
              <a:rPr sz="4000" b="1" spc="300" dirty="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sz="4000" b="1" spc="110" dirty="0">
                <a:solidFill>
                  <a:srgbClr val="0D0D0D"/>
                </a:solidFill>
                <a:latin typeface="Tw Cen MT Condensed"/>
                <a:cs typeface="Tw Cen MT Condensed"/>
              </a:rPr>
              <a:t>SYSTEMS</a:t>
            </a:r>
            <a:endParaRPr sz="4000">
              <a:latin typeface="Tw Cen MT Condensed"/>
              <a:cs typeface="Tw Cen MT Condensed"/>
            </a:endParaRPr>
          </a:p>
          <a:p>
            <a:pPr marR="5080" algn="r">
              <a:lnSpc>
                <a:spcPts val="4320"/>
              </a:lnSpc>
            </a:pPr>
            <a:r>
              <a:rPr sz="4000" b="1" spc="110" dirty="0">
                <a:solidFill>
                  <a:srgbClr val="0D0D0D"/>
                </a:solidFill>
                <a:latin typeface="Tw Cen MT Condensed"/>
                <a:cs typeface="Tw Cen MT Condensed"/>
              </a:rPr>
              <a:t>DEVELOPMENT</a:t>
            </a:r>
            <a:r>
              <a:rPr sz="4000" b="1" spc="320" dirty="0">
                <a:solidFill>
                  <a:srgbClr val="0D0D0D"/>
                </a:solidFill>
                <a:latin typeface="Tw Cen MT Condensed"/>
                <a:cs typeface="Tw Cen MT Condensed"/>
              </a:rPr>
              <a:t> </a:t>
            </a:r>
            <a:r>
              <a:rPr sz="4000" b="1" spc="100" dirty="0">
                <a:solidFill>
                  <a:srgbClr val="0D0D0D"/>
                </a:solidFill>
                <a:latin typeface="Tw Cen MT Condensed"/>
                <a:cs typeface="Tw Cen MT Condensed"/>
              </a:rPr>
              <a:t>PROJECTS</a:t>
            </a:r>
            <a:endParaRPr sz="4000">
              <a:latin typeface="Tw Cen MT Condensed"/>
              <a:cs typeface="Tw Cen MT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89847" y="5566664"/>
            <a:ext cx="196786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MY" sz="1350" dirty="0">
                <a:solidFill>
                  <a:srgbClr val="0D0D0D"/>
                </a:solidFill>
                <a:latin typeface="Tw Cen MT"/>
                <a:cs typeface="Tw Cen MT"/>
              </a:rPr>
              <a:t>Chapter 2</a:t>
            </a:r>
            <a:endParaRPr sz="135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40101" y="1479413"/>
            <a:ext cx="6954520" cy="21037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526415" algn="l"/>
              </a:tabLst>
            </a:pPr>
            <a:r>
              <a:rPr sz="3200" i="1" spc="-25" dirty="0">
                <a:solidFill>
                  <a:srgbClr val="1CACE3"/>
                </a:solidFill>
                <a:latin typeface="Tw Cen MT"/>
                <a:cs typeface="Tw Cen MT"/>
              </a:rPr>
              <a:t>3.</a:t>
            </a:r>
            <a:r>
              <a:rPr sz="3200" i="1" dirty="0">
                <a:solidFill>
                  <a:srgbClr val="1CACE3"/>
                </a:solidFill>
                <a:latin typeface="Tw Cen MT"/>
                <a:cs typeface="Tw Cen MT"/>
              </a:rPr>
              <a:t>	</a:t>
            </a:r>
            <a:r>
              <a:rPr sz="3200" i="1" dirty="0">
                <a:solidFill>
                  <a:srgbClr val="4D0729"/>
                </a:solidFill>
                <a:latin typeface="Tw Cen MT"/>
                <a:cs typeface="Tw Cen MT"/>
              </a:rPr>
              <a:t>Selecting</a:t>
            </a:r>
            <a:r>
              <a:rPr sz="3200" i="1" spc="-10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200" i="1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3200" i="1" spc="-1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200" i="1" dirty="0">
                <a:solidFill>
                  <a:srgbClr val="4D0729"/>
                </a:solidFill>
                <a:latin typeface="Tw Cen MT"/>
                <a:cs typeface="Tw Cen MT"/>
              </a:rPr>
              <a:t>development</a:t>
            </a:r>
            <a:r>
              <a:rPr sz="3200" i="1" spc="-9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200" i="1" spc="-1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endParaRPr sz="32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155"/>
              </a:spcBef>
              <a:tabLst>
                <a:tab pos="9264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w Cen MT"/>
                <a:cs typeface="Tw Cen MT"/>
              </a:rPr>
              <a:t>Based</a:t>
            </a:r>
            <a:r>
              <a:rPr sz="2400" spc="-4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on</a:t>
            </a:r>
            <a:r>
              <a:rPr sz="2400" spc="-3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various</a:t>
            </a:r>
            <a:r>
              <a:rPr sz="2400" spc="-3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factors</a:t>
            </a:r>
            <a:endParaRPr sz="24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9264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w Cen MT"/>
                <a:cs typeface="Tw Cen MT"/>
              </a:rPr>
              <a:t>Both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short-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and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long-</a:t>
            </a:r>
            <a:r>
              <a:rPr sz="2400" dirty="0">
                <a:latin typeface="Tw Cen MT"/>
                <a:cs typeface="Tw Cen MT"/>
              </a:rPr>
              <a:t>term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projects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considered</a:t>
            </a:r>
            <a:endParaRPr sz="24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  <a:tabLst>
                <a:tab pos="9264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w Cen MT"/>
                <a:cs typeface="Tw Cen MT"/>
              </a:rPr>
              <a:t>Most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likely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to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achieve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business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objectives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selected</a:t>
            </a:r>
            <a:endParaRPr sz="24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  <a:tabLst>
                <a:tab pos="9264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w Cen MT"/>
                <a:cs typeface="Tw Cen MT"/>
              </a:rPr>
              <a:t>A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very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important</a:t>
            </a:r>
            <a:r>
              <a:rPr sz="2400" spc="-3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and</a:t>
            </a:r>
            <a:r>
              <a:rPr sz="2400" spc="-2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ongoing</a:t>
            </a:r>
            <a:r>
              <a:rPr sz="2400" spc="-20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activity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921" rIns="0" bIns="0" rtlCol="0">
            <a:spAutoFit/>
          </a:bodyPr>
          <a:lstStyle/>
          <a:p>
            <a:pPr marL="8636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38400" y="1781555"/>
            <a:ext cx="6934575" cy="41906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2447" y="4980432"/>
            <a:ext cx="35934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Project</a:t>
            </a:r>
            <a:r>
              <a:rPr sz="1800" spc="-3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selection</a:t>
            </a:r>
            <a:r>
              <a:rPr sz="1800" spc="-3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decisions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must </a:t>
            </a:r>
            <a:r>
              <a:rPr sz="1800" dirty="0">
                <a:latin typeface="Arial" panose="020B0704020202020204"/>
                <a:cs typeface="Arial" panose="020B0704020202020204"/>
              </a:rPr>
              <a:t>consider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numerous</a:t>
            </a:r>
            <a:r>
              <a:rPr sz="1800" spc="-3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factors</a:t>
            </a:r>
            <a:r>
              <a:rPr sz="1800" spc="-1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and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can </a:t>
            </a:r>
            <a:r>
              <a:rPr sz="1800" dirty="0">
                <a:latin typeface="Arial" panose="020B0704020202020204"/>
                <a:cs typeface="Arial" panose="020B0704020202020204"/>
              </a:rPr>
              <a:t>have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numerous</a:t>
            </a:r>
            <a:r>
              <a:rPr sz="1800" spc="-1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outcomes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9242425" cy="21818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9210">
              <a:lnSpc>
                <a:spcPts val="3030"/>
              </a:lnSpc>
              <a:spcBef>
                <a:spcPts val="480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One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method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deciding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among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different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or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alternative designs:</a:t>
            </a:r>
            <a:endParaRPr sz="2800">
              <a:latin typeface="Tw Cen MT"/>
              <a:cs typeface="Tw Cen MT"/>
            </a:endParaRPr>
          </a:p>
          <a:p>
            <a:pPr marL="858520" marR="4872355" indent="-457200">
              <a:lnSpc>
                <a:spcPts val="2660"/>
              </a:lnSpc>
              <a:spcBef>
                <a:spcPts val="25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Tw Cen MT"/>
                <a:cs typeface="Tw Cen MT"/>
              </a:rPr>
              <a:t>For</a:t>
            </a:r>
            <a:r>
              <a:rPr sz="2000" spc="-2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each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requirement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or</a:t>
            </a:r>
            <a:r>
              <a:rPr sz="2000" spc="-10" dirty="0">
                <a:latin typeface="Tw Cen MT"/>
                <a:cs typeface="Tw Cen MT"/>
              </a:rPr>
              <a:t> constraint: </a:t>
            </a:r>
            <a:r>
              <a:rPr sz="2000" dirty="0">
                <a:latin typeface="Tw Cen MT"/>
                <a:cs typeface="Tw Cen MT"/>
              </a:rPr>
              <a:t>Score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=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weight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X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rating</a:t>
            </a:r>
            <a:endParaRPr sz="2000">
              <a:latin typeface="Tw Cen MT"/>
              <a:cs typeface="Tw Cen MT"/>
            </a:endParaRPr>
          </a:p>
          <a:p>
            <a:pPr marL="400685">
              <a:lnSpc>
                <a:spcPct val="100000"/>
              </a:lnSpc>
              <a:spcBef>
                <a:spcPts val="130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Tw Cen MT"/>
                <a:cs typeface="Tw Cen MT"/>
              </a:rPr>
              <a:t>Each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alternative: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sum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scores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across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requirements/constraints</a:t>
            </a:r>
            <a:endParaRPr sz="2000">
              <a:latin typeface="Tw Cen MT"/>
              <a:cs typeface="Tw Cen MT"/>
            </a:endParaRPr>
          </a:p>
          <a:p>
            <a:pPr marL="400685">
              <a:lnSpc>
                <a:spcPct val="100000"/>
              </a:lnSpc>
              <a:spcBef>
                <a:spcPts val="260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Tw Cen MT"/>
                <a:cs typeface="Tw Cen MT"/>
              </a:rPr>
              <a:t>Alternative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with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highest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score</a:t>
            </a:r>
            <a:r>
              <a:rPr sz="2000" spc="-15" dirty="0">
                <a:latin typeface="Tw Cen MT"/>
                <a:cs typeface="Tw Cen MT"/>
              </a:rPr>
              <a:t> </a:t>
            </a:r>
            <a:r>
              <a:rPr sz="2000" spc="-20" dirty="0">
                <a:latin typeface="Tw Cen MT"/>
                <a:cs typeface="Tw Cen MT"/>
              </a:rPr>
              <a:t>wins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299702" y="2400300"/>
            <a:ext cx="17272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704020202020204"/>
                <a:cs typeface="Arial" panose="020B0704020202020204"/>
              </a:rPr>
              <a:t>Alternative </a:t>
            </a:r>
            <a:r>
              <a:rPr sz="1800" dirty="0">
                <a:latin typeface="Arial" panose="020B0704020202020204"/>
                <a:cs typeface="Arial" panose="020B0704020202020204"/>
              </a:rPr>
              <a:t>projects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and </a:t>
            </a:r>
            <a:r>
              <a:rPr sz="1800" dirty="0">
                <a:latin typeface="Arial" panose="020B0704020202020204"/>
                <a:cs typeface="Arial" panose="020B0704020202020204"/>
              </a:rPr>
              <a:t>system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design </a:t>
            </a:r>
            <a:r>
              <a:rPr sz="1800" dirty="0">
                <a:latin typeface="Arial" panose="020B0704020202020204"/>
                <a:cs typeface="Arial" panose="020B0704020202020204"/>
              </a:rPr>
              <a:t>decisions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can</a:t>
            </a:r>
            <a:r>
              <a:rPr sz="1800" spc="-1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be </a:t>
            </a:r>
            <a:r>
              <a:rPr sz="1800" dirty="0">
                <a:latin typeface="Arial" panose="020B0704020202020204"/>
                <a:cs typeface="Arial" panose="020B0704020202020204"/>
              </a:rPr>
              <a:t>assisted</a:t>
            </a:r>
            <a:r>
              <a:rPr sz="1800" spc="-3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using weighted multicriteria analysis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1870" y="1789868"/>
            <a:ext cx="6512949" cy="41926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DELIVERABLES</a:t>
            </a:r>
            <a:r>
              <a:rPr spc="135" dirty="0"/>
              <a:t> </a:t>
            </a:r>
            <a:r>
              <a:rPr spc="50" dirty="0"/>
              <a:t>AND</a:t>
            </a:r>
            <a:r>
              <a:rPr spc="145" dirty="0"/>
              <a:t> </a:t>
            </a:r>
            <a:r>
              <a:rPr spc="-10" dirty="0"/>
              <a:t>OUTCOMES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30171" y="1416590"/>
            <a:ext cx="9746996" cy="2609399"/>
          </a:xfrm>
          <a:prstGeom prst="rect">
            <a:avLst/>
          </a:prstGeom>
        </p:spPr>
        <p:txBody>
          <a:bodyPr vert="horz" wrap="square" lIns="0" tIns="158463" rIns="0" bIns="0" rtlCol="0">
            <a:spAutoFit/>
          </a:bodyPr>
          <a:lstStyle/>
          <a:p>
            <a:pPr marL="290830" marR="196215" indent="29210">
              <a:lnSpc>
                <a:spcPts val="3030"/>
              </a:lnSpc>
              <a:spcBef>
                <a:spcPts val="480"/>
              </a:spcBef>
            </a:pPr>
            <a:r>
              <a:rPr sz="2800" dirty="0"/>
              <a:t>Primary</a:t>
            </a:r>
            <a:r>
              <a:rPr sz="2800" spc="-35" dirty="0"/>
              <a:t> </a:t>
            </a:r>
            <a:r>
              <a:rPr sz="2800" dirty="0"/>
              <a:t>deliverable</a:t>
            </a:r>
            <a:r>
              <a:rPr sz="2800" spc="-35" dirty="0"/>
              <a:t> </a:t>
            </a:r>
            <a:r>
              <a:rPr sz="2800" dirty="0"/>
              <a:t>from</a:t>
            </a:r>
            <a:r>
              <a:rPr sz="2800" spc="-35" dirty="0"/>
              <a:t> </a:t>
            </a:r>
            <a:r>
              <a:rPr sz="2800" dirty="0"/>
              <a:t>the</a:t>
            </a:r>
            <a:r>
              <a:rPr sz="2800" spc="-35" dirty="0"/>
              <a:t> </a:t>
            </a:r>
            <a:r>
              <a:rPr sz="2800" dirty="0"/>
              <a:t>first</a:t>
            </a:r>
            <a:r>
              <a:rPr sz="2800" spc="-35" dirty="0"/>
              <a:t> </a:t>
            </a:r>
            <a:r>
              <a:rPr sz="2800" dirty="0"/>
              <a:t>part</a:t>
            </a:r>
            <a:r>
              <a:rPr sz="2800" spc="-25" dirty="0"/>
              <a:t> </a:t>
            </a:r>
            <a:r>
              <a:rPr sz="2800" dirty="0"/>
              <a:t>of</a:t>
            </a:r>
            <a:r>
              <a:rPr sz="2800" spc="45" dirty="0"/>
              <a:t> </a:t>
            </a:r>
            <a:r>
              <a:rPr sz="2800" dirty="0"/>
              <a:t>the</a:t>
            </a:r>
            <a:r>
              <a:rPr sz="2800" spc="-35" dirty="0"/>
              <a:t> </a:t>
            </a:r>
            <a:r>
              <a:rPr sz="2800" dirty="0"/>
              <a:t>planning</a:t>
            </a:r>
            <a:r>
              <a:rPr sz="2800" spc="-40" dirty="0"/>
              <a:t> </a:t>
            </a:r>
            <a:r>
              <a:rPr sz="2800" dirty="0"/>
              <a:t>phase</a:t>
            </a:r>
            <a:r>
              <a:rPr sz="2800" spc="-35" dirty="0"/>
              <a:t> </a:t>
            </a:r>
            <a:r>
              <a:rPr sz="2800" dirty="0"/>
              <a:t>is</a:t>
            </a:r>
            <a:r>
              <a:rPr sz="2800" spc="-35" dirty="0"/>
              <a:t> </a:t>
            </a:r>
            <a:r>
              <a:rPr sz="2800" spc="-50" dirty="0"/>
              <a:t>a </a:t>
            </a:r>
            <a:r>
              <a:rPr sz="2800" b="1" dirty="0"/>
              <a:t>schedule</a:t>
            </a:r>
            <a:r>
              <a:rPr sz="2800" spc="-40" dirty="0"/>
              <a:t> </a:t>
            </a:r>
            <a:r>
              <a:rPr sz="2800" dirty="0"/>
              <a:t>of</a:t>
            </a:r>
            <a:r>
              <a:rPr sz="2800" spc="65" dirty="0"/>
              <a:t> </a:t>
            </a:r>
            <a:r>
              <a:rPr sz="2800" dirty="0"/>
              <a:t>specific</a:t>
            </a:r>
            <a:r>
              <a:rPr sz="2800" spc="-20" dirty="0"/>
              <a:t> </a:t>
            </a:r>
            <a:r>
              <a:rPr sz="2800" dirty="0"/>
              <a:t>IS</a:t>
            </a:r>
            <a:r>
              <a:rPr sz="2800" spc="-20" dirty="0"/>
              <a:t> </a:t>
            </a:r>
            <a:r>
              <a:rPr sz="2800" dirty="0"/>
              <a:t>development</a:t>
            </a:r>
            <a:r>
              <a:rPr sz="2800" spc="-35" dirty="0"/>
              <a:t> </a:t>
            </a:r>
            <a:r>
              <a:rPr sz="2800" spc="-10" dirty="0"/>
              <a:t>projects.</a:t>
            </a:r>
            <a:endParaRPr sz="2800" dirty="0"/>
          </a:p>
          <a:p>
            <a:pPr marL="290830" marR="5080" indent="29210">
              <a:lnSpc>
                <a:spcPts val="3020"/>
              </a:lnSpc>
              <a:spcBef>
                <a:spcPts val="1100"/>
              </a:spcBef>
            </a:pPr>
            <a:r>
              <a:rPr sz="2800" dirty="0"/>
              <a:t>Outcome</a:t>
            </a:r>
            <a:r>
              <a:rPr sz="2800" spc="-55" dirty="0"/>
              <a:t> </a:t>
            </a:r>
            <a:r>
              <a:rPr sz="2800" dirty="0"/>
              <a:t>of</a:t>
            </a:r>
            <a:r>
              <a:rPr sz="2800" spc="50" dirty="0"/>
              <a:t> </a:t>
            </a:r>
            <a:r>
              <a:rPr sz="2800" dirty="0"/>
              <a:t>the</a:t>
            </a:r>
            <a:r>
              <a:rPr sz="2800" spc="-30" dirty="0"/>
              <a:t> </a:t>
            </a:r>
            <a:r>
              <a:rPr sz="2800" dirty="0"/>
              <a:t>next</a:t>
            </a:r>
            <a:r>
              <a:rPr sz="2800" spc="-30" dirty="0"/>
              <a:t> </a:t>
            </a:r>
            <a:r>
              <a:rPr sz="2800" dirty="0"/>
              <a:t>part</a:t>
            </a:r>
            <a:r>
              <a:rPr sz="2800" spc="-30" dirty="0"/>
              <a:t> </a:t>
            </a:r>
            <a:r>
              <a:rPr sz="2800" dirty="0"/>
              <a:t>of</a:t>
            </a:r>
            <a:r>
              <a:rPr sz="2800" spc="50" dirty="0"/>
              <a:t> </a:t>
            </a:r>
            <a:r>
              <a:rPr sz="2800" dirty="0"/>
              <a:t>the</a:t>
            </a:r>
            <a:r>
              <a:rPr sz="2800" spc="-25" dirty="0"/>
              <a:t> </a:t>
            </a:r>
            <a:r>
              <a:rPr sz="2800" dirty="0"/>
              <a:t>planning</a:t>
            </a:r>
            <a:r>
              <a:rPr sz="2800" spc="-35" dirty="0"/>
              <a:t> </a:t>
            </a:r>
            <a:r>
              <a:rPr sz="2800" spc="-10" dirty="0"/>
              <a:t>phase—</a:t>
            </a:r>
            <a:r>
              <a:rPr sz="2800" b="1" dirty="0"/>
              <a:t>project</a:t>
            </a:r>
            <a:r>
              <a:rPr sz="2800" b="1" spc="-30" dirty="0"/>
              <a:t> </a:t>
            </a:r>
            <a:r>
              <a:rPr sz="2800" b="1" spc="-10" dirty="0"/>
              <a:t>initiation </a:t>
            </a:r>
            <a:r>
              <a:rPr sz="2800" b="1" dirty="0"/>
              <a:t>and</a:t>
            </a:r>
            <a:r>
              <a:rPr sz="2800" b="1" spc="-55" dirty="0"/>
              <a:t> </a:t>
            </a:r>
            <a:r>
              <a:rPr sz="2800" b="1" spc="-10" dirty="0"/>
              <a:t>planning</a:t>
            </a:r>
            <a:r>
              <a:rPr sz="2800" spc="-10" dirty="0"/>
              <a:t>—</a:t>
            </a:r>
            <a:r>
              <a:rPr sz="2800" dirty="0"/>
              <a:t>is</a:t>
            </a:r>
            <a:r>
              <a:rPr sz="2800" spc="-50" dirty="0"/>
              <a:t> </a:t>
            </a:r>
            <a:r>
              <a:rPr sz="2800" dirty="0"/>
              <a:t>the</a:t>
            </a:r>
            <a:r>
              <a:rPr sz="2800" spc="-50" dirty="0"/>
              <a:t> </a:t>
            </a:r>
            <a:r>
              <a:rPr sz="2800" dirty="0"/>
              <a:t>assurance</a:t>
            </a:r>
            <a:r>
              <a:rPr sz="2800" spc="-50" dirty="0"/>
              <a:t> </a:t>
            </a:r>
            <a:r>
              <a:rPr sz="2800" dirty="0"/>
              <a:t>that</a:t>
            </a:r>
            <a:r>
              <a:rPr sz="2800" spc="-50" dirty="0"/>
              <a:t> </a:t>
            </a:r>
            <a:r>
              <a:rPr sz="2800" dirty="0"/>
              <a:t>careful</a:t>
            </a:r>
            <a:r>
              <a:rPr sz="2800" spc="-50" dirty="0"/>
              <a:t> </a:t>
            </a:r>
            <a:r>
              <a:rPr sz="2800" dirty="0"/>
              <a:t>consideration</a:t>
            </a:r>
            <a:r>
              <a:rPr sz="2800" spc="-50" dirty="0"/>
              <a:t> </a:t>
            </a:r>
            <a:r>
              <a:rPr sz="2800" spc="-25" dirty="0"/>
              <a:t>was </a:t>
            </a:r>
            <a:r>
              <a:rPr sz="2800" dirty="0"/>
              <a:t>given</a:t>
            </a:r>
            <a:r>
              <a:rPr sz="2800" spc="-25" dirty="0"/>
              <a:t> </a:t>
            </a:r>
            <a:r>
              <a:rPr sz="2800" dirty="0"/>
              <a:t>to</a:t>
            </a:r>
            <a:r>
              <a:rPr sz="2800" spc="-20" dirty="0"/>
              <a:t> </a:t>
            </a:r>
            <a:r>
              <a:rPr sz="2800" dirty="0"/>
              <a:t>project</a:t>
            </a:r>
            <a:r>
              <a:rPr sz="2800" spc="-20" dirty="0"/>
              <a:t> </a:t>
            </a:r>
            <a:r>
              <a:rPr sz="2800" dirty="0"/>
              <a:t>selection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20" dirty="0"/>
              <a:t> </a:t>
            </a:r>
            <a:r>
              <a:rPr sz="2800" dirty="0"/>
              <a:t>each</a:t>
            </a:r>
            <a:r>
              <a:rPr sz="2800" spc="-30" dirty="0"/>
              <a:t> </a:t>
            </a:r>
            <a:r>
              <a:rPr sz="2800" dirty="0"/>
              <a:t>project</a:t>
            </a:r>
            <a:r>
              <a:rPr sz="2800" spc="-20" dirty="0"/>
              <a:t> </a:t>
            </a:r>
            <a:r>
              <a:rPr sz="2800" dirty="0"/>
              <a:t>can</a:t>
            </a:r>
            <a:r>
              <a:rPr sz="2800" spc="-20" dirty="0"/>
              <a:t> </a:t>
            </a:r>
            <a:r>
              <a:rPr sz="2800" dirty="0"/>
              <a:t>help</a:t>
            </a:r>
            <a:r>
              <a:rPr sz="2800" spc="-20" dirty="0"/>
              <a:t> </a:t>
            </a:r>
            <a:r>
              <a:rPr sz="2800" spc="-25" dirty="0"/>
              <a:t>the </a:t>
            </a:r>
            <a:r>
              <a:rPr sz="2800" dirty="0"/>
              <a:t>organization</a:t>
            </a:r>
            <a:r>
              <a:rPr sz="2800" spc="-40" dirty="0"/>
              <a:t> </a:t>
            </a:r>
            <a:r>
              <a:rPr sz="2800" dirty="0"/>
              <a:t>reach</a:t>
            </a:r>
            <a:r>
              <a:rPr sz="2800" spc="-50" dirty="0"/>
              <a:t> </a:t>
            </a:r>
            <a:r>
              <a:rPr sz="2800" dirty="0"/>
              <a:t>its</a:t>
            </a:r>
            <a:r>
              <a:rPr sz="2800" spc="-40" dirty="0"/>
              <a:t> </a:t>
            </a:r>
            <a:r>
              <a:rPr sz="2800" spc="-10" dirty="0"/>
              <a:t>goals.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DELIVERABLES</a:t>
            </a:r>
            <a:r>
              <a:rPr spc="225" dirty="0"/>
              <a:t> </a:t>
            </a:r>
            <a:r>
              <a:rPr spc="50" dirty="0"/>
              <a:t>AND</a:t>
            </a:r>
            <a:r>
              <a:rPr spc="245" dirty="0"/>
              <a:t> </a:t>
            </a:r>
            <a:r>
              <a:rPr dirty="0"/>
              <a:t>OUTCOMES</a:t>
            </a:r>
            <a:r>
              <a:rPr spc="220" dirty="0"/>
              <a:t> </a:t>
            </a:r>
            <a:r>
              <a:rPr spc="-10" dirty="0"/>
              <a:t>(CONT.)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8665845" cy="12211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6670" algn="just">
              <a:lnSpc>
                <a:spcPts val="3030"/>
              </a:lnSpc>
              <a:spcBef>
                <a:spcPts val="48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Incremental</a:t>
            </a:r>
            <a:r>
              <a:rPr sz="2800" b="1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commitment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strategy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systems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analysis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and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design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which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project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reviewed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after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each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phase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and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continuation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project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rejustified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DELIVERABLES</a:t>
            </a:r>
            <a:r>
              <a:rPr spc="225" dirty="0"/>
              <a:t> </a:t>
            </a:r>
            <a:r>
              <a:rPr spc="50" dirty="0"/>
              <a:t>AND</a:t>
            </a:r>
            <a:r>
              <a:rPr spc="245" dirty="0"/>
              <a:t> </a:t>
            </a:r>
            <a:r>
              <a:rPr dirty="0"/>
              <a:t>OUTCOMES</a:t>
            </a:r>
            <a:r>
              <a:rPr spc="220" dirty="0"/>
              <a:t> </a:t>
            </a:r>
            <a:r>
              <a:rPr spc="-10" dirty="0"/>
              <a:t>(CONT.)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15440" y="1975140"/>
            <a:ext cx="6513236" cy="40164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27194" y="5275833"/>
            <a:ext cx="5447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Information</a:t>
            </a:r>
            <a:r>
              <a:rPr sz="1800" spc="-3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systems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development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projects</a:t>
            </a:r>
            <a:r>
              <a:rPr sz="1800" spc="-3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come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from </a:t>
            </a:r>
            <a:r>
              <a:rPr sz="1800" dirty="0">
                <a:latin typeface="Arial" panose="020B0704020202020204"/>
                <a:cs typeface="Arial" panose="020B0704020202020204"/>
              </a:rPr>
              <a:t>both</a:t>
            </a:r>
            <a:r>
              <a:rPr sz="1800" spc="1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top-</a:t>
            </a:r>
            <a:r>
              <a:rPr sz="1800" dirty="0">
                <a:latin typeface="Arial" panose="020B0704020202020204"/>
                <a:cs typeface="Arial" panose="020B0704020202020204"/>
              </a:rPr>
              <a:t>down</a:t>
            </a:r>
            <a:r>
              <a:rPr sz="1800" spc="-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and</a:t>
            </a:r>
            <a:r>
              <a:rPr sz="1800" spc="1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bottom-</a:t>
            </a:r>
            <a:r>
              <a:rPr sz="1800" dirty="0">
                <a:latin typeface="Arial" panose="020B0704020202020204"/>
                <a:cs typeface="Arial" panose="020B0704020202020204"/>
              </a:rPr>
              <a:t>up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initiatives.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5" dirty="0"/>
              <a:t> </a:t>
            </a:r>
            <a:r>
              <a:rPr sz="4000" dirty="0"/>
              <a:t>AND</a:t>
            </a:r>
            <a:r>
              <a:rPr sz="4000" spc="340" dirty="0"/>
              <a:t> </a:t>
            </a:r>
            <a:r>
              <a:rPr sz="4000" dirty="0"/>
              <a:t>INFORMATION</a:t>
            </a:r>
            <a:r>
              <a:rPr sz="4000" spc="345" dirty="0"/>
              <a:t> </a:t>
            </a:r>
            <a:r>
              <a:rPr sz="4000" spc="60" dirty="0"/>
              <a:t>SYSTEMS</a:t>
            </a:r>
            <a:r>
              <a:rPr sz="4000" spc="335" dirty="0"/>
              <a:t> </a:t>
            </a:r>
            <a:r>
              <a:rPr sz="4000" spc="40" dirty="0"/>
              <a:t>PLANNING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9062085" cy="15055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9210">
              <a:lnSpc>
                <a:spcPts val="3030"/>
              </a:lnSpc>
              <a:spcBef>
                <a:spcPts val="480"/>
              </a:spcBef>
            </a:pP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benefit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from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planning-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based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approach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identifying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and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selecting</a:t>
            </a:r>
            <a:r>
              <a:rPr sz="2800" spc="-8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projects,</a:t>
            </a:r>
            <a:r>
              <a:rPr sz="2800" spc="-9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organization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must:</a:t>
            </a:r>
            <a:endParaRPr sz="2800">
              <a:latin typeface="Tw Cen MT"/>
              <a:cs typeface="Tw Cen MT"/>
            </a:endParaRPr>
          </a:p>
          <a:p>
            <a:pPr marL="400685">
              <a:lnSpc>
                <a:spcPct val="100000"/>
              </a:lnSpc>
              <a:spcBef>
                <a:spcPts val="155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Tw Cen MT"/>
                <a:cs typeface="Tw Cen MT"/>
              </a:rPr>
              <a:t>Analyze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its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information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needs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thoroughly.</a:t>
            </a:r>
            <a:endParaRPr sz="2000">
              <a:latin typeface="Tw Cen MT"/>
              <a:cs typeface="Tw Cen MT"/>
            </a:endParaRPr>
          </a:p>
          <a:p>
            <a:pPr marL="400685">
              <a:lnSpc>
                <a:spcPct val="100000"/>
              </a:lnSpc>
              <a:spcBef>
                <a:spcPts val="255"/>
              </a:spcBef>
              <a:tabLst>
                <a:tab pos="85788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Tw Cen MT"/>
                <a:cs typeface="Tw Cen MT"/>
              </a:rPr>
              <a:t>Plan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its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projects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carefully.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0" dirty="0"/>
              <a:t>REASONS</a:t>
            </a:r>
            <a:r>
              <a:rPr sz="4000" spc="290" dirty="0"/>
              <a:t> </a:t>
            </a:r>
            <a:r>
              <a:rPr sz="4000" dirty="0"/>
              <a:t>FOR</a:t>
            </a:r>
            <a:r>
              <a:rPr sz="4000" spc="305" dirty="0"/>
              <a:t> </a:t>
            </a:r>
            <a:r>
              <a:rPr sz="4000" dirty="0"/>
              <a:t>IMPORTANCE</a:t>
            </a:r>
            <a:r>
              <a:rPr sz="4000" spc="300" dirty="0"/>
              <a:t> </a:t>
            </a:r>
            <a:r>
              <a:rPr sz="4000" dirty="0"/>
              <a:t>OF</a:t>
            </a:r>
            <a:r>
              <a:rPr sz="4000" spc="310" dirty="0"/>
              <a:t> </a:t>
            </a:r>
            <a:r>
              <a:rPr sz="4000" dirty="0"/>
              <a:t>IMPROVED</a:t>
            </a:r>
            <a:r>
              <a:rPr sz="4000" spc="300" dirty="0"/>
              <a:t> </a:t>
            </a:r>
            <a:r>
              <a:rPr sz="4000" spc="40" dirty="0"/>
              <a:t>PLANNING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8778240" cy="34563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9210">
              <a:lnSpc>
                <a:spcPts val="3030"/>
              </a:lnSpc>
              <a:spcBef>
                <a:spcPts val="480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Increasing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cost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systems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(40%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organizational expense)</a:t>
            </a:r>
            <a:endParaRPr sz="2800">
              <a:latin typeface="Tw Cen MT"/>
              <a:cs typeface="Tw Cen MT"/>
            </a:endParaRPr>
          </a:p>
          <a:p>
            <a:pPr marL="41910">
              <a:lnSpc>
                <a:spcPct val="100000"/>
              </a:lnSpc>
              <a:spcBef>
                <a:spcPts val="715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Lack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cross-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organizational</a:t>
            </a:r>
            <a:r>
              <a:rPr sz="2800" spc="-7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applications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systems</a:t>
            </a:r>
            <a:endParaRPr sz="2800">
              <a:latin typeface="Tw Cen MT"/>
              <a:cs typeface="Tw Cen MT"/>
            </a:endParaRPr>
          </a:p>
          <a:p>
            <a:pPr marL="41910">
              <a:lnSpc>
                <a:spcPct val="100000"/>
              </a:lnSpc>
              <a:spcBef>
                <a:spcPts val="765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Systems</a:t>
            </a:r>
            <a:r>
              <a:rPr sz="2800" spc="-9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don’t</a:t>
            </a:r>
            <a:r>
              <a:rPr sz="2800" spc="-9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address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critical</a:t>
            </a:r>
            <a:r>
              <a:rPr sz="2800" spc="-8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strategic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problems</a:t>
            </a:r>
            <a:endParaRPr sz="2800">
              <a:latin typeface="Tw Cen MT"/>
              <a:cs typeface="Tw Cen MT"/>
            </a:endParaRPr>
          </a:p>
          <a:p>
            <a:pPr marL="41910" marR="1892935">
              <a:lnSpc>
                <a:spcPts val="4130"/>
              </a:lnSpc>
              <a:spcBef>
                <a:spcPts val="255"/>
              </a:spcBef>
            </a:pP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Too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much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redundancy,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lack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quality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High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system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maintenance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costs</a:t>
            </a:r>
            <a:endParaRPr sz="2800">
              <a:latin typeface="Tw Cen MT"/>
              <a:cs typeface="Tw Cen MT"/>
            </a:endParaRPr>
          </a:p>
          <a:p>
            <a:pPr marL="41910">
              <a:lnSpc>
                <a:spcPct val="100000"/>
              </a:lnSpc>
              <a:spcBef>
                <a:spcPts val="495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Long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application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backlogs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0303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dirty="0"/>
              <a:t>CORPORATE</a:t>
            </a:r>
            <a:r>
              <a:rPr spc="495" dirty="0"/>
              <a:t> </a:t>
            </a:r>
            <a:r>
              <a:rPr dirty="0"/>
              <a:t>STRATEGIC</a:t>
            </a:r>
            <a:r>
              <a:rPr spc="500" dirty="0"/>
              <a:t> </a:t>
            </a:r>
            <a:r>
              <a:rPr spc="50" dirty="0"/>
              <a:t>PLANNING</a:t>
            </a:r>
            <a:endParaRPr spc="50" dirty="0"/>
          </a:p>
        </p:txBody>
      </p:sp>
      <p:sp>
        <p:nvSpPr>
          <p:cNvPr id="3" name="object 3"/>
          <p:cNvSpPr txBox="1"/>
          <p:nvPr/>
        </p:nvSpPr>
        <p:spPr>
          <a:xfrm>
            <a:off x="2387854" y="1465071"/>
            <a:ext cx="5425440" cy="2112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524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Ongoing</a:t>
            </a:r>
            <a:r>
              <a:rPr sz="24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process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defines</a:t>
            </a:r>
            <a:r>
              <a:rPr sz="24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mission,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objectives,</a:t>
            </a:r>
            <a:r>
              <a:rPr sz="24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4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strategies</a:t>
            </a:r>
            <a:r>
              <a:rPr sz="24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4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organization</a:t>
            </a:r>
            <a:endParaRPr sz="2400">
              <a:latin typeface="Tw Cen MT"/>
              <a:cs typeface="Tw Cen MT"/>
            </a:endParaRPr>
          </a:p>
          <a:p>
            <a:pPr marL="27305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Corporate</a:t>
            </a:r>
            <a:r>
              <a:rPr sz="2400" spc="-1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strategy</a:t>
            </a:r>
            <a:r>
              <a:rPr sz="2400" spc="-1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involves:</a:t>
            </a:r>
            <a:endParaRPr sz="2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220"/>
              </a:spcBef>
            </a:pPr>
            <a:r>
              <a:rPr sz="1800" spc="-1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w Cen MT"/>
                <a:cs typeface="Tw Cen MT"/>
              </a:rPr>
              <a:t>Mission</a:t>
            </a:r>
            <a:r>
              <a:rPr sz="1800" spc="-40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statement</a:t>
            </a:r>
            <a:endParaRPr sz="18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w Cen MT"/>
                <a:cs typeface="Tw Cen MT"/>
              </a:rPr>
              <a:t>Objective</a:t>
            </a:r>
            <a:r>
              <a:rPr sz="1800" spc="-3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statements</a:t>
            </a:r>
            <a:endParaRPr sz="18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w Cen MT"/>
                <a:cs typeface="Tw Cen MT"/>
              </a:rPr>
              <a:t>Description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of</a:t>
            </a:r>
            <a:r>
              <a:rPr sz="1800" spc="3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competitive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strategy</a:t>
            </a:r>
            <a:endParaRPr sz="1800">
              <a:latin typeface="Tw Cen MT"/>
              <a:cs typeface="Tw Cen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420117" y="1800578"/>
            <a:ext cx="2210136" cy="28762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5047" y="5018532"/>
            <a:ext cx="23869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Corporate</a:t>
            </a:r>
            <a:r>
              <a:rPr sz="1800" spc="-4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strategic </a:t>
            </a:r>
            <a:r>
              <a:rPr sz="1800" dirty="0">
                <a:latin typeface="Arial" panose="020B0704020202020204"/>
                <a:cs typeface="Arial" panose="020B0704020202020204"/>
              </a:rPr>
              <a:t>planning</a:t>
            </a:r>
            <a:r>
              <a:rPr sz="1800" spc="-3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is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a</a:t>
            </a:r>
            <a:r>
              <a:rPr sz="1800" spc="-1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three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step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Process.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LEARNING</a:t>
            </a:r>
            <a:r>
              <a:rPr spc="135" dirty="0"/>
              <a:t> </a:t>
            </a:r>
            <a:r>
              <a:rPr spc="40" dirty="0"/>
              <a:t>OBJECTIVES</a:t>
            </a:r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2311145" y="1559610"/>
            <a:ext cx="8200390" cy="27501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2100" indent="-282575">
              <a:lnSpc>
                <a:spcPct val="100000"/>
              </a:lnSpc>
              <a:spcBef>
                <a:spcPts val="865"/>
              </a:spcBef>
              <a:buClr>
                <a:srgbClr val="B92112"/>
              </a:buClr>
              <a:buSzPct val="96000"/>
              <a:buFont typeface="Wingdings" panose="05000000000000000000"/>
              <a:buChar char=""/>
              <a:tabLst>
                <a:tab pos="292100" algn="l"/>
              </a:tabLst>
            </a:pP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Describe</a:t>
            </a:r>
            <a:r>
              <a:rPr sz="2800" spc="-6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the</a:t>
            </a:r>
            <a:r>
              <a:rPr sz="2800" spc="-5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project</a:t>
            </a:r>
            <a:r>
              <a:rPr sz="2800" spc="-5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identification</a:t>
            </a:r>
            <a:r>
              <a:rPr sz="2800" spc="-5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and</a:t>
            </a:r>
            <a:r>
              <a:rPr sz="2800" spc="-5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selection</a:t>
            </a:r>
            <a:r>
              <a:rPr sz="2800" spc="-6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process.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Tw Cen MT"/>
              <a:cs typeface="Tw Cen MT"/>
            </a:endParaRPr>
          </a:p>
          <a:p>
            <a:pPr marL="81280" marR="226060" indent="-71755">
              <a:lnSpc>
                <a:spcPts val="3020"/>
              </a:lnSpc>
              <a:spcBef>
                <a:spcPts val="1155"/>
              </a:spcBef>
              <a:buClr>
                <a:srgbClr val="B92112"/>
              </a:buClr>
              <a:buSzPct val="96000"/>
              <a:buFont typeface="Wingdings" panose="05000000000000000000"/>
              <a:buChar char=""/>
              <a:tabLst>
                <a:tab pos="81280" algn="l"/>
                <a:tab pos="292100" algn="l"/>
              </a:tabLst>
            </a:pP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	Describe</a:t>
            </a:r>
            <a:r>
              <a:rPr sz="2800" spc="-9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corporate</a:t>
            </a:r>
            <a:r>
              <a:rPr sz="28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strategic</a:t>
            </a:r>
            <a:r>
              <a:rPr sz="2800" spc="-7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planning</a:t>
            </a:r>
            <a:r>
              <a:rPr sz="2800" spc="-8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and</a:t>
            </a:r>
            <a:r>
              <a:rPr sz="28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information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systems</a:t>
            </a:r>
            <a:r>
              <a:rPr sz="2800" spc="-9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planning</a:t>
            </a:r>
            <a:r>
              <a:rPr sz="28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process.</a:t>
            </a:r>
            <a:endParaRPr sz="2800" dirty="0">
              <a:solidFill>
                <a:schemeClr val="accent3">
                  <a:lumMod val="75000"/>
                </a:schemeClr>
              </a:solidFill>
              <a:latin typeface="Tw Cen MT"/>
              <a:cs typeface="Tw Cen MT"/>
            </a:endParaRPr>
          </a:p>
          <a:p>
            <a:pPr marL="81280" marR="33655" indent="-71755">
              <a:lnSpc>
                <a:spcPts val="3030"/>
              </a:lnSpc>
              <a:spcBef>
                <a:spcPts val="1095"/>
              </a:spcBef>
              <a:buClr>
                <a:srgbClr val="B92112"/>
              </a:buClr>
              <a:buSzPct val="96000"/>
              <a:buFont typeface="Wingdings" panose="05000000000000000000"/>
              <a:buChar char=""/>
              <a:tabLst>
                <a:tab pos="81280" algn="l"/>
                <a:tab pos="292100" algn="l"/>
              </a:tabLst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	Describe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three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classes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Internet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electronic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commerce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applications: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consumer,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to-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employee,</a:t>
            </a:r>
            <a:r>
              <a:rPr sz="2800" spc="-9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business.</a:t>
            </a:r>
            <a:endParaRPr sz="28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0" dirty="0"/>
              <a:t> </a:t>
            </a:r>
            <a:r>
              <a:rPr sz="4000" dirty="0"/>
              <a:t>STRATEGIC</a:t>
            </a:r>
            <a:r>
              <a:rPr sz="4000" spc="340" dirty="0"/>
              <a:t> </a:t>
            </a:r>
            <a:r>
              <a:rPr sz="4000" spc="50" dirty="0"/>
              <a:t>PLANNING</a:t>
            </a:r>
            <a:r>
              <a:rPr sz="4000" spc="3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25954" y="1695957"/>
            <a:ext cx="7653655" cy="8034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 indent="12065">
              <a:lnSpc>
                <a:spcPct val="94000"/>
              </a:lnSpc>
              <a:spcBef>
                <a:spcPts val="400"/>
              </a:spcBef>
            </a:pP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Mission</a:t>
            </a:r>
            <a:r>
              <a:rPr sz="2400" b="1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statement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statement</a:t>
            </a:r>
            <a:r>
              <a:rPr sz="2800" spc="-459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makes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it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clear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what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4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4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company</a:t>
            </a:r>
            <a:r>
              <a:rPr sz="24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4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lang="en-MY" sz="2400" spc="-25" dirty="0">
                <a:solidFill>
                  <a:srgbClr val="4D0729"/>
                </a:solidFill>
                <a:latin typeface="Tw Cen MT"/>
                <a:cs typeface="Tw Cen MT"/>
              </a:rPr>
              <a:t>.</a:t>
            </a:r>
            <a:endParaRPr sz="24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6356" y="3386582"/>
            <a:ext cx="3133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Mission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statement</a:t>
            </a:r>
            <a:r>
              <a:rPr sz="1800" spc="-3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(Pine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Valley Furniture)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41228" y="2793628"/>
            <a:ext cx="4395704" cy="35467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0" dirty="0"/>
              <a:t> </a:t>
            </a:r>
            <a:r>
              <a:rPr sz="4000" dirty="0"/>
              <a:t>STRATEGIC</a:t>
            </a:r>
            <a:r>
              <a:rPr sz="4000" spc="340" dirty="0"/>
              <a:t> </a:t>
            </a:r>
            <a:r>
              <a:rPr sz="4000" spc="50" dirty="0"/>
              <a:t>PLANNING</a:t>
            </a:r>
            <a:r>
              <a:rPr sz="4000" spc="3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9000490" cy="230832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6670">
              <a:lnSpc>
                <a:spcPts val="3030"/>
              </a:lnSpc>
              <a:spcBef>
                <a:spcPts val="48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Objective</a:t>
            </a:r>
            <a:r>
              <a:rPr sz="2800" b="1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statement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7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series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statements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express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organization’s</a:t>
            </a:r>
            <a:r>
              <a:rPr sz="2800" spc="-9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qualitative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quantitative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goals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reaching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a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desired</a:t>
            </a:r>
            <a:r>
              <a:rPr sz="2800" spc="-7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future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position</a:t>
            </a:r>
            <a:r>
              <a:rPr lang="en-MY" sz="2800" spc="-10" dirty="0">
                <a:solidFill>
                  <a:srgbClr val="4D0729"/>
                </a:solidFill>
                <a:latin typeface="Tw Cen MT"/>
                <a:cs typeface="Tw Cen MT"/>
              </a:rPr>
              <a:t>.</a:t>
            </a:r>
            <a:endParaRPr sz="2800" dirty="0">
              <a:latin typeface="Tw Cen MT"/>
              <a:cs typeface="Tw Cen MT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2800" dirty="0">
              <a:latin typeface="Tw Cen MT"/>
              <a:cs typeface="Tw Cen MT"/>
            </a:endParaRPr>
          </a:p>
          <a:p>
            <a:pPr marL="41910">
              <a:lnSpc>
                <a:spcPct val="100000"/>
              </a:lnSpc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Sometimes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called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“critical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success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factors”</a:t>
            </a:r>
            <a:endParaRPr sz="28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0" dirty="0"/>
              <a:t> </a:t>
            </a:r>
            <a:r>
              <a:rPr sz="4000" dirty="0"/>
              <a:t>STRATEGIC</a:t>
            </a:r>
            <a:r>
              <a:rPr sz="4000" spc="340" dirty="0"/>
              <a:t> </a:t>
            </a:r>
            <a:r>
              <a:rPr sz="4000" spc="50" dirty="0"/>
              <a:t>PLANNING</a:t>
            </a:r>
            <a:r>
              <a:rPr sz="4000" spc="3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830561" y="3379978"/>
            <a:ext cx="13220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Statement 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of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Corporate Objectives </a:t>
            </a:r>
            <a:r>
              <a:rPr sz="1800" dirty="0">
                <a:latin typeface="Arial" panose="020B0704020202020204"/>
                <a:cs typeface="Arial" panose="020B0704020202020204"/>
              </a:rPr>
              <a:t>(Pine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Valley Furniture)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59990" y="1960624"/>
            <a:ext cx="7072018" cy="41718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CORPORATE</a:t>
            </a:r>
            <a:r>
              <a:rPr sz="4000" spc="330" dirty="0"/>
              <a:t> </a:t>
            </a:r>
            <a:r>
              <a:rPr sz="4000" dirty="0"/>
              <a:t>STRATEGIC</a:t>
            </a:r>
            <a:r>
              <a:rPr sz="4000" spc="340" dirty="0"/>
              <a:t> </a:t>
            </a:r>
            <a:r>
              <a:rPr sz="4000" spc="50" dirty="0"/>
              <a:t>PLANNING</a:t>
            </a:r>
            <a:r>
              <a:rPr sz="4000" spc="34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463" rIns="0" bIns="0" rtlCol="0">
            <a:spAutoFit/>
          </a:bodyPr>
          <a:lstStyle/>
          <a:p>
            <a:pPr marL="290830" marR="5080" indent="26670">
              <a:lnSpc>
                <a:spcPts val="3030"/>
              </a:lnSpc>
              <a:spcBef>
                <a:spcPts val="480"/>
              </a:spcBef>
            </a:pPr>
            <a:r>
              <a:rPr sz="2800" b="1" dirty="0">
                <a:latin typeface="Tw Cen MT"/>
                <a:cs typeface="Tw Cen MT"/>
              </a:rPr>
              <a:t>Competitive</a:t>
            </a:r>
            <a:r>
              <a:rPr sz="2800" b="1" spc="-20" dirty="0">
                <a:latin typeface="Tw Cen MT"/>
                <a:cs typeface="Tw Cen MT"/>
              </a:rPr>
              <a:t> </a:t>
            </a:r>
            <a:r>
              <a:rPr sz="2800" b="1" dirty="0">
                <a:latin typeface="Tw Cen MT"/>
                <a:cs typeface="Tw Cen MT"/>
              </a:rPr>
              <a:t>strategy</a:t>
            </a:r>
            <a:r>
              <a:rPr sz="2800" dirty="0"/>
              <a:t>: the</a:t>
            </a:r>
            <a:r>
              <a:rPr sz="2800" spc="-15" dirty="0"/>
              <a:t> </a:t>
            </a:r>
            <a:r>
              <a:rPr sz="2800" dirty="0"/>
              <a:t>method by which an</a:t>
            </a:r>
            <a:r>
              <a:rPr sz="2800" spc="-20" dirty="0"/>
              <a:t> </a:t>
            </a:r>
            <a:r>
              <a:rPr sz="2800" spc="-10" dirty="0"/>
              <a:t>organization </a:t>
            </a:r>
            <a:r>
              <a:rPr sz="2800" dirty="0"/>
              <a:t>attempts</a:t>
            </a:r>
            <a:r>
              <a:rPr sz="2800" spc="-25" dirty="0"/>
              <a:t> </a:t>
            </a:r>
            <a:r>
              <a:rPr sz="2800" dirty="0"/>
              <a:t>to</a:t>
            </a:r>
            <a:r>
              <a:rPr sz="2800" spc="-20" dirty="0"/>
              <a:t> </a:t>
            </a:r>
            <a:r>
              <a:rPr sz="2800" dirty="0"/>
              <a:t>achieve</a:t>
            </a:r>
            <a:r>
              <a:rPr sz="2800" spc="-40" dirty="0"/>
              <a:t> </a:t>
            </a:r>
            <a:r>
              <a:rPr sz="2800" dirty="0"/>
              <a:t>its</a:t>
            </a:r>
            <a:r>
              <a:rPr sz="2800" spc="-25" dirty="0"/>
              <a:t> </a:t>
            </a:r>
            <a:r>
              <a:rPr sz="2800" dirty="0"/>
              <a:t>mission</a:t>
            </a:r>
            <a:r>
              <a:rPr sz="2800" spc="-20" dirty="0"/>
              <a:t> </a:t>
            </a:r>
            <a:r>
              <a:rPr sz="2800" dirty="0"/>
              <a:t>and</a:t>
            </a:r>
            <a:r>
              <a:rPr sz="2800" spc="-25" dirty="0"/>
              <a:t> </a:t>
            </a:r>
            <a:r>
              <a:rPr sz="2800" spc="-10" dirty="0"/>
              <a:t>objectives</a:t>
            </a:r>
            <a:endParaRPr sz="2800">
              <a:latin typeface="Tw Cen MT"/>
              <a:cs typeface="Tw Cen MT"/>
            </a:endParaRPr>
          </a:p>
          <a:p>
            <a:pPr marL="320040">
              <a:lnSpc>
                <a:spcPct val="100000"/>
              </a:lnSpc>
              <a:spcBef>
                <a:spcPts val="715"/>
              </a:spcBef>
            </a:pPr>
            <a:r>
              <a:rPr sz="2800" dirty="0"/>
              <a:t>Main</a:t>
            </a:r>
            <a:r>
              <a:rPr sz="2800" spc="-60" dirty="0"/>
              <a:t> </a:t>
            </a:r>
            <a:r>
              <a:rPr sz="2800" spc="-10" dirty="0"/>
              <a:t>types:</a:t>
            </a:r>
            <a:endParaRPr sz="2800"/>
          </a:p>
          <a:p>
            <a:pPr marL="318135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spc="-27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30" dirty="0">
                <a:solidFill>
                  <a:srgbClr val="000000"/>
                </a:solidFill>
              </a:rPr>
              <a:t>Low-</a:t>
            </a:r>
            <a:r>
              <a:rPr sz="2000" dirty="0">
                <a:solidFill>
                  <a:srgbClr val="000000"/>
                </a:solidFill>
              </a:rPr>
              <a:t>cost</a:t>
            </a:r>
            <a:r>
              <a:rPr sz="2000" spc="-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producer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18135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spc="-27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Product</a:t>
            </a:r>
            <a:r>
              <a:rPr sz="2000" spc="-9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differentiation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18135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spc="-27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Product</a:t>
            </a:r>
            <a:r>
              <a:rPr sz="2000" spc="-7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focus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or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spc="-20" dirty="0">
                <a:solidFill>
                  <a:srgbClr val="000000"/>
                </a:solidFill>
              </a:rPr>
              <a:t>niche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CORPORATE</a:t>
            </a:r>
            <a:r>
              <a:rPr spc="370" dirty="0"/>
              <a:t> </a:t>
            </a:r>
            <a:r>
              <a:rPr dirty="0"/>
              <a:t>STRATEGIC</a:t>
            </a:r>
            <a:r>
              <a:rPr spc="375" dirty="0"/>
              <a:t> </a:t>
            </a:r>
            <a:r>
              <a:rPr spc="55" dirty="0"/>
              <a:t>PLANNING</a:t>
            </a:r>
            <a:r>
              <a:rPr spc="350" dirty="0"/>
              <a:t> </a:t>
            </a:r>
            <a:r>
              <a:rPr spc="-10" dirty="0"/>
              <a:t>(CONT.)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34963" y="2146486"/>
            <a:ext cx="8930557" cy="38604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40" dirty="0"/>
              <a:t>(ISP)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13560" y="2286000"/>
            <a:ext cx="4512920" cy="2192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orderly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means</a:t>
            </a:r>
            <a:r>
              <a:rPr sz="20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000" spc="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assessing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0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needs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000" spc="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organization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defining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lang="en-MY"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systems,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databases,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technologies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will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best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meet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those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needs</a:t>
            </a:r>
            <a:endParaRPr sz="2000" dirty="0">
              <a:latin typeface="Tw Cen MT"/>
              <a:cs typeface="Tw Cen MT"/>
            </a:endParaRPr>
          </a:p>
          <a:p>
            <a:pPr marL="13970">
              <a:lnSpc>
                <a:spcPts val="2280"/>
              </a:lnSpc>
              <a:spcBef>
                <a:spcPts val="865"/>
              </a:spcBef>
            </a:pP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ISP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must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be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done</a:t>
            </a:r>
            <a:r>
              <a:rPr sz="20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accordance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with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organization’s</a:t>
            </a:r>
            <a:r>
              <a:rPr sz="20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mission,</a:t>
            </a:r>
            <a:r>
              <a:rPr sz="20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objectives,</a:t>
            </a:r>
            <a:r>
              <a:rPr sz="20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0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competitive</a:t>
            </a:r>
            <a:r>
              <a:rPr lang="en-MY" sz="20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000" spc="-10" dirty="0">
                <a:solidFill>
                  <a:srgbClr val="4D0729"/>
                </a:solidFill>
                <a:latin typeface="Tw Cen MT"/>
                <a:cs typeface="Tw Cen MT"/>
              </a:rPr>
              <a:t>strategy.</a:t>
            </a:r>
            <a:endParaRPr sz="2000" dirty="0">
              <a:latin typeface="Tw Cen MT"/>
              <a:cs typeface="Tw Cen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1600200"/>
            <a:ext cx="4838700" cy="4638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27241" y="1415534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chemeClr val="accent3">
                    <a:lumMod val="75000"/>
                  </a:schemeClr>
                </a:solidFill>
              </a:rPr>
              <a:t>Information systems planning is a three-step process</a:t>
            </a:r>
            <a:endParaRPr lang="en-MY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3130" y="1507828"/>
            <a:ext cx="6608083" cy="45482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335" rIns="0" bIns="0" rtlCol="0">
            <a:spAutoFit/>
          </a:bodyPr>
          <a:lstStyle/>
          <a:p>
            <a:pPr marL="217805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571242" y="3012440"/>
            <a:ext cx="18180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Parallel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activities </a:t>
            </a:r>
            <a:r>
              <a:rPr sz="1800" dirty="0">
                <a:latin typeface="Arial" panose="020B0704020202020204"/>
                <a:cs typeface="Arial" panose="020B0704020202020204"/>
              </a:rPr>
              <a:t>of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corporate </a:t>
            </a:r>
            <a:r>
              <a:rPr sz="1800" dirty="0">
                <a:latin typeface="Arial" panose="020B0704020202020204"/>
                <a:cs typeface="Arial" panose="020B0704020202020204"/>
              </a:rPr>
              <a:t>strategic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planning </a:t>
            </a:r>
            <a:r>
              <a:rPr sz="1800" dirty="0">
                <a:latin typeface="Arial" panose="020B0704020202020204"/>
                <a:cs typeface="Arial" panose="020B0704020202020204"/>
              </a:rPr>
              <a:t>and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information </a:t>
            </a:r>
            <a:r>
              <a:rPr sz="1800" dirty="0">
                <a:latin typeface="Arial" panose="020B0704020202020204"/>
                <a:cs typeface="Arial" panose="020B0704020202020204"/>
              </a:rPr>
              <a:t>systems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planning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257" rIns="0" bIns="0" rtlCol="0">
            <a:spAutoFit/>
          </a:bodyPr>
          <a:lstStyle/>
          <a:p>
            <a:pPr marL="290830" marR="5080" indent="12065">
              <a:lnSpc>
                <a:spcPts val="2590"/>
              </a:lnSpc>
              <a:spcBef>
                <a:spcPts val="430"/>
              </a:spcBef>
            </a:pPr>
            <a:r>
              <a:rPr sz="2400" b="1" spc="-60" dirty="0">
                <a:latin typeface="Tw Cen MT"/>
                <a:cs typeface="Tw Cen MT"/>
              </a:rPr>
              <a:t>Top-</a:t>
            </a:r>
            <a:r>
              <a:rPr sz="2400" b="1" dirty="0">
                <a:latin typeface="Tw Cen MT"/>
                <a:cs typeface="Tw Cen MT"/>
              </a:rPr>
              <a:t>down</a:t>
            </a:r>
            <a:r>
              <a:rPr sz="2400" b="1" spc="-25" dirty="0">
                <a:latin typeface="Tw Cen MT"/>
                <a:cs typeface="Tw Cen MT"/>
              </a:rPr>
              <a:t> </a:t>
            </a:r>
            <a:r>
              <a:rPr sz="2400" b="1" dirty="0">
                <a:latin typeface="Tw Cen MT"/>
                <a:cs typeface="Tw Cen MT"/>
              </a:rPr>
              <a:t>planning</a:t>
            </a:r>
            <a:r>
              <a:rPr sz="2400" b="1" spc="-15" dirty="0">
                <a:latin typeface="Tw Cen MT"/>
                <a:cs typeface="Tw Cen MT"/>
              </a:rPr>
              <a:t> </a:t>
            </a:r>
            <a:r>
              <a:rPr sz="2400" dirty="0"/>
              <a:t>attempts</a:t>
            </a:r>
            <a:r>
              <a:rPr sz="2400" spc="-25" dirty="0"/>
              <a:t> </a:t>
            </a:r>
            <a:r>
              <a:rPr sz="2400" dirty="0"/>
              <a:t>to</a:t>
            </a:r>
            <a:r>
              <a:rPr sz="2400" spc="-25" dirty="0"/>
              <a:t> </a:t>
            </a:r>
            <a:r>
              <a:rPr sz="2400" dirty="0"/>
              <a:t>gain</a:t>
            </a:r>
            <a:r>
              <a:rPr sz="2400" spc="-35" dirty="0"/>
              <a:t> </a:t>
            </a:r>
            <a:r>
              <a:rPr sz="2400" dirty="0"/>
              <a:t>a</a:t>
            </a:r>
            <a:r>
              <a:rPr sz="2400" spc="-25" dirty="0"/>
              <a:t> </a:t>
            </a:r>
            <a:r>
              <a:rPr sz="2400" dirty="0"/>
              <a:t>broad</a:t>
            </a:r>
            <a:r>
              <a:rPr sz="2400" spc="-25" dirty="0"/>
              <a:t> </a:t>
            </a:r>
            <a:r>
              <a:rPr sz="2400" dirty="0"/>
              <a:t>understanding</a:t>
            </a:r>
            <a:r>
              <a:rPr sz="2400" spc="-25" dirty="0"/>
              <a:t> </a:t>
            </a:r>
            <a:r>
              <a:rPr sz="2400" dirty="0"/>
              <a:t>of</a:t>
            </a:r>
            <a:r>
              <a:rPr sz="2400" spc="30" dirty="0"/>
              <a:t> </a:t>
            </a:r>
            <a:r>
              <a:rPr sz="2400" spc="-10" dirty="0"/>
              <a:t>information </a:t>
            </a:r>
            <a:r>
              <a:rPr sz="2400" dirty="0"/>
              <a:t>system</a:t>
            </a:r>
            <a:r>
              <a:rPr sz="2400" spc="-50" dirty="0"/>
              <a:t> </a:t>
            </a:r>
            <a:r>
              <a:rPr sz="2400" dirty="0"/>
              <a:t>needs</a:t>
            </a:r>
            <a:r>
              <a:rPr sz="2400" spc="-45" dirty="0"/>
              <a:t> </a:t>
            </a:r>
            <a:r>
              <a:rPr sz="2400" dirty="0"/>
              <a:t>of</a:t>
            </a:r>
            <a:r>
              <a:rPr sz="2400" spc="30" dirty="0"/>
              <a:t> </a:t>
            </a:r>
            <a:r>
              <a:rPr sz="2400" dirty="0"/>
              <a:t>the</a:t>
            </a:r>
            <a:r>
              <a:rPr sz="2400" spc="-40" dirty="0"/>
              <a:t> </a:t>
            </a:r>
            <a:r>
              <a:rPr sz="2400" dirty="0"/>
              <a:t>entire</a:t>
            </a:r>
            <a:r>
              <a:rPr sz="2400" spc="-35" dirty="0"/>
              <a:t> </a:t>
            </a:r>
            <a:r>
              <a:rPr sz="2400" dirty="0"/>
              <a:t>organization</a:t>
            </a:r>
            <a:r>
              <a:rPr sz="2400" spc="-35" dirty="0"/>
              <a:t> </a:t>
            </a:r>
            <a:r>
              <a:rPr sz="2400" dirty="0"/>
              <a:t>and</a:t>
            </a:r>
            <a:r>
              <a:rPr sz="2400" spc="-45" dirty="0"/>
              <a:t> </a:t>
            </a:r>
            <a:r>
              <a:rPr sz="2400" spc="-10" dirty="0"/>
              <a:t>offers:</a:t>
            </a:r>
            <a:endParaRPr sz="2400">
              <a:latin typeface="Tw Cen MT"/>
              <a:cs typeface="Tw Cen MT"/>
            </a:endParaRPr>
          </a:p>
          <a:p>
            <a:pPr marL="318135">
              <a:lnSpc>
                <a:spcPct val="100000"/>
              </a:lnSpc>
              <a:spcBef>
                <a:spcPts val="185"/>
              </a:spcBef>
            </a:pPr>
            <a:r>
              <a:rPr sz="1800" spc="-1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Broader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perspective.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18135">
              <a:lnSpc>
                <a:spcPct val="100000"/>
              </a:lnSpc>
              <a:spcBef>
                <a:spcPts val="285"/>
              </a:spcBef>
            </a:pPr>
            <a:r>
              <a:rPr sz="1800" spc="-1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Improved</a:t>
            </a:r>
            <a:r>
              <a:rPr sz="1800" spc="-8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integration.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18135">
              <a:lnSpc>
                <a:spcPct val="100000"/>
              </a:lnSpc>
              <a:spcBef>
                <a:spcPts val="280"/>
              </a:spcBef>
            </a:pPr>
            <a:r>
              <a:rPr sz="1800" spc="-1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Improved</a:t>
            </a:r>
            <a:r>
              <a:rPr sz="1800" spc="-8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management</a:t>
            </a:r>
            <a:r>
              <a:rPr sz="1800" spc="-65" dirty="0">
                <a:solidFill>
                  <a:srgbClr val="000000"/>
                </a:solidFill>
              </a:rPr>
              <a:t> </a:t>
            </a:r>
            <a:r>
              <a:rPr sz="1800" spc="-10" dirty="0">
                <a:solidFill>
                  <a:srgbClr val="000000"/>
                </a:solidFill>
              </a:rPr>
              <a:t>support.</a:t>
            </a:r>
            <a:endParaRPr sz="1800">
              <a:latin typeface="Times New Roman" panose="02020603050405020304"/>
              <a:cs typeface="Times New Roman" panose="02020603050405020304"/>
            </a:endParaRPr>
          </a:p>
          <a:p>
            <a:pPr marL="318135">
              <a:lnSpc>
                <a:spcPct val="100000"/>
              </a:lnSpc>
              <a:spcBef>
                <a:spcPts val="290"/>
              </a:spcBef>
            </a:pPr>
            <a:r>
              <a:rPr sz="1800" spc="-1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00000"/>
                </a:solidFill>
              </a:rPr>
              <a:t>Better </a:t>
            </a:r>
            <a:r>
              <a:rPr sz="1800" spc="-10" dirty="0">
                <a:solidFill>
                  <a:srgbClr val="000000"/>
                </a:solidFill>
              </a:rPr>
              <a:t>understanding.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3278711"/>
            <a:ext cx="693420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23237"/>
            <a:ext cx="8816975" cy="135255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12065">
              <a:lnSpc>
                <a:spcPts val="2590"/>
              </a:lnSpc>
              <a:spcBef>
                <a:spcPts val="430"/>
              </a:spcBef>
            </a:pPr>
            <a:r>
              <a:rPr sz="2400" b="1" spc="-10" dirty="0">
                <a:solidFill>
                  <a:srgbClr val="4D0729"/>
                </a:solidFill>
                <a:latin typeface="Tw Cen MT"/>
                <a:cs typeface="Tw Cen MT"/>
              </a:rPr>
              <a:t>Bottom-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up</a:t>
            </a:r>
            <a:r>
              <a:rPr sz="2400" b="1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planning</a:t>
            </a:r>
            <a:r>
              <a:rPr sz="2400" b="1" spc="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identifies</a:t>
            </a:r>
            <a:r>
              <a:rPr sz="24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development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based</a:t>
            </a:r>
            <a:r>
              <a:rPr sz="24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on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solving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specific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operational</a:t>
            </a:r>
            <a:r>
              <a:rPr sz="24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4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problems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or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taking</a:t>
            </a:r>
            <a:r>
              <a:rPr sz="24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advantage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specific opportunities.</a:t>
            </a:r>
            <a:endParaRPr sz="24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190"/>
              </a:spcBef>
            </a:pPr>
            <a:r>
              <a:rPr sz="1800" spc="-1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1800" spc="-165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w Cen MT"/>
                <a:cs typeface="Tw Cen MT"/>
              </a:rPr>
              <a:t>Can</a:t>
            </a:r>
            <a:r>
              <a:rPr sz="1800" spc="-3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be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faster</a:t>
            </a:r>
            <a:r>
              <a:rPr sz="1800" spc="-2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and</a:t>
            </a:r>
            <a:r>
              <a:rPr sz="1800" spc="-3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less</a:t>
            </a:r>
            <a:r>
              <a:rPr sz="1800" spc="-10" dirty="0">
                <a:latin typeface="Tw Cen MT"/>
                <a:cs typeface="Tw Cen MT"/>
              </a:rPr>
              <a:t> costly,</a:t>
            </a:r>
            <a:r>
              <a:rPr sz="1800" spc="-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so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may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be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beneficial</a:t>
            </a:r>
            <a:r>
              <a:rPr sz="1800" spc="-2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in</a:t>
            </a:r>
            <a:r>
              <a:rPr sz="1800" spc="-10" dirty="0">
                <a:latin typeface="Tw Cen MT"/>
                <a:cs typeface="Tw Cen MT"/>
              </a:rPr>
              <a:t> </a:t>
            </a:r>
            <a:r>
              <a:rPr sz="1800" dirty="0">
                <a:latin typeface="Tw Cen MT"/>
                <a:cs typeface="Tw Cen MT"/>
              </a:rPr>
              <a:t>certain</a:t>
            </a:r>
            <a:r>
              <a:rPr sz="1800" spc="-15" dirty="0">
                <a:latin typeface="Tw Cen MT"/>
                <a:cs typeface="Tw Cen MT"/>
              </a:rPr>
              <a:t> </a:t>
            </a:r>
            <a:r>
              <a:rPr sz="1800" spc="-10" dirty="0">
                <a:latin typeface="Tw Cen MT"/>
                <a:cs typeface="Tw Cen MT"/>
              </a:rPr>
              <a:t>circumstances.</a:t>
            </a:r>
            <a:endParaRPr sz="1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7221" y="5247132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Information</a:t>
            </a:r>
            <a:r>
              <a:rPr sz="1800" spc="-4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systems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planning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information </a:t>
            </a:r>
            <a:r>
              <a:rPr sz="1800" dirty="0">
                <a:latin typeface="Arial" panose="020B0704020202020204"/>
                <a:cs typeface="Arial" panose="020B0704020202020204"/>
              </a:rPr>
              <a:t>(Pine</a:t>
            </a:r>
            <a:r>
              <a:rPr sz="1800" spc="-6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Valley</a:t>
            </a:r>
            <a:r>
              <a:rPr sz="1800" spc="-7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Furniture)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28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15193" y="2047956"/>
            <a:ext cx="8542263" cy="30173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822389" y="1511154"/>
            <a:ext cx="4589612" cy="4368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060"/>
              </a:spcBef>
            </a:pPr>
            <a:r>
              <a:rPr sz="4000" spc="55" dirty="0"/>
              <a:t>IDENTIFYING</a:t>
            </a:r>
            <a:r>
              <a:rPr sz="4000" spc="125" dirty="0"/>
              <a:t> </a:t>
            </a:r>
            <a:r>
              <a:rPr sz="4000" spc="45" dirty="0"/>
              <a:t>AND</a:t>
            </a:r>
            <a:r>
              <a:rPr sz="4000" spc="120" dirty="0"/>
              <a:t> </a:t>
            </a:r>
            <a:r>
              <a:rPr sz="4000" spc="55" dirty="0"/>
              <a:t>SELECTING</a:t>
            </a:r>
            <a:r>
              <a:rPr sz="4000" spc="130" dirty="0"/>
              <a:t> </a:t>
            </a:r>
            <a:r>
              <a:rPr sz="4000" spc="60" dirty="0"/>
              <a:t>SYSTEMS</a:t>
            </a:r>
            <a:r>
              <a:rPr sz="4000" spc="114" dirty="0"/>
              <a:t> </a:t>
            </a:r>
            <a:r>
              <a:rPr sz="4000" spc="-10" dirty="0"/>
              <a:t>DEVELOPMENT </a:t>
            </a:r>
            <a:r>
              <a:rPr sz="4000" spc="35" dirty="0"/>
              <a:t>PROJECTS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279394" y="2465578"/>
            <a:ext cx="36836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Systems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development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life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cycle</a:t>
            </a:r>
            <a:r>
              <a:rPr sz="1800" spc="-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with </a:t>
            </a:r>
            <a:r>
              <a:rPr sz="1800" dirty="0">
                <a:latin typeface="Arial" panose="020B0704020202020204"/>
                <a:cs typeface="Arial" panose="020B0704020202020204"/>
              </a:rPr>
              <a:t>project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identification</a:t>
            </a:r>
            <a:r>
              <a:rPr sz="1800" spc="-4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and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selection highlighted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4064254"/>
            <a:ext cx="43827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Three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main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steps:</a:t>
            </a:r>
            <a:endParaRPr sz="1800">
              <a:latin typeface="Arial" panose="020B0704020202020204"/>
              <a:cs typeface="Arial" panose="020B0704020202020204"/>
            </a:endParaRPr>
          </a:p>
          <a:p>
            <a:pPr marL="355600" marR="67754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Arial" panose="020B0704020202020204"/>
                <a:cs typeface="Arial" panose="020B0704020202020204"/>
              </a:rPr>
              <a:t>Identifying</a:t>
            </a:r>
            <a:r>
              <a:rPr sz="1800" spc="-5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potential</a:t>
            </a:r>
            <a:r>
              <a:rPr sz="1800" spc="-5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development projects</a:t>
            </a:r>
            <a:endParaRPr sz="1800">
              <a:latin typeface="Arial" panose="020B0704020202020204"/>
              <a:cs typeface="Arial" panose="020B0704020202020204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latin typeface="Arial" panose="020B0704020202020204"/>
                <a:cs typeface="Arial" panose="020B0704020202020204"/>
              </a:rPr>
              <a:t>Classifying</a:t>
            </a:r>
            <a:r>
              <a:rPr sz="1800" spc="-3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and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ranking</a:t>
            </a:r>
            <a:r>
              <a:rPr sz="1800" spc="-3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IS</a:t>
            </a:r>
            <a:r>
              <a:rPr sz="1800" spc="-1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development projects</a:t>
            </a:r>
            <a:endParaRPr sz="1800">
              <a:latin typeface="Arial" panose="020B0704020202020204"/>
              <a:cs typeface="Arial" panose="020B0704020202020204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dirty="0">
                <a:latin typeface="Arial" panose="020B0704020202020204"/>
                <a:cs typeface="Arial" panose="020B0704020202020204"/>
              </a:rPr>
              <a:t>Selecting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IS</a:t>
            </a:r>
            <a:r>
              <a:rPr sz="1800" spc="-3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development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projects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14094"/>
            <a:ext cx="8040370" cy="837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6670">
              <a:lnSpc>
                <a:spcPts val="3030"/>
              </a:lnSpc>
              <a:spcBef>
                <a:spcPts val="48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Functional</a:t>
            </a:r>
            <a:r>
              <a:rPr sz="2800" b="1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Decomposition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breaking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high-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level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abstract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into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smaller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units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more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detailed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planning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209800"/>
            <a:ext cx="179260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 panose="020B0704020202020204"/>
                <a:cs typeface="Arial" panose="020B0704020202020204"/>
              </a:rPr>
              <a:t>Functional </a:t>
            </a:r>
            <a:r>
              <a:rPr sz="1800" dirty="0">
                <a:latin typeface="Arial" panose="020B0704020202020204"/>
                <a:cs typeface="Arial" panose="020B0704020202020204"/>
              </a:rPr>
              <a:t>decomposition</a:t>
            </a:r>
            <a:r>
              <a:rPr sz="1800" spc="-7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35" dirty="0">
                <a:latin typeface="Arial" panose="020B0704020202020204"/>
                <a:cs typeface="Arial" panose="020B0704020202020204"/>
              </a:rPr>
              <a:t>of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information </a:t>
            </a:r>
            <a:r>
              <a:rPr sz="1800" dirty="0">
                <a:latin typeface="Arial" panose="020B0704020202020204"/>
                <a:cs typeface="Arial" panose="020B0704020202020204"/>
              </a:rPr>
              <a:t>systems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planning </a:t>
            </a:r>
            <a:r>
              <a:rPr sz="1800" dirty="0">
                <a:latin typeface="Arial" panose="020B0704020202020204"/>
                <a:cs typeface="Arial" panose="020B0704020202020204"/>
              </a:rPr>
              <a:t>information</a:t>
            </a:r>
            <a:r>
              <a:rPr sz="1800" spc="-6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(Pine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Valley</a:t>
            </a:r>
            <a:r>
              <a:rPr sz="1800" spc="-10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Furniture)</a:t>
            </a:r>
            <a:endParaRPr sz="1800" dirty="0">
              <a:latin typeface="Arial" panose="020B0704020202020204"/>
              <a:cs typeface="Arial" panose="020B0704020202020204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Arial" panose="020B0704020202020204"/>
              <a:cs typeface="Arial" panose="020B0704020202020204"/>
            </a:endParaRPr>
          </a:p>
          <a:p>
            <a:pPr marL="12700" marR="436880">
              <a:lnSpc>
                <a:spcPct val="100000"/>
              </a:lnSpc>
            </a:pPr>
            <a:r>
              <a:rPr sz="1800" spc="-10" dirty="0">
                <a:latin typeface="Arial" panose="020B0704020202020204"/>
                <a:cs typeface="Arial" panose="020B0704020202020204"/>
              </a:rPr>
              <a:t>(</a:t>
            </a:r>
            <a:r>
              <a:rPr sz="1800" i="1" spc="-10" dirty="0">
                <a:latin typeface="Arial" panose="020B0704020202020204"/>
                <a:cs typeface="Arial" panose="020B0704020202020204"/>
              </a:rPr>
              <a:t>Source: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Microsoft Corporation.)</a:t>
            </a:r>
            <a:endParaRPr sz="1800" dirty="0">
              <a:latin typeface="Arial" panose="020B0704020202020204"/>
              <a:cs typeface="Arial" panose="020B07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886200" y="1143000"/>
            <a:ext cx="784859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408682" y="1523237"/>
            <a:ext cx="9366250" cy="105029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15240">
              <a:lnSpc>
                <a:spcPts val="2590"/>
              </a:lnSpc>
              <a:spcBef>
                <a:spcPts val="430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planning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matrices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describe</a:t>
            </a:r>
            <a:r>
              <a:rPr sz="24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relationships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pairs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organizational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elements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(location,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function,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4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unit,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objective,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process,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data,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information system).</a:t>
            </a:r>
            <a:endParaRPr sz="24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4363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105"/>
              </a:spcBef>
            </a:pPr>
            <a:r>
              <a:rPr sz="4000" spc="50" dirty="0"/>
              <a:t>TYPES</a:t>
            </a:r>
            <a:r>
              <a:rPr sz="4000" spc="130" dirty="0"/>
              <a:t> </a:t>
            </a:r>
            <a:r>
              <a:rPr sz="4000" dirty="0"/>
              <a:t>OF</a:t>
            </a:r>
            <a:r>
              <a:rPr sz="4000" spc="165" dirty="0"/>
              <a:t> </a:t>
            </a:r>
            <a:r>
              <a:rPr sz="4000" spc="55" dirty="0"/>
              <a:t>PLANNING</a:t>
            </a:r>
            <a:r>
              <a:rPr sz="4000" spc="145" dirty="0"/>
              <a:t> </a:t>
            </a:r>
            <a:r>
              <a:rPr sz="4000" spc="-10" dirty="0"/>
              <a:t>MATRICES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08250" y="1775662"/>
            <a:ext cx="3661410" cy="3497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9265">
              <a:lnSpc>
                <a:spcPct val="119000"/>
              </a:lnSpc>
              <a:spcBef>
                <a:spcPts val="95"/>
              </a:spcBef>
            </a:pPr>
            <a:r>
              <a:rPr sz="3200" spc="-20" dirty="0">
                <a:solidFill>
                  <a:srgbClr val="4D0729"/>
                </a:solidFill>
                <a:latin typeface="Tw Cen MT"/>
                <a:cs typeface="Tw Cen MT"/>
              </a:rPr>
              <a:t>Location-</a:t>
            </a: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to-Function </a:t>
            </a:r>
            <a:r>
              <a:rPr sz="3200" spc="-20" dirty="0">
                <a:solidFill>
                  <a:srgbClr val="4D0729"/>
                </a:solidFill>
                <a:latin typeface="Tw Cen MT"/>
                <a:cs typeface="Tw Cen MT"/>
              </a:rPr>
              <a:t>Location-</a:t>
            </a: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3200" spc="-20" dirty="0">
                <a:solidFill>
                  <a:srgbClr val="4D0729"/>
                </a:solidFill>
                <a:latin typeface="Tw Cen MT"/>
                <a:cs typeface="Tw Cen MT"/>
              </a:rPr>
              <a:t>Unit </a:t>
            </a: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Unit-to-Function</a:t>
            </a:r>
            <a:endParaRPr sz="3200">
              <a:latin typeface="Tw Cen MT"/>
              <a:cs typeface="Tw Cen MT"/>
            </a:endParaRPr>
          </a:p>
          <a:p>
            <a:pPr marL="12700" marR="231775">
              <a:lnSpc>
                <a:spcPct val="119000"/>
              </a:lnSpc>
            </a:pP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Function-to-Objective Function-to-Process</a:t>
            </a:r>
            <a:endParaRPr sz="32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Function-to-</a:t>
            </a:r>
            <a:r>
              <a:rPr sz="3200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3200" spc="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200" spc="-10" dirty="0">
                <a:solidFill>
                  <a:srgbClr val="4D0729"/>
                </a:solidFill>
                <a:latin typeface="Tw Cen MT"/>
                <a:cs typeface="Tw Cen MT"/>
              </a:rPr>
              <a:t>Entity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815"/>
              </a:spcBef>
            </a:pPr>
            <a:r>
              <a:rPr spc="-25" dirty="0"/>
              <a:t>Process-</a:t>
            </a:r>
            <a:r>
              <a:rPr spc="-10" dirty="0"/>
              <a:t>to-</a:t>
            </a:r>
            <a:r>
              <a:rPr dirty="0"/>
              <a:t>Data</a:t>
            </a:r>
            <a:r>
              <a:rPr spc="75" dirty="0"/>
              <a:t> </a:t>
            </a:r>
            <a:r>
              <a:rPr spc="-10" dirty="0"/>
              <a:t>Entity</a:t>
            </a:r>
            <a:endParaRPr spc="-10" dirty="0"/>
          </a:p>
          <a:p>
            <a:pPr marL="12700" marR="625475" indent="43815">
              <a:lnSpc>
                <a:spcPts val="3460"/>
              </a:lnSpc>
              <a:spcBef>
                <a:spcPts val="1145"/>
              </a:spcBef>
            </a:pPr>
            <a:r>
              <a:rPr spc="-25" dirty="0"/>
              <a:t>Process-</a:t>
            </a:r>
            <a:r>
              <a:rPr spc="-10" dirty="0"/>
              <a:t>to-Information System</a:t>
            </a:r>
            <a:endParaRPr spc="-10" dirty="0"/>
          </a:p>
          <a:p>
            <a:pPr marL="12700" marR="5080" indent="43815">
              <a:lnSpc>
                <a:spcPts val="3460"/>
              </a:lnSpc>
              <a:spcBef>
                <a:spcPts val="1095"/>
              </a:spcBef>
            </a:pPr>
            <a:r>
              <a:rPr dirty="0"/>
              <a:t>Data</a:t>
            </a:r>
            <a:r>
              <a:rPr spc="55" dirty="0"/>
              <a:t> </a:t>
            </a:r>
            <a:r>
              <a:rPr spc="-10" dirty="0"/>
              <a:t>Entity-to-Information System</a:t>
            </a:r>
            <a:endParaRPr spc="-10" dirty="0"/>
          </a:p>
          <a:p>
            <a:pPr marL="12700" marR="549275" indent="43815">
              <a:lnSpc>
                <a:spcPts val="3460"/>
              </a:lnSpc>
              <a:spcBef>
                <a:spcPts val="1090"/>
              </a:spcBef>
            </a:pPr>
            <a:r>
              <a:rPr dirty="0"/>
              <a:t>Information</a:t>
            </a:r>
            <a:r>
              <a:rPr spc="-25" dirty="0"/>
              <a:t> </a:t>
            </a:r>
            <a:r>
              <a:rPr dirty="0"/>
              <a:t>System-</a:t>
            </a:r>
            <a:r>
              <a:rPr spc="-25" dirty="0"/>
              <a:t>to- </a:t>
            </a:r>
            <a:r>
              <a:rPr spc="-10" dirty="0"/>
              <a:t>Objective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2621" y="5822950"/>
            <a:ext cx="536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Data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Entity-to-</a:t>
            </a:r>
            <a:r>
              <a:rPr sz="1800" dirty="0">
                <a:latin typeface="Arial" panose="020B0704020202020204"/>
                <a:cs typeface="Arial" panose="020B0704020202020204"/>
              </a:rPr>
              <a:t>Function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matrix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(Pine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Valley</a:t>
            </a:r>
            <a:r>
              <a:rPr sz="1800" spc="-3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Furniture)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289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INFORMATION</a:t>
            </a:r>
            <a:r>
              <a:rPr sz="4000" spc="280" dirty="0"/>
              <a:t> </a:t>
            </a:r>
            <a:r>
              <a:rPr sz="4000" spc="60" dirty="0"/>
              <a:t>SYSTEMS</a:t>
            </a:r>
            <a:r>
              <a:rPr sz="4000" spc="275" dirty="0"/>
              <a:t> </a:t>
            </a:r>
            <a:r>
              <a:rPr sz="4000" spc="50" dirty="0"/>
              <a:t>PLANNING</a:t>
            </a:r>
            <a:r>
              <a:rPr sz="4000" spc="285" dirty="0"/>
              <a:t> </a:t>
            </a:r>
            <a:r>
              <a:rPr sz="4000" spc="-10" dirty="0"/>
              <a:t>(CONT.)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19169" y="1870897"/>
            <a:ext cx="8385409" cy="39150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MAKING</a:t>
            </a:r>
            <a:r>
              <a:rPr spc="225" dirty="0"/>
              <a:t> </a:t>
            </a:r>
            <a:r>
              <a:rPr dirty="0"/>
              <a:t>SENSE</a:t>
            </a:r>
            <a:r>
              <a:rPr spc="245" dirty="0"/>
              <a:t> </a:t>
            </a:r>
            <a:r>
              <a:rPr dirty="0"/>
              <a:t>OF</a:t>
            </a:r>
            <a:r>
              <a:rPr spc="240" dirty="0"/>
              <a:t> </a:t>
            </a:r>
            <a:r>
              <a:rPr dirty="0"/>
              <a:t>THE</a:t>
            </a:r>
            <a:r>
              <a:rPr spc="240" dirty="0"/>
              <a:t> </a:t>
            </a:r>
            <a:r>
              <a:rPr spc="-10" dirty="0"/>
              <a:t>MATRICES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130171" y="1416590"/>
            <a:ext cx="9746996" cy="4072396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870"/>
              </a:spcBef>
            </a:pPr>
            <a:r>
              <a:rPr sz="2800" dirty="0"/>
              <a:t>IS</a:t>
            </a:r>
            <a:r>
              <a:rPr sz="2800" spc="-35" dirty="0"/>
              <a:t> </a:t>
            </a:r>
            <a:r>
              <a:rPr sz="2800" dirty="0"/>
              <a:t>planning</a:t>
            </a:r>
            <a:r>
              <a:rPr sz="2800" spc="-45" dirty="0"/>
              <a:t> </a:t>
            </a:r>
            <a:r>
              <a:rPr sz="2800" dirty="0"/>
              <a:t>takes</a:t>
            </a:r>
            <a:r>
              <a:rPr sz="2800" spc="-35" dirty="0"/>
              <a:t> </a:t>
            </a:r>
            <a:r>
              <a:rPr sz="2800" dirty="0"/>
              <a:t>place</a:t>
            </a:r>
            <a:r>
              <a:rPr sz="2800" spc="-35" dirty="0"/>
              <a:t> </a:t>
            </a:r>
            <a:r>
              <a:rPr sz="2800" dirty="0"/>
              <a:t>prior</a:t>
            </a:r>
            <a:r>
              <a:rPr sz="2800" spc="-35" dirty="0"/>
              <a:t> </a:t>
            </a:r>
            <a:r>
              <a:rPr sz="2800" dirty="0"/>
              <a:t>to</a:t>
            </a:r>
            <a:r>
              <a:rPr sz="2800" spc="-35" dirty="0"/>
              <a:t> </a:t>
            </a:r>
            <a:r>
              <a:rPr sz="2800" dirty="0"/>
              <a:t>project</a:t>
            </a:r>
            <a:r>
              <a:rPr sz="2800" spc="-35" dirty="0"/>
              <a:t> </a:t>
            </a:r>
            <a:r>
              <a:rPr sz="2800" dirty="0"/>
              <a:t>identification</a:t>
            </a:r>
            <a:r>
              <a:rPr sz="2800" spc="-40" dirty="0"/>
              <a:t> </a:t>
            </a:r>
            <a:r>
              <a:rPr sz="2800" dirty="0"/>
              <a:t>and</a:t>
            </a:r>
            <a:r>
              <a:rPr sz="2800" spc="-35" dirty="0"/>
              <a:t> </a:t>
            </a:r>
            <a:r>
              <a:rPr sz="2800" spc="-10" dirty="0"/>
              <a:t>selection</a:t>
            </a:r>
            <a:endParaRPr sz="2800" dirty="0"/>
          </a:p>
          <a:p>
            <a:pPr marL="320040">
              <a:lnSpc>
                <a:spcPct val="100000"/>
              </a:lnSpc>
              <a:spcBef>
                <a:spcPts val="770"/>
              </a:spcBef>
            </a:pPr>
            <a:r>
              <a:rPr sz="2800" dirty="0"/>
              <a:t>“Behind</a:t>
            </a:r>
            <a:r>
              <a:rPr sz="2800" spc="-35" dirty="0"/>
              <a:t> </a:t>
            </a:r>
            <a:r>
              <a:rPr sz="2800" dirty="0"/>
              <a:t>the</a:t>
            </a:r>
            <a:r>
              <a:rPr sz="2800" spc="-20" dirty="0"/>
              <a:t> </a:t>
            </a:r>
            <a:r>
              <a:rPr sz="2800" dirty="0"/>
              <a:t>scenes”</a:t>
            </a:r>
            <a:r>
              <a:rPr sz="2800" spc="-40" dirty="0"/>
              <a:t> </a:t>
            </a:r>
            <a:r>
              <a:rPr sz="2800" spc="-10" dirty="0"/>
              <a:t>analysis</a:t>
            </a:r>
            <a:endParaRPr sz="2800" dirty="0"/>
          </a:p>
          <a:p>
            <a:pPr marL="418465" marR="2466340" indent="-98425">
              <a:lnSpc>
                <a:spcPct val="123000"/>
              </a:lnSpc>
            </a:pPr>
            <a:r>
              <a:rPr sz="2800" dirty="0"/>
              <a:t>Matrices:</a:t>
            </a:r>
            <a:r>
              <a:rPr sz="2800" spc="-75" dirty="0"/>
              <a:t> </a:t>
            </a:r>
            <a:r>
              <a:rPr sz="2800" spc="-10" dirty="0"/>
              <a:t>as-</a:t>
            </a:r>
            <a:r>
              <a:rPr sz="2800" dirty="0"/>
              <a:t>is</a:t>
            </a:r>
            <a:r>
              <a:rPr sz="2800" spc="-60" dirty="0"/>
              <a:t> </a:t>
            </a:r>
            <a:r>
              <a:rPr sz="2800" dirty="0"/>
              <a:t>(current)</a:t>
            </a:r>
            <a:r>
              <a:rPr sz="2800" spc="-85" dirty="0"/>
              <a:t> </a:t>
            </a:r>
            <a:r>
              <a:rPr sz="2800" dirty="0"/>
              <a:t>and</a:t>
            </a:r>
            <a:r>
              <a:rPr sz="2800" spc="-70" dirty="0"/>
              <a:t> </a:t>
            </a:r>
            <a:r>
              <a:rPr sz="2800" dirty="0"/>
              <a:t>to-be</a:t>
            </a:r>
            <a:r>
              <a:rPr sz="2800" spc="-70" dirty="0"/>
              <a:t> </a:t>
            </a:r>
            <a:r>
              <a:rPr sz="2800" dirty="0"/>
              <a:t>(future,</a:t>
            </a:r>
            <a:r>
              <a:rPr sz="2800" spc="-70" dirty="0"/>
              <a:t> </a:t>
            </a:r>
            <a:r>
              <a:rPr sz="2800" spc="-10" dirty="0"/>
              <a:t>target) </a:t>
            </a:r>
            <a:r>
              <a:rPr sz="2800" dirty="0"/>
              <a:t>CASE</a:t>
            </a:r>
            <a:r>
              <a:rPr sz="2800" spc="-35" dirty="0"/>
              <a:t> </a:t>
            </a:r>
            <a:r>
              <a:rPr sz="2800" dirty="0"/>
              <a:t>tools</a:t>
            </a:r>
            <a:r>
              <a:rPr sz="2800" spc="-15" dirty="0"/>
              <a:t> </a:t>
            </a:r>
            <a:r>
              <a:rPr sz="2800" dirty="0"/>
              <a:t>help</a:t>
            </a:r>
            <a:r>
              <a:rPr sz="2800" spc="-15" dirty="0"/>
              <a:t> </a:t>
            </a:r>
            <a:r>
              <a:rPr sz="2800" spc="-20" dirty="0"/>
              <a:t>via:</a:t>
            </a:r>
            <a:endParaRPr sz="2800" dirty="0"/>
          </a:p>
          <a:p>
            <a:pPr marL="318135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400" dirty="0">
                <a:solidFill>
                  <a:srgbClr val="000000"/>
                </a:solidFill>
              </a:rPr>
              <a:t>Managing</a:t>
            </a:r>
            <a:r>
              <a:rPr sz="2400" spc="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information</a:t>
            </a:r>
            <a:endParaRPr sz="2400" dirty="0">
              <a:latin typeface="Wingdings 3" panose="05040102010807070707"/>
              <a:cs typeface="Wingdings 3" panose="05040102010807070707"/>
            </a:endParaRPr>
          </a:p>
          <a:p>
            <a:pPr marL="318135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400" dirty="0">
                <a:solidFill>
                  <a:srgbClr val="000000"/>
                </a:solidFill>
              </a:rPr>
              <a:t>Matrix</a:t>
            </a:r>
            <a:r>
              <a:rPr sz="2400" spc="10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construction</a:t>
            </a:r>
            <a:endParaRPr sz="2400" dirty="0">
              <a:latin typeface="Wingdings 3" panose="05040102010807070707"/>
              <a:cs typeface="Wingdings 3" panose="05040102010807070707"/>
            </a:endParaRPr>
          </a:p>
          <a:p>
            <a:pPr marL="31813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400" dirty="0">
                <a:solidFill>
                  <a:srgbClr val="000000"/>
                </a:solidFill>
              </a:rPr>
              <a:t>Matrix</a:t>
            </a:r>
            <a:r>
              <a:rPr sz="2400" spc="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analysis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(affinity</a:t>
            </a:r>
            <a:r>
              <a:rPr sz="2400" spc="3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clustering)</a:t>
            </a:r>
            <a:endParaRPr lang="en-MY" sz="2400" spc="-10" dirty="0">
              <a:solidFill>
                <a:srgbClr val="000000"/>
              </a:solidFill>
            </a:endParaRPr>
          </a:p>
          <a:p>
            <a:pPr marL="318135">
              <a:lnSpc>
                <a:spcPct val="100000"/>
              </a:lnSpc>
              <a:spcBef>
                <a:spcPts val="215"/>
              </a:spcBef>
            </a:pPr>
            <a:endParaRPr lang="en-MY" sz="2400" spc="-10" dirty="0">
              <a:solidFill>
                <a:srgbClr val="000000"/>
              </a:solidFill>
            </a:endParaRPr>
          </a:p>
          <a:p>
            <a:pPr algn="l"/>
            <a:r>
              <a:rPr lang="en-MY" sz="2400" spc="-10" dirty="0">
                <a:solidFill>
                  <a:srgbClr val="000000"/>
                </a:solidFill>
                <a:latin typeface="Wingdings 3" panose="05040102010807070707"/>
                <a:cs typeface="Wingdings 3" panose="05040102010807070707"/>
              </a:rPr>
              <a:t>	</a:t>
            </a:r>
            <a:endParaRPr sz="2400" dirty="0">
              <a:latin typeface="Wingdings 3" panose="05040102010807070707"/>
              <a:cs typeface="Wingdings 3" panose="0504010201080707070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AFFINITY</a:t>
            </a:r>
            <a:r>
              <a:rPr spc="130" dirty="0"/>
              <a:t> </a:t>
            </a:r>
            <a:r>
              <a:rPr spc="-10" dirty="0"/>
              <a:t>CLUSTERING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408682" y="1523237"/>
            <a:ext cx="9137015" cy="2654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indent="15240" algn="just">
              <a:lnSpc>
                <a:spcPts val="2590"/>
              </a:lnSpc>
              <a:spcBef>
                <a:spcPts val="430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Arranging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planning</a:t>
            </a:r>
            <a:r>
              <a:rPr sz="24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matrix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so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that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clusters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information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with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a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predetermined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level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or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type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400" spc="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affinity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are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placed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next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each</a:t>
            </a:r>
            <a:r>
              <a:rPr sz="24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other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on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a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matrix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report</a:t>
            </a:r>
            <a:endParaRPr sz="2400">
              <a:latin typeface="Tw Cen MT"/>
              <a:cs typeface="Tw Cen MT"/>
            </a:endParaRPr>
          </a:p>
          <a:p>
            <a:pPr marL="27940" marR="1370965">
              <a:lnSpc>
                <a:spcPts val="3690"/>
              </a:lnSpc>
              <a:spcBef>
                <a:spcPts val="230"/>
              </a:spcBef>
            </a:pP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Affinity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– the</a:t>
            </a:r>
            <a:r>
              <a:rPr sz="24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extent to</a:t>
            </a:r>
            <a:r>
              <a:rPr sz="24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which information</a:t>
            </a:r>
            <a:r>
              <a:rPr sz="24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holds things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in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common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Example: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Function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–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4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–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entity</a:t>
            </a:r>
            <a:r>
              <a:rPr sz="24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spc="-10" dirty="0">
                <a:solidFill>
                  <a:srgbClr val="4D0729"/>
                </a:solidFill>
                <a:latin typeface="Tw Cen MT"/>
                <a:cs typeface="Tw Cen MT"/>
              </a:rPr>
              <a:t>matrix</a:t>
            </a:r>
            <a:endParaRPr sz="2400">
              <a:latin typeface="Tw Cen MT"/>
              <a:cs typeface="Tw Cen MT"/>
            </a:endParaRPr>
          </a:p>
          <a:p>
            <a:pPr marL="40005">
              <a:lnSpc>
                <a:spcPts val="2325"/>
              </a:lnSpc>
            </a:pPr>
            <a:r>
              <a:rPr sz="200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spc="-27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w Cen MT"/>
                <a:cs typeface="Tw Cen MT"/>
              </a:rPr>
              <a:t>Functions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using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similar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data</a:t>
            </a:r>
            <a:r>
              <a:rPr sz="2000" spc="-1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entities</a:t>
            </a:r>
            <a:r>
              <a:rPr sz="2000" spc="-1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placed in</a:t>
            </a:r>
            <a:r>
              <a:rPr sz="2000" spc="-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adjacent</a:t>
            </a:r>
            <a:r>
              <a:rPr sz="2000" spc="-20" dirty="0">
                <a:latin typeface="Tw Cen MT"/>
                <a:cs typeface="Tw Cen MT"/>
              </a:rPr>
              <a:t> rows</a:t>
            </a:r>
            <a:endParaRPr sz="2000">
              <a:latin typeface="Tw Cen MT"/>
              <a:cs typeface="Tw Cen MT"/>
            </a:endParaRPr>
          </a:p>
          <a:p>
            <a:pPr marL="40005">
              <a:lnSpc>
                <a:spcPct val="100000"/>
              </a:lnSpc>
              <a:spcBef>
                <a:spcPts val="260"/>
              </a:spcBef>
            </a:pPr>
            <a:r>
              <a:rPr sz="2000" spc="45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spc="45" dirty="0">
                <a:latin typeface="Tw Cen MT"/>
                <a:cs typeface="Tw Cen MT"/>
              </a:rPr>
              <a:t>Data</a:t>
            </a:r>
            <a:r>
              <a:rPr sz="2000" spc="-3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entities</a:t>
            </a:r>
            <a:r>
              <a:rPr sz="2000" spc="-5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used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common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by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processes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in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adjacent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spc="-10" dirty="0">
                <a:latin typeface="Tw Cen MT"/>
                <a:cs typeface="Tw Cen MT"/>
              </a:rPr>
              <a:t>columns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INFORMATION</a:t>
            </a:r>
            <a:r>
              <a:rPr spc="355" dirty="0"/>
              <a:t> </a:t>
            </a:r>
            <a:r>
              <a:rPr spc="50" dirty="0"/>
              <a:t>SYSTEMS</a:t>
            </a:r>
            <a:r>
              <a:rPr spc="365" dirty="0"/>
              <a:t> </a:t>
            </a:r>
            <a:r>
              <a:rPr dirty="0"/>
              <a:t>(IS)</a:t>
            </a:r>
            <a:r>
              <a:rPr spc="360" dirty="0"/>
              <a:t> </a:t>
            </a:r>
            <a:r>
              <a:rPr spc="-20" dirty="0"/>
              <a:t>PLAN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3200" y="1996558"/>
            <a:ext cx="7907768" cy="33488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98394" y="5190744"/>
            <a:ext cx="7162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Systems</a:t>
            </a:r>
            <a:r>
              <a:rPr sz="1800" spc="-1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development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projects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flow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from</a:t>
            </a:r>
            <a:r>
              <a:rPr sz="1800" spc="-1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the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information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systems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plan.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0650" y="633412"/>
            <a:ext cx="9410700" cy="55911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7394" y="294640"/>
            <a:ext cx="5720715" cy="105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50"/>
              </a:lnSpc>
              <a:spcBef>
                <a:spcPts val="100"/>
              </a:spcBef>
            </a:pPr>
            <a:r>
              <a:rPr spc="55" dirty="0"/>
              <a:t>ELECTRONIC</a:t>
            </a:r>
            <a:r>
              <a:rPr spc="135" dirty="0"/>
              <a:t> </a:t>
            </a:r>
            <a:r>
              <a:rPr spc="40" dirty="0"/>
              <a:t>COMMERCE:</a:t>
            </a:r>
            <a:endParaRPr spc="40" dirty="0"/>
          </a:p>
          <a:p>
            <a:pPr marL="12700">
              <a:lnSpc>
                <a:spcPts val="4050"/>
              </a:lnSpc>
            </a:pPr>
            <a:r>
              <a:rPr spc="55" dirty="0"/>
              <a:t>IDENTIFYING</a:t>
            </a:r>
            <a:r>
              <a:rPr spc="150" dirty="0"/>
              <a:t> </a:t>
            </a:r>
            <a:r>
              <a:rPr spc="50" dirty="0"/>
              <a:t>AND</a:t>
            </a:r>
            <a:r>
              <a:rPr spc="155" dirty="0"/>
              <a:t> </a:t>
            </a:r>
            <a:r>
              <a:rPr spc="50" dirty="0"/>
              <a:t>SELECTING</a:t>
            </a:r>
            <a:r>
              <a:rPr spc="170" dirty="0"/>
              <a:t> </a:t>
            </a:r>
            <a:r>
              <a:rPr spc="35" dirty="0"/>
              <a:t>PROJECTS</a:t>
            </a:r>
            <a:endParaRPr spc="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43056" y="2628917"/>
            <a:ext cx="7191735" cy="2181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93720" y="5063997"/>
            <a:ext cx="3569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Three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possible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modes</a:t>
            </a:r>
            <a:r>
              <a:rPr sz="1800" spc="-1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of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electronic commerce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822" y="626364"/>
            <a:ext cx="7971155" cy="90360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15" dirty="0"/>
              <a:t> </a:t>
            </a:r>
            <a:r>
              <a:rPr sz="3200" spc="45" dirty="0"/>
              <a:t>PROCESS</a:t>
            </a:r>
            <a:r>
              <a:rPr sz="3200" spc="220" dirty="0"/>
              <a:t> </a:t>
            </a:r>
            <a:r>
              <a:rPr sz="3200" dirty="0"/>
              <a:t>OF</a:t>
            </a:r>
            <a:r>
              <a:rPr sz="3200" spc="195" dirty="0"/>
              <a:t> </a:t>
            </a:r>
            <a:r>
              <a:rPr sz="3200" spc="55" dirty="0"/>
              <a:t>IDENTIFYING</a:t>
            </a:r>
            <a:r>
              <a:rPr sz="3200" spc="220" dirty="0"/>
              <a:t> </a:t>
            </a:r>
            <a:r>
              <a:rPr sz="3200" dirty="0"/>
              <a:t>AND</a:t>
            </a:r>
            <a:r>
              <a:rPr sz="3200" spc="215" dirty="0"/>
              <a:t> </a:t>
            </a:r>
            <a:r>
              <a:rPr sz="3200" spc="50" dirty="0"/>
              <a:t>SELECTING</a:t>
            </a:r>
            <a:r>
              <a:rPr sz="3200" spc="225" dirty="0"/>
              <a:t> </a:t>
            </a:r>
            <a:r>
              <a:rPr sz="3200" dirty="0"/>
              <a:t>IS</a:t>
            </a:r>
            <a:r>
              <a:rPr sz="3200" spc="200" dirty="0"/>
              <a:t> </a:t>
            </a:r>
            <a:r>
              <a:rPr sz="3200" spc="-10" dirty="0"/>
              <a:t>DEVELOPMENT </a:t>
            </a:r>
            <a:r>
              <a:rPr sz="3200" spc="35" dirty="0"/>
              <a:t>PROJECTS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40101" y="1348679"/>
            <a:ext cx="7834630" cy="134175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3600" i="1" dirty="0">
                <a:solidFill>
                  <a:srgbClr val="1CACE3"/>
                </a:solidFill>
                <a:latin typeface="Tw Cen MT"/>
                <a:cs typeface="Tw Cen MT"/>
              </a:rPr>
              <a:t>1.</a:t>
            </a:r>
            <a:r>
              <a:rPr sz="3600" i="1" spc="-250" dirty="0">
                <a:solidFill>
                  <a:srgbClr val="1CACE3"/>
                </a:solidFill>
                <a:latin typeface="Tw Cen MT"/>
                <a:cs typeface="Tw Cen MT"/>
              </a:rPr>
              <a:t> </a:t>
            </a:r>
            <a:r>
              <a:rPr sz="3600" i="1" dirty="0">
                <a:solidFill>
                  <a:srgbClr val="4D0729"/>
                </a:solidFill>
                <a:latin typeface="Tw Cen MT"/>
                <a:cs typeface="Tw Cen MT"/>
              </a:rPr>
              <a:t>Identifying</a:t>
            </a:r>
            <a:r>
              <a:rPr sz="3600" i="1" spc="-10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600" i="1" dirty="0">
                <a:solidFill>
                  <a:srgbClr val="4D0729"/>
                </a:solidFill>
                <a:latin typeface="Tw Cen MT"/>
                <a:cs typeface="Tw Cen MT"/>
              </a:rPr>
              <a:t>potential</a:t>
            </a:r>
            <a:r>
              <a:rPr sz="3600" i="1" spc="-1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600" i="1" dirty="0">
                <a:solidFill>
                  <a:srgbClr val="4D0729"/>
                </a:solidFill>
                <a:latin typeface="Tw Cen MT"/>
                <a:cs typeface="Tw Cen MT"/>
              </a:rPr>
              <a:t>development</a:t>
            </a:r>
            <a:r>
              <a:rPr sz="3600" i="1" spc="-10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3600" i="1" spc="-1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endParaRPr sz="3600">
              <a:latin typeface="Tw Cen MT"/>
              <a:cs typeface="Tw Cen MT"/>
            </a:endParaRPr>
          </a:p>
          <a:p>
            <a:pPr marL="469900">
              <a:lnSpc>
                <a:spcPct val="100000"/>
              </a:lnSpc>
              <a:spcBef>
                <a:spcPts val="1040"/>
              </a:spcBef>
              <a:tabLst>
                <a:tab pos="926465" algn="l"/>
              </a:tabLst>
            </a:pPr>
            <a:r>
              <a:rPr sz="32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32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latin typeface="Tw Cen MT"/>
                <a:cs typeface="Tw Cen MT"/>
              </a:rPr>
              <a:t>Identification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from</a:t>
            </a:r>
            <a:r>
              <a:rPr sz="3200" spc="-4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</a:t>
            </a:r>
            <a:r>
              <a:rPr sz="3200" spc="-4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stakeholder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group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127" y="3809746"/>
            <a:ext cx="8208645" cy="60452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5080" indent="-457200">
              <a:lnSpc>
                <a:spcPts val="2160"/>
              </a:lnSpc>
              <a:spcBef>
                <a:spcPts val="370"/>
              </a:spcBef>
              <a:tabLst>
                <a:tab pos="469265" algn="l"/>
              </a:tabLst>
            </a:pPr>
            <a:r>
              <a:rPr sz="20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0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dirty="0">
                <a:latin typeface="Tw Cen MT"/>
                <a:cs typeface="Tw Cen MT"/>
              </a:rPr>
              <a:t>Each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stakeholder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group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brings</a:t>
            </a:r>
            <a:r>
              <a:rPr sz="2000" spc="-4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their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own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perspective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and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motivation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to</a:t>
            </a:r>
            <a:r>
              <a:rPr sz="2000" spc="-35" dirty="0">
                <a:latin typeface="Tw Cen MT"/>
                <a:cs typeface="Tw Cen MT"/>
              </a:rPr>
              <a:t> </a:t>
            </a:r>
            <a:r>
              <a:rPr sz="2000" dirty="0">
                <a:latin typeface="Tw Cen MT"/>
                <a:cs typeface="Tw Cen MT"/>
              </a:rPr>
              <a:t>the</a:t>
            </a:r>
            <a:r>
              <a:rPr sz="2000" spc="-40" dirty="0">
                <a:latin typeface="Tw Cen MT"/>
                <a:cs typeface="Tw Cen MT"/>
              </a:rPr>
              <a:t> </a:t>
            </a:r>
            <a:r>
              <a:rPr sz="2000" spc="-25" dirty="0">
                <a:latin typeface="Tw Cen MT"/>
                <a:cs typeface="Tw Cen MT"/>
              </a:rPr>
              <a:t>IS </a:t>
            </a:r>
            <a:r>
              <a:rPr sz="2000" spc="-10" dirty="0">
                <a:latin typeface="Tw Cen MT"/>
                <a:cs typeface="Tw Cen MT"/>
              </a:rPr>
              <a:t>decision.</a:t>
            </a:r>
            <a:endParaRPr sz="20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060"/>
              </a:spcBef>
            </a:pPr>
            <a:r>
              <a:rPr sz="4000" spc="50" dirty="0"/>
              <a:t>ELECTRONIC</a:t>
            </a:r>
            <a:r>
              <a:rPr sz="4000" spc="229" dirty="0"/>
              <a:t> </a:t>
            </a:r>
            <a:r>
              <a:rPr sz="4000" spc="45" dirty="0"/>
              <a:t>COMMERCE</a:t>
            </a:r>
            <a:r>
              <a:rPr sz="4000" spc="220" dirty="0"/>
              <a:t> </a:t>
            </a:r>
            <a:r>
              <a:rPr sz="4000" dirty="0"/>
              <a:t>APPLICATIONS</a:t>
            </a:r>
            <a:r>
              <a:rPr sz="4000" spc="225" dirty="0"/>
              <a:t> </a:t>
            </a:r>
            <a:r>
              <a:rPr sz="4000" spc="45" dirty="0"/>
              <a:t>AND</a:t>
            </a:r>
            <a:r>
              <a:rPr sz="4000" spc="225" dirty="0"/>
              <a:t> </a:t>
            </a:r>
            <a:r>
              <a:rPr sz="4000" spc="55" dirty="0"/>
              <a:t>INTERNET</a:t>
            </a:r>
            <a:r>
              <a:rPr sz="4000" spc="220" dirty="0"/>
              <a:t> </a:t>
            </a:r>
            <a:r>
              <a:rPr sz="4000" spc="-10" dirty="0"/>
              <a:t>BASICS (CONT.)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21254" y="1796542"/>
            <a:ext cx="7170420" cy="30365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26670">
              <a:lnSpc>
                <a:spcPts val="3020"/>
              </a:lnSpc>
              <a:spcBef>
                <a:spcPts val="485"/>
              </a:spcBef>
            </a:pP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consumer</a:t>
            </a:r>
            <a:r>
              <a:rPr sz="2800" b="1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(B2C)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commerce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800" spc="-8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businesses</a:t>
            </a:r>
            <a:r>
              <a:rPr sz="2800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consumers</a:t>
            </a:r>
            <a:endParaRPr sz="2800">
              <a:latin typeface="Tw Cen MT"/>
              <a:cs typeface="Tw Cen MT"/>
            </a:endParaRPr>
          </a:p>
          <a:p>
            <a:pPr marL="12700" marR="168910" indent="26670">
              <a:lnSpc>
                <a:spcPts val="3020"/>
              </a:lnSpc>
              <a:spcBef>
                <a:spcPts val="1110"/>
              </a:spcBef>
            </a:pP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800" b="1" spc="-7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(B2B)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spc="-8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commerce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partners,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such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as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suppliers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and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intermediaries</a:t>
            </a:r>
            <a:endParaRPr sz="2800">
              <a:latin typeface="Tw Cen MT"/>
              <a:cs typeface="Tw Cen MT"/>
            </a:endParaRPr>
          </a:p>
          <a:p>
            <a:pPr marL="12700" marR="27305" indent="26670">
              <a:lnSpc>
                <a:spcPts val="3020"/>
              </a:lnSpc>
              <a:spcBef>
                <a:spcPts val="1110"/>
              </a:spcBef>
            </a:pP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Business-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employee</a:t>
            </a:r>
            <a:r>
              <a:rPr sz="2800" b="1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(B2E)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commerce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800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businesses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their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employees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50" dirty="0"/>
              <a:t>ELECTRONIC</a:t>
            </a:r>
            <a:r>
              <a:rPr sz="4000" spc="229" dirty="0"/>
              <a:t> </a:t>
            </a:r>
            <a:r>
              <a:rPr sz="4000" spc="45" dirty="0"/>
              <a:t>COMMERCE</a:t>
            </a:r>
            <a:r>
              <a:rPr sz="4000" spc="220" dirty="0"/>
              <a:t> </a:t>
            </a:r>
            <a:r>
              <a:rPr sz="4000" dirty="0"/>
              <a:t>APPLICATIONS</a:t>
            </a:r>
            <a:r>
              <a:rPr sz="4000" spc="225" dirty="0"/>
              <a:t> </a:t>
            </a:r>
            <a:r>
              <a:rPr sz="4000" spc="45" dirty="0"/>
              <a:t>AND</a:t>
            </a:r>
            <a:r>
              <a:rPr sz="4000" spc="225" dirty="0"/>
              <a:t> </a:t>
            </a:r>
            <a:r>
              <a:rPr sz="4000" spc="55" dirty="0"/>
              <a:t>INTERNET</a:t>
            </a:r>
            <a:r>
              <a:rPr sz="4000" spc="220" dirty="0"/>
              <a:t> </a:t>
            </a:r>
            <a:r>
              <a:rPr sz="4000" spc="-10" dirty="0"/>
              <a:t>BASICS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768854" y="2103627"/>
            <a:ext cx="7862570" cy="30372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91440" indent="26670">
              <a:lnSpc>
                <a:spcPts val="3020"/>
              </a:lnSpc>
              <a:spcBef>
                <a:spcPts val="485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Internet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large</a:t>
            </a:r>
            <a:r>
              <a:rPr sz="28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worldwide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network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800" spc="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networks</a:t>
            </a:r>
            <a:r>
              <a:rPr sz="2800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that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use a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common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protocol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communicate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with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each</a:t>
            </a:r>
            <a:r>
              <a:rPr sz="28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other</a:t>
            </a:r>
            <a:endParaRPr sz="2800">
              <a:latin typeface="Tw Cen MT"/>
              <a:cs typeface="Tw Cen MT"/>
            </a:endParaRPr>
          </a:p>
          <a:p>
            <a:pPr marL="12700" marR="5080" indent="26670">
              <a:lnSpc>
                <a:spcPts val="3020"/>
              </a:lnSpc>
              <a:spcBef>
                <a:spcPts val="111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Commerce</a:t>
            </a:r>
            <a:r>
              <a:rPr sz="2800" b="1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(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EC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):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Internet-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based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communication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support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day-</a:t>
            </a:r>
            <a:r>
              <a:rPr sz="2800" spc="-20" dirty="0">
                <a:solidFill>
                  <a:srgbClr val="4D0729"/>
                </a:solidFill>
                <a:latin typeface="Tw Cen MT"/>
                <a:cs typeface="Tw Cen MT"/>
              </a:rPr>
              <a:t>to-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day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activities</a:t>
            </a:r>
            <a:endParaRPr sz="2800">
              <a:latin typeface="Tw Cen MT"/>
              <a:cs typeface="Tw Cen MT"/>
            </a:endParaRPr>
          </a:p>
          <a:p>
            <a:pPr marL="12700" marR="600710" indent="26670">
              <a:lnSpc>
                <a:spcPts val="3020"/>
              </a:lnSpc>
              <a:spcBef>
                <a:spcPts val="1110"/>
              </a:spcBef>
            </a:pP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Electronic</a:t>
            </a:r>
            <a:r>
              <a:rPr sz="2800" b="1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data</a:t>
            </a: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interchange</a:t>
            </a:r>
            <a:r>
              <a:rPr sz="2800" b="1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b="1" dirty="0">
                <a:solidFill>
                  <a:srgbClr val="4D0729"/>
                </a:solidFill>
                <a:latin typeface="Tw Cen MT"/>
                <a:cs typeface="Tw Cen MT"/>
              </a:rPr>
              <a:t>(EDI)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8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use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of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telecommunications</a:t>
            </a:r>
            <a:r>
              <a:rPr sz="2800" spc="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technologies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800" spc="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directly</a:t>
            </a:r>
            <a:r>
              <a:rPr sz="2800" spc="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transfer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business</a:t>
            </a:r>
            <a:r>
              <a:rPr sz="28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documents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between</a:t>
            </a:r>
            <a:r>
              <a:rPr sz="2800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10" dirty="0">
                <a:solidFill>
                  <a:srgbClr val="4D0729"/>
                </a:solidFill>
                <a:latin typeface="Tw Cen MT"/>
                <a:cs typeface="Tw Cen MT"/>
              </a:rPr>
              <a:t>organizations</a:t>
            </a:r>
            <a:endParaRPr sz="28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1060"/>
              </a:spcBef>
            </a:pPr>
            <a:r>
              <a:rPr sz="4000" spc="50" dirty="0"/>
              <a:t>ELECTRONIC</a:t>
            </a:r>
            <a:r>
              <a:rPr sz="4000" spc="229" dirty="0"/>
              <a:t> </a:t>
            </a:r>
            <a:r>
              <a:rPr sz="4000" spc="45" dirty="0"/>
              <a:t>COMMERCE</a:t>
            </a:r>
            <a:r>
              <a:rPr sz="4000" spc="220" dirty="0"/>
              <a:t> </a:t>
            </a:r>
            <a:r>
              <a:rPr sz="4000" dirty="0"/>
              <a:t>APPLICATIONS</a:t>
            </a:r>
            <a:r>
              <a:rPr sz="4000" spc="225" dirty="0"/>
              <a:t> </a:t>
            </a:r>
            <a:r>
              <a:rPr sz="4000" spc="45" dirty="0"/>
              <a:t>AND</a:t>
            </a:r>
            <a:r>
              <a:rPr sz="4000" spc="225" dirty="0"/>
              <a:t> </a:t>
            </a:r>
            <a:r>
              <a:rPr sz="4000" spc="55" dirty="0"/>
              <a:t>INTERNET</a:t>
            </a:r>
            <a:r>
              <a:rPr sz="4000" spc="220" dirty="0"/>
              <a:t> </a:t>
            </a:r>
            <a:r>
              <a:rPr sz="4000" spc="-10" dirty="0"/>
              <a:t>BASICS (CONT.)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0532" y="2234975"/>
            <a:ext cx="8842102" cy="342088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09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SUMMARY</a:t>
            </a:r>
            <a:endParaRPr spc="35" dirty="0"/>
          </a:p>
        </p:txBody>
      </p:sp>
      <p:sp>
        <p:nvSpPr>
          <p:cNvPr id="3" name="object 3"/>
          <p:cNvSpPr txBox="1"/>
          <p:nvPr/>
        </p:nvSpPr>
        <p:spPr>
          <a:xfrm>
            <a:off x="2456433" y="1621028"/>
            <a:ext cx="7605395" cy="277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this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chapter</a:t>
            </a:r>
            <a:r>
              <a:rPr sz="28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you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learned</a:t>
            </a:r>
            <a:r>
              <a:rPr sz="28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dirty="0">
                <a:solidFill>
                  <a:srgbClr val="4D0729"/>
                </a:solidFill>
                <a:latin typeface="Tw Cen MT"/>
                <a:cs typeface="Tw Cen MT"/>
              </a:rPr>
              <a:t>how</a:t>
            </a:r>
            <a:r>
              <a:rPr sz="28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spc="-25" dirty="0">
                <a:solidFill>
                  <a:srgbClr val="4D0729"/>
                </a:solidFill>
                <a:latin typeface="Tw Cen MT"/>
                <a:cs typeface="Tw Cen MT"/>
              </a:rPr>
              <a:t>to:</a:t>
            </a:r>
            <a:endParaRPr sz="2800" dirty="0">
              <a:latin typeface="Tw Cen MT"/>
              <a:cs typeface="Tw Cen MT"/>
            </a:endParaRPr>
          </a:p>
          <a:p>
            <a:pPr marL="271145" indent="-262255">
              <a:lnSpc>
                <a:spcPct val="100000"/>
              </a:lnSpc>
              <a:spcBef>
                <a:spcPts val="100"/>
              </a:spcBef>
              <a:buClr>
                <a:srgbClr val="B92112"/>
              </a:buClr>
              <a:buSzPct val="96000"/>
              <a:buFont typeface="Wingdings" panose="05000000000000000000"/>
              <a:buChar char=""/>
              <a:tabLst>
                <a:tab pos="271145" algn="l"/>
              </a:tabLst>
            </a:pP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Describe</a:t>
            </a:r>
            <a:r>
              <a:rPr sz="2600" spc="-7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the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project</a:t>
            </a:r>
            <a:r>
              <a:rPr sz="2600" spc="-8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identification</a:t>
            </a:r>
            <a:r>
              <a:rPr sz="2600" spc="-7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and</a:t>
            </a:r>
            <a:r>
              <a:rPr sz="2600" spc="-7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selection</a:t>
            </a:r>
            <a:r>
              <a:rPr sz="2600" spc="-8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process.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Tw Cen MT"/>
              <a:cs typeface="Tw Cen MT"/>
            </a:endParaRPr>
          </a:p>
          <a:p>
            <a:pPr marL="115570" marR="212725" indent="-106680">
              <a:lnSpc>
                <a:spcPts val="2810"/>
              </a:lnSpc>
              <a:spcBef>
                <a:spcPts val="540"/>
              </a:spcBef>
              <a:buClr>
                <a:srgbClr val="B92112"/>
              </a:buClr>
              <a:buSzPct val="96000"/>
              <a:buFont typeface="Wingdings" panose="05000000000000000000"/>
              <a:buChar char=""/>
              <a:tabLst>
                <a:tab pos="115570" algn="l"/>
                <a:tab pos="271145" algn="l"/>
              </a:tabLst>
            </a:pP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	Describe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corporate</a:t>
            </a:r>
            <a:r>
              <a:rPr sz="2600" spc="-1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strategic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planning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and</a:t>
            </a:r>
            <a:r>
              <a:rPr sz="2600" spc="-85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information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systems</a:t>
            </a:r>
            <a:r>
              <a:rPr sz="2600" spc="-5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planning</a:t>
            </a:r>
            <a:r>
              <a:rPr sz="2600" spc="-4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 </a:t>
            </a:r>
            <a:r>
              <a:rPr sz="2600" spc="-10" dirty="0">
                <a:solidFill>
                  <a:schemeClr val="accent3">
                    <a:lumMod val="75000"/>
                  </a:schemeClr>
                </a:solidFill>
                <a:latin typeface="Tw Cen MT"/>
                <a:cs typeface="Tw Cen MT"/>
              </a:rPr>
              <a:t>process.</a:t>
            </a:r>
            <a:endParaRPr sz="2600" dirty="0">
              <a:solidFill>
                <a:schemeClr val="accent3">
                  <a:lumMod val="75000"/>
                </a:schemeClr>
              </a:solidFill>
              <a:latin typeface="Tw Cen MT"/>
              <a:cs typeface="Tw Cen MT"/>
            </a:endParaRPr>
          </a:p>
          <a:p>
            <a:pPr marL="115570" marR="356235" indent="-106680">
              <a:lnSpc>
                <a:spcPts val="2810"/>
              </a:lnSpc>
              <a:spcBef>
                <a:spcPts val="495"/>
              </a:spcBef>
              <a:buClr>
                <a:srgbClr val="B92112"/>
              </a:buClr>
              <a:buSzPct val="96000"/>
              <a:buFont typeface="Wingdings" panose="05000000000000000000"/>
              <a:buChar char=""/>
              <a:tabLst>
                <a:tab pos="115570" algn="l"/>
                <a:tab pos="271145" algn="l"/>
              </a:tabLst>
            </a:pPr>
            <a:r>
              <a:rPr sz="2600" dirty="0">
                <a:latin typeface="Tw Cen MT"/>
                <a:cs typeface="Tw Cen MT"/>
              </a:rPr>
              <a:t>	Describe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three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classes</a:t>
            </a:r>
            <a:r>
              <a:rPr sz="2600" spc="-2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of</a:t>
            </a:r>
            <a:r>
              <a:rPr sz="2600" spc="4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Internet</a:t>
            </a:r>
            <a:r>
              <a:rPr sz="2600" spc="-3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electronic </a:t>
            </a:r>
            <a:r>
              <a:rPr sz="2600" dirty="0">
                <a:latin typeface="Tw Cen MT"/>
                <a:cs typeface="Tw Cen MT"/>
              </a:rPr>
              <a:t>commerce</a:t>
            </a:r>
            <a:r>
              <a:rPr sz="2600" spc="-10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applications:</a:t>
            </a:r>
            <a:r>
              <a:rPr sz="2600" spc="-8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business-to-</a:t>
            </a:r>
            <a:r>
              <a:rPr sz="2600" spc="-20" dirty="0">
                <a:latin typeface="Tw Cen MT"/>
                <a:cs typeface="Tw Cen MT"/>
              </a:rPr>
              <a:t>consumer,</a:t>
            </a:r>
            <a:r>
              <a:rPr sz="2600" spc="-110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business- to-</a:t>
            </a:r>
            <a:r>
              <a:rPr sz="2600" spc="-20" dirty="0">
                <a:latin typeface="Tw Cen MT"/>
                <a:cs typeface="Tw Cen MT"/>
              </a:rPr>
              <a:t>employee,</a:t>
            </a:r>
            <a:r>
              <a:rPr sz="2600" spc="-15" dirty="0">
                <a:latin typeface="Tw Cen MT"/>
                <a:cs typeface="Tw Cen MT"/>
              </a:rPr>
              <a:t> </a:t>
            </a:r>
            <a:r>
              <a:rPr sz="2600" dirty="0">
                <a:latin typeface="Tw Cen MT"/>
                <a:cs typeface="Tw Cen MT"/>
              </a:rPr>
              <a:t>and</a:t>
            </a:r>
            <a:r>
              <a:rPr sz="2600" spc="-5" dirty="0">
                <a:latin typeface="Tw Cen MT"/>
                <a:cs typeface="Tw Cen MT"/>
              </a:rPr>
              <a:t> </a:t>
            </a:r>
            <a:r>
              <a:rPr sz="2600" spc="-10" dirty="0">
                <a:latin typeface="Tw Cen MT"/>
                <a:cs typeface="Tw Cen MT"/>
              </a:rPr>
              <a:t>business-to-business.</a:t>
            </a:r>
            <a:endParaRPr sz="26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0101" y="278383"/>
            <a:ext cx="9305925" cy="38773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0960" marR="5080">
              <a:lnSpc>
                <a:spcPts val="3070"/>
              </a:lnSpc>
              <a:spcBef>
                <a:spcPts val="840"/>
              </a:spcBef>
            </a:pP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THE</a:t>
            </a:r>
            <a:r>
              <a:rPr sz="3200" spc="26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spc="45" dirty="0">
                <a:solidFill>
                  <a:srgbClr val="07294D"/>
                </a:solidFill>
                <a:latin typeface="Tw Cen MT Condensed"/>
                <a:cs typeface="Tw Cen MT Condensed"/>
              </a:rPr>
              <a:t>PROCESS</a:t>
            </a:r>
            <a:r>
              <a:rPr sz="3200" spc="27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OF</a:t>
            </a:r>
            <a:r>
              <a:rPr sz="3200" spc="250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spc="50" dirty="0">
                <a:solidFill>
                  <a:srgbClr val="07294D"/>
                </a:solidFill>
                <a:latin typeface="Tw Cen MT Condensed"/>
                <a:cs typeface="Tw Cen MT Condensed"/>
              </a:rPr>
              <a:t>IDENTIFYING</a:t>
            </a:r>
            <a:r>
              <a:rPr sz="3200" spc="27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AND</a:t>
            </a:r>
            <a:r>
              <a:rPr sz="3200" spc="26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spc="50" dirty="0">
                <a:solidFill>
                  <a:srgbClr val="07294D"/>
                </a:solidFill>
                <a:latin typeface="Tw Cen MT Condensed"/>
                <a:cs typeface="Tw Cen MT Condensed"/>
              </a:rPr>
              <a:t>SELECTING</a:t>
            </a:r>
            <a:r>
              <a:rPr sz="3200" spc="280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IS</a:t>
            </a:r>
            <a:r>
              <a:rPr sz="3200" spc="254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dirty="0">
                <a:solidFill>
                  <a:srgbClr val="07294D"/>
                </a:solidFill>
                <a:latin typeface="Tw Cen MT Condensed"/>
                <a:cs typeface="Tw Cen MT Condensed"/>
              </a:rPr>
              <a:t>DEVELOPMENT</a:t>
            </a:r>
            <a:r>
              <a:rPr sz="3200" spc="275" dirty="0">
                <a:solidFill>
                  <a:srgbClr val="07294D"/>
                </a:solidFill>
                <a:latin typeface="Tw Cen MT Condensed"/>
                <a:cs typeface="Tw Cen MT Condensed"/>
              </a:rPr>
              <a:t> </a:t>
            </a:r>
            <a:r>
              <a:rPr sz="3200" spc="35" dirty="0">
                <a:solidFill>
                  <a:srgbClr val="07294D"/>
                </a:solidFill>
                <a:latin typeface="Tw Cen MT Condensed"/>
                <a:cs typeface="Tw Cen MT Condensed"/>
              </a:rPr>
              <a:t>PROJECTS </a:t>
            </a:r>
            <a:r>
              <a:rPr sz="3200" spc="-10" dirty="0">
                <a:solidFill>
                  <a:srgbClr val="07294D"/>
                </a:solidFill>
                <a:latin typeface="Tw Cen MT Condensed"/>
                <a:cs typeface="Tw Cen MT Condensed"/>
              </a:rPr>
              <a:t>(CONT.)</a:t>
            </a:r>
            <a:endParaRPr sz="3200">
              <a:latin typeface="Tw Cen MT Condensed"/>
              <a:cs typeface="Tw Cen MT Condensed"/>
            </a:endParaRPr>
          </a:p>
          <a:p>
            <a:pPr marL="469900" marR="967105" indent="-457200">
              <a:lnSpc>
                <a:spcPts val="3460"/>
              </a:lnSpc>
              <a:spcBef>
                <a:spcPts val="3215"/>
              </a:spcBef>
              <a:tabLst>
                <a:tab pos="469265" algn="l"/>
              </a:tabLst>
            </a:pPr>
            <a:r>
              <a:rPr sz="32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32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i="1" spc="-70" dirty="0">
                <a:latin typeface="Tw Cen MT"/>
                <a:cs typeface="Tw Cen MT"/>
              </a:rPr>
              <a:t>Top-</a:t>
            </a:r>
            <a:r>
              <a:rPr sz="3200" i="1" spc="-10" dirty="0">
                <a:latin typeface="Tw Cen MT"/>
                <a:cs typeface="Tw Cen MT"/>
              </a:rPr>
              <a:t>down</a:t>
            </a:r>
            <a:r>
              <a:rPr sz="3200" i="1" spc="-100" dirty="0">
                <a:latin typeface="Tw Cen MT"/>
                <a:cs typeface="Tw Cen MT"/>
              </a:rPr>
              <a:t> </a:t>
            </a:r>
            <a:r>
              <a:rPr sz="3200" i="1" dirty="0">
                <a:latin typeface="Tw Cen MT"/>
                <a:cs typeface="Tw Cen MT"/>
              </a:rPr>
              <a:t>source</a:t>
            </a:r>
            <a:r>
              <a:rPr sz="3200" i="1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are</a:t>
            </a:r>
            <a:r>
              <a:rPr sz="3200" spc="-10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projects</a:t>
            </a:r>
            <a:r>
              <a:rPr sz="3200" spc="-9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identified</a:t>
            </a:r>
            <a:r>
              <a:rPr sz="3200" spc="-9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by</a:t>
            </a:r>
            <a:r>
              <a:rPr sz="3200" spc="-100" dirty="0">
                <a:latin typeface="Tw Cen MT"/>
                <a:cs typeface="Tw Cen MT"/>
              </a:rPr>
              <a:t> </a:t>
            </a:r>
            <a:r>
              <a:rPr sz="3200" spc="-25" dirty="0">
                <a:latin typeface="Tw Cen MT"/>
                <a:cs typeface="Tw Cen MT"/>
              </a:rPr>
              <a:t>top </a:t>
            </a:r>
            <a:r>
              <a:rPr sz="3200" dirty="0">
                <a:latin typeface="Tw Cen MT"/>
                <a:cs typeface="Tw Cen MT"/>
              </a:rPr>
              <a:t>management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or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by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diverse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steering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committee.</a:t>
            </a:r>
            <a:endParaRPr sz="3200">
              <a:latin typeface="Tw Cen MT"/>
              <a:cs typeface="Tw Cen MT"/>
            </a:endParaRPr>
          </a:p>
          <a:p>
            <a:pPr marL="469900" marR="179705" indent="-457200">
              <a:lnSpc>
                <a:spcPts val="3460"/>
              </a:lnSpc>
              <a:spcBef>
                <a:spcPts val="1495"/>
              </a:spcBef>
              <a:tabLst>
                <a:tab pos="469265" algn="l"/>
              </a:tabLst>
            </a:pPr>
            <a:r>
              <a:rPr sz="32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32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i="1" spc="-25" dirty="0">
                <a:latin typeface="Tw Cen MT"/>
                <a:cs typeface="Tw Cen MT"/>
              </a:rPr>
              <a:t>Bottom-</a:t>
            </a:r>
            <a:r>
              <a:rPr sz="3200" i="1" dirty="0">
                <a:latin typeface="Tw Cen MT"/>
                <a:cs typeface="Tw Cen MT"/>
              </a:rPr>
              <a:t>up</a:t>
            </a:r>
            <a:r>
              <a:rPr sz="3200" i="1" spc="-60" dirty="0">
                <a:latin typeface="Tw Cen MT"/>
                <a:cs typeface="Tw Cen MT"/>
              </a:rPr>
              <a:t> </a:t>
            </a:r>
            <a:r>
              <a:rPr sz="3200" i="1" dirty="0">
                <a:latin typeface="Tw Cen MT"/>
                <a:cs typeface="Tw Cen MT"/>
              </a:rPr>
              <a:t>source</a:t>
            </a:r>
            <a:r>
              <a:rPr sz="3200" i="1" spc="-5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are</a:t>
            </a:r>
            <a:r>
              <a:rPr sz="3200" spc="-5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project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initiatives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stemming</a:t>
            </a:r>
            <a:r>
              <a:rPr sz="3200" spc="-50" dirty="0">
                <a:latin typeface="Tw Cen MT"/>
                <a:cs typeface="Tw Cen MT"/>
              </a:rPr>
              <a:t> </a:t>
            </a:r>
            <a:r>
              <a:rPr sz="3200" spc="-20" dirty="0">
                <a:latin typeface="Tw Cen MT"/>
                <a:cs typeface="Tw Cen MT"/>
              </a:rPr>
              <a:t>from </a:t>
            </a:r>
            <a:r>
              <a:rPr sz="3200" dirty="0">
                <a:latin typeface="Tw Cen MT"/>
                <a:cs typeface="Tw Cen MT"/>
              </a:rPr>
              <a:t>managers,</a:t>
            </a:r>
            <a:r>
              <a:rPr sz="3200" spc="-8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business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units,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or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the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development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group.</a:t>
            </a:r>
            <a:endParaRPr sz="3200">
              <a:latin typeface="Tw Cen MT"/>
              <a:cs typeface="Tw Cen MT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469265" algn="l"/>
              </a:tabLst>
            </a:pPr>
            <a:r>
              <a:rPr sz="32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32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3200" dirty="0">
                <a:latin typeface="Tw Cen MT"/>
                <a:cs typeface="Tw Cen MT"/>
              </a:rPr>
              <a:t>The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process</a:t>
            </a:r>
            <a:r>
              <a:rPr sz="3200" spc="-6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varies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substantially</a:t>
            </a:r>
            <a:r>
              <a:rPr sz="3200" spc="-70" dirty="0">
                <a:latin typeface="Tw Cen MT"/>
                <a:cs typeface="Tw Cen MT"/>
              </a:rPr>
              <a:t> </a:t>
            </a:r>
            <a:r>
              <a:rPr sz="3200" dirty="0">
                <a:latin typeface="Tw Cen MT"/>
                <a:cs typeface="Tw Cen MT"/>
              </a:rPr>
              <a:t>across</a:t>
            </a:r>
            <a:r>
              <a:rPr sz="3200" spc="-75" dirty="0">
                <a:latin typeface="Tw Cen MT"/>
                <a:cs typeface="Tw Cen MT"/>
              </a:rPr>
              <a:t> </a:t>
            </a:r>
            <a:r>
              <a:rPr sz="3200" spc="-10" dirty="0">
                <a:latin typeface="Tw Cen MT"/>
                <a:cs typeface="Tw Cen MT"/>
              </a:rPr>
              <a:t>organizations.</a:t>
            </a:r>
            <a:endParaRPr sz="3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394" y="518159"/>
            <a:ext cx="728853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The</a:t>
            </a:r>
            <a:r>
              <a:rPr sz="3200" spc="-3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Process</a:t>
            </a:r>
            <a:r>
              <a:rPr sz="3200" spc="-2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of</a:t>
            </a:r>
            <a:r>
              <a:rPr sz="3200" spc="-3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Identifying</a:t>
            </a:r>
            <a:r>
              <a:rPr sz="3200" spc="-25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and</a:t>
            </a:r>
            <a:r>
              <a:rPr sz="3200" spc="-35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Selecting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IS</a:t>
            </a:r>
            <a:r>
              <a:rPr sz="3200" spc="-15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Development</a:t>
            </a:r>
            <a:r>
              <a:rPr sz="3200" spc="-2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Projects</a:t>
            </a:r>
            <a:r>
              <a:rPr sz="3200" spc="-1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(Cont.)</a:t>
            </a:r>
            <a:endParaRPr sz="3200">
              <a:latin typeface="Arial" panose="020B0704020202020204"/>
              <a:cs typeface="Arial" panose="020B07040202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72900" y="1638324"/>
            <a:ext cx="8250533" cy="4637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471673" y="1951227"/>
            <a:ext cx="70618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800" i="1" spc="-25" dirty="0">
                <a:solidFill>
                  <a:srgbClr val="1CACE3"/>
                </a:solidFill>
                <a:latin typeface="Tw Cen MT"/>
                <a:cs typeface="Tw Cen MT"/>
              </a:rPr>
              <a:t>2.</a:t>
            </a:r>
            <a:r>
              <a:rPr sz="2800" i="1" dirty="0">
                <a:solidFill>
                  <a:srgbClr val="1CACE3"/>
                </a:solidFill>
                <a:latin typeface="Tw Cen MT"/>
                <a:cs typeface="Tw Cen MT"/>
              </a:rPr>
              <a:t>	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Classifying</a:t>
            </a:r>
            <a:r>
              <a:rPr sz="2800" i="1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800" i="1" spc="-6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ranking</a:t>
            </a:r>
            <a:r>
              <a:rPr sz="2800" i="1" spc="-6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800" i="1" spc="-5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dirty="0">
                <a:solidFill>
                  <a:srgbClr val="4D0729"/>
                </a:solidFill>
                <a:latin typeface="Tw Cen MT"/>
                <a:cs typeface="Tw Cen MT"/>
              </a:rPr>
              <a:t>development</a:t>
            </a:r>
            <a:r>
              <a:rPr sz="2800" i="1" spc="-8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800" i="1" spc="-10" dirty="0">
                <a:solidFill>
                  <a:srgbClr val="4D0729"/>
                </a:solidFill>
                <a:latin typeface="Tw Cen MT"/>
                <a:cs typeface="Tw Cen MT"/>
              </a:rPr>
              <a:t>projects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8873" y="2241549"/>
            <a:ext cx="7498715" cy="287782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469265" algn="l"/>
              </a:tabLst>
            </a:pPr>
            <a:r>
              <a:rPr sz="2400" spc="-50" dirty="0">
                <a:solidFill>
                  <a:srgbClr val="1CACE3"/>
                </a:solidFill>
                <a:latin typeface="Wingdings 3" panose="05040102010807070707"/>
                <a:cs typeface="Wingdings 3" panose="05040102010807070707"/>
              </a:rPr>
              <a:t></a:t>
            </a:r>
            <a:r>
              <a:rPr sz="2400" dirty="0">
                <a:solidFill>
                  <a:srgbClr val="1CACE3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w Cen MT"/>
                <a:cs typeface="Tw Cen MT"/>
              </a:rPr>
              <a:t>Using</a:t>
            </a:r>
            <a:r>
              <a:rPr sz="2400" spc="-10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value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chain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analysis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or</a:t>
            </a:r>
            <a:r>
              <a:rPr sz="2400" spc="-1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other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dirty="0">
                <a:latin typeface="Tw Cen MT"/>
                <a:cs typeface="Tw Cen MT"/>
              </a:rPr>
              <a:t>evaluation</a:t>
            </a:r>
            <a:r>
              <a:rPr sz="2400" spc="-5" dirty="0">
                <a:latin typeface="Tw Cen MT"/>
                <a:cs typeface="Tw Cen MT"/>
              </a:rPr>
              <a:t> </a:t>
            </a:r>
            <a:r>
              <a:rPr sz="2400" spc="-10" dirty="0">
                <a:latin typeface="Tw Cen MT"/>
                <a:cs typeface="Tw Cen MT"/>
              </a:rPr>
              <a:t>criteria</a:t>
            </a:r>
            <a:endParaRPr sz="2400">
              <a:latin typeface="Tw Cen MT"/>
              <a:cs typeface="Tw Cen MT"/>
            </a:endParaRPr>
          </a:p>
          <a:p>
            <a:pPr marL="927100" marR="5080">
              <a:lnSpc>
                <a:spcPct val="90000"/>
              </a:lnSpc>
              <a:spcBef>
                <a:spcPts val="1500"/>
              </a:spcBef>
            </a:pP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Value</a:t>
            </a:r>
            <a:r>
              <a:rPr sz="2400" b="1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chain</a:t>
            </a:r>
            <a:r>
              <a:rPr sz="2400" b="1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400" b="1" dirty="0">
                <a:solidFill>
                  <a:srgbClr val="4D0729"/>
                </a:solidFill>
                <a:latin typeface="Tw Cen MT"/>
                <a:cs typeface="Tw Cen MT"/>
              </a:rPr>
              <a:t>analysis</a:t>
            </a:r>
            <a:r>
              <a:rPr sz="2400" dirty="0">
                <a:solidFill>
                  <a:srgbClr val="4D0729"/>
                </a:solidFill>
                <a:latin typeface="Tw Cen MT"/>
                <a:cs typeface="Tw Cen MT"/>
              </a:rPr>
              <a:t>:</a:t>
            </a:r>
            <a:r>
              <a:rPr sz="24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Analyzing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</a:t>
            </a:r>
            <a:r>
              <a:rPr sz="22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organization’s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activities to</a:t>
            </a:r>
            <a:r>
              <a:rPr sz="22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determine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where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value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is</a:t>
            </a:r>
            <a:r>
              <a:rPr sz="22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added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to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products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and/or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services</a:t>
            </a:r>
            <a:r>
              <a:rPr sz="2200" spc="-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costs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incurred</a:t>
            </a:r>
            <a:r>
              <a:rPr sz="2200" spc="-1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doing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so;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 usually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also</a:t>
            </a:r>
            <a:r>
              <a:rPr sz="22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includes</a:t>
            </a:r>
            <a:r>
              <a:rPr sz="22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</a:t>
            </a:r>
            <a:r>
              <a:rPr sz="22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comparison</a:t>
            </a:r>
            <a:r>
              <a:rPr sz="22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with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activities,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added</a:t>
            </a:r>
            <a:r>
              <a:rPr sz="2200" spc="-4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value,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and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costs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200" spc="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other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organizations</a:t>
            </a:r>
            <a:r>
              <a:rPr sz="2200" spc="-2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for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200" spc="-3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purpose</a:t>
            </a:r>
            <a:r>
              <a:rPr sz="2200" spc="-3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of</a:t>
            </a:r>
            <a:r>
              <a:rPr sz="2200" spc="25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making improvements</a:t>
            </a:r>
            <a:r>
              <a:rPr sz="22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in</a:t>
            </a:r>
            <a:r>
              <a:rPr sz="2200" spc="-5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the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organization’s</a:t>
            </a:r>
            <a:r>
              <a:rPr sz="2200" spc="-40" dirty="0">
                <a:solidFill>
                  <a:srgbClr val="4D0729"/>
                </a:solidFill>
                <a:latin typeface="Tw Cen MT"/>
                <a:cs typeface="Tw Cen MT"/>
              </a:rPr>
              <a:t> </a:t>
            </a:r>
            <a:r>
              <a:rPr sz="2200" dirty="0">
                <a:solidFill>
                  <a:srgbClr val="4D0729"/>
                </a:solidFill>
                <a:latin typeface="Tw Cen MT"/>
                <a:cs typeface="Tw Cen MT"/>
              </a:rPr>
              <a:t>operations</a:t>
            </a:r>
            <a:r>
              <a:rPr sz="2200" spc="-25" dirty="0">
                <a:solidFill>
                  <a:srgbClr val="4D0729"/>
                </a:solidFill>
                <a:latin typeface="Tw Cen MT"/>
                <a:cs typeface="Tw Cen MT"/>
              </a:rPr>
              <a:t> and </a:t>
            </a:r>
            <a:r>
              <a:rPr sz="2200" spc="-10" dirty="0">
                <a:solidFill>
                  <a:srgbClr val="4D0729"/>
                </a:solidFill>
                <a:latin typeface="Tw Cen MT"/>
                <a:cs typeface="Tw Cen MT"/>
              </a:rPr>
              <a:t>performance</a:t>
            </a:r>
            <a:endParaRPr sz="2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594" y="631697"/>
            <a:ext cx="72891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The</a:t>
            </a:r>
            <a:r>
              <a:rPr sz="3200" spc="-45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Process</a:t>
            </a:r>
            <a:r>
              <a:rPr sz="3200" spc="-25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of</a:t>
            </a:r>
            <a:r>
              <a:rPr sz="3200" spc="-3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Identifying</a:t>
            </a:r>
            <a:r>
              <a:rPr sz="3200" spc="-3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and</a:t>
            </a:r>
            <a:r>
              <a:rPr sz="3200" spc="-25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Selecting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IS</a:t>
            </a:r>
            <a:r>
              <a:rPr sz="3200" spc="-15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Development</a:t>
            </a:r>
            <a:r>
              <a:rPr sz="3200" spc="-2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</a:t>
            </a:r>
            <a:r>
              <a:rPr sz="320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Projects</a:t>
            </a:r>
            <a:r>
              <a:rPr sz="3200" spc="-10" dirty="0">
                <a:solidFill>
                  <a:srgbClr val="000000"/>
                </a:solidFill>
                <a:latin typeface="Arial" panose="020B0704020202020204"/>
                <a:cs typeface="Arial" panose="020B0704020202020204"/>
              </a:rPr>
              <a:t> (Cont.)</a:t>
            </a:r>
            <a:endParaRPr sz="3200">
              <a:latin typeface="Arial" panose="020B0704020202020204"/>
              <a:cs typeface="Arial" panose="020B07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8994" y="4447032"/>
            <a:ext cx="39998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704020202020204"/>
                <a:cs typeface="Arial" panose="020B0704020202020204"/>
              </a:rPr>
              <a:t>Organizations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can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be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thought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of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as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50" dirty="0">
                <a:latin typeface="Arial" panose="020B0704020202020204"/>
                <a:cs typeface="Arial" panose="020B0704020202020204"/>
              </a:rPr>
              <a:t>a </a:t>
            </a:r>
            <a:r>
              <a:rPr sz="1800" dirty="0">
                <a:latin typeface="Arial" panose="020B0704020202020204"/>
                <a:cs typeface="Arial" panose="020B0704020202020204"/>
              </a:rPr>
              <a:t>value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chain,</a:t>
            </a:r>
            <a:r>
              <a:rPr sz="1800" spc="-4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transforming</a:t>
            </a:r>
            <a:r>
              <a:rPr sz="1800" spc="-35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raw</a:t>
            </a:r>
            <a:r>
              <a:rPr sz="1800" spc="-2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materials </a:t>
            </a:r>
            <a:r>
              <a:rPr sz="1800" dirty="0">
                <a:latin typeface="Arial" panose="020B0704020202020204"/>
                <a:cs typeface="Arial" panose="020B0704020202020204"/>
              </a:rPr>
              <a:t>into</a:t>
            </a:r>
            <a:r>
              <a:rPr sz="1800" spc="-2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products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 </a:t>
            </a:r>
            <a:r>
              <a:rPr sz="1800" dirty="0">
                <a:latin typeface="Arial" panose="020B0704020202020204"/>
                <a:cs typeface="Arial" panose="020B0704020202020204"/>
              </a:rPr>
              <a:t>for</a:t>
            </a:r>
            <a:r>
              <a:rPr sz="1800" spc="-5" dirty="0">
                <a:latin typeface="Arial" panose="020B0704020202020204"/>
                <a:cs typeface="Arial" panose="020B0704020202020204"/>
              </a:rPr>
              <a:t> </a:t>
            </a:r>
            <a:r>
              <a:rPr sz="1800" spc="-10" dirty="0">
                <a:latin typeface="Arial" panose="020B0704020202020204"/>
                <a:cs typeface="Arial" panose="020B0704020202020204"/>
              </a:rPr>
              <a:t>customers</a:t>
            </a:r>
            <a:endParaRPr sz="1800">
              <a:latin typeface="Arial" panose="020B0704020202020204"/>
              <a:cs typeface="Arial" panose="020B07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0200" y="1752600"/>
            <a:ext cx="8948428" cy="20733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171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840"/>
              </a:spcBef>
            </a:pPr>
            <a:r>
              <a:rPr sz="3200" dirty="0"/>
              <a:t>THE</a:t>
            </a:r>
            <a:r>
              <a:rPr sz="3200" spc="265" dirty="0"/>
              <a:t> </a:t>
            </a:r>
            <a:r>
              <a:rPr sz="3200" spc="45" dirty="0"/>
              <a:t>PROCESS</a:t>
            </a:r>
            <a:r>
              <a:rPr sz="3200" spc="275" dirty="0"/>
              <a:t> </a:t>
            </a:r>
            <a:r>
              <a:rPr sz="3200" dirty="0"/>
              <a:t>OF</a:t>
            </a:r>
            <a:r>
              <a:rPr sz="3200" spc="250" dirty="0"/>
              <a:t> </a:t>
            </a:r>
            <a:r>
              <a:rPr sz="3200" spc="50" dirty="0"/>
              <a:t>IDENTIFYING</a:t>
            </a:r>
            <a:r>
              <a:rPr sz="3200" spc="275" dirty="0"/>
              <a:t> </a:t>
            </a:r>
            <a:r>
              <a:rPr sz="3200" dirty="0"/>
              <a:t>AND</a:t>
            </a:r>
            <a:r>
              <a:rPr sz="3200" spc="265" dirty="0"/>
              <a:t> </a:t>
            </a:r>
            <a:r>
              <a:rPr sz="3200" spc="50" dirty="0"/>
              <a:t>SELECTING</a:t>
            </a:r>
            <a:r>
              <a:rPr sz="3200" spc="280" dirty="0"/>
              <a:t> </a:t>
            </a:r>
            <a:r>
              <a:rPr sz="3200" dirty="0"/>
              <a:t>IS</a:t>
            </a:r>
            <a:r>
              <a:rPr sz="3200" spc="254" dirty="0"/>
              <a:t> </a:t>
            </a:r>
            <a:r>
              <a:rPr sz="3200" dirty="0"/>
              <a:t>DEVELOPMENT</a:t>
            </a:r>
            <a:r>
              <a:rPr sz="3200" spc="275" dirty="0"/>
              <a:t> </a:t>
            </a:r>
            <a:r>
              <a:rPr sz="3200" spc="35" dirty="0"/>
              <a:t>PROJECTS </a:t>
            </a:r>
            <a:r>
              <a:rPr sz="3200" spc="-10" dirty="0"/>
              <a:t>(CONT.)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79364" y="1699346"/>
            <a:ext cx="8512844" cy="4545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9131</Words>
  <Application>WPS Presentation</Application>
  <PresentationFormat>Widescreen</PresentationFormat>
  <Paragraphs>238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8" baseType="lpstr">
      <vt:lpstr>Arial</vt:lpstr>
      <vt:lpstr>宋体</vt:lpstr>
      <vt:lpstr>Wingdings</vt:lpstr>
      <vt:lpstr>Tw Cen MT Condensed</vt:lpstr>
      <vt:lpstr>Thonburi</vt:lpstr>
      <vt:lpstr>Tw Cen MT</vt:lpstr>
      <vt:lpstr>Hiragino Sans</vt:lpstr>
      <vt:lpstr>Wingdings</vt:lpstr>
      <vt:lpstr>Arial</vt:lpstr>
      <vt:lpstr>Wingdings 3</vt:lpstr>
      <vt:lpstr>Times New Roman</vt:lpstr>
      <vt:lpstr>微软雅黑</vt:lpstr>
      <vt:lpstr>汉仪旗黑</vt:lpstr>
      <vt:lpstr>宋体</vt:lpstr>
      <vt:lpstr>Arial Unicode MS</vt:lpstr>
      <vt:lpstr>Calibri</vt:lpstr>
      <vt:lpstr>Helvetica Neue</vt:lpstr>
      <vt:lpstr>Times New Roman</vt:lpstr>
      <vt:lpstr>Tw Cen MT</vt:lpstr>
      <vt:lpstr>Tw Cen MT Condensed</vt:lpstr>
      <vt:lpstr>Wingdings</vt:lpstr>
      <vt:lpstr>Wingdings 3</vt:lpstr>
      <vt:lpstr>汉仪书宋二KW</vt:lpstr>
      <vt:lpstr>苹方-简</vt:lpstr>
      <vt:lpstr>Office Theme</vt:lpstr>
      <vt:lpstr>DEVELOPMENT PROJECTS</vt:lpstr>
      <vt:lpstr>LEARNING OBJECTIVES</vt:lpstr>
      <vt:lpstr>IDENTIFYING AND SELECTING SYSTEMS DEVELOPMENT PROJECTS</vt:lpstr>
      <vt:lpstr>THE PROCESS OF IDENTIFYING AND SELECTING IS DEVELOPMENT PROJECTS</vt:lpstr>
      <vt:lpstr>PowerPoint 演示文稿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THE PROCESS OF IDENTIFYING AND SELECTING IS DEVELOPMENT PROJECTS (CONT.)</vt:lpstr>
      <vt:lpstr>DELIVERABLES AND OUTCOMES</vt:lpstr>
      <vt:lpstr>DELIVERABLES AND OUTCOMES (CONT.)</vt:lpstr>
      <vt:lpstr>DELIVERABLES AND OUTCOMES (CONT.)</vt:lpstr>
      <vt:lpstr>CORPORATE AND INFORMATION SYSTEMS PLANNING</vt:lpstr>
      <vt:lpstr>REASONS FOR IMPORTANCE OF IMPROVED PLANNING</vt:lpstr>
      <vt:lpstr>CORPORATE STRATEGIC PLANNING</vt:lpstr>
      <vt:lpstr>CORPORATE STRATEGIC PLANNING (CONT.)</vt:lpstr>
      <vt:lpstr>CORPORATE STRATEGIC PLANNING (CONT.)</vt:lpstr>
      <vt:lpstr>CORPORATE STRATEGIC PLANNING (CONT.)</vt:lpstr>
      <vt:lpstr>CORPORATE STRATEGIC PLANNING (CONT.)</vt:lpstr>
      <vt:lpstr>CORPORATE STRATEGIC PLANNING (CONT.)</vt:lpstr>
      <vt:lpstr>INFORMATION SYSTEMS PLANNING (ISP)</vt:lpstr>
      <vt:lpstr>INFORMATION SYSTEMS PLANNING (CONT.)</vt:lpstr>
      <vt:lpstr>INFORMATION SYSTEMS PLANNING (CONT.)</vt:lpstr>
      <vt:lpstr>INFORMATION SYSTEMS PLANNING (CONT.)</vt:lpstr>
      <vt:lpstr>INFORMATION SYSTEMS PLANNING (CONT.)</vt:lpstr>
      <vt:lpstr>INFORMATION SYSTEMS PLANNING (CONT.)</vt:lpstr>
      <vt:lpstr>INFORMATION SYSTEMS PLANNING (CONT.)</vt:lpstr>
      <vt:lpstr>INFORMATION SYSTEMS PLANNING (CONT.)</vt:lpstr>
      <vt:lpstr>TYPES OF PLANNING MATRICES</vt:lpstr>
      <vt:lpstr>INFORMATION SYSTEMS PLANNING (CONT.)</vt:lpstr>
      <vt:lpstr>MAKING SENSE OF THE MATRICES</vt:lpstr>
      <vt:lpstr>AFFINITY CLUSTERING</vt:lpstr>
      <vt:lpstr>INFORMATION SYSTEMS (IS) PLAN</vt:lpstr>
      <vt:lpstr>PowerPoint 演示文稿</vt:lpstr>
      <vt:lpstr>IDENTIFYING AND SELECTING PROJECTS</vt:lpstr>
      <vt:lpstr>ELECTRONIC COMMERCE APPLICATIONS AND INTERNET BASICS (CONT.)</vt:lpstr>
      <vt:lpstr>ELECTRONIC COMMERCE APPLICATIONS AND INTERNET BASICS</vt:lpstr>
      <vt:lpstr>ELECTRONIC COMMERCE APPLICATIONS AND INTERNET BASICS (CONT.)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Systems Analysis and Design Ch1</dc:title>
  <dc:creator>Mike Mitri</dc:creator>
  <cp:lastModifiedBy>Kuik WeiLiang</cp:lastModifiedBy>
  <cp:revision>3</cp:revision>
  <dcterms:created xsi:type="dcterms:W3CDTF">2025-04-11T09:31:57Z</dcterms:created>
  <dcterms:modified xsi:type="dcterms:W3CDTF">2025-04-11T09:31:57Z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2018-02-28T07:30:00Z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2025-03-28T07:30:00Z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551367AA1BC66B778DE1F867D740C8CB_42</vt:lpwstr>
  </property>
  <property fmtid="{D5CDD505-2E9C-101B-9397-08002B2CF9AE}" pid="7" name="KSOProductBuildVer">
    <vt:lpwstr>1033-7.2.2.8955</vt:lpwstr>
  </property>
</Properties>
</file>