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notesMasterIdLst>
    <p:notesMasterId r:id="rId45"/>
  </p:notesMasterIdLst>
  <p:sldIdLst>
    <p:sldId id="270" r:id="rId2"/>
    <p:sldId id="467" r:id="rId3"/>
    <p:sldId id="532" r:id="rId4"/>
    <p:sldId id="533" r:id="rId5"/>
    <p:sldId id="468" r:id="rId6"/>
    <p:sldId id="469" r:id="rId7"/>
    <p:sldId id="534" r:id="rId8"/>
    <p:sldId id="535" r:id="rId9"/>
    <p:sldId id="536" r:id="rId10"/>
    <p:sldId id="537" r:id="rId11"/>
    <p:sldId id="538" r:id="rId12"/>
    <p:sldId id="315" r:id="rId13"/>
    <p:sldId id="472" r:id="rId14"/>
    <p:sldId id="473" r:id="rId15"/>
    <p:sldId id="474" r:id="rId16"/>
    <p:sldId id="476" r:id="rId17"/>
    <p:sldId id="477" r:id="rId18"/>
    <p:sldId id="478" r:id="rId19"/>
    <p:sldId id="479" r:id="rId20"/>
    <p:sldId id="480" r:id="rId21"/>
    <p:sldId id="482" r:id="rId22"/>
    <p:sldId id="489" r:id="rId23"/>
    <p:sldId id="493" r:id="rId24"/>
    <p:sldId id="495" r:id="rId25"/>
    <p:sldId id="514" r:id="rId26"/>
    <p:sldId id="574" r:id="rId27"/>
    <p:sldId id="575" r:id="rId28"/>
    <p:sldId id="576" r:id="rId29"/>
    <p:sldId id="498" r:id="rId30"/>
    <p:sldId id="577" r:id="rId31"/>
    <p:sldId id="578" r:id="rId32"/>
    <p:sldId id="579" r:id="rId33"/>
    <p:sldId id="580" r:id="rId34"/>
    <p:sldId id="581" r:id="rId35"/>
    <p:sldId id="582" r:id="rId36"/>
    <p:sldId id="583" r:id="rId37"/>
    <p:sldId id="584" r:id="rId38"/>
    <p:sldId id="585" r:id="rId39"/>
    <p:sldId id="590" r:id="rId40"/>
    <p:sldId id="586" r:id="rId41"/>
    <p:sldId id="587" r:id="rId42"/>
    <p:sldId id="588" r:id="rId43"/>
    <p:sldId id="589" r:id="rId44"/>
  </p:sldIdLst>
  <p:sldSz cx="9144000" cy="6858000" type="screen4x3"/>
  <p:notesSz cx="7099300" cy="10234613"/>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showPr>
  <p:clrMru>
    <a:srgbClr val="E4FEC2"/>
    <a:srgbClr val="F2FDDF"/>
    <a:srgbClr val="FFFFFF"/>
    <a:srgbClr val="FEECEC"/>
    <a:srgbClr val="F0AEE8"/>
    <a:srgbClr val="FF682F"/>
    <a:srgbClr val="30313C"/>
    <a:srgbClr val="D729C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70" d="100"/>
          <a:sy n="70" d="100"/>
        </p:scale>
        <p:origin x="-1368" y="-102"/>
      </p:cViewPr>
      <p:guideLst>
        <p:guide orient="horz" pos="2087"/>
        <p:guide pos="2874"/>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p:cNvSpPr>
          <p:nvPr>
            <p:ph type="hdr" sz="quarter"/>
          </p:nvPr>
        </p:nvSpPr>
        <p:spPr>
          <a:xfrm>
            <a:off x="0" y="0"/>
            <a:ext cx="3076575" cy="511175"/>
          </a:xfrm>
          <a:prstGeom prst="rect">
            <a:avLst/>
          </a:prstGeom>
          <a:noFill/>
          <a:ln w="9525">
            <a:noFill/>
            <a:miter/>
          </a:ln>
        </p:spPr>
        <p:txBody>
          <a:bodyPr lIns="99048" tIns="49524" rIns="99048" bIns="49524"/>
          <a:lstStyle>
            <a:lvl1pPr>
              <a:defRPr sz="1300" noProof="1" dirty="0">
                <a:latin typeface="Calibri" pitchFamily="2" charset="0"/>
              </a:defRPr>
            </a:lvl1pPr>
          </a:lstStyle>
          <a:p>
            <a:endParaRPr lang="zh-CN" altLang="en-US"/>
          </a:p>
        </p:txBody>
      </p:sp>
      <p:sp>
        <p:nvSpPr>
          <p:cNvPr id="2051" name="日期占位符 2"/>
          <p:cNvSpPr>
            <a:spLocks noGrp="1"/>
          </p:cNvSpPr>
          <p:nvPr>
            <p:ph type="dt" idx="1"/>
          </p:nvPr>
        </p:nvSpPr>
        <p:spPr>
          <a:xfrm>
            <a:off x="4021138" y="0"/>
            <a:ext cx="3076575" cy="511175"/>
          </a:xfrm>
          <a:prstGeom prst="rect">
            <a:avLst/>
          </a:prstGeom>
          <a:noFill/>
          <a:ln w="9525">
            <a:noFill/>
            <a:miter/>
          </a:ln>
        </p:spPr>
        <p:txBody>
          <a:bodyPr lIns="99048" tIns="49524" rIns="99048" bIns="49524"/>
          <a:lstStyle>
            <a:lvl1pPr algn="r">
              <a:defRPr sz="1300" noProof="1" dirty="0">
                <a:latin typeface="Calibri" pitchFamily="2" charset="0"/>
                <a:ea typeface="宋体" charset="-122"/>
                <a:cs typeface="+mn-ea"/>
              </a:defRPr>
            </a:lvl1pPr>
          </a:lstStyle>
          <a:p>
            <a:fld id="{BB962C8B-B14F-4D97-AF65-F5344CB8AC3E}" type="datetimeFigureOut">
              <a:rPr lang="zh-CN" altLang="en-US"/>
              <a:pPr/>
              <a:t>2016-4-19</a:t>
            </a:fld>
            <a:endParaRPr lang="zh-CN" altLang="en-US"/>
          </a:p>
        </p:txBody>
      </p:sp>
      <p:sp>
        <p:nvSpPr>
          <p:cNvPr id="2052" name="幻灯片图像占位符 3"/>
          <p:cNvSpPr>
            <a:spLocks noGrp="1" noRot="1" noChangeAspect="1" noChangeArrowheads="1"/>
          </p:cNvSpPr>
          <p:nvPr>
            <p:ph type="sldImg" idx="4294967295"/>
          </p:nvPr>
        </p:nvSpPr>
        <p:spPr bwMode="auto">
          <a:xfrm>
            <a:off x="992188" y="768350"/>
            <a:ext cx="5114925" cy="3836988"/>
          </a:xfrm>
          <a:prstGeom prst="rect">
            <a:avLst/>
          </a:prstGeom>
          <a:noFill/>
          <a:ln w="9525">
            <a:noFill/>
            <a:miter lim="800000"/>
            <a:headEnd/>
            <a:tailEnd/>
          </a:ln>
        </p:spPr>
      </p:sp>
      <p:sp>
        <p:nvSpPr>
          <p:cNvPr id="2053" name="备注占位符 4"/>
          <p:cNvSpPr>
            <a:spLocks noGrp="1" noChangeArrowheads="1"/>
          </p:cNvSpPr>
          <p:nvPr>
            <p:ph type="body" sz="quarter" idx="4294967295"/>
          </p:nvPr>
        </p:nvSpPr>
        <p:spPr bwMode="auto">
          <a:xfrm>
            <a:off x="709613" y="4860925"/>
            <a:ext cx="5680075" cy="4605338"/>
          </a:xfrm>
          <a:prstGeom prst="rect">
            <a:avLst/>
          </a:prstGeom>
          <a:noFill/>
          <a:ln w="9525">
            <a:noFill/>
            <a:miter lim="800000"/>
            <a:headEnd/>
            <a:tailEnd/>
          </a:ln>
        </p:spPr>
        <p:txBody>
          <a:bodyPr vert="horz" wrap="square" lIns="99048" tIns="49524" rIns="99048" bIns="49524"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页脚占位符 5"/>
          <p:cNvSpPr>
            <a:spLocks noGrp="1"/>
          </p:cNvSpPr>
          <p:nvPr>
            <p:ph type="ftr" sz="quarter" idx="4"/>
          </p:nvPr>
        </p:nvSpPr>
        <p:spPr>
          <a:xfrm>
            <a:off x="0" y="9721850"/>
            <a:ext cx="3076575" cy="511175"/>
          </a:xfrm>
          <a:prstGeom prst="rect">
            <a:avLst/>
          </a:prstGeom>
          <a:noFill/>
          <a:ln w="9525">
            <a:noFill/>
            <a:miter/>
          </a:ln>
        </p:spPr>
        <p:txBody>
          <a:bodyPr lIns="99048" tIns="49524" rIns="99048" bIns="49524" anchor="b"/>
          <a:lstStyle>
            <a:lvl1pPr>
              <a:defRPr sz="1300" noProof="1" dirty="0">
                <a:latin typeface="Calibri" pitchFamily="2" charset="0"/>
              </a:defRPr>
            </a:lvl1pPr>
          </a:lstStyle>
          <a:p>
            <a:endParaRPr lang="zh-CN" altLang="en-US"/>
          </a:p>
        </p:txBody>
      </p:sp>
      <p:sp>
        <p:nvSpPr>
          <p:cNvPr id="2055" name="灯片编号占位符 6"/>
          <p:cNvSpPr>
            <a:spLocks noGrp="1"/>
          </p:cNvSpPr>
          <p:nvPr>
            <p:ph type="sldNum" sz="quarter" idx="5"/>
          </p:nvPr>
        </p:nvSpPr>
        <p:spPr>
          <a:xfrm>
            <a:off x="4021138" y="9721850"/>
            <a:ext cx="3076575" cy="511175"/>
          </a:xfrm>
          <a:prstGeom prst="rect">
            <a:avLst/>
          </a:prstGeom>
          <a:noFill/>
          <a:ln w="9525">
            <a:noFill/>
            <a:miter/>
          </a:ln>
        </p:spPr>
        <p:txBody>
          <a:bodyPr vert="horz" wrap="square" lIns="99048" tIns="49524" rIns="99048" bIns="49524" numCol="1" anchor="b" anchorCtr="0" compatLnSpc="1">
            <a:prstTxWarp prst="textNoShape">
              <a:avLst/>
            </a:prstTxWarp>
          </a:bodyPr>
          <a:lstStyle>
            <a:lvl1pPr algn="r">
              <a:defRPr sz="1300">
                <a:latin typeface="Calibri" pitchFamily="2" charset="0"/>
              </a:defRPr>
            </a:lvl1pPr>
          </a:lstStyle>
          <a:p>
            <a:fld id="{1B21D7F3-5C9D-4C75-AE19-65874E65F5D5}"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lvl="1"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lvl="2"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lvl="3"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lvl="4"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idx="4294967295"/>
          </p:nvPr>
        </p:nvSpPr>
        <p:spPr>
          <a:ln/>
        </p:spPr>
      </p:sp>
      <p:sp>
        <p:nvSpPr>
          <p:cNvPr id="6147" name="Rectangle 3"/>
          <p:cNvSpPr>
            <a:spLocks noGrp="1" noChangeArrowheads="1"/>
          </p:cNvSpPr>
          <p:nvPr>
            <p:ph type="body" idx="4294967295"/>
          </p:nvPr>
        </p:nvSpPr>
        <p:spPr>
          <a:ln/>
        </p:spPr>
        <p:txBody>
          <a:bodyPr/>
          <a:lstStyle/>
          <a:p>
            <a:r>
              <a:rPr lang="zh-CN" altLang="en-US" smtClean="0"/>
              <a:t>1、HTML 1 并未曾存在，草案，HTML 得第一个官方版本便是由 IETF （互联网工程任务组） 推出得 HTML2.0。</a:t>
            </a:r>
          </a:p>
          <a:p>
            <a:r>
              <a:rPr lang="zh-CN" altLang="en-US" smtClean="0"/>
              <a:t>2、HTML 在 HTML 4.01 之后得第一个修订版本便是 XHTML 1.0，此中 X 代表 “eXtensible”，扩展，固然也有人将之解读为 “eXtreme”，极度。XHTML 1.0 是基于 HTML 4.01得，并没有引入任何新标签或属性，唯一得区别是语法，HTML 对语法比力任意，而 XHTML 则要求 XML 般得严格语法。HTML 4.01容许你利用大写或不大写字母标识标记元素和属性，XHTML 则只容许不大写字母。</a:t>
            </a:r>
          </a:p>
          <a:p>
            <a:r>
              <a:rPr lang="zh-CN" altLang="en-US" smtClean="0"/>
              <a:t>3、如果说 XHTML 1.0 是 XML 风格得 HTML，XHTML 1.1 则是货真价实得 XML。这意味着 XHTML 1.1无法利用 text/html mime-type 直接输出，然而，如果 Web 开辟者利用 XMLmime-type，则当时得主流欣赏器，IE 则压根不支持。看上去，W3C 好像正在与当时得 Web 挣脱。</a:t>
            </a:r>
          </a:p>
          <a:p>
            <a:r>
              <a:rPr lang="zh-CN" altLang="en-US" smtClean="0"/>
              <a:t>4、对 W3C 而言，到了 HTML 4 已经是功德圆满，他们得下一步事变是 XHTML 2，盼望将 Web 带向 XML 得光亮将来。固然XHTML 2 听上去和 XHTML 1 雷同，它们却有很多不同，XHTML 2 不向前兼容，乃至不兼容之前得HTML。它是一种全新得语言，赤条条来去无牵挂。这着实是一场灾祸</a:t>
            </a:r>
          </a:p>
          <a:p>
            <a:r>
              <a:rPr lang="zh-CN" altLang="en-US" smtClean="0"/>
              <a:t>5、W3C 凭空杜撰得作风引起了部分人得不满，来自 Opera, Apple, 以及 Mozilla得代表开始表达反对声音。2004年，Opera 得 Ian Hickson 发起在 HTML 根本上举行扩展以适应新得 Web应用，该发起遭到 W3C 得拒绝。于是，他们自发构造创建了超文本应用技术事变组，便是 WHATWG。</a:t>
            </a:r>
          </a:p>
          <a:p>
            <a:r>
              <a:rPr lang="zh-CN" altLang="en-US" smtClean="0"/>
              <a:t>6、一起头，WHATWG 得重要事变包罗两部分，Web Forms 2.0 和 Web Apps 1.0，它们都是 HTML 得扩展，其后，他们归并到一起成为如今得 HTML5 范例。</a:t>
            </a:r>
          </a:p>
          <a:p>
            <a:r>
              <a:rPr lang="zh-CN" altLang="en-US" smtClean="0"/>
              <a:t>7、在 WHATWG 致力于 HTML5 得同时，W3C 连续他们得 XHTML 2.0，然而，他们徐徐地陷入窘境。从 HTML 走向 XML得路是行不通得，几个月后，W3C 组建了一个新得 HTML 事变组，他们非常明智地选择了 WHATWG得成果作为根本。</a:t>
            </a:r>
          </a:p>
          <a:p>
            <a:r>
              <a:rPr lang="zh-CN" altLang="en-US" smtClean="0"/>
              <a:t>8、这一紊乱场合场面到了 2009 年开始变得明白，W3C 颁布发表停止 XHTML 2 得事变，这是一份关于 XHTML 2得迟到得讣告。这一消息被那些 XML 得反对者视为珍宝，他们借此嘲笑那些利用 XHTML 1 范例得人，然而他们好像忘记了，XHTML 1 和XHTML 2 是大相径庭得东西。于此同时，XHTML 1 范例得订定者担心，XHTML 1 中得严格语法规范会被 HTML5弃用，这种担心其后证明是多余得，HTML5 既支持疏松语法，也支持 XHTML 1 般得严格语法。</a:t>
            </a:r>
          </a:p>
          <a:p>
            <a:r>
              <a:rPr lang="zh-CN" altLang="en-US" smtClean="0"/>
              <a:t>9、2012 年，HTML5 会被采取为候选标准，这将是 HTML5 真正开始发力得日子。</a:t>
            </a:r>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idx="4294967295"/>
          </p:nvPr>
        </p:nvSpPr>
        <p:spPr>
          <a:ln/>
        </p:spPr>
      </p:sp>
      <p:sp>
        <p:nvSpPr>
          <p:cNvPr id="8195" name="Rectangle 3"/>
          <p:cNvSpPr>
            <a:spLocks noGrp="1" noChangeArrowheads="1"/>
          </p:cNvSpPr>
          <p:nvPr>
            <p:ph type="body" idx="4294967295"/>
          </p:nvPr>
        </p:nvSpPr>
        <p:spPr>
          <a:ln/>
        </p:spPr>
        <p:txBody>
          <a:bodyPr/>
          <a:lstStyle/>
          <a:p>
            <a:r>
              <a:rPr lang="zh-CN" altLang="en-US" smtClean="0"/>
              <a:t>1、HTML 1 并未曾存在，草案，HTML 得第一个官方版本便是由 IETF （互联网工程任务组） 推出得 HTML2.0。</a:t>
            </a:r>
          </a:p>
          <a:p>
            <a:r>
              <a:rPr lang="zh-CN" altLang="en-US" smtClean="0"/>
              <a:t>2、HTML 在 HTML 4.01 之后得第一个修订版本便是 XHTML 1.0，此中 X 代表 “eXtensible”，扩展，固然也有人将之解读为 “eXtreme”，极度。XHTML 1.0 是基于 HTML 4.01得，并没有引入任何新标签或属性，唯一得区别是语法，HTML 对语法比力任意，而 XHTML 则要求 XML 般得严格语法。HTML 4.01容许你利用大写或不大写字母标识标记元素和属性，XHTML 则只容许不大写字母。</a:t>
            </a:r>
          </a:p>
          <a:p>
            <a:r>
              <a:rPr lang="zh-CN" altLang="en-US" smtClean="0"/>
              <a:t>3、如果说 XHTML 1.0 是 XML 风格得 HTML，XHTML 1.1 则是货真价实得 XML。这意味着 XHTML 1.1无法利用 text/html mime-type 直接输出，然而，如果 Web 开辟者利用 XMLmime-type，则当时得主流欣赏器，IE 则压根不支持。看上去，W3C 好像正在与当时得 Web 挣脱。</a:t>
            </a:r>
          </a:p>
          <a:p>
            <a:r>
              <a:rPr lang="zh-CN" altLang="en-US" smtClean="0"/>
              <a:t>4、对 W3C 而言，到了 HTML 4 已经是功德圆满，他们得下一步事变是 XHTML 2，盼望将 Web 带向 XML 得光亮将来。固然XHTML 2 听上去和 XHTML 1 雷同，它们却有很多不同，XHTML 2 不向前兼容，乃至不兼容之前得HTML。它是一种全新得语言，赤条条来去无牵挂。这着实是一场灾祸</a:t>
            </a:r>
          </a:p>
          <a:p>
            <a:r>
              <a:rPr lang="zh-CN" altLang="en-US" smtClean="0"/>
              <a:t>5、W3C 凭空杜撰得作风引起了部分人得不满，来自 Opera, Apple, 以及 Mozilla得代表开始表达反对声音。2004年，Opera 得 Ian Hickson 发起在 HTML 根本上举行扩展以适应新得 Web应用，该发起遭到 W3C 得拒绝。于是，他们自发构造创建了超文本应用技术事变组，便是 WHATWG。</a:t>
            </a:r>
          </a:p>
          <a:p>
            <a:r>
              <a:rPr lang="zh-CN" altLang="en-US" smtClean="0"/>
              <a:t>6、一起头，WHATWG 得重要事变包罗两部分，Web Forms 2.0 和 Web Apps 1.0，它们都是 HTML 得扩展，其后，他们归并到一起成为如今得 HTML5 范例。</a:t>
            </a:r>
          </a:p>
          <a:p>
            <a:r>
              <a:rPr lang="zh-CN" altLang="en-US" smtClean="0"/>
              <a:t>7、在 WHATWG 致力于 HTML5 得同时，W3C 连续他们得 XHTML 2.0，然而，他们徐徐地陷入窘境。从 HTML 走向 XML得路是行不通得，几个月后，W3C 组建了一个新得 HTML 事变组，他们非常明智地选择了 WHATWG得成果作为根本。</a:t>
            </a:r>
          </a:p>
          <a:p>
            <a:r>
              <a:rPr lang="zh-CN" altLang="en-US" smtClean="0"/>
              <a:t>8、这一紊乱场合场面到了 2009 年开始变得明白，W3C 颁布发表停止 XHTML 2 得事变，这是一份关于 XHTML 2得迟到得讣告。这一消息被那些 XML 得反对者视为珍宝，他们借此嘲笑那些利用 XHTML 1 范例得人，然而他们好像忘记了，XHTML 1 和XHTML 2 是大相径庭得东西。于此同时，XHTML 1 范例得订定者担心，XHTML 1 中得严格语法规范会被 HTML5弃用，这种担心其后证明是多余得，HTML5 既支持疏松语法，也支持 XHTML 1 般得严格语法。</a:t>
            </a:r>
          </a:p>
          <a:p>
            <a:r>
              <a:rPr lang="zh-CN" altLang="en-US" smtClean="0"/>
              <a:t>9、2012 年，HTML5 会被采取为候选标准，这将是 HTML5 真正开始发力得日子。</a:t>
            </a:r>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idx="4294967295"/>
          </p:nvPr>
        </p:nvSpPr>
        <p:spPr>
          <a:ln/>
        </p:spPr>
      </p:sp>
      <p:sp>
        <p:nvSpPr>
          <p:cNvPr id="10243" name="Rectangle 3"/>
          <p:cNvSpPr>
            <a:spLocks noGrp="1" noChangeArrowheads="1"/>
          </p:cNvSpPr>
          <p:nvPr>
            <p:ph type="body" idx="4294967295"/>
          </p:nvPr>
        </p:nvSpPr>
        <p:spPr>
          <a:ln/>
        </p:spPr>
        <p:txBody>
          <a:bodyPr/>
          <a:lstStyle/>
          <a:p>
            <a:r>
              <a:rPr lang="zh-CN" altLang="en-US" smtClean="0"/>
              <a:t>1、HTML 1 并未曾存在，草案，HTML 得第一个官方版本便是由 IETF （互联网工程任务组） 推出得 HTML2.0。</a:t>
            </a:r>
          </a:p>
          <a:p>
            <a:r>
              <a:rPr lang="zh-CN" altLang="en-US" smtClean="0"/>
              <a:t>2、HTML 在 HTML 4.01 之后得第一个修订版本便是 XHTML 1.0，此中 X 代表 “eXtensible”，扩展，固然也有人将之解读为 “eXtreme”，极度。XHTML 1.0 是基于 HTML 4.01得，并没有引入任何新标签或属性，唯一得区别是语法，HTML 对语法比力任意，而 XHTML 则要求 XML 般得严格语法。HTML 4.01容许你利用大写或不大写字母标识标记元素和属性，XHTML 则只容许不大写字母。</a:t>
            </a:r>
          </a:p>
          <a:p>
            <a:r>
              <a:rPr lang="zh-CN" altLang="en-US" smtClean="0"/>
              <a:t>3、如果说 XHTML 1.0 是 XML 风格得 HTML，XHTML 1.1 则是货真价实得 XML。这意味着 XHTML 1.1无法利用 text/html mime-type 直接输出，然而，如果 Web 开辟者利用 XMLmime-type，则当时得主流欣赏器，IE 则压根不支持。看上去，W3C 好像正在与当时得 Web 挣脱。</a:t>
            </a:r>
          </a:p>
          <a:p>
            <a:r>
              <a:rPr lang="zh-CN" altLang="en-US" smtClean="0"/>
              <a:t>4、对 W3C 而言，到了 HTML 4 已经是功德圆满，他们得下一步事变是 XHTML 2，盼望将 Web 带向 XML 得光亮将来。固然XHTML 2 听上去和 XHTML 1 雷同，它们却有很多不同，XHTML 2 不向前兼容，乃至不兼容之前得HTML。它是一种全新得语言，赤条条来去无牵挂。这着实是一场灾祸</a:t>
            </a:r>
          </a:p>
          <a:p>
            <a:r>
              <a:rPr lang="zh-CN" altLang="en-US" smtClean="0"/>
              <a:t>5、W3C 凭空杜撰得作风引起了部分人得不满，来自 Opera, Apple, 以及 Mozilla得代表开始表达反对声音。2004年，Opera 得 Ian Hickson 发起在 HTML 根本上举行扩展以适应新得 Web应用，该发起遭到 W3C 得拒绝。于是，他们自发构造创建了超文本应用技术事变组，便是 WHATWG。</a:t>
            </a:r>
          </a:p>
          <a:p>
            <a:r>
              <a:rPr lang="zh-CN" altLang="en-US" smtClean="0"/>
              <a:t>6、一起头，WHATWG 得重要事变包罗两部分，Web Forms 2.0 和 Web Apps 1.0，它们都是 HTML 得扩展，其后，他们归并到一起成为如今得 HTML5 范例。</a:t>
            </a:r>
          </a:p>
          <a:p>
            <a:r>
              <a:rPr lang="zh-CN" altLang="en-US" smtClean="0"/>
              <a:t>7、在 WHATWG 致力于 HTML5 得同时，W3C 连续他们得 XHTML 2.0，然而，他们徐徐地陷入窘境。从 HTML 走向 XML得路是行不通得，几个月后，W3C 组建了一个新得 HTML 事变组，他们非常明智地选择了 WHATWG得成果作为根本。</a:t>
            </a:r>
          </a:p>
          <a:p>
            <a:r>
              <a:rPr lang="zh-CN" altLang="en-US" smtClean="0"/>
              <a:t>8、这一紊乱场合场面到了 2009 年开始变得明白，W3C 颁布发表停止 XHTML 2 得事变，这是一份关于 XHTML 2得迟到得讣告。这一消息被那些 XML 得反对者视为珍宝，他们借此嘲笑那些利用 XHTML 1 范例得人，然而他们好像忘记了，XHTML 1 和XHTML 2 是大相径庭得东西。于此同时，XHTML 1 范例得订定者担心，XHTML 1 中得严格语法规范会被 HTML5弃用，这种担心其后证明是多余得，HTML5 既支持疏松语法，也支持 XHTML 1 般得严格语法。</a:t>
            </a:r>
          </a:p>
          <a:p>
            <a:r>
              <a:rPr lang="zh-CN" altLang="en-US" smtClean="0"/>
              <a:t>9、2012 年，HTML5 会被采取为候选标准，这将是 HTML5 真正开始发力得日子。</a:t>
            </a:r>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idx="4294967295"/>
          </p:nvPr>
        </p:nvSpPr>
        <p:spPr>
          <a:ln/>
        </p:spPr>
      </p:sp>
      <p:sp>
        <p:nvSpPr>
          <p:cNvPr id="14339" name="Rectangle 3"/>
          <p:cNvSpPr>
            <a:spLocks noGrp="1" noChangeArrowheads="1"/>
          </p:cNvSpPr>
          <p:nvPr>
            <p:ph type="body" idx="4294967295"/>
          </p:nvPr>
        </p:nvSpPr>
        <p:spPr>
          <a:ln/>
        </p:spPr>
        <p:txBody>
          <a:bodyPr/>
          <a:lstStyle/>
          <a:p>
            <a:r>
              <a:rPr lang="zh-CN" altLang="en-US" smtClean="0"/>
              <a:t>1、HTML 1 并未曾存在，草案，HTML 得第一个官方版本便是由 IETF （互联网工程任务组） 推出得 HTML2.0。</a:t>
            </a:r>
          </a:p>
          <a:p>
            <a:r>
              <a:rPr lang="zh-CN" altLang="en-US" smtClean="0"/>
              <a:t>2、HTML 在 HTML 4.01 之后得第一个修订版本便是 XHTML 1.0，此中 X 代表 “eXtensible”，扩展，固然也有人将之解读为 “eXtreme”，极度。XHTML 1.0 是基于 HTML 4.01得，并没有引入任何新标签或属性，唯一得区别是语法，HTML 对语法比力任意，而 XHTML 则要求 XML 般得严格语法。HTML 4.01容许你利用大写或不大写字母标识标记元素和属性，XHTML 则只容许不大写字母。</a:t>
            </a:r>
          </a:p>
          <a:p>
            <a:r>
              <a:rPr lang="zh-CN" altLang="en-US" smtClean="0"/>
              <a:t>3、如果说 XHTML 1.0 是 XML 风格得 HTML，XHTML 1.1 则是货真价实得 XML。这意味着 XHTML 1.1无法利用 text/html mime-type 直接输出，然而，如果 Web 开辟者利用 XMLmime-type，则当时得主流欣赏器，IE 则压根不支持。看上去，W3C 好像正在与当时得 Web 挣脱。</a:t>
            </a:r>
          </a:p>
          <a:p>
            <a:r>
              <a:rPr lang="zh-CN" altLang="en-US" smtClean="0"/>
              <a:t>4、对 W3C 而言，到了 HTML 4 已经是功德圆满，他们得下一步事变是 XHTML 2，盼望将 Web 带向 XML 得光亮将来。固然XHTML 2 听上去和 XHTML 1 雷同，它们却有很多不同，XHTML 2 不向前兼容，乃至不兼容之前得HTML。它是一种全新得语言，赤条条来去无牵挂。这着实是一场灾祸</a:t>
            </a:r>
          </a:p>
          <a:p>
            <a:r>
              <a:rPr lang="zh-CN" altLang="en-US" smtClean="0"/>
              <a:t>5、W3C 凭空杜撰得作风引起了部分人得不满，来自 Opera, Apple, 以及 Mozilla得代表开始表达反对声音。2004年，Opera 得 Ian Hickson 发起在 HTML 根本上举行扩展以适应新得 Web应用，该发起遭到 W3C 得拒绝。于是，他们自发构造创建了超文本应用技术事变组，便是 WHATWG。</a:t>
            </a:r>
          </a:p>
          <a:p>
            <a:r>
              <a:rPr lang="zh-CN" altLang="en-US" smtClean="0"/>
              <a:t>6、一起头，WHATWG 得重要事变包罗两部分，Web Forms 2.0 和 Web Apps 1.0，它们都是 HTML 得扩展，其后，他们归并到一起成为如今得 HTML5 范例。</a:t>
            </a:r>
          </a:p>
          <a:p>
            <a:r>
              <a:rPr lang="zh-CN" altLang="en-US" smtClean="0"/>
              <a:t>7、在 WHATWG 致力于 HTML5 得同时，W3C 连续他们得 XHTML 2.0，然而，他们徐徐地陷入窘境。从 HTML 走向 XML得路是行不通得，几个月后，W3C 组建了一个新得 HTML 事变组，他们非常明智地选择了 WHATWG得成果作为根本。</a:t>
            </a:r>
          </a:p>
          <a:p>
            <a:r>
              <a:rPr lang="zh-CN" altLang="en-US" smtClean="0"/>
              <a:t>8、这一紊乱场合场面到了 2009 年开始变得明白，W3C 颁布发表停止 XHTML 2 得事变，这是一份关于 XHTML 2得迟到得讣告。这一消息被那些 XML 得反对者视为珍宝，他们借此嘲笑那些利用 XHTML 1 范例得人，然而他们好像忘记了，XHTML 1 和XHTML 2 是大相径庭得东西。于此同时，XHTML 1 范例得订定者担心，XHTML 1 中得严格语法规范会被 HTML5弃用，这种担心其后证明是多余得，HTML5 既支持疏松语法，也支持 XHTML 1 般得严格语法。</a:t>
            </a:r>
          </a:p>
          <a:p>
            <a:r>
              <a:rPr lang="zh-CN" altLang="en-US" smtClean="0"/>
              <a:t>9、2012 年，HTML5 会被采取为候选标准，这将是 HTML5 真正开始发力得日子。</a:t>
            </a:r>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noChangeArrowheads="1"/>
          </p:cNvSpPr>
          <p:nvPr>
            <p:ph type="sldImg" idx="4294967295"/>
          </p:nvPr>
        </p:nvSpPr>
        <p:spPr>
          <a:ln/>
        </p:spPr>
      </p:sp>
      <p:sp>
        <p:nvSpPr>
          <p:cNvPr id="35842" name="文本占位符 2"/>
          <p:cNvSpPr>
            <a:spLocks noGrp="1" noChangeArrowheads="1"/>
          </p:cNvSpPr>
          <p:nvPr>
            <p:ph type="body" idx="4294967295"/>
          </p:nvPr>
        </p:nvSpPr>
        <p:spPr>
          <a:ln/>
        </p:spPr>
        <p:txBody>
          <a:bodyPr/>
          <a:lstStyle/>
          <a:p>
            <a:endParaRPr lang="zh-CN" altLang="en-US" smtClean="0"/>
          </a:p>
        </p:txBody>
      </p:sp>
      <p:sp>
        <p:nvSpPr>
          <p:cNvPr id="35843" name="灯片编号占位符 3"/>
          <p:cNvSpPr>
            <a:spLocks noGrp="1" noChangeArrowheads="1"/>
          </p:cNvSpPr>
          <p:nvPr>
            <p:ph type="sldNum" sz="quarter" idx="5"/>
          </p:nvPr>
        </p:nvSpPr>
        <p:spPr bwMode="auto">
          <a:noFill/>
          <a:ln>
            <a:miter lim="800000"/>
            <a:headEnd/>
            <a:tailEnd/>
          </a:ln>
        </p:spPr>
        <p:txBody>
          <a:bodyPr/>
          <a:lstStyle/>
          <a:p>
            <a:fld id="{9BB76079-E3B4-475A-ADDB-E643722B8034}" type="slidenum">
              <a:rPr lang="zh-CN" altLang="en-US"/>
              <a:pPr/>
              <a:t>25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图片 3"/>
          <p:cNvPicPr>
            <a:picLocks noChangeAspect="1" noChangeArrowheads="1"/>
          </p:cNvPicPr>
          <p:nvPr userDrawn="1"/>
        </p:nvPicPr>
        <p:blipFill>
          <a:blip r:embed="rId13" cstate="print"/>
          <a:srcRect/>
          <a:stretch>
            <a:fillRect/>
          </a:stretch>
        </p:blipFill>
        <p:spPr bwMode="auto">
          <a:xfrm>
            <a:off x="23813" y="115888"/>
            <a:ext cx="1562100" cy="360362"/>
          </a:xfrm>
          <a:prstGeom prst="rect">
            <a:avLst/>
          </a:prstGeom>
          <a:noFill/>
          <a:ln w="9525">
            <a:noFill/>
            <a:miter lim="800000"/>
            <a:headEnd/>
            <a:tailEnd/>
          </a:ln>
        </p:spPr>
      </p:pic>
      <p:sp>
        <p:nvSpPr>
          <p:cNvPr id="1027" name="矩形 4"/>
          <p:cNvSpPr>
            <a:spLocks noChangeArrowheads="1"/>
          </p:cNvSpPr>
          <p:nvPr userDrawn="1"/>
        </p:nvSpPr>
        <p:spPr bwMode="auto">
          <a:xfrm>
            <a:off x="1617663" y="104775"/>
            <a:ext cx="73025" cy="360363"/>
          </a:xfrm>
          <a:prstGeom prst="rect">
            <a:avLst/>
          </a:prstGeom>
          <a:solidFill>
            <a:srgbClr val="FF682F"/>
          </a:solidFill>
          <a:ln w="9525">
            <a:noFill/>
            <a:miter lim="800000"/>
            <a:headEnd/>
            <a:tailEnd/>
          </a:ln>
        </p:spPr>
        <p:txBody>
          <a:bodyPr anchor="ctr"/>
          <a:lstStyle/>
          <a:p>
            <a:pPr algn="ctr" eaLnBrk="0" hangingPunct="0"/>
            <a:endParaRPr lang="zh-CN"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830" r:id="rId1"/>
    <p:sldLayoutId id="2147483829" r:id="rId2"/>
    <p:sldLayoutId id="2147483828" r:id="rId3"/>
    <p:sldLayoutId id="2147483827" r:id="rId4"/>
    <p:sldLayoutId id="2147483826" r:id="rId5"/>
    <p:sldLayoutId id="2147483825" r:id="rId6"/>
    <p:sldLayoutId id="2147483824" r:id="rId7"/>
    <p:sldLayoutId id="2147483823" r:id="rId8"/>
    <p:sldLayoutId id="2147483822" r:id="rId9"/>
    <p:sldLayoutId id="2147483821" r:id="rId10"/>
    <p:sldLayoutId id="2147483820"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sym typeface="宋体" pitchFamily="2" charset="-122"/>
        </a:defRPr>
      </a:lvl1pPr>
      <a:lvl2pPr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9pPr>
    </p:titleStyle>
    <p:bodyStyle>
      <a:lvl1pPr marL="341313" indent="-341313" algn="l" defTabSz="0" rtl="0" eaLnBrk="0" fontAlgn="base" hangingPunct="0">
        <a:spcBef>
          <a:spcPct val="20000"/>
        </a:spcBef>
        <a:spcAft>
          <a:spcPct val="0"/>
        </a:spcAft>
        <a:buFont typeface="Arial" pitchFamily="34" charset="0"/>
        <a:buChar char="•"/>
        <a:defRPr sz="3100" kern="1200">
          <a:solidFill>
            <a:schemeClr val="tx1"/>
          </a:solidFill>
          <a:latin typeface="+mn-lt"/>
          <a:ea typeface="+mn-ea"/>
          <a:cs typeface="+mn-cs"/>
          <a:sym typeface="宋体" pitchFamily="2" charset="-122"/>
        </a:defRPr>
      </a:lvl1pPr>
      <a:lvl2pPr marL="741363" lvl="1" indent="-284163" algn="l" defTabSz="0"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sym typeface="宋体" pitchFamily="2" charset="-122"/>
        </a:defRPr>
      </a:lvl2pPr>
      <a:lvl3pPr marL="1141413" lvl="2" indent="-227013" algn="l" defTabSz="0"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sym typeface="宋体" pitchFamily="2" charset="-122"/>
        </a:defRPr>
      </a:lvl3pPr>
      <a:lvl4pPr marL="1598613" lvl="3" indent="-227013" algn="l" defTabSz="0"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sym typeface="宋体" pitchFamily="2" charset="-122"/>
        </a:defRPr>
      </a:lvl4pPr>
      <a:lvl5pPr marL="2055813" lvl="4" indent="-227013" algn="l" defTabSz="0"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sym typeface="宋体" pitchFamily="2" charset="-122"/>
        </a:defRPr>
      </a:lvl5pPr>
      <a:lvl6pPr marL="2514600" lvl="5" indent="-228600" algn="l" defTabSz="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sym typeface="宋体" charset="-122"/>
        </a:defRPr>
      </a:lvl6pPr>
      <a:lvl7pPr marL="2971800" lvl="6" indent="-228600" algn="l" defTabSz="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sym typeface="宋体" charset="-122"/>
        </a:defRPr>
      </a:lvl7pPr>
      <a:lvl8pPr marL="3429000" lvl="7" indent="-228600" algn="l" defTabSz="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sym typeface="宋体" charset="-122"/>
        </a:defRPr>
      </a:lvl8pPr>
      <a:lvl9pPr marL="3886200" lvl="8" indent="-228600" algn="l" defTabSz="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sym typeface="宋体" charset="-122"/>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www.baidu.com/s?wd=%E7%BD%97%E9%A9%AC%E6%95%B0%E5%AD%97&amp;tn=44039180_cpr&amp;fenlei=mv6quAkxTZn0IZRqIHckPjm4nH00T1YvPW61PvDvnjNhnvnzmHTd0ZwV5Hcvrjm3rH6sPfKWUMw85HfYnjn4nH6sgvPsT6K1TL0qnfK1TL0z5HD0IgF_5y9YIZ0lQzqlpA-bmyt8mh7GuZR8mvqVQL7dugPYpyq8Q1DLPWmdrHnsnWcYPjbvn1nLrj0"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图片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074" name="矩形 1"/>
          <p:cNvSpPr>
            <a:spLocks noChangeArrowheads="1"/>
          </p:cNvSpPr>
          <p:nvPr/>
        </p:nvSpPr>
        <p:spPr bwMode="auto">
          <a:xfrm>
            <a:off x="431800" y="4292600"/>
            <a:ext cx="8712200" cy="2057294"/>
          </a:xfrm>
          <a:prstGeom prst="rect">
            <a:avLst/>
          </a:prstGeom>
          <a:noFill/>
          <a:ln w="9525">
            <a:noFill/>
            <a:miter lim="800000"/>
            <a:headEnd/>
            <a:tailEnd/>
          </a:ln>
        </p:spPr>
        <p:txBody>
          <a:bodyPr>
            <a:spAutoFit/>
          </a:bodyPr>
          <a:lstStyle/>
          <a:p>
            <a:pPr>
              <a:lnSpc>
                <a:spcPct val="150000"/>
              </a:lnSpc>
            </a:pPr>
            <a:r>
              <a:rPr lang="zh-CN" altLang="en-US" sz="4800" smtClean="0">
                <a:solidFill>
                  <a:srgbClr val="FF682F"/>
                </a:solidFill>
                <a:latin typeface="微软雅黑" pitchFamily="2" charset="-122"/>
                <a:ea typeface="微软雅黑" pitchFamily="2" charset="-122"/>
              </a:rPr>
              <a:t>移</a:t>
            </a:r>
            <a:r>
              <a:rPr lang="zh-CN" altLang="en-US" sz="4800" dirty="0">
                <a:solidFill>
                  <a:srgbClr val="FF682F"/>
                </a:solidFill>
                <a:latin typeface="微软雅黑" pitchFamily="2" charset="-122"/>
                <a:ea typeface="微软雅黑" pitchFamily="2" charset="-122"/>
              </a:rPr>
              <a:t>动前端开发（</a:t>
            </a:r>
            <a:r>
              <a:rPr lang="en-US" sz="4800" dirty="0">
                <a:solidFill>
                  <a:srgbClr val="FF682F"/>
                </a:solidFill>
                <a:latin typeface="微软雅黑" pitchFamily="2" charset="-122"/>
                <a:ea typeface="微软雅黑" pitchFamily="2" charset="-122"/>
              </a:rPr>
              <a:t>HTML5</a:t>
            </a:r>
            <a:r>
              <a:rPr lang="zh-CN" altLang="en-US" sz="4800" dirty="0">
                <a:solidFill>
                  <a:srgbClr val="FF682F"/>
                </a:solidFill>
                <a:latin typeface="微软雅黑" pitchFamily="2" charset="-122"/>
                <a:ea typeface="微软雅黑" pitchFamily="2" charset="-122"/>
              </a:rPr>
              <a:t>）</a:t>
            </a:r>
          </a:p>
          <a:p>
            <a:pPr>
              <a:lnSpc>
                <a:spcPct val="150000"/>
              </a:lnSpc>
            </a:pPr>
            <a:endParaRPr lang="en-US" sz="4400" dirty="0">
              <a:solidFill>
                <a:srgbClr val="FFC000"/>
              </a:solidFill>
              <a:latin typeface="微软雅黑" pitchFamily="2" charset="-122"/>
              <a:ea typeface="微软雅黑"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1" name="组合 3"/>
          <p:cNvGrpSpPr>
            <a:grpSpLocks/>
          </p:cNvGrpSpPr>
          <p:nvPr/>
        </p:nvGrpSpPr>
        <p:grpSpPr bwMode="auto">
          <a:xfrm>
            <a:off x="703263" y="1196975"/>
            <a:ext cx="7648575" cy="647700"/>
            <a:chOff x="0" y="0"/>
            <a:chExt cx="7648027" cy="648072"/>
          </a:xfrm>
        </p:grpSpPr>
        <p:sp>
          <p:nvSpPr>
            <p:cNvPr id="20482" name="矩形 5"/>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20483" name="文本框 6"/>
            <p:cNvSpPr txBox="1">
              <a:spLocks noChangeArrowheads="1"/>
            </p:cNvSpPr>
            <p:nvPr/>
          </p:nvSpPr>
          <p:spPr bwMode="auto">
            <a:xfrm>
              <a:off x="2139797" y="68302"/>
              <a:ext cx="4176413" cy="518458"/>
            </a:xfrm>
            <a:prstGeom prst="rect">
              <a:avLst/>
            </a:prstGeom>
            <a:noFill/>
            <a:ln w="9525">
              <a:noFill/>
              <a:miter lim="800000"/>
              <a:headEnd/>
              <a:tailEnd/>
            </a:ln>
          </p:spPr>
          <p:txBody>
            <a:bodyPr>
              <a:spAutoFit/>
            </a:bodyPr>
            <a:lstStyle/>
            <a:p>
              <a:pPr eaLnBrk="0" hangingPunct="0"/>
              <a:r>
                <a:rPr lang="en-US" altLang="zh-CN" sz="2800">
                  <a:solidFill>
                    <a:schemeClr val="bg1"/>
                  </a:solidFill>
                </a:rPr>
                <a:t>HTML5</a:t>
              </a:r>
              <a:r>
                <a:rPr lang="zh-CN" altLang="zh-CN" sz="2800">
                  <a:solidFill>
                    <a:schemeClr val="bg1"/>
                  </a:solidFill>
                </a:rPr>
                <a:t>标签语义化</a:t>
              </a:r>
            </a:p>
          </p:txBody>
        </p:sp>
      </p:grpSp>
      <p:pic>
        <p:nvPicPr>
          <p:cNvPr id="20484" name="Picture 2"/>
          <p:cNvPicPr>
            <a:picLocks noChangeAspect="1" noChangeArrowheads="1"/>
          </p:cNvPicPr>
          <p:nvPr/>
        </p:nvPicPr>
        <p:blipFill>
          <a:blip r:embed="rId2" cstate="print"/>
          <a:srcRect/>
          <a:stretch>
            <a:fillRect/>
          </a:stretch>
        </p:blipFill>
        <p:spPr bwMode="auto">
          <a:xfrm>
            <a:off x="900113" y="2925763"/>
            <a:ext cx="6807200" cy="3770312"/>
          </a:xfrm>
          <a:prstGeom prst="rect">
            <a:avLst/>
          </a:prstGeom>
          <a:noFill/>
          <a:ln w="9525">
            <a:noFill/>
            <a:miter lim="800000"/>
            <a:headEnd/>
            <a:tailEnd/>
          </a:ln>
        </p:spPr>
      </p:pic>
      <p:sp>
        <p:nvSpPr>
          <p:cNvPr id="20485" name="文本框 1"/>
          <p:cNvSpPr txBox="1">
            <a:spLocks noChangeArrowheads="1"/>
          </p:cNvSpPr>
          <p:nvPr/>
        </p:nvSpPr>
        <p:spPr bwMode="auto">
          <a:xfrm>
            <a:off x="900112" y="2133600"/>
            <a:ext cx="7344295" cy="369332"/>
          </a:xfrm>
          <a:prstGeom prst="rect">
            <a:avLst/>
          </a:prstGeom>
          <a:noFill/>
          <a:ln w="9525">
            <a:noFill/>
            <a:miter lim="800000"/>
            <a:headEnd/>
            <a:tailEnd/>
          </a:ln>
        </p:spPr>
        <p:txBody>
          <a:bodyPr wrap="square">
            <a:spAutoFit/>
          </a:bodyPr>
          <a:lstStyle/>
          <a:p>
            <a:r>
              <a:rPr lang="en-US" dirty="0">
                <a:sym typeface="Arial" pitchFamily="34" charset="0"/>
              </a:rPr>
              <a:t>DIV </a:t>
            </a:r>
            <a:r>
              <a:rPr lang="zh-CN" altLang="en-US" dirty="0">
                <a:sym typeface="Arial" pitchFamily="34" charset="0"/>
              </a:rPr>
              <a:t>和新结构标签的区别和意</a:t>
            </a:r>
            <a:r>
              <a:rPr lang="zh-CN" altLang="en-US" dirty="0" smtClean="0">
                <a:sym typeface="Arial" pitchFamily="34" charset="0"/>
              </a:rPr>
              <a:t>义（</a:t>
            </a:r>
            <a:r>
              <a:rPr lang="zh-CN" altLang="en-US" dirty="0" smtClean="0">
                <a:solidFill>
                  <a:srgbClr val="FF0000"/>
                </a:solidFill>
                <a:sym typeface="Arial" pitchFamily="34" charset="0"/>
              </a:rPr>
              <a:t>补充资料中的相关面试题</a:t>
            </a:r>
            <a:r>
              <a:rPr lang="zh-CN" altLang="en-US" dirty="0" smtClean="0">
                <a:sym typeface="Arial" pitchFamily="34" charset="0"/>
              </a:rPr>
              <a:t>）</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5" name="组合 3"/>
          <p:cNvGrpSpPr>
            <a:grpSpLocks/>
          </p:cNvGrpSpPr>
          <p:nvPr/>
        </p:nvGrpSpPr>
        <p:grpSpPr bwMode="auto">
          <a:xfrm>
            <a:off x="703263" y="1196975"/>
            <a:ext cx="7648575" cy="647700"/>
            <a:chOff x="0" y="0"/>
            <a:chExt cx="7648027" cy="648072"/>
          </a:xfrm>
        </p:grpSpPr>
        <p:sp>
          <p:nvSpPr>
            <p:cNvPr id="21506" name="矩形 5"/>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21507" name="文本框 6"/>
            <p:cNvSpPr txBox="1">
              <a:spLocks noChangeArrowheads="1"/>
            </p:cNvSpPr>
            <p:nvPr/>
          </p:nvSpPr>
          <p:spPr bwMode="auto">
            <a:xfrm>
              <a:off x="2139797" y="68302"/>
              <a:ext cx="4176413" cy="518458"/>
            </a:xfrm>
            <a:prstGeom prst="rect">
              <a:avLst/>
            </a:prstGeom>
            <a:noFill/>
            <a:ln w="9525">
              <a:noFill/>
              <a:miter lim="800000"/>
              <a:headEnd/>
              <a:tailEnd/>
            </a:ln>
          </p:spPr>
          <p:txBody>
            <a:bodyPr>
              <a:spAutoFit/>
            </a:bodyPr>
            <a:lstStyle/>
            <a:p>
              <a:pPr eaLnBrk="0" hangingPunct="0"/>
              <a:r>
                <a:rPr lang="en-US" altLang="zh-CN" sz="2800">
                  <a:solidFill>
                    <a:schemeClr val="bg1"/>
                  </a:solidFill>
                </a:rPr>
                <a:t>HTML5</a:t>
              </a:r>
              <a:r>
                <a:rPr lang="zh-CN" altLang="zh-CN" sz="2800">
                  <a:solidFill>
                    <a:schemeClr val="bg1"/>
                  </a:solidFill>
                </a:rPr>
                <a:t>标签语义化</a:t>
              </a:r>
            </a:p>
          </p:txBody>
        </p:sp>
      </p:grpSp>
      <p:sp>
        <p:nvSpPr>
          <p:cNvPr id="21508" name="文本框 1"/>
          <p:cNvSpPr txBox="1">
            <a:spLocks noChangeArrowheads="1"/>
          </p:cNvSpPr>
          <p:nvPr/>
        </p:nvSpPr>
        <p:spPr bwMode="auto">
          <a:xfrm>
            <a:off x="900113" y="2132013"/>
            <a:ext cx="6908800" cy="1738312"/>
          </a:xfrm>
          <a:prstGeom prst="rect">
            <a:avLst/>
          </a:prstGeom>
          <a:noFill/>
          <a:ln w="9525">
            <a:noFill/>
            <a:miter lim="800000"/>
            <a:headEnd/>
            <a:tailEnd/>
          </a:ln>
        </p:spPr>
        <p:txBody>
          <a:bodyPr>
            <a:spAutoFit/>
          </a:bodyPr>
          <a:lstStyle/>
          <a:p>
            <a:r>
              <a:rPr lang="en-US" altLang="zh-CN"/>
              <a:t>&lt;header&gt; </a:t>
            </a:r>
            <a:r>
              <a:rPr lang="zh-CN" altLang="en-US"/>
              <a:t>头标签      </a:t>
            </a:r>
            <a:r>
              <a:rPr lang="en-US" altLang="zh-CN"/>
              <a:t>header.html		header_noLogin.html</a:t>
            </a:r>
          </a:p>
          <a:p>
            <a:r>
              <a:rPr lang="en-US" altLang="zh-CN"/>
              <a:t>&lt;nav&gt; </a:t>
            </a:r>
            <a:r>
              <a:rPr lang="zh-CN" altLang="en-US"/>
              <a:t>导航标签</a:t>
            </a:r>
          </a:p>
          <a:p>
            <a:r>
              <a:rPr lang="en-US" altLang="zh-CN"/>
              <a:t>&lt;article&gt;</a:t>
            </a:r>
            <a:r>
              <a:rPr lang="zh-CN" altLang="en-US"/>
              <a:t>文章标签</a:t>
            </a:r>
          </a:p>
          <a:p>
            <a:r>
              <a:rPr lang="en-US" altLang="zh-CN"/>
              <a:t>&lt;aside&gt; </a:t>
            </a:r>
            <a:r>
              <a:rPr lang="zh-CN" altLang="en-US"/>
              <a:t>侧边栏导航</a:t>
            </a:r>
          </a:p>
          <a:p>
            <a:r>
              <a:rPr lang="en-US" altLang="zh-CN"/>
              <a:t>&lt;footer&gt;</a:t>
            </a:r>
            <a:r>
              <a:rPr lang="zh-CN" altLang="en-US"/>
              <a:t>页脚        </a:t>
            </a:r>
            <a:r>
              <a:rPr lang="en-US" altLang="zh-CN"/>
              <a:t>footer.html</a:t>
            </a:r>
          </a:p>
          <a:p>
            <a:r>
              <a:rPr lang="en-US" altLang="zh-CN"/>
              <a:t>&lt;section&gt; </a:t>
            </a:r>
            <a:r>
              <a:rPr lang="zh-CN" altLang="en-US"/>
              <a:t>章节、页眉、栏目</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29" name="组合 3"/>
          <p:cNvGrpSpPr>
            <a:grpSpLocks/>
          </p:cNvGrpSpPr>
          <p:nvPr/>
        </p:nvGrpSpPr>
        <p:grpSpPr bwMode="auto">
          <a:xfrm>
            <a:off x="739775" y="620713"/>
            <a:ext cx="7648575" cy="647700"/>
            <a:chOff x="0" y="0"/>
            <a:chExt cx="7648027" cy="648072"/>
          </a:xfrm>
        </p:grpSpPr>
        <p:sp>
          <p:nvSpPr>
            <p:cNvPr id="22530" name="矩形 9"/>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22531" name="文本框 6"/>
            <p:cNvSpPr txBox="1">
              <a:spLocks noChangeArrowheads="1"/>
            </p:cNvSpPr>
            <p:nvPr/>
          </p:nvSpPr>
          <p:spPr bwMode="auto">
            <a:xfrm>
              <a:off x="1996932" y="68301"/>
              <a:ext cx="4392298" cy="523521"/>
            </a:xfrm>
            <a:prstGeom prst="rect">
              <a:avLst/>
            </a:prstGeom>
            <a:noFill/>
            <a:ln w="9525">
              <a:noFill/>
              <a:miter lim="800000"/>
              <a:headEnd/>
              <a:tailEnd/>
            </a:ln>
          </p:spPr>
          <p:txBody>
            <a:bodyPr>
              <a:spAutoFit/>
            </a:bodyPr>
            <a:lstStyle/>
            <a:p>
              <a:pPr eaLnBrk="0" hangingPunct="0"/>
              <a:r>
                <a:rPr lang="zh-CN" altLang="en-US" sz="2800" b="1" dirty="0">
                  <a:solidFill>
                    <a:schemeClr val="bg1"/>
                  </a:solidFill>
                  <a:latin typeface="微软雅黑" pitchFamily="2" charset="-122"/>
                  <a:ea typeface="微软雅黑" pitchFamily="2" charset="-122"/>
                </a:rPr>
                <a:t>新增的元</a:t>
              </a:r>
              <a:r>
                <a:rPr lang="zh-CN" altLang="en-US" sz="2800" b="1" dirty="0" smtClean="0">
                  <a:solidFill>
                    <a:schemeClr val="bg1"/>
                  </a:solidFill>
                  <a:latin typeface="微软雅黑" pitchFamily="2" charset="-122"/>
                  <a:ea typeface="微软雅黑" pitchFamily="2" charset="-122"/>
                </a:rPr>
                <a:t>素</a:t>
              </a:r>
              <a:endParaRPr lang="zh-CN" altLang="en-US" sz="2800" b="1" dirty="0">
                <a:solidFill>
                  <a:schemeClr val="bg1"/>
                </a:solidFill>
                <a:latin typeface="微软雅黑" pitchFamily="2" charset="-122"/>
                <a:ea typeface="微软雅黑" pitchFamily="2" charset="-122"/>
              </a:endParaRPr>
            </a:p>
          </p:txBody>
        </p:sp>
      </p:grpSp>
      <p:sp>
        <p:nvSpPr>
          <p:cNvPr id="22532" name="文本框 1"/>
          <p:cNvSpPr txBox="1">
            <a:spLocks noChangeArrowheads="1"/>
          </p:cNvSpPr>
          <p:nvPr/>
        </p:nvSpPr>
        <p:spPr bwMode="auto">
          <a:xfrm>
            <a:off x="684213" y="1484313"/>
            <a:ext cx="7462837" cy="2585323"/>
          </a:xfrm>
          <a:prstGeom prst="rect">
            <a:avLst/>
          </a:prstGeom>
          <a:noFill/>
          <a:ln w="9525">
            <a:noFill/>
            <a:miter lim="800000"/>
            <a:headEnd/>
            <a:tailEnd/>
          </a:ln>
        </p:spPr>
        <p:txBody>
          <a:bodyPr>
            <a:spAutoFit/>
          </a:bodyPr>
          <a:lstStyle/>
          <a:p>
            <a:r>
              <a:rPr lang="en-US" altLang="zh-CN" dirty="0"/>
              <a:t>1</a:t>
            </a:r>
            <a:r>
              <a:rPr lang="zh-CN" altLang="en-US" dirty="0"/>
              <a:t>、新增的结构元素</a:t>
            </a:r>
          </a:p>
          <a:p>
            <a:r>
              <a:rPr lang="zh-CN" altLang="en-US" dirty="0"/>
              <a:t> </a:t>
            </a:r>
            <a:r>
              <a:rPr lang="en-US" altLang="zh-CN" dirty="0"/>
              <a:t>1</a:t>
            </a:r>
            <a:r>
              <a:rPr lang="zh-CN" altLang="en-US" dirty="0"/>
              <a:t>）</a:t>
            </a:r>
            <a:r>
              <a:rPr lang="en-US" altLang="zh-CN" dirty="0" smtClean="0"/>
              <a:t>section  </a:t>
            </a:r>
          </a:p>
          <a:p>
            <a:endParaRPr lang="en-US" altLang="zh-CN" dirty="0" smtClean="0"/>
          </a:p>
          <a:p>
            <a:r>
              <a:rPr lang="zh-CN" altLang="en-US" dirty="0" smtClean="0"/>
              <a:t>表示内容区块</a:t>
            </a:r>
            <a:r>
              <a:rPr lang="en-US" altLang="zh-CN" dirty="0" smtClean="0"/>
              <a:t>,</a:t>
            </a:r>
            <a:r>
              <a:rPr lang="zh-CN" altLang="en-US" dirty="0" smtClean="0"/>
              <a:t>一般入章节、页眉、页脚或者页面中的其他部分。可以与</a:t>
            </a:r>
            <a:r>
              <a:rPr lang="en-US" altLang="zh-CN" dirty="0" smtClean="0"/>
              <a:t>h1-h6</a:t>
            </a:r>
            <a:r>
              <a:rPr lang="zh-CN" altLang="en-US" dirty="0" smtClean="0"/>
              <a:t>等元素结合起来使用，标示文档的结构</a:t>
            </a:r>
            <a:endParaRPr lang="en-US" altLang="zh-CN" dirty="0" smtClean="0"/>
          </a:p>
          <a:p>
            <a:r>
              <a:rPr lang="en-US" altLang="zh-CN" dirty="0" smtClean="0"/>
              <a:t>	</a:t>
            </a:r>
            <a:endParaRPr lang="en-US" altLang="zh-CN" dirty="0" smtClean="0"/>
          </a:p>
          <a:p>
            <a:r>
              <a:rPr lang="en-US" altLang="zh-CN" dirty="0" smtClean="0"/>
              <a:t>&lt;section&gt;&lt;/section&gt;</a:t>
            </a:r>
            <a:endParaRPr lang="en-US" altLang="zh-CN" dirty="0" smtClean="0"/>
          </a:p>
          <a:p>
            <a:r>
              <a:rPr lang="en-US" altLang="zh-CN" dirty="0" smtClean="0"/>
              <a:t>	</a:t>
            </a:r>
            <a:endParaRPr lang="en-US" altLang="zh-CN" dirty="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3" name="组合 3"/>
          <p:cNvGrpSpPr>
            <a:grpSpLocks/>
          </p:cNvGrpSpPr>
          <p:nvPr/>
        </p:nvGrpSpPr>
        <p:grpSpPr bwMode="auto">
          <a:xfrm>
            <a:off x="739775" y="620713"/>
            <a:ext cx="7648575" cy="647700"/>
            <a:chOff x="0" y="0"/>
            <a:chExt cx="7648027" cy="648072"/>
          </a:xfrm>
        </p:grpSpPr>
        <p:sp>
          <p:nvSpPr>
            <p:cNvPr id="23554" name="矩形 9"/>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23555" name="文本框 6"/>
            <p:cNvSpPr txBox="1">
              <a:spLocks noChangeArrowheads="1"/>
            </p:cNvSpPr>
            <p:nvPr/>
          </p:nvSpPr>
          <p:spPr bwMode="auto">
            <a:xfrm>
              <a:off x="1996932" y="68301"/>
              <a:ext cx="4392298" cy="523521"/>
            </a:xfrm>
            <a:prstGeom prst="rect">
              <a:avLst/>
            </a:prstGeom>
            <a:noFill/>
            <a:ln w="9525">
              <a:noFill/>
              <a:miter lim="800000"/>
              <a:headEnd/>
              <a:tailEnd/>
            </a:ln>
          </p:spPr>
          <p:txBody>
            <a:bodyPr>
              <a:spAutoFit/>
            </a:bodyPr>
            <a:lstStyle/>
            <a:p>
              <a:pPr eaLnBrk="0" hangingPunct="0"/>
              <a:r>
                <a:rPr lang="zh-CN" altLang="en-US" sz="2800" b="1" dirty="0">
                  <a:solidFill>
                    <a:schemeClr val="bg1"/>
                  </a:solidFill>
                  <a:latin typeface="微软雅黑" pitchFamily="2" charset="-122"/>
                  <a:ea typeface="微软雅黑" pitchFamily="2" charset="-122"/>
                </a:rPr>
                <a:t>新增的元</a:t>
              </a:r>
              <a:r>
                <a:rPr lang="zh-CN" altLang="en-US" sz="2800" b="1" dirty="0" smtClean="0">
                  <a:solidFill>
                    <a:schemeClr val="bg1"/>
                  </a:solidFill>
                  <a:latin typeface="微软雅黑" pitchFamily="2" charset="-122"/>
                  <a:ea typeface="微软雅黑" pitchFamily="2" charset="-122"/>
                </a:rPr>
                <a:t>素</a:t>
              </a:r>
              <a:endParaRPr lang="zh-CN" altLang="en-US" sz="2800" b="1" dirty="0">
                <a:solidFill>
                  <a:schemeClr val="bg1"/>
                </a:solidFill>
                <a:latin typeface="微软雅黑" pitchFamily="2" charset="-122"/>
                <a:ea typeface="微软雅黑" pitchFamily="2" charset="-122"/>
              </a:endParaRPr>
            </a:p>
          </p:txBody>
        </p:sp>
      </p:grpSp>
      <p:sp>
        <p:nvSpPr>
          <p:cNvPr id="23556" name="文本框 1"/>
          <p:cNvSpPr txBox="1">
            <a:spLocks noChangeArrowheads="1"/>
          </p:cNvSpPr>
          <p:nvPr/>
        </p:nvSpPr>
        <p:spPr bwMode="auto">
          <a:xfrm>
            <a:off x="684213" y="1484313"/>
            <a:ext cx="7462837" cy="2031325"/>
          </a:xfrm>
          <a:prstGeom prst="rect">
            <a:avLst/>
          </a:prstGeom>
          <a:noFill/>
          <a:ln w="9525">
            <a:noFill/>
            <a:miter lim="800000"/>
            <a:headEnd/>
            <a:tailEnd/>
          </a:ln>
        </p:spPr>
        <p:txBody>
          <a:bodyPr>
            <a:spAutoFit/>
          </a:bodyPr>
          <a:lstStyle/>
          <a:p>
            <a:r>
              <a:rPr lang="en-US" altLang="zh-CN" dirty="0"/>
              <a:t>1</a:t>
            </a:r>
            <a:r>
              <a:rPr lang="zh-CN" altLang="en-US" dirty="0"/>
              <a:t>、新增的结构元素</a:t>
            </a:r>
          </a:p>
          <a:p>
            <a:r>
              <a:rPr lang="zh-CN" altLang="en-US" dirty="0"/>
              <a:t> </a:t>
            </a:r>
            <a:r>
              <a:rPr lang="en-US" altLang="zh-CN" dirty="0"/>
              <a:t>2</a:t>
            </a:r>
            <a:r>
              <a:rPr lang="zh-CN" altLang="en-US" dirty="0"/>
              <a:t>）</a:t>
            </a:r>
            <a:r>
              <a:rPr lang="en-US" altLang="zh-CN" dirty="0" smtClean="0"/>
              <a:t>article</a:t>
            </a:r>
          </a:p>
          <a:p>
            <a:endParaRPr lang="en-US" altLang="zh-CN" dirty="0" smtClean="0"/>
          </a:p>
          <a:p>
            <a:r>
              <a:rPr lang="zh-CN" altLang="en-US" dirty="0" smtClean="0"/>
              <a:t>表示页面中的一块与上下文不相关的独立内容，譬如博客中的一篇文章或者报纸中的一篇文章</a:t>
            </a:r>
            <a:endParaRPr lang="en-US" altLang="zh-CN" dirty="0" smtClean="0"/>
          </a:p>
          <a:p>
            <a:endParaRPr lang="en-US" altLang="zh-CN" dirty="0" smtClean="0"/>
          </a:p>
          <a:p>
            <a:r>
              <a:rPr lang="en-US" altLang="zh-CN" dirty="0" smtClean="0"/>
              <a:t>&lt;article&gt;&lt;/article&gt;</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7" name="组合 3"/>
          <p:cNvGrpSpPr>
            <a:grpSpLocks/>
          </p:cNvGrpSpPr>
          <p:nvPr/>
        </p:nvGrpSpPr>
        <p:grpSpPr bwMode="auto">
          <a:xfrm>
            <a:off x="739775" y="620713"/>
            <a:ext cx="7648575" cy="647700"/>
            <a:chOff x="0" y="0"/>
            <a:chExt cx="7648027" cy="648072"/>
          </a:xfrm>
        </p:grpSpPr>
        <p:sp>
          <p:nvSpPr>
            <p:cNvPr id="24578" name="矩形 9"/>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24579" name="文本框 6"/>
            <p:cNvSpPr txBox="1">
              <a:spLocks noChangeArrowheads="1"/>
            </p:cNvSpPr>
            <p:nvPr/>
          </p:nvSpPr>
          <p:spPr bwMode="auto">
            <a:xfrm>
              <a:off x="1996932" y="68301"/>
              <a:ext cx="4392298" cy="523521"/>
            </a:xfrm>
            <a:prstGeom prst="rect">
              <a:avLst/>
            </a:prstGeom>
            <a:noFill/>
            <a:ln w="9525">
              <a:noFill/>
              <a:miter lim="800000"/>
              <a:headEnd/>
              <a:tailEnd/>
            </a:ln>
          </p:spPr>
          <p:txBody>
            <a:bodyPr>
              <a:spAutoFit/>
            </a:bodyPr>
            <a:lstStyle/>
            <a:p>
              <a:pPr eaLnBrk="0" hangingPunct="0"/>
              <a:r>
                <a:rPr lang="zh-CN" altLang="en-US" sz="2800" b="1" dirty="0">
                  <a:solidFill>
                    <a:schemeClr val="bg1"/>
                  </a:solidFill>
                  <a:latin typeface="微软雅黑" pitchFamily="2" charset="-122"/>
                  <a:ea typeface="微软雅黑" pitchFamily="2" charset="-122"/>
                </a:rPr>
                <a:t>新增的元</a:t>
              </a:r>
              <a:r>
                <a:rPr lang="zh-CN" altLang="en-US" sz="2800" b="1" dirty="0" smtClean="0">
                  <a:solidFill>
                    <a:schemeClr val="bg1"/>
                  </a:solidFill>
                  <a:latin typeface="微软雅黑" pitchFamily="2" charset="-122"/>
                  <a:ea typeface="微软雅黑" pitchFamily="2" charset="-122"/>
                </a:rPr>
                <a:t>素</a:t>
              </a:r>
              <a:endParaRPr lang="zh-CN" altLang="en-US" sz="2800" b="1" dirty="0">
                <a:solidFill>
                  <a:schemeClr val="bg1"/>
                </a:solidFill>
                <a:latin typeface="微软雅黑" pitchFamily="2" charset="-122"/>
                <a:ea typeface="微软雅黑" pitchFamily="2" charset="-122"/>
              </a:endParaRPr>
            </a:p>
          </p:txBody>
        </p:sp>
      </p:grpSp>
      <p:sp>
        <p:nvSpPr>
          <p:cNvPr id="24580" name="文本框 1"/>
          <p:cNvSpPr txBox="1">
            <a:spLocks noChangeArrowheads="1"/>
          </p:cNvSpPr>
          <p:nvPr/>
        </p:nvSpPr>
        <p:spPr bwMode="auto">
          <a:xfrm>
            <a:off x="684213" y="1484313"/>
            <a:ext cx="7462837" cy="2031325"/>
          </a:xfrm>
          <a:prstGeom prst="rect">
            <a:avLst/>
          </a:prstGeom>
          <a:noFill/>
          <a:ln w="9525">
            <a:noFill/>
            <a:miter lim="800000"/>
            <a:headEnd/>
            <a:tailEnd/>
          </a:ln>
        </p:spPr>
        <p:txBody>
          <a:bodyPr>
            <a:spAutoFit/>
          </a:bodyPr>
          <a:lstStyle/>
          <a:p>
            <a:r>
              <a:rPr lang="en-US" altLang="zh-CN" dirty="0"/>
              <a:t>1</a:t>
            </a:r>
            <a:r>
              <a:rPr lang="zh-CN" altLang="en-US" dirty="0"/>
              <a:t>、新增的结构元素</a:t>
            </a:r>
          </a:p>
          <a:p>
            <a:r>
              <a:rPr lang="zh-CN" altLang="en-US" dirty="0"/>
              <a:t> </a:t>
            </a:r>
            <a:r>
              <a:rPr lang="en-US" altLang="zh-CN" dirty="0"/>
              <a:t>3</a:t>
            </a:r>
            <a:r>
              <a:rPr lang="zh-CN" altLang="en-US" dirty="0"/>
              <a:t>）</a:t>
            </a:r>
            <a:r>
              <a:rPr lang="en-US" altLang="zh-CN" dirty="0" smtClean="0"/>
              <a:t>aside</a:t>
            </a:r>
          </a:p>
          <a:p>
            <a:endParaRPr lang="en-US" altLang="zh-CN" dirty="0" smtClean="0"/>
          </a:p>
          <a:p>
            <a:r>
              <a:rPr lang="en-US" altLang="zh-CN" dirty="0" smtClean="0"/>
              <a:t>Aside</a:t>
            </a:r>
            <a:r>
              <a:rPr lang="zh-CN" altLang="en-US" dirty="0" smtClean="0"/>
              <a:t>表示</a:t>
            </a:r>
            <a:r>
              <a:rPr lang="en-US" altLang="zh-CN" dirty="0" err="1" smtClean="0"/>
              <a:t>acticle</a:t>
            </a:r>
            <a:r>
              <a:rPr lang="zh-CN" altLang="en-US" dirty="0" smtClean="0"/>
              <a:t>元素的内容之外的，与</a:t>
            </a:r>
            <a:r>
              <a:rPr lang="en-US" altLang="zh-CN" dirty="0" smtClean="0"/>
              <a:t>article</a:t>
            </a:r>
            <a:r>
              <a:rPr lang="zh-CN" altLang="en-US" dirty="0" smtClean="0"/>
              <a:t>元素的内容相关的辅助信息。</a:t>
            </a:r>
            <a:endParaRPr lang="en-US" altLang="zh-CN" dirty="0" smtClean="0"/>
          </a:p>
          <a:p>
            <a:endParaRPr lang="en-US" altLang="zh-CN" dirty="0" smtClean="0"/>
          </a:p>
          <a:p>
            <a:r>
              <a:rPr lang="en-US" altLang="zh-CN" dirty="0" smtClean="0"/>
              <a:t>&lt;aside&gt;&lt;/aside&gt;</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1" name="组合 3"/>
          <p:cNvGrpSpPr>
            <a:grpSpLocks/>
          </p:cNvGrpSpPr>
          <p:nvPr/>
        </p:nvGrpSpPr>
        <p:grpSpPr bwMode="auto">
          <a:xfrm>
            <a:off x="739775" y="620713"/>
            <a:ext cx="7648575" cy="647700"/>
            <a:chOff x="0" y="0"/>
            <a:chExt cx="7648027" cy="648072"/>
          </a:xfrm>
        </p:grpSpPr>
        <p:sp>
          <p:nvSpPr>
            <p:cNvPr id="25602" name="矩形 9"/>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25603" name="文本框 6"/>
            <p:cNvSpPr txBox="1">
              <a:spLocks noChangeArrowheads="1"/>
            </p:cNvSpPr>
            <p:nvPr/>
          </p:nvSpPr>
          <p:spPr bwMode="auto">
            <a:xfrm>
              <a:off x="1996932" y="68301"/>
              <a:ext cx="4392298" cy="523521"/>
            </a:xfrm>
            <a:prstGeom prst="rect">
              <a:avLst/>
            </a:prstGeom>
            <a:noFill/>
            <a:ln w="9525">
              <a:noFill/>
              <a:miter lim="800000"/>
              <a:headEnd/>
              <a:tailEnd/>
            </a:ln>
          </p:spPr>
          <p:txBody>
            <a:bodyPr>
              <a:spAutoFit/>
            </a:bodyPr>
            <a:lstStyle/>
            <a:p>
              <a:pPr eaLnBrk="0" hangingPunct="0"/>
              <a:r>
                <a:rPr lang="zh-CN" altLang="en-US" sz="2800" b="1" dirty="0">
                  <a:solidFill>
                    <a:schemeClr val="bg1"/>
                  </a:solidFill>
                  <a:latin typeface="微软雅黑" pitchFamily="2" charset="-122"/>
                  <a:ea typeface="微软雅黑" pitchFamily="2" charset="-122"/>
                </a:rPr>
                <a:t>新增的元</a:t>
              </a:r>
              <a:r>
                <a:rPr lang="zh-CN" altLang="en-US" sz="2800" b="1" dirty="0" smtClean="0">
                  <a:solidFill>
                    <a:schemeClr val="bg1"/>
                  </a:solidFill>
                  <a:latin typeface="微软雅黑" pitchFamily="2" charset="-122"/>
                  <a:ea typeface="微软雅黑" pitchFamily="2" charset="-122"/>
                </a:rPr>
                <a:t>素</a:t>
              </a:r>
              <a:endParaRPr lang="zh-CN" altLang="en-US" sz="2800" b="1" dirty="0">
                <a:solidFill>
                  <a:schemeClr val="bg1"/>
                </a:solidFill>
                <a:latin typeface="微软雅黑" pitchFamily="2" charset="-122"/>
                <a:ea typeface="微软雅黑" pitchFamily="2" charset="-122"/>
              </a:endParaRPr>
            </a:p>
          </p:txBody>
        </p:sp>
      </p:grpSp>
      <p:sp>
        <p:nvSpPr>
          <p:cNvPr id="25604" name="文本框 1"/>
          <p:cNvSpPr txBox="1">
            <a:spLocks noChangeArrowheads="1"/>
          </p:cNvSpPr>
          <p:nvPr/>
        </p:nvSpPr>
        <p:spPr bwMode="auto">
          <a:xfrm>
            <a:off x="684213" y="1484313"/>
            <a:ext cx="7462837" cy="1754326"/>
          </a:xfrm>
          <a:prstGeom prst="rect">
            <a:avLst/>
          </a:prstGeom>
          <a:noFill/>
          <a:ln w="9525">
            <a:noFill/>
            <a:miter lim="800000"/>
            <a:headEnd/>
            <a:tailEnd/>
          </a:ln>
        </p:spPr>
        <p:txBody>
          <a:bodyPr>
            <a:spAutoFit/>
          </a:bodyPr>
          <a:lstStyle/>
          <a:p>
            <a:r>
              <a:rPr lang="en-US" altLang="zh-CN" dirty="0"/>
              <a:t>1</a:t>
            </a:r>
            <a:r>
              <a:rPr lang="zh-CN" altLang="en-US" dirty="0"/>
              <a:t>、新增的结构元素</a:t>
            </a:r>
          </a:p>
          <a:p>
            <a:r>
              <a:rPr lang="zh-CN" altLang="en-US" dirty="0"/>
              <a:t> </a:t>
            </a:r>
            <a:r>
              <a:rPr lang="en-US" altLang="zh-CN" dirty="0"/>
              <a:t>4</a:t>
            </a:r>
            <a:r>
              <a:rPr lang="zh-CN" altLang="en-US" dirty="0"/>
              <a:t>）</a:t>
            </a:r>
            <a:r>
              <a:rPr lang="en-US" altLang="zh-CN" dirty="0" smtClean="0"/>
              <a:t>header</a:t>
            </a:r>
          </a:p>
          <a:p>
            <a:endParaRPr lang="en-US" altLang="zh-CN" dirty="0" smtClean="0"/>
          </a:p>
          <a:p>
            <a:r>
              <a:rPr lang="zh-CN" altLang="en-US" dirty="0" smtClean="0"/>
              <a:t>表</a:t>
            </a:r>
            <a:r>
              <a:rPr lang="zh-CN" altLang="en-US" dirty="0" smtClean="0"/>
              <a:t>示页面中一个内容区块或者整个页面的标题</a:t>
            </a:r>
            <a:endParaRPr lang="en-US" altLang="zh-CN" dirty="0" smtClean="0"/>
          </a:p>
          <a:p>
            <a:endParaRPr lang="en-US" altLang="zh-CN" dirty="0" smtClean="0"/>
          </a:p>
          <a:p>
            <a:r>
              <a:rPr lang="en-US" altLang="zh-CN" dirty="0" smtClean="0"/>
              <a:t>&lt;header&gt;&lt;/header&gt;</a:t>
            </a: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49" name="组合 3"/>
          <p:cNvGrpSpPr>
            <a:grpSpLocks/>
          </p:cNvGrpSpPr>
          <p:nvPr/>
        </p:nvGrpSpPr>
        <p:grpSpPr bwMode="auto">
          <a:xfrm>
            <a:off x="739775" y="620713"/>
            <a:ext cx="7648575" cy="647700"/>
            <a:chOff x="0" y="0"/>
            <a:chExt cx="7648027" cy="648072"/>
          </a:xfrm>
        </p:grpSpPr>
        <p:sp>
          <p:nvSpPr>
            <p:cNvPr id="27650" name="矩形 9"/>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27651" name="文本框 6"/>
            <p:cNvSpPr txBox="1">
              <a:spLocks noChangeArrowheads="1"/>
            </p:cNvSpPr>
            <p:nvPr/>
          </p:nvSpPr>
          <p:spPr bwMode="auto">
            <a:xfrm>
              <a:off x="1996932" y="68301"/>
              <a:ext cx="4392298" cy="523521"/>
            </a:xfrm>
            <a:prstGeom prst="rect">
              <a:avLst/>
            </a:prstGeom>
            <a:noFill/>
            <a:ln w="9525">
              <a:noFill/>
              <a:miter lim="800000"/>
              <a:headEnd/>
              <a:tailEnd/>
            </a:ln>
          </p:spPr>
          <p:txBody>
            <a:bodyPr>
              <a:spAutoFit/>
            </a:bodyPr>
            <a:lstStyle/>
            <a:p>
              <a:pPr eaLnBrk="0" hangingPunct="0"/>
              <a:r>
                <a:rPr lang="zh-CN" altLang="en-US" sz="2800" b="1" dirty="0">
                  <a:solidFill>
                    <a:schemeClr val="bg1"/>
                  </a:solidFill>
                  <a:latin typeface="微软雅黑" pitchFamily="2" charset="-122"/>
                  <a:ea typeface="微软雅黑" pitchFamily="2" charset="-122"/>
                </a:rPr>
                <a:t>新增的元</a:t>
              </a:r>
              <a:r>
                <a:rPr lang="zh-CN" altLang="en-US" sz="2800" b="1" dirty="0" smtClean="0">
                  <a:solidFill>
                    <a:schemeClr val="bg1"/>
                  </a:solidFill>
                  <a:latin typeface="微软雅黑" pitchFamily="2" charset="-122"/>
                  <a:ea typeface="微软雅黑" pitchFamily="2" charset="-122"/>
                </a:rPr>
                <a:t>素</a:t>
              </a:r>
              <a:endParaRPr lang="zh-CN" altLang="en-US" sz="2800" b="1" dirty="0">
                <a:solidFill>
                  <a:schemeClr val="bg1"/>
                </a:solidFill>
                <a:latin typeface="微软雅黑" pitchFamily="2" charset="-122"/>
                <a:ea typeface="微软雅黑" pitchFamily="2" charset="-122"/>
              </a:endParaRPr>
            </a:p>
          </p:txBody>
        </p:sp>
      </p:grpSp>
      <p:sp>
        <p:nvSpPr>
          <p:cNvPr id="27652" name="文本框 1"/>
          <p:cNvSpPr txBox="1">
            <a:spLocks noChangeArrowheads="1"/>
          </p:cNvSpPr>
          <p:nvPr/>
        </p:nvSpPr>
        <p:spPr bwMode="auto">
          <a:xfrm>
            <a:off x="684213" y="1484313"/>
            <a:ext cx="7462837" cy="2308324"/>
          </a:xfrm>
          <a:prstGeom prst="rect">
            <a:avLst/>
          </a:prstGeom>
          <a:noFill/>
          <a:ln w="9525">
            <a:noFill/>
            <a:miter lim="800000"/>
            <a:headEnd/>
            <a:tailEnd/>
          </a:ln>
        </p:spPr>
        <p:txBody>
          <a:bodyPr>
            <a:spAutoFit/>
          </a:bodyPr>
          <a:lstStyle/>
          <a:p>
            <a:r>
              <a:rPr lang="en-US" altLang="zh-CN" dirty="0"/>
              <a:t>1</a:t>
            </a:r>
            <a:r>
              <a:rPr lang="zh-CN" altLang="en-US" dirty="0"/>
              <a:t>、新增的结构元素</a:t>
            </a:r>
          </a:p>
          <a:p>
            <a:r>
              <a:rPr lang="zh-CN" altLang="en-US" dirty="0"/>
              <a:t> </a:t>
            </a:r>
            <a:r>
              <a:rPr lang="en-US" altLang="zh-CN" dirty="0" smtClean="0"/>
              <a:t>5</a:t>
            </a:r>
            <a:r>
              <a:rPr lang="zh-CN" altLang="en-US" dirty="0" smtClean="0"/>
              <a:t>）</a:t>
            </a:r>
            <a:r>
              <a:rPr lang="en-US" altLang="zh-CN" dirty="0" smtClean="0"/>
              <a:t>footer</a:t>
            </a:r>
          </a:p>
          <a:p>
            <a:endParaRPr lang="en-US" altLang="zh-CN" dirty="0" smtClean="0"/>
          </a:p>
          <a:p>
            <a:endParaRPr lang="en-US" altLang="zh-CN" dirty="0" smtClean="0"/>
          </a:p>
          <a:p>
            <a:r>
              <a:rPr lang="zh-CN" altLang="en-US" dirty="0" smtClean="0"/>
              <a:t>表</a:t>
            </a:r>
            <a:r>
              <a:rPr lang="zh-CN" altLang="en-US" dirty="0" smtClean="0"/>
              <a:t>示整个页面或者页面中的一个内容区块的脚注。一般来说，他会包含创作者的姓名、创作日期以及创作者联系信息。</a:t>
            </a:r>
            <a:endParaRPr lang="en-US" altLang="zh-CN" dirty="0" smtClean="0"/>
          </a:p>
          <a:p>
            <a:endParaRPr lang="en-US" altLang="zh-CN" dirty="0" smtClean="0"/>
          </a:p>
          <a:p>
            <a:r>
              <a:rPr lang="en-US" altLang="zh-CN" dirty="0" smtClean="0"/>
              <a:t>&lt;footer&gt;&lt;/footer&gt;</a:t>
            </a:r>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3" name="组合 3"/>
          <p:cNvGrpSpPr>
            <a:grpSpLocks/>
          </p:cNvGrpSpPr>
          <p:nvPr/>
        </p:nvGrpSpPr>
        <p:grpSpPr bwMode="auto">
          <a:xfrm>
            <a:off x="739775" y="620713"/>
            <a:ext cx="7648575" cy="647700"/>
            <a:chOff x="0" y="0"/>
            <a:chExt cx="7648027" cy="648072"/>
          </a:xfrm>
        </p:grpSpPr>
        <p:sp>
          <p:nvSpPr>
            <p:cNvPr id="28674" name="矩形 9"/>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28675" name="文本框 6"/>
            <p:cNvSpPr txBox="1">
              <a:spLocks noChangeArrowheads="1"/>
            </p:cNvSpPr>
            <p:nvPr/>
          </p:nvSpPr>
          <p:spPr bwMode="auto">
            <a:xfrm>
              <a:off x="1996932" y="68301"/>
              <a:ext cx="4392298" cy="523521"/>
            </a:xfrm>
            <a:prstGeom prst="rect">
              <a:avLst/>
            </a:prstGeom>
            <a:noFill/>
            <a:ln w="9525">
              <a:noFill/>
              <a:miter lim="800000"/>
              <a:headEnd/>
              <a:tailEnd/>
            </a:ln>
          </p:spPr>
          <p:txBody>
            <a:bodyPr>
              <a:spAutoFit/>
            </a:bodyPr>
            <a:lstStyle/>
            <a:p>
              <a:pPr eaLnBrk="0" hangingPunct="0"/>
              <a:r>
                <a:rPr lang="zh-CN" altLang="en-US" sz="2800" b="1" dirty="0">
                  <a:solidFill>
                    <a:schemeClr val="bg1"/>
                  </a:solidFill>
                  <a:latin typeface="微软雅黑" pitchFamily="2" charset="-122"/>
                  <a:ea typeface="微软雅黑" pitchFamily="2" charset="-122"/>
                </a:rPr>
                <a:t>新增的元</a:t>
              </a:r>
              <a:r>
                <a:rPr lang="zh-CN" altLang="en-US" sz="2800" b="1" dirty="0" smtClean="0">
                  <a:solidFill>
                    <a:schemeClr val="bg1"/>
                  </a:solidFill>
                  <a:latin typeface="微软雅黑" pitchFamily="2" charset="-122"/>
                  <a:ea typeface="微软雅黑" pitchFamily="2" charset="-122"/>
                </a:rPr>
                <a:t>素</a:t>
              </a:r>
              <a:endParaRPr lang="zh-CN" altLang="en-US" sz="2800" b="1" dirty="0">
                <a:solidFill>
                  <a:schemeClr val="bg1"/>
                </a:solidFill>
                <a:latin typeface="微软雅黑" pitchFamily="2" charset="-122"/>
                <a:ea typeface="微软雅黑" pitchFamily="2" charset="-122"/>
              </a:endParaRPr>
            </a:p>
          </p:txBody>
        </p:sp>
      </p:grpSp>
      <p:sp>
        <p:nvSpPr>
          <p:cNvPr id="28676" name="文本框 1"/>
          <p:cNvSpPr txBox="1">
            <a:spLocks noChangeArrowheads="1"/>
          </p:cNvSpPr>
          <p:nvPr/>
        </p:nvSpPr>
        <p:spPr bwMode="auto">
          <a:xfrm>
            <a:off x="684213" y="1484313"/>
            <a:ext cx="7462837" cy="2862322"/>
          </a:xfrm>
          <a:prstGeom prst="rect">
            <a:avLst/>
          </a:prstGeom>
          <a:noFill/>
          <a:ln w="9525">
            <a:noFill/>
            <a:miter lim="800000"/>
            <a:headEnd/>
            <a:tailEnd/>
          </a:ln>
        </p:spPr>
        <p:txBody>
          <a:bodyPr>
            <a:spAutoFit/>
          </a:bodyPr>
          <a:lstStyle/>
          <a:p>
            <a:r>
              <a:rPr lang="en-US" altLang="zh-CN" dirty="0"/>
              <a:t>1</a:t>
            </a:r>
            <a:r>
              <a:rPr lang="zh-CN" altLang="en-US" dirty="0"/>
              <a:t>、新增的结构元素</a:t>
            </a:r>
          </a:p>
          <a:p>
            <a:r>
              <a:rPr lang="zh-CN" altLang="en-US" dirty="0"/>
              <a:t> </a:t>
            </a:r>
            <a:r>
              <a:rPr lang="en-US" altLang="zh-CN" dirty="0" smtClean="0"/>
              <a:t>6</a:t>
            </a:r>
            <a:r>
              <a:rPr lang="zh-CN" altLang="en-US" dirty="0" smtClean="0"/>
              <a:t>）</a:t>
            </a:r>
            <a:r>
              <a:rPr lang="en-US" altLang="zh-CN" dirty="0" err="1" smtClean="0"/>
              <a:t>nav</a:t>
            </a:r>
            <a:endParaRPr lang="en-US" altLang="zh-CN" dirty="0" smtClean="0"/>
          </a:p>
          <a:p>
            <a:endParaRPr lang="en-US" altLang="zh-CN" dirty="0" smtClean="0"/>
          </a:p>
          <a:p>
            <a:r>
              <a:rPr lang="zh-CN" altLang="en-US" dirty="0" smtClean="0"/>
              <a:t>表</a:t>
            </a:r>
            <a:r>
              <a:rPr lang="zh-CN" altLang="en-US" dirty="0" smtClean="0"/>
              <a:t>示页面中导航链接的部分</a:t>
            </a:r>
            <a:endParaRPr lang="en-US" altLang="zh-CN" dirty="0" smtClean="0"/>
          </a:p>
          <a:p>
            <a:endParaRPr lang="en-US" altLang="zh-CN" dirty="0" smtClean="0"/>
          </a:p>
          <a:p>
            <a:endParaRPr lang="en-US" altLang="zh-CN" dirty="0" smtClean="0"/>
          </a:p>
          <a:p>
            <a:r>
              <a:rPr lang="en-US" altLang="zh-CN" dirty="0" smtClean="0"/>
              <a:t>&lt;</a:t>
            </a:r>
            <a:r>
              <a:rPr lang="en-US" altLang="zh-CN" dirty="0" err="1" smtClean="0"/>
              <a:t>nav</a:t>
            </a:r>
            <a:r>
              <a:rPr lang="en-US" altLang="zh-CN" dirty="0" smtClean="0"/>
              <a:t>&gt;&lt;/</a:t>
            </a:r>
            <a:r>
              <a:rPr lang="en-US" altLang="zh-CN" dirty="0" err="1" smtClean="0"/>
              <a:t>nav</a:t>
            </a:r>
            <a:r>
              <a:rPr lang="en-US" altLang="zh-CN" dirty="0" smtClean="0"/>
              <a:t>&gt;</a:t>
            </a:r>
          </a:p>
          <a:p>
            <a:endParaRPr lang="en-US" altLang="zh-CN" dirty="0" smtClean="0"/>
          </a:p>
          <a:p>
            <a:endParaRPr lang="en-US" altLang="zh-CN" dirty="0" smtClean="0"/>
          </a:p>
          <a:p>
            <a:endParaRPr lang="en-US" altLang="zh-CN" dirty="0"/>
          </a:p>
        </p:txBody>
      </p:sp>
      <p:sp>
        <p:nvSpPr>
          <p:cNvPr id="28678" name="文本框 1"/>
          <p:cNvSpPr txBox="1">
            <a:spLocks noChangeArrowheads="1"/>
          </p:cNvSpPr>
          <p:nvPr/>
        </p:nvSpPr>
        <p:spPr bwMode="auto">
          <a:xfrm>
            <a:off x="1582738" y="4910138"/>
            <a:ext cx="3840162" cy="1189037"/>
          </a:xfrm>
          <a:prstGeom prst="rect">
            <a:avLst/>
          </a:prstGeom>
          <a:noFill/>
          <a:ln w="9525">
            <a:noFill/>
            <a:miter lim="800000"/>
            <a:headEnd/>
            <a:tailEnd/>
          </a:ln>
        </p:spPr>
        <p:txBody>
          <a:bodyPr wrap="none">
            <a:spAutoFit/>
          </a:bodyPr>
          <a:lstStyle/>
          <a:p>
            <a:r>
              <a:rPr lang="en-US" altLang="zh-CN"/>
              <a:t>1</a:t>
            </a:r>
            <a:r>
              <a:rPr lang="zh-CN" altLang="en-US"/>
              <a:t>、传统的导航条    ： 腾讯新闻</a:t>
            </a:r>
          </a:p>
          <a:p>
            <a:r>
              <a:rPr lang="en-US" altLang="zh-CN"/>
              <a:t>2</a:t>
            </a:r>
            <a:r>
              <a:rPr lang="zh-CN" altLang="en-US"/>
              <a:t>、侧边栏导航</a:t>
            </a:r>
          </a:p>
          <a:p>
            <a:r>
              <a:rPr lang="en-US" altLang="zh-CN"/>
              <a:t>3</a:t>
            </a:r>
            <a:r>
              <a:rPr lang="zh-CN" altLang="en-US"/>
              <a:t>、内业导航</a:t>
            </a:r>
            <a:r>
              <a:rPr lang="en-US" altLang="zh-CN"/>
              <a:t>	</a:t>
            </a:r>
            <a:r>
              <a:rPr lang="zh-CN" altLang="en-US"/>
              <a:t>：百度百科</a:t>
            </a:r>
            <a:r>
              <a:rPr lang="en-US" altLang="zh-CN"/>
              <a:t>	</a:t>
            </a:r>
          </a:p>
          <a:p>
            <a:r>
              <a:rPr lang="en-US" altLang="zh-CN"/>
              <a:t>4</a:t>
            </a:r>
            <a:r>
              <a:rPr lang="zh-CN" altLang="en-US"/>
              <a:t>、翻页操作</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7" name="组合 3"/>
          <p:cNvGrpSpPr>
            <a:grpSpLocks/>
          </p:cNvGrpSpPr>
          <p:nvPr/>
        </p:nvGrpSpPr>
        <p:grpSpPr bwMode="auto">
          <a:xfrm>
            <a:off x="739775" y="620713"/>
            <a:ext cx="7648575" cy="647700"/>
            <a:chOff x="0" y="0"/>
            <a:chExt cx="7648027" cy="648072"/>
          </a:xfrm>
        </p:grpSpPr>
        <p:sp>
          <p:nvSpPr>
            <p:cNvPr id="29698" name="矩形 9"/>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29699" name="文本框 6"/>
            <p:cNvSpPr txBox="1">
              <a:spLocks noChangeArrowheads="1"/>
            </p:cNvSpPr>
            <p:nvPr/>
          </p:nvSpPr>
          <p:spPr bwMode="auto">
            <a:xfrm>
              <a:off x="1996932" y="68301"/>
              <a:ext cx="4392298" cy="523521"/>
            </a:xfrm>
            <a:prstGeom prst="rect">
              <a:avLst/>
            </a:prstGeom>
            <a:noFill/>
            <a:ln w="9525">
              <a:noFill/>
              <a:miter lim="800000"/>
              <a:headEnd/>
              <a:tailEnd/>
            </a:ln>
          </p:spPr>
          <p:txBody>
            <a:bodyPr>
              <a:spAutoFit/>
            </a:bodyPr>
            <a:lstStyle/>
            <a:p>
              <a:pPr eaLnBrk="0" hangingPunct="0"/>
              <a:r>
                <a:rPr lang="zh-CN" altLang="en-US" sz="2800" b="1" dirty="0">
                  <a:solidFill>
                    <a:schemeClr val="bg1"/>
                  </a:solidFill>
                  <a:latin typeface="微软雅黑" pitchFamily="2" charset="-122"/>
                  <a:ea typeface="微软雅黑" pitchFamily="2" charset="-122"/>
                </a:rPr>
                <a:t>新增的元</a:t>
              </a:r>
              <a:r>
                <a:rPr lang="zh-CN" altLang="en-US" sz="2800" b="1" dirty="0" smtClean="0">
                  <a:solidFill>
                    <a:schemeClr val="bg1"/>
                  </a:solidFill>
                  <a:latin typeface="微软雅黑" pitchFamily="2" charset="-122"/>
                  <a:ea typeface="微软雅黑" pitchFamily="2" charset="-122"/>
                </a:rPr>
                <a:t>素</a:t>
              </a:r>
              <a:endParaRPr lang="zh-CN" altLang="en-US" sz="2800" b="1" dirty="0">
                <a:solidFill>
                  <a:schemeClr val="bg1"/>
                </a:solidFill>
                <a:latin typeface="微软雅黑" pitchFamily="2" charset="-122"/>
                <a:ea typeface="微软雅黑" pitchFamily="2" charset="-122"/>
              </a:endParaRPr>
            </a:p>
          </p:txBody>
        </p:sp>
      </p:grpSp>
      <p:sp>
        <p:nvSpPr>
          <p:cNvPr id="29700" name="文本框 1"/>
          <p:cNvSpPr txBox="1">
            <a:spLocks noChangeArrowheads="1"/>
          </p:cNvSpPr>
          <p:nvPr/>
        </p:nvSpPr>
        <p:spPr bwMode="auto">
          <a:xfrm>
            <a:off x="684213" y="1484313"/>
            <a:ext cx="7462837" cy="1477328"/>
          </a:xfrm>
          <a:prstGeom prst="rect">
            <a:avLst/>
          </a:prstGeom>
          <a:noFill/>
          <a:ln w="9525">
            <a:noFill/>
            <a:miter lim="800000"/>
            <a:headEnd/>
            <a:tailEnd/>
          </a:ln>
        </p:spPr>
        <p:txBody>
          <a:bodyPr>
            <a:spAutoFit/>
          </a:bodyPr>
          <a:lstStyle/>
          <a:p>
            <a:r>
              <a:rPr lang="en-US" altLang="zh-CN" dirty="0"/>
              <a:t>1</a:t>
            </a:r>
            <a:r>
              <a:rPr lang="zh-CN" altLang="en-US" dirty="0"/>
              <a:t>、新增的结构元素</a:t>
            </a:r>
          </a:p>
          <a:p>
            <a:r>
              <a:rPr lang="zh-CN" altLang="en-US" dirty="0"/>
              <a:t> </a:t>
            </a:r>
            <a:r>
              <a:rPr lang="en-US" altLang="zh-CN" dirty="0" smtClean="0"/>
              <a:t>7</a:t>
            </a:r>
            <a:r>
              <a:rPr lang="zh-CN" altLang="en-US" dirty="0" smtClean="0"/>
              <a:t>）</a:t>
            </a:r>
            <a:r>
              <a:rPr lang="en-US" altLang="zh-CN" dirty="0" smtClean="0"/>
              <a:t>figure</a:t>
            </a:r>
          </a:p>
          <a:p>
            <a:endParaRPr lang="en-US" altLang="zh-CN" dirty="0" smtClean="0"/>
          </a:p>
          <a:p>
            <a:r>
              <a:rPr lang="zh-CN" altLang="en-US" dirty="0" smtClean="0"/>
              <a:t>表</a:t>
            </a:r>
            <a:r>
              <a:rPr lang="zh-CN" altLang="en-US" dirty="0" smtClean="0"/>
              <a:t>示一段独立的流内容，一般表示文档主体流内容中的一个独立单元。使用</a:t>
            </a:r>
            <a:r>
              <a:rPr lang="en-US" altLang="zh-CN" dirty="0" err="1" smtClean="0"/>
              <a:t>figcaption</a:t>
            </a:r>
            <a:r>
              <a:rPr lang="zh-CN" altLang="en-US" dirty="0" smtClean="0"/>
              <a:t>元素为</a:t>
            </a:r>
            <a:r>
              <a:rPr lang="en-US" altLang="zh-CN" dirty="0" smtClean="0"/>
              <a:t>figure</a:t>
            </a:r>
            <a:r>
              <a:rPr lang="zh-CN" altLang="en-US" dirty="0" smtClean="0"/>
              <a:t>元素添加标题。</a:t>
            </a:r>
            <a:endParaRPr lang="en-US" altLang="zh-CN" dirty="0"/>
          </a:p>
        </p:txBody>
      </p:sp>
      <p:sp>
        <p:nvSpPr>
          <p:cNvPr id="29702" name="文本框 1"/>
          <p:cNvSpPr txBox="1">
            <a:spLocks noChangeArrowheads="1"/>
          </p:cNvSpPr>
          <p:nvPr/>
        </p:nvSpPr>
        <p:spPr bwMode="auto">
          <a:xfrm>
            <a:off x="827584" y="3933056"/>
            <a:ext cx="7212013" cy="1482725"/>
          </a:xfrm>
          <a:prstGeom prst="rect">
            <a:avLst/>
          </a:prstGeom>
          <a:noFill/>
          <a:ln w="9525">
            <a:noFill/>
            <a:miter lim="800000"/>
            <a:headEnd/>
            <a:tailEnd/>
          </a:ln>
        </p:spPr>
        <p:txBody>
          <a:bodyPr>
            <a:spAutoFit/>
          </a:bodyPr>
          <a:lstStyle/>
          <a:p>
            <a:pPr eaLnBrk="0" hangingPunct="0"/>
            <a:r>
              <a:rPr lang="zh-CN" altLang="en-US" dirty="0">
                <a:solidFill>
                  <a:srgbClr val="333333"/>
                </a:solidFill>
                <a:latin typeface="微软雅黑" pitchFamily="2" charset="-122"/>
                <a:ea typeface="微软雅黑" pitchFamily="2" charset="-122"/>
                <a:sym typeface="Arial" pitchFamily="34" charset="0"/>
              </a:rPr>
              <a:t>◆</a:t>
            </a:r>
            <a:r>
              <a:rPr lang="en-US" dirty="0">
                <a:solidFill>
                  <a:srgbClr val="333333"/>
                </a:solidFill>
                <a:latin typeface="微软雅黑" pitchFamily="2" charset="-122"/>
                <a:ea typeface="微软雅黑" pitchFamily="2" charset="-122"/>
                <a:sym typeface="Arial" pitchFamily="34" charset="0"/>
              </a:rPr>
              <a:t> </a:t>
            </a:r>
            <a:r>
              <a:rPr lang="en-US" dirty="0">
                <a:ea typeface="微软雅黑" pitchFamily="2" charset="-122"/>
                <a:sym typeface="Arial" pitchFamily="34" charset="0"/>
              </a:rPr>
              <a:t>figure </a:t>
            </a:r>
            <a:r>
              <a:rPr lang="zh-CN" altLang="en-US" dirty="0">
                <a:ea typeface="微软雅黑" pitchFamily="2" charset="-122"/>
                <a:sym typeface="Arial" pitchFamily="34" charset="0"/>
              </a:rPr>
              <a:t>  是一种元素的组合，带有可选 标题。用来表示网页上一块独立的内容。</a:t>
            </a:r>
            <a:endParaRPr lang="en-US" dirty="0">
              <a:ea typeface="微软雅黑" pitchFamily="2" charset="-122"/>
            </a:endParaRPr>
          </a:p>
          <a:p>
            <a:pPr eaLnBrk="0" hangingPunct="0"/>
            <a:endParaRPr lang="en-US" dirty="0">
              <a:solidFill>
                <a:srgbClr val="333333"/>
              </a:solidFill>
              <a:latin typeface="微软雅黑" pitchFamily="2" charset="-122"/>
              <a:ea typeface="微软雅黑" pitchFamily="2" charset="-122"/>
            </a:endParaRPr>
          </a:p>
          <a:p>
            <a:pPr eaLnBrk="0" hangingPunct="0"/>
            <a:r>
              <a:rPr lang="zh-CN" altLang="en-US" dirty="0" smtClean="0">
                <a:solidFill>
                  <a:srgbClr val="333333"/>
                </a:solidFill>
                <a:latin typeface="微软雅黑" pitchFamily="2" charset="-122"/>
                <a:ea typeface="微软雅黑" pitchFamily="2" charset="-122"/>
                <a:sym typeface="Arial" pitchFamily="34" charset="0"/>
              </a:rPr>
              <a:t>◆</a:t>
            </a:r>
            <a:r>
              <a:rPr lang="en-US" dirty="0" smtClean="0">
                <a:solidFill>
                  <a:srgbClr val="333333"/>
                </a:solidFill>
                <a:latin typeface="微软雅黑" pitchFamily="2" charset="-122"/>
                <a:ea typeface="微软雅黑" pitchFamily="2" charset="-122"/>
                <a:sym typeface="Arial" pitchFamily="34" charset="0"/>
              </a:rPr>
              <a:t> </a:t>
            </a:r>
            <a:r>
              <a:rPr lang="en-US" dirty="0" err="1">
                <a:solidFill>
                  <a:srgbClr val="333333"/>
                </a:solidFill>
                <a:latin typeface="微软雅黑" pitchFamily="2" charset="-122"/>
                <a:ea typeface="微软雅黑" pitchFamily="2" charset="-122"/>
                <a:sym typeface="Arial" pitchFamily="34" charset="0"/>
              </a:rPr>
              <a:t>figcaption</a:t>
            </a:r>
            <a:r>
              <a:rPr lang="en-US" dirty="0">
                <a:solidFill>
                  <a:srgbClr val="333333"/>
                </a:solidFill>
                <a:latin typeface="微软雅黑" pitchFamily="2" charset="-122"/>
                <a:ea typeface="微软雅黑" pitchFamily="2" charset="-122"/>
                <a:sym typeface="Arial" pitchFamily="34" charset="0"/>
              </a:rPr>
              <a:t>  </a:t>
            </a:r>
            <a:r>
              <a:rPr lang="zh-CN" altLang="en-US" dirty="0">
                <a:solidFill>
                  <a:srgbClr val="333333"/>
                </a:solidFill>
                <a:latin typeface="微软雅黑" pitchFamily="2" charset="-122"/>
                <a:ea typeface="微软雅黑" pitchFamily="2" charset="-122"/>
                <a:sym typeface="Arial" pitchFamily="34" charset="0"/>
              </a:rPr>
              <a:t>表示 </a:t>
            </a:r>
            <a:r>
              <a:rPr lang="en-US" dirty="0">
                <a:solidFill>
                  <a:srgbClr val="333333"/>
                </a:solidFill>
                <a:latin typeface="微软雅黑" pitchFamily="2" charset="-122"/>
                <a:ea typeface="微软雅黑" pitchFamily="2" charset="-122"/>
                <a:sym typeface="Arial" pitchFamily="34" charset="0"/>
              </a:rPr>
              <a:t>figure </a:t>
            </a:r>
            <a:r>
              <a:rPr lang="zh-CN" altLang="en-US" dirty="0">
                <a:solidFill>
                  <a:srgbClr val="333333"/>
                </a:solidFill>
                <a:latin typeface="微软雅黑" pitchFamily="2" charset="-122"/>
                <a:ea typeface="微软雅黑" pitchFamily="2" charset="-122"/>
                <a:sym typeface="Arial" pitchFamily="34" charset="0"/>
              </a:rPr>
              <a:t>的标题。从属于  </a:t>
            </a:r>
            <a:r>
              <a:rPr lang="en-US" dirty="0">
                <a:solidFill>
                  <a:srgbClr val="333333"/>
                </a:solidFill>
                <a:latin typeface="微软雅黑" pitchFamily="2" charset="-122"/>
                <a:ea typeface="微软雅黑" pitchFamily="2" charset="-122"/>
                <a:sym typeface="Arial" pitchFamily="34" charset="0"/>
              </a:rPr>
              <a:t>figure </a:t>
            </a:r>
            <a:r>
              <a:rPr lang="zh-CN" altLang="en-US" dirty="0">
                <a:solidFill>
                  <a:srgbClr val="333333"/>
                </a:solidFill>
                <a:latin typeface="微软雅黑" pitchFamily="2" charset="-122"/>
                <a:ea typeface="微软雅黑" pitchFamily="2" charset="-122"/>
                <a:sym typeface="Arial" pitchFamily="34" charset="0"/>
              </a:rPr>
              <a:t>， 并且， </a:t>
            </a:r>
            <a:r>
              <a:rPr lang="en-US" dirty="0">
                <a:solidFill>
                  <a:srgbClr val="333333"/>
                </a:solidFill>
                <a:latin typeface="微软雅黑" pitchFamily="2" charset="-122"/>
                <a:ea typeface="微软雅黑" pitchFamily="2" charset="-122"/>
                <a:sym typeface="Arial" pitchFamily="34" charset="0"/>
              </a:rPr>
              <a:t>figure </a:t>
            </a:r>
            <a:r>
              <a:rPr lang="zh-CN" altLang="en-US" dirty="0">
                <a:solidFill>
                  <a:srgbClr val="333333"/>
                </a:solidFill>
                <a:latin typeface="微软雅黑" pitchFamily="2" charset="-122"/>
                <a:ea typeface="微软雅黑" pitchFamily="2" charset="-122"/>
                <a:sym typeface="Arial" pitchFamily="34" charset="0"/>
              </a:rPr>
              <a:t>中只能放置一个  </a:t>
            </a:r>
            <a:r>
              <a:rPr lang="en-US" dirty="0" err="1">
                <a:solidFill>
                  <a:srgbClr val="333333"/>
                </a:solidFill>
                <a:latin typeface="微软雅黑" pitchFamily="2" charset="-122"/>
                <a:ea typeface="微软雅黑" pitchFamily="2" charset="-122"/>
                <a:sym typeface="Arial" pitchFamily="34" charset="0"/>
              </a:rPr>
              <a:t>figcaption</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1" name="组合 3"/>
          <p:cNvGrpSpPr>
            <a:grpSpLocks/>
          </p:cNvGrpSpPr>
          <p:nvPr/>
        </p:nvGrpSpPr>
        <p:grpSpPr bwMode="auto">
          <a:xfrm>
            <a:off x="739775" y="620713"/>
            <a:ext cx="7648575" cy="647700"/>
            <a:chOff x="0" y="0"/>
            <a:chExt cx="7648027" cy="648072"/>
          </a:xfrm>
        </p:grpSpPr>
        <p:sp>
          <p:nvSpPr>
            <p:cNvPr id="30722" name="矩形 9"/>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30723" name="文本框 6"/>
            <p:cNvSpPr txBox="1">
              <a:spLocks noChangeArrowheads="1"/>
            </p:cNvSpPr>
            <p:nvPr/>
          </p:nvSpPr>
          <p:spPr bwMode="auto">
            <a:xfrm>
              <a:off x="1996932" y="68301"/>
              <a:ext cx="4392298" cy="523521"/>
            </a:xfrm>
            <a:prstGeom prst="rect">
              <a:avLst/>
            </a:prstGeom>
            <a:noFill/>
            <a:ln w="9525">
              <a:noFill/>
              <a:miter lim="800000"/>
              <a:headEnd/>
              <a:tailEnd/>
            </a:ln>
          </p:spPr>
          <p:txBody>
            <a:bodyPr>
              <a:spAutoFit/>
            </a:bodyPr>
            <a:lstStyle/>
            <a:p>
              <a:pPr eaLnBrk="0" hangingPunct="0"/>
              <a:r>
                <a:rPr lang="zh-CN" altLang="en-US" sz="2800" b="1" dirty="0">
                  <a:solidFill>
                    <a:schemeClr val="bg1"/>
                  </a:solidFill>
                  <a:latin typeface="微软雅黑" pitchFamily="2" charset="-122"/>
                  <a:ea typeface="微软雅黑" pitchFamily="2" charset="-122"/>
                </a:rPr>
                <a:t>新增的元</a:t>
              </a:r>
              <a:r>
                <a:rPr lang="zh-CN" altLang="en-US" sz="2800" b="1" dirty="0" smtClean="0">
                  <a:solidFill>
                    <a:schemeClr val="bg1"/>
                  </a:solidFill>
                  <a:latin typeface="微软雅黑" pitchFamily="2" charset="-122"/>
                  <a:ea typeface="微软雅黑" pitchFamily="2" charset="-122"/>
                </a:rPr>
                <a:t>素</a:t>
              </a:r>
              <a:endParaRPr lang="zh-CN" altLang="en-US" sz="2800" b="1" dirty="0">
                <a:solidFill>
                  <a:schemeClr val="bg1"/>
                </a:solidFill>
                <a:latin typeface="微软雅黑" pitchFamily="2" charset="-122"/>
                <a:ea typeface="微软雅黑" pitchFamily="2" charset="-122"/>
              </a:endParaRPr>
            </a:p>
          </p:txBody>
        </p:sp>
      </p:grpSp>
      <p:sp>
        <p:nvSpPr>
          <p:cNvPr id="30724" name="文本框 1"/>
          <p:cNvSpPr txBox="1">
            <a:spLocks noChangeArrowheads="1"/>
          </p:cNvSpPr>
          <p:nvPr/>
        </p:nvSpPr>
        <p:spPr bwMode="auto">
          <a:xfrm>
            <a:off x="684213" y="1484313"/>
            <a:ext cx="7462837" cy="2585323"/>
          </a:xfrm>
          <a:prstGeom prst="rect">
            <a:avLst/>
          </a:prstGeom>
          <a:noFill/>
          <a:ln w="9525">
            <a:noFill/>
            <a:miter lim="800000"/>
            <a:headEnd/>
            <a:tailEnd/>
          </a:ln>
        </p:spPr>
        <p:txBody>
          <a:bodyPr>
            <a:spAutoFit/>
          </a:bodyPr>
          <a:lstStyle/>
          <a:p>
            <a:r>
              <a:rPr lang="en-US" altLang="zh-CN" dirty="0"/>
              <a:t>2</a:t>
            </a:r>
            <a:r>
              <a:rPr lang="zh-CN" altLang="en-US" dirty="0"/>
              <a:t>、新增的其他元素</a:t>
            </a:r>
          </a:p>
          <a:p>
            <a:r>
              <a:rPr lang="zh-CN" altLang="en-US" dirty="0"/>
              <a:t> </a:t>
            </a:r>
            <a:r>
              <a:rPr lang="en-US" altLang="zh-CN" dirty="0"/>
              <a:t>1</a:t>
            </a:r>
            <a:r>
              <a:rPr lang="zh-CN" altLang="en-US" dirty="0"/>
              <a:t>）</a:t>
            </a:r>
            <a:r>
              <a:rPr lang="en-US" altLang="zh-CN" dirty="0" smtClean="0"/>
              <a:t>video</a:t>
            </a:r>
          </a:p>
          <a:p>
            <a:endParaRPr lang="en-US" altLang="zh-CN" dirty="0" smtClean="0"/>
          </a:p>
          <a:p>
            <a:r>
              <a:rPr lang="zh-CN" altLang="en-US" dirty="0" smtClean="0"/>
              <a:t>定</a:t>
            </a:r>
            <a:r>
              <a:rPr lang="zh-CN" altLang="en-US" dirty="0" smtClean="0"/>
              <a:t>义视频，比如电影片段或其他视频流</a:t>
            </a:r>
            <a:endParaRPr lang="en-US" altLang="zh-CN" dirty="0" smtClean="0"/>
          </a:p>
          <a:p>
            <a:endParaRPr lang="en-US" altLang="zh-CN" dirty="0" smtClean="0"/>
          </a:p>
          <a:p>
            <a:r>
              <a:rPr lang="zh-CN" altLang="en-US" dirty="0" smtClean="0">
                <a:solidFill>
                  <a:srgbClr val="FF0000"/>
                </a:solidFill>
              </a:rPr>
              <a:t>注：在后续章节中会讲解，这里不做详细解释</a:t>
            </a:r>
            <a:endParaRPr lang="en-US" altLang="zh-CN" dirty="0" smtClean="0">
              <a:solidFill>
                <a:srgbClr val="FF0000"/>
              </a:solidFill>
            </a:endParaRPr>
          </a:p>
          <a:p>
            <a:endParaRPr lang="en-US" altLang="zh-CN" dirty="0" smtClean="0"/>
          </a:p>
          <a:p>
            <a:endParaRPr lang="en-US" altLang="zh-CN" dirty="0" smtClean="0"/>
          </a:p>
          <a:p>
            <a:endParaRPr lang="en-US" altLang="zh-CN"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1" name="组合 3"/>
          <p:cNvGrpSpPr>
            <a:grpSpLocks/>
          </p:cNvGrpSpPr>
          <p:nvPr/>
        </p:nvGrpSpPr>
        <p:grpSpPr bwMode="auto">
          <a:xfrm>
            <a:off x="703263" y="1196975"/>
            <a:ext cx="7648575" cy="647700"/>
            <a:chOff x="0" y="0"/>
            <a:chExt cx="7648027" cy="648072"/>
          </a:xfrm>
        </p:grpSpPr>
        <p:sp>
          <p:nvSpPr>
            <p:cNvPr id="5122" name="矩形 5"/>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5123" name="文本框 6"/>
            <p:cNvSpPr txBox="1">
              <a:spLocks noChangeArrowheads="1"/>
            </p:cNvSpPr>
            <p:nvPr/>
          </p:nvSpPr>
          <p:spPr bwMode="auto">
            <a:xfrm>
              <a:off x="1996932" y="68302"/>
              <a:ext cx="4176413" cy="548955"/>
            </a:xfrm>
            <a:prstGeom prst="rect">
              <a:avLst/>
            </a:prstGeom>
            <a:noFill/>
            <a:ln w="9525">
              <a:noFill/>
              <a:miter lim="800000"/>
              <a:headEnd/>
              <a:tailEnd/>
            </a:ln>
          </p:spPr>
          <p:txBody>
            <a:bodyPr>
              <a:spAutoFit/>
            </a:bodyPr>
            <a:lstStyle/>
            <a:p>
              <a:pPr eaLnBrk="0" hangingPunct="0"/>
              <a:r>
                <a:rPr lang="en-US" sz="2800" b="1">
                  <a:solidFill>
                    <a:schemeClr val="bg1"/>
                  </a:solidFill>
                  <a:latin typeface="微软雅黑" pitchFamily="2" charset="-122"/>
                  <a:ea typeface="微软雅黑" pitchFamily="2" charset="-122"/>
                </a:rPr>
                <a:t>HTML5</a:t>
              </a:r>
              <a:r>
                <a:rPr lang="zh-CN" altLang="en-US" sz="2800" b="1">
                  <a:solidFill>
                    <a:schemeClr val="bg1"/>
                  </a:solidFill>
                  <a:latin typeface="微软雅黑" pitchFamily="2" charset="-122"/>
                  <a:ea typeface="微软雅黑" pitchFamily="2" charset="-122"/>
                </a:rPr>
                <a:t>的发展历史</a:t>
              </a:r>
              <a:endParaRPr lang="zh-CN" altLang="en-US" sz="2800"/>
            </a:p>
          </p:txBody>
        </p:sp>
      </p:grpSp>
      <p:pic>
        <p:nvPicPr>
          <p:cNvPr id="5124" name="Picture 5" descr="5f044a4dgd9edb01cd8e8&amp;690"/>
          <p:cNvPicPr>
            <a:picLocks noChangeAspect="1" noChangeArrowheads="1"/>
          </p:cNvPicPr>
          <p:nvPr/>
        </p:nvPicPr>
        <p:blipFill>
          <a:blip r:embed="rId3" cstate="print"/>
          <a:srcRect/>
          <a:stretch>
            <a:fillRect/>
          </a:stretch>
        </p:blipFill>
        <p:spPr bwMode="auto">
          <a:xfrm>
            <a:off x="323850" y="2205038"/>
            <a:ext cx="8023225" cy="410527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5" name="组合 3"/>
          <p:cNvGrpSpPr>
            <a:grpSpLocks/>
          </p:cNvGrpSpPr>
          <p:nvPr/>
        </p:nvGrpSpPr>
        <p:grpSpPr bwMode="auto">
          <a:xfrm>
            <a:off x="739775" y="620713"/>
            <a:ext cx="7648575" cy="647700"/>
            <a:chOff x="0" y="0"/>
            <a:chExt cx="7648027" cy="648072"/>
          </a:xfrm>
        </p:grpSpPr>
        <p:sp>
          <p:nvSpPr>
            <p:cNvPr id="31746" name="矩形 9"/>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31747" name="文本框 6"/>
            <p:cNvSpPr txBox="1">
              <a:spLocks noChangeArrowheads="1"/>
            </p:cNvSpPr>
            <p:nvPr/>
          </p:nvSpPr>
          <p:spPr bwMode="auto">
            <a:xfrm>
              <a:off x="1996932" y="68301"/>
              <a:ext cx="4392298" cy="523521"/>
            </a:xfrm>
            <a:prstGeom prst="rect">
              <a:avLst/>
            </a:prstGeom>
            <a:noFill/>
            <a:ln w="9525">
              <a:noFill/>
              <a:miter lim="800000"/>
              <a:headEnd/>
              <a:tailEnd/>
            </a:ln>
          </p:spPr>
          <p:txBody>
            <a:bodyPr>
              <a:spAutoFit/>
            </a:bodyPr>
            <a:lstStyle/>
            <a:p>
              <a:pPr eaLnBrk="0" hangingPunct="0"/>
              <a:r>
                <a:rPr lang="zh-CN" altLang="en-US" sz="2800" b="1" dirty="0">
                  <a:solidFill>
                    <a:schemeClr val="bg1"/>
                  </a:solidFill>
                  <a:latin typeface="微软雅黑" pitchFamily="2" charset="-122"/>
                  <a:ea typeface="微软雅黑" pitchFamily="2" charset="-122"/>
                </a:rPr>
                <a:t>新增的元</a:t>
              </a:r>
              <a:r>
                <a:rPr lang="zh-CN" altLang="en-US" sz="2800" b="1" dirty="0" smtClean="0">
                  <a:solidFill>
                    <a:schemeClr val="bg1"/>
                  </a:solidFill>
                  <a:latin typeface="微软雅黑" pitchFamily="2" charset="-122"/>
                  <a:ea typeface="微软雅黑" pitchFamily="2" charset="-122"/>
                </a:rPr>
                <a:t>素</a:t>
              </a:r>
              <a:endParaRPr lang="zh-CN" altLang="en-US" sz="2800" b="1" dirty="0">
                <a:solidFill>
                  <a:schemeClr val="bg1"/>
                </a:solidFill>
                <a:latin typeface="微软雅黑" pitchFamily="2" charset="-122"/>
                <a:ea typeface="微软雅黑" pitchFamily="2" charset="-122"/>
              </a:endParaRPr>
            </a:p>
          </p:txBody>
        </p:sp>
      </p:grpSp>
      <p:sp>
        <p:nvSpPr>
          <p:cNvPr id="31748" name="文本框 1"/>
          <p:cNvSpPr txBox="1">
            <a:spLocks noChangeArrowheads="1"/>
          </p:cNvSpPr>
          <p:nvPr/>
        </p:nvSpPr>
        <p:spPr bwMode="auto">
          <a:xfrm>
            <a:off x="684213" y="1484313"/>
            <a:ext cx="7462837" cy="2862322"/>
          </a:xfrm>
          <a:prstGeom prst="rect">
            <a:avLst/>
          </a:prstGeom>
          <a:noFill/>
          <a:ln w="9525">
            <a:noFill/>
            <a:miter lim="800000"/>
            <a:headEnd/>
            <a:tailEnd/>
          </a:ln>
        </p:spPr>
        <p:txBody>
          <a:bodyPr>
            <a:spAutoFit/>
          </a:bodyPr>
          <a:lstStyle/>
          <a:p>
            <a:r>
              <a:rPr lang="en-US" altLang="zh-CN" dirty="0"/>
              <a:t>2</a:t>
            </a:r>
            <a:r>
              <a:rPr lang="zh-CN" altLang="en-US" dirty="0"/>
              <a:t>、新增的其他元素</a:t>
            </a:r>
          </a:p>
          <a:p>
            <a:r>
              <a:rPr lang="zh-CN" altLang="en-US" dirty="0"/>
              <a:t> </a:t>
            </a:r>
            <a:r>
              <a:rPr lang="en-US" altLang="zh-CN" dirty="0"/>
              <a:t>2</a:t>
            </a:r>
            <a:r>
              <a:rPr lang="zh-CN" altLang="en-US" dirty="0"/>
              <a:t>）</a:t>
            </a:r>
            <a:r>
              <a:rPr lang="en-US" altLang="zh-CN" dirty="0" smtClean="0"/>
              <a:t>audio</a:t>
            </a:r>
          </a:p>
          <a:p>
            <a:endParaRPr lang="en-US" altLang="zh-CN" dirty="0" smtClean="0"/>
          </a:p>
          <a:p>
            <a:endParaRPr lang="en-US" altLang="zh-CN" dirty="0" smtClean="0"/>
          </a:p>
          <a:p>
            <a:r>
              <a:rPr lang="zh-CN" altLang="en-US" dirty="0" smtClean="0"/>
              <a:t>定</a:t>
            </a:r>
            <a:r>
              <a:rPr lang="zh-CN" altLang="en-US" dirty="0" smtClean="0"/>
              <a:t>义音频，比如音乐或其他音频流</a:t>
            </a:r>
            <a:endParaRPr lang="en-US" altLang="zh-CN" dirty="0" smtClean="0"/>
          </a:p>
          <a:p>
            <a:endParaRPr lang="en-US" altLang="zh-CN" dirty="0" smtClean="0"/>
          </a:p>
          <a:p>
            <a:r>
              <a:rPr lang="zh-CN" altLang="en-US" dirty="0" smtClean="0">
                <a:solidFill>
                  <a:srgbClr val="FF0000"/>
                </a:solidFill>
              </a:rPr>
              <a:t>注：同上</a:t>
            </a:r>
            <a:endParaRPr lang="en-US" altLang="zh-CN" dirty="0" smtClean="0">
              <a:solidFill>
                <a:srgbClr val="FF0000"/>
              </a:solidFill>
            </a:endParaRPr>
          </a:p>
          <a:p>
            <a:endParaRPr lang="en-US" altLang="zh-CN" dirty="0" smtClean="0"/>
          </a:p>
          <a:p>
            <a:endParaRPr lang="en-US" altLang="zh-CN" dirty="0" smtClean="0"/>
          </a:p>
          <a:p>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69" name="组合 3"/>
          <p:cNvGrpSpPr>
            <a:grpSpLocks/>
          </p:cNvGrpSpPr>
          <p:nvPr/>
        </p:nvGrpSpPr>
        <p:grpSpPr bwMode="auto">
          <a:xfrm>
            <a:off x="739775" y="620713"/>
            <a:ext cx="7648575" cy="647700"/>
            <a:chOff x="0" y="0"/>
            <a:chExt cx="7648027" cy="648072"/>
          </a:xfrm>
        </p:grpSpPr>
        <p:sp>
          <p:nvSpPr>
            <p:cNvPr id="32770" name="矩形 9"/>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32771" name="文本框 6"/>
            <p:cNvSpPr txBox="1">
              <a:spLocks noChangeArrowheads="1"/>
            </p:cNvSpPr>
            <p:nvPr/>
          </p:nvSpPr>
          <p:spPr bwMode="auto">
            <a:xfrm>
              <a:off x="1996932" y="68301"/>
              <a:ext cx="4392298" cy="523521"/>
            </a:xfrm>
            <a:prstGeom prst="rect">
              <a:avLst/>
            </a:prstGeom>
            <a:noFill/>
            <a:ln w="9525">
              <a:noFill/>
              <a:miter lim="800000"/>
              <a:headEnd/>
              <a:tailEnd/>
            </a:ln>
          </p:spPr>
          <p:txBody>
            <a:bodyPr>
              <a:spAutoFit/>
            </a:bodyPr>
            <a:lstStyle/>
            <a:p>
              <a:pPr eaLnBrk="0" hangingPunct="0"/>
              <a:r>
                <a:rPr lang="zh-CN" altLang="en-US" sz="2800" b="1" dirty="0">
                  <a:solidFill>
                    <a:schemeClr val="bg1"/>
                  </a:solidFill>
                  <a:latin typeface="微软雅黑" pitchFamily="2" charset="-122"/>
                  <a:ea typeface="微软雅黑" pitchFamily="2" charset="-122"/>
                </a:rPr>
                <a:t>新增的元</a:t>
              </a:r>
              <a:r>
                <a:rPr lang="zh-CN" altLang="en-US" sz="2800" b="1" dirty="0" smtClean="0">
                  <a:solidFill>
                    <a:schemeClr val="bg1"/>
                  </a:solidFill>
                  <a:latin typeface="微软雅黑" pitchFamily="2" charset="-122"/>
                  <a:ea typeface="微软雅黑" pitchFamily="2" charset="-122"/>
                </a:rPr>
                <a:t>素</a:t>
              </a:r>
              <a:endParaRPr lang="zh-CN" altLang="en-US" sz="2800" b="1" dirty="0">
                <a:solidFill>
                  <a:schemeClr val="bg1"/>
                </a:solidFill>
                <a:latin typeface="微软雅黑" pitchFamily="2" charset="-122"/>
                <a:ea typeface="微软雅黑" pitchFamily="2" charset="-122"/>
              </a:endParaRPr>
            </a:p>
          </p:txBody>
        </p:sp>
      </p:grpSp>
      <p:sp>
        <p:nvSpPr>
          <p:cNvPr id="32772" name="文本框 1"/>
          <p:cNvSpPr txBox="1">
            <a:spLocks noChangeArrowheads="1"/>
          </p:cNvSpPr>
          <p:nvPr/>
        </p:nvSpPr>
        <p:spPr bwMode="auto">
          <a:xfrm>
            <a:off x="684213" y="1484313"/>
            <a:ext cx="7462837" cy="2862322"/>
          </a:xfrm>
          <a:prstGeom prst="rect">
            <a:avLst/>
          </a:prstGeom>
          <a:noFill/>
          <a:ln w="9525">
            <a:noFill/>
            <a:miter lim="800000"/>
            <a:headEnd/>
            <a:tailEnd/>
          </a:ln>
        </p:spPr>
        <p:txBody>
          <a:bodyPr>
            <a:spAutoFit/>
          </a:bodyPr>
          <a:lstStyle/>
          <a:p>
            <a:r>
              <a:rPr lang="en-US" altLang="zh-CN" dirty="0"/>
              <a:t>2</a:t>
            </a:r>
            <a:r>
              <a:rPr lang="zh-CN" altLang="en-US" dirty="0"/>
              <a:t>、新增的其他元素</a:t>
            </a:r>
          </a:p>
          <a:p>
            <a:r>
              <a:rPr lang="zh-CN" altLang="en-US" dirty="0"/>
              <a:t> </a:t>
            </a:r>
            <a:r>
              <a:rPr lang="en-US" altLang="zh-CN" dirty="0" smtClean="0"/>
              <a:t>3</a:t>
            </a:r>
            <a:r>
              <a:rPr lang="zh-CN" altLang="en-US" dirty="0" smtClean="0"/>
              <a:t>）</a:t>
            </a:r>
            <a:r>
              <a:rPr lang="en-US" altLang="zh-CN" dirty="0" smtClean="0"/>
              <a:t>mark</a:t>
            </a:r>
          </a:p>
          <a:p>
            <a:endParaRPr lang="en-US" altLang="zh-CN" dirty="0" smtClean="0"/>
          </a:p>
          <a:p>
            <a:r>
              <a:rPr lang="zh-CN" altLang="en-US" dirty="0" smtClean="0"/>
              <a:t>高</a:t>
            </a:r>
            <a:r>
              <a:rPr lang="zh-CN" altLang="en-US" dirty="0" smtClean="0"/>
              <a:t>亮显示文字，一个比较典型的应用就是在搜索结果中向用户高亮显示搜索关键词。</a:t>
            </a:r>
            <a:endParaRPr lang="en-US" altLang="zh-CN" dirty="0" smtClean="0"/>
          </a:p>
          <a:p>
            <a:endParaRPr lang="en-US" altLang="zh-CN" dirty="0" smtClean="0"/>
          </a:p>
          <a:p>
            <a:r>
              <a:rPr lang="en-US" altLang="zh-CN" dirty="0" smtClean="0"/>
              <a:t>&lt;mark&gt;&lt;/mark&gt;</a:t>
            </a:r>
          </a:p>
          <a:p>
            <a:endParaRPr lang="en-US" altLang="zh-CN" dirty="0" smtClean="0"/>
          </a:p>
          <a:p>
            <a:endParaRPr lang="en-US" altLang="zh-CN" dirty="0"/>
          </a:p>
          <a:p>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5" name="组合 3"/>
          <p:cNvGrpSpPr>
            <a:grpSpLocks/>
          </p:cNvGrpSpPr>
          <p:nvPr/>
        </p:nvGrpSpPr>
        <p:grpSpPr bwMode="auto">
          <a:xfrm>
            <a:off x="739775" y="620713"/>
            <a:ext cx="7648575" cy="647700"/>
            <a:chOff x="0" y="0"/>
            <a:chExt cx="7648027" cy="648072"/>
          </a:xfrm>
        </p:grpSpPr>
        <p:sp>
          <p:nvSpPr>
            <p:cNvPr id="36866" name="矩形 9"/>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36867" name="文本框 6"/>
            <p:cNvSpPr txBox="1">
              <a:spLocks noChangeArrowheads="1"/>
            </p:cNvSpPr>
            <p:nvPr/>
          </p:nvSpPr>
          <p:spPr bwMode="auto">
            <a:xfrm>
              <a:off x="1996932" y="68301"/>
              <a:ext cx="4392298" cy="548955"/>
            </a:xfrm>
            <a:prstGeom prst="rect">
              <a:avLst/>
            </a:prstGeom>
            <a:noFill/>
            <a:ln w="9525">
              <a:noFill/>
              <a:miter lim="800000"/>
              <a:headEnd/>
              <a:tailEnd/>
            </a:ln>
          </p:spPr>
          <p:txBody>
            <a:bodyPr>
              <a:spAutoFit/>
            </a:bodyPr>
            <a:lstStyle/>
            <a:p>
              <a:pPr eaLnBrk="0" hangingPunct="0"/>
              <a:r>
                <a:rPr lang="zh-CN" altLang="en-US" sz="2800" b="1">
                  <a:solidFill>
                    <a:schemeClr val="bg1"/>
                  </a:solidFill>
                  <a:latin typeface="微软雅黑" pitchFamily="2" charset="-122"/>
                  <a:ea typeface="微软雅黑" pitchFamily="2" charset="-122"/>
                </a:rPr>
                <a:t>新增的元素和废弃的元素</a:t>
              </a:r>
            </a:p>
          </p:txBody>
        </p:sp>
      </p:grpSp>
      <p:sp>
        <p:nvSpPr>
          <p:cNvPr id="36868" name="文本框 1"/>
          <p:cNvSpPr txBox="1">
            <a:spLocks noChangeArrowheads="1"/>
          </p:cNvSpPr>
          <p:nvPr/>
        </p:nvSpPr>
        <p:spPr bwMode="auto">
          <a:xfrm>
            <a:off x="684213" y="1484313"/>
            <a:ext cx="7462837" cy="3970318"/>
          </a:xfrm>
          <a:prstGeom prst="rect">
            <a:avLst/>
          </a:prstGeom>
          <a:noFill/>
          <a:ln w="9525">
            <a:noFill/>
            <a:miter lim="800000"/>
            <a:headEnd/>
            <a:tailEnd/>
          </a:ln>
        </p:spPr>
        <p:txBody>
          <a:bodyPr>
            <a:spAutoFit/>
          </a:bodyPr>
          <a:lstStyle/>
          <a:p>
            <a:r>
              <a:rPr lang="en-US" altLang="zh-CN" dirty="0"/>
              <a:t>2</a:t>
            </a:r>
            <a:r>
              <a:rPr lang="zh-CN" altLang="en-US" dirty="0"/>
              <a:t>、新增的其他元素</a:t>
            </a:r>
          </a:p>
          <a:p>
            <a:r>
              <a:rPr lang="zh-CN" altLang="en-US" dirty="0"/>
              <a:t> </a:t>
            </a:r>
            <a:r>
              <a:rPr lang="en-US" altLang="zh-CN" dirty="0" smtClean="0"/>
              <a:t>4</a:t>
            </a:r>
            <a:r>
              <a:rPr lang="zh-CN" altLang="en-US" dirty="0" smtClean="0"/>
              <a:t>）</a:t>
            </a:r>
            <a:r>
              <a:rPr lang="en-US" altLang="zh-CN" dirty="0" smtClean="0"/>
              <a:t>canvas</a:t>
            </a:r>
          </a:p>
          <a:p>
            <a:endParaRPr lang="en-US" altLang="zh-CN" dirty="0" smtClean="0"/>
          </a:p>
          <a:p>
            <a:r>
              <a:rPr lang="zh-CN" altLang="en-US" dirty="0" smtClean="0"/>
              <a:t>表</a:t>
            </a:r>
            <a:r>
              <a:rPr lang="zh-CN" altLang="en-US" dirty="0" smtClean="0"/>
              <a:t>示图形，比如图标和其他图像。这个元素本身没有行为，仅提供一块画布，但它把一个绘图</a:t>
            </a:r>
            <a:r>
              <a:rPr lang="en-US" altLang="zh-CN" dirty="0" smtClean="0"/>
              <a:t>API</a:t>
            </a:r>
            <a:r>
              <a:rPr lang="zh-CN" altLang="en-US" dirty="0" smtClean="0"/>
              <a:t>展现给客户端</a:t>
            </a:r>
            <a:r>
              <a:rPr lang="en-US" altLang="zh-CN" dirty="0" err="1" smtClean="0"/>
              <a:t>js</a:t>
            </a:r>
            <a:r>
              <a:rPr lang="zh-CN" altLang="en-US" dirty="0" smtClean="0"/>
              <a:t>，以使脚本能够把想绘制的东西绘制到这块画布上</a:t>
            </a:r>
            <a:endParaRPr lang="en-US" altLang="zh-CN" dirty="0" smtClean="0"/>
          </a:p>
          <a:p>
            <a:endParaRPr lang="en-US" altLang="zh-CN" dirty="0" smtClean="0"/>
          </a:p>
          <a:p>
            <a:r>
              <a:rPr lang="en-US" altLang="zh-CN" dirty="0" smtClean="0"/>
              <a:t>&lt;canvas id=“</a:t>
            </a:r>
            <a:r>
              <a:rPr lang="en-US" altLang="zh-CN" dirty="0" err="1" smtClean="0"/>
              <a:t>myCanvas</a:t>
            </a:r>
            <a:r>
              <a:rPr lang="en-US" altLang="zh-CN" dirty="0" smtClean="0"/>
              <a:t>” width=“200” height=“200”&gt;&lt;/canvas&gt;</a:t>
            </a:r>
          </a:p>
          <a:p>
            <a:endParaRPr lang="en-US" altLang="zh-CN" dirty="0" smtClean="0"/>
          </a:p>
          <a:p>
            <a:endParaRPr lang="en-US" altLang="zh-CN" dirty="0" smtClean="0"/>
          </a:p>
          <a:p>
            <a:endParaRPr lang="en-US" altLang="zh-CN" dirty="0" smtClean="0"/>
          </a:p>
          <a:p>
            <a:endParaRPr lang="en-US" altLang="zh-CN" dirty="0" smtClean="0"/>
          </a:p>
          <a:p>
            <a:endParaRPr lang="en-US" altLang="zh-CN" dirty="0"/>
          </a:p>
          <a:p>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3" name="组合 3"/>
          <p:cNvGrpSpPr>
            <a:grpSpLocks/>
          </p:cNvGrpSpPr>
          <p:nvPr/>
        </p:nvGrpSpPr>
        <p:grpSpPr bwMode="auto">
          <a:xfrm>
            <a:off x="739775" y="620713"/>
            <a:ext cx="7648575" cy="647700"/>
            <a:chOff x="0" y="0"/>
            <a:chExt cx="7648027" cy="648072"/>
          </a:xfrm>
        </p:grpSpPr>
        <p:sp>
          <p:nvSpPr>
            <p:cNvPr id="38914" name="矩形 9"/>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38915" name="文本框 6"/>
            <p:cNvSpPr txBox="1">
              <a:spLocks noChangeArrowheads="1"/>
            </p:cNvSpPr>
            <p:nvPr/>
          </p:nvSpPr>
          <p:spPr bwMode="auto">
            <a:xfrm>
              <a:off x="1996932" y="68301"/>
              <a:ext cx="4392298" cy="523521"/>
            </a:xfrm>
            <a:prstGeom prst="rect">
              <a:avLst/>
            </a:prstGeom>
            <a:noFill/>
            <a:ln w="9525">
              <a:noFill/>
              <a:miter lim="800000"/>
              <a:headEnd/>
              <a:tailEnd/>
            </a:ln>
          </p:spPr>
          <p:txBody>
            <a:bodyPr>
              <a:spAutoFit/>
            </a:bodyPr>
            <a:lstStyle/>
            <a:p>
              <a:pPr eaLnBrk="0" hangingPunct="0"/>
              <a:r>
                <a:rPr lang="zh-CN" altLang="en-US" sz="2800" b="1" dirty="0">
                  <a:solidFill>
                    <a:schemeClr val="bg1"/>
                  </a:solidFill>
                  <a:latin typeface="微软雅黑" pitchFamily="2" charset="-122"/>
                  <a:ea typeface="微软雅黑" pitchFamily="2" charset="-122"/>
                </a:rPr>
                <a:t>新增的元</a:t>
              </a:r>
              <a:r>
                <a:rPr lang="zh-CN" altLang="en-US" sz="2800" b="1" dirty="0" smtClean="0">
                  <a:solidFill>
                    <a:schemeClr val="bg1"/>
                  </a:solidFill>
                  <a:latin typeface="微软雅黑" pitchFamily="2" charset="-122"/>
                  <a:ea typeface="微软雅黑" pitchFamily="2" charset="-122"/>
                </a:rPr>
                <a:t>素</a:t>
              </a:r>
              <a:endParaRPr lang="zh-CN" altLang="en-US" sz="2800" b="1" dirty="0">
                <a:solidFill>
                  <a:schemeClr val="bg1"/>
                </a:solidFill>
                <a:latin typeface="微软雅黑" pitchFamily="2" charset="-122"/>
                <a:ea typeface="微软雅黑" pitchFamily="2" charset="-122"/>
              </a:endParaRPr>
            </a:p>
          </p:txBody>
        </p:sp>
      </p:grpSp>
      <p:sp>
        <p:nvSpPr>
          <p:cNvPr id="38916" name="文本框 1"/>
          <p:cNvSpPr txBox="1">
            <a:spLocks noChangeArrowheads="1"/>
          </p:cNvSpPr>
          <p:nvPr/>
        </p:nvSpPr>
        <p:spPr bwMode="auto">
          <a:xfrm>
            <a:off x="684213" y="1484313"/>
            <a:ext cx="7462837" cy="1189037"/>
          </a:xfrm>
          <a:prstGeom prst="rect">
            <a:avLst/>
          </a:prstGeom>
          <a:noFill/>
          <a:ln w="9525">
            <a:noFill/>
            <a:miter lim="800000"/>
            <a:headEnd/>
            <a:tailEnd/>
          </a:ln>
        </p:spPr>
        <p:txBody>
          <a:bodyPr>
            <a:spAutoFit/>
          </a:bodyPr>
          <a:lstStyle/>
          <a:p>
            <a:r>
              <a:rPr lang="en-US" altLang="zh-CN" dirty="0"/>
              <a:t>2</a:t>
            </a:r>
            <a:r>
              <a:rPr lang="zh-CN" altLang="en-US" dirty="0"/>
              <a:t>、新增的其他元素</a:t>
            </a:r>
          </a:p>
          <a:p>
            <a:r>
              <a:rPr lang="zh-CN" altLang="en-US" dirty="0"/>
              <a:t> </a:t>
            </a:r>
            <a:r>
              <a:rPr lang="en-US" altLang="zh-CN" dirty="0" smtClean="0"/>
              <a:t>5</a:t>
            </a:r>
            <a:r>
              <a:rPr lang="zh-CN" altLang="en-US" dirty="0"/>
              <a:t>）</a:t>
            </a:r>
            <a:r>
              <a:rPr lang="en-US" b="1" dirty="0" err="1">
                <a:sym typeface="Arial" pitchFamily="34" charset="0"/>
              </a:rPr>
              <a:t>Datalist</a:t>
            </a:r>
            <a:r>
              <a:rPr lang="en-US" dirty="0">
                <a:sym typeface="Arial" pitchFamily="34" charset="0"/>
              </a:rPr>
              <a:t> </a:t>
            </a:r>
            <a:endParaRPr lang="en-US" altLang="zh-CN" dirty="0"/>
          </a:p>
          <a:p>
            <a:endParaRPr lang="en-US" altLang="zh-CN" dirty="0"/>
          </a:p>
          <a:p>
            <a:endParaRPr lang="en-US" altLang="zh-CN" dirty="0"/>
          </a:p>
        </p:txBody>
      </p:sp>
      <p:sp>
        <p:nvSpPr>
          <p:cNvPr id="38917" name="Text Box 6"/>
          <p:cNvSpPr txBox="1">
            <a:spLocks noChangeArrowheads="1"/>
          </p:cNvSpPr>
          <p:nvPr/>
        </p:nvSpPr>
        <p:spPr bwMode="auto">
          <a:xfrm>
            <a:off x="5148064" y="3284984"/>
            <a:ext cx="3384550" cy="3382962"/>
          </a:xfrm>
          <a:prstGeom prst="rect">
            <a:avLst/>
          </a:prstGeom>
          <a:noFill/>
          <a:ln w="9525">
            <a:noFill/>
            <a:miter lim="800000"/>
            <a:headEnd/>
            <a:tailEnd/>
          </a:ln>
        </p:spPr>
        <p:txBody>
          <a:bodyPr>
            <a:spAutoFit/>
          </a:bodyPr>
          <a:lstStyle/>
          <a:p>
            <a:pPr eaLnBrk="0" hangingPunct="0"/>
            <a:r>
              <a:rPr lang="en-US" dirty="0"/>
              <a:t>&lt;</a:t>
            </a:r>
            <a:r>
              <a:rPr lang="en-US" dirty="0" err="1"/>
              <a:t>datalist</a:t>
            </a:r>
            <a:r>
              <a:rPr lang="en-US" dirty="0"/>
              <a:t> id="words"&gt;</a:t>
            </a:r>
            <a:br>
              <a:rPr lang="en-US" dirty="0"/>
            </a:br>
            <a:r>
              <a:rPr lang="en-US" dirty="0"/>
              <a:t>&lt;option value="</a:t>
            </a:r>
            <a:r>
              <a:rPr lang="zh-CN" altLang="en-US" dirty="0"/>
              <a:t>浏览器</a:t>
            </a:r>
            <a:r>
              <a:rPr lang="en-US" dirty="0"/>
              <a:t>"&gt;</a:t>
            </a:r>
            <a:br>
              <a:rPr lang="en-US" dirty="0"/>
            </a:br>
            <a:r>
              <a:rPr lang="en-US" dirty="0"/>
              <a:t>&lt;option value="Firefox"&gt;</a:t>
            </a:r>
            <a:br>
              <a:rPr lang="en-US" dirty="0"/>
            </a:br>
            <a:r>
              <a:rPr lang="en-US" dirty="0"/>
              <a:t>&lt;option value="Chrome"&gt;</a:t>
            </a:r>
            <a:br>
              <a:rPr lang="en-US" dirty="0"/>
            </a:br>
            <a:r>
              <a:rPr lang="en-US" dirty="0"/>
              <a:t>&lt;option value="Opera"&gt;</a:t>
            </a:r>
            <a:br>
              <a:rPr lang="en-US" dirty="0"/>
            </a:br>
            <a:r>
              <a:rPr lang="en-US" dirty="0"/>
              <a:t>&lt;option value="Safari"&gt;</a:t>
            </a:r>
            <a:br>
              <a:rPr lang="en-US" dirty="0"/>
            </a:br>
            <a:r>
              <a:rPr lang="en-US" dirty="0"/>
              <a:t>&lt;option value="</a:t>
            </a:r>
            <a:r>
              <a:rPr lang="en-US" dirty="0" err="1"/>
              <a:t>Sogou</a:t>
            </a:r>
            <a:r>
              <a:rPr lang="en-US" dirty="0"/>
              <a:t>"&gt;</a:t>
            </a:r>
            <a:br>
              <a:rPr lang="en-US" dirty="0"/>
            </a:br>
            <a:r>
              <a:rPr lang="en-US" dirty="0"/>
              <a:t>&lt;option value="</a:t>
            </a:r>
            <a:r>
              <a:rPr lang="en-US" dirty="0" err="1"/>
              <a:t>Maxthon</a:t>
            </a:r>
            <a:r>
              <a:rPr lang="en-US" dirty="0"/>
              <a:t>"&gt;</a:t>
            </a:r>
            <a:br>
              <a:rPr lang="en-US" dirty="0"/>
            </a:br>
            <a:r>
              <a:rPr lang="en-US" dirty="0"/>
              <a:t>&lt;/</a:t>
            </a:r>
            <a:r>
              <a:rPr lang="en-US" dirty="0" err="1"/>
              <a:t>datalist</a:t>
            </a:r>
            <a:r>
              <a:rPr lang="en-US" dirty="0"/>
              <a:t>&gt;</a:t>
            </a:r>
            <a:br>
              <a:rPr lang="en-US" dirty="0"/>
            </a:br>
            <a:r>
              <a:rPr lang="en-US" dirty="0"/>
              <a:t>&lt;/body&gt;</a:t>
            </a:r>
            <a:br>
              <a:rPr lang="en-US" dirty="0"/>
            </a:br>
            <a:r>
              <a:rPr lang="en-US" dirty="0"/>
              <a:t>&lt;/html&gt;</a:t>
            </a:r>
          </a:p>
          <a:p>
            <a:pPr eaLnBrk="0" hangingPunct="0"/>
            <a:endParaRPr lang="en-US" dirty="0"/>
          </a:p>
        </p:txBody>
      </p:sp>
      <p:sp>
        <p:nvSpPr>
          <p:cNvPr id="38918" name="Text Box 7"/>
          <p:cNvSpPr txBox="1">
            <a:spLocks noChangeArrowheads="1"/>
          </p:cNvSpPr>
          <p:nvPr/>
        </p:nvSpPr>
        <p:spPr bwMode="auto">
          <a:xfrm>
            <a:off x="1259632" y="2132856"/>
            <a:ext cx="6840760" cy="923330"/>
          </a:xfrm>
          <a:prstGeom prst="rect">
            <a:avLst/>
          </a:prstGeom>
          <a:noFill/>
          <a:ln w="9525">
            <a:noFill/>
            <a:miter lim="800000"/>
            <a:headEnd/>
            <a:tailEnd/>
          </a:ln>
        </p:spPr>
        <p:txBody>
          <a:bodyPr wrap="square">
            <a:spAutoFit/>
          </a:bodyPr>
          <a:lstStyle/>
          <a:p>
            <a:pPr eaLnBrk="0" hangingPunct="0"/>
            <a:r>
              <a:rPr lang="en-US" dirty="0" err="1"/>
              <a:t>datalist</a:t>
            </a:r>
            <a:r>
              <a:rPr lang="zh-CN" altLang="en-US" dirty="0"/>
              <a:t>提供一个事先定义好的列表，通过</a:t>
            </a:r>
            <a:r>
              <a:rPr lang="en-US" dirty="0"/>
              <a:t>id</a:t>
            </a:r>
            <a:r>
              <a:rPr lang="zh-CN" altLang="en-US" dirty="0"/>
              <a:t>与</a:t>
            </a:r>
            <a:r>
              <a:rPr lang="en-US" dirty="0"/>
              <a:t>input</a:t>
            </a:r>
            <a:r>
              <a:rPr lang="zh-CN" altLang="en-US" dirty="0"/>
              <a:t>关联，当在</a:t>
            </a:r>
            <a:r>
              <a:rPr lang="en-US" dirty="0"/>
              <a:t>input</a:t>
            </a:r>
            <a:r>
              <a:rPr lang="zh-CN" altLang="en-US" dirty="0"/>
              <a:t>内输入时就会有自动完成（</a:t>
            </a:r>
            <a:r>
              <a:rPr lang="en-US" dirty="0" err="1"/>
              <a:t>autocomplete</a:t>
            </a:r>
            <a:r>
              <a:rPr lang="zh-CN" altLang="en-US" dirty="0"/>
              <a:t>）的功能，用户将会看见一个下拉列表供其选择。</a:t>
            </a:r>
          </a:p>
        </p:txBody>
      </p:sp>
      <p:sp>
        <p:nvSpPr>
          <p:cNvPr id="38919" name="文本框 4"/>
          <p:cNvSpPr txBox="1">
            <a:spLocks noChangeArrowheads="1"/>
          </p:cNvSpPr>
          <p:nvPr/>
        </p:nvSpPr>
        <p:spPr bwMode="auto">
          <a:xfrm>
            <a:off x="611560" y="3501008"/>
            <a:ext cx="3600450" cy="3108325"/>
          </a:xfrm>
          <a:prstGeom prst="rect">
            <a:avLst/>
          </a:prstGeom>
          <a:noFill/>
          <a:ln w="9525">
            <a:noFill/>
            <a:miter lim="800000"/>
            <a:headEnd/>
            <a:tailEnd/>
          </a:ln>
        </p:spPr>
        <p:txBody>
          <a:bodyPr>
            <a:spAutoFit/>
          </a:bodyPr>
          <a:lstStyle/>
          <a:p>
            <a:pPr eaLnBrk="0" hangingPunct="0"/>
            <a:r>
              <a:rPr lang="zh-CN" altLang="en-US" dirty="0"/>
              <a:t>选项列表</a:t>
            </a:r>
            <a:endParaRPr lang="en-US" dirty="0"/>
          </a:p>
          <a:p>
            <a:pPr eaLnBrk="0" hangingPunct="0"/>
            <a:r>
              <a:rPr lang="en-US" dirty="0"/>
              <a:t>&lt;!DOCTYPE html&gt;</a:t>
            </a:r>
            <a:br>
              <a:rPr lang="en-US" dirty="0"/>
            </a:br>
            <a:r>
              <a:rPr lang="en-US" dirty="0"/>
              <a:t>&lt;html&gt;</a:t>
            </a:r>
            <a:br>
              <a:rPr lang="en-US" dirty="0"/>
            </a:br>
            <a:r>
              <a:rPr lang="en-US" dirty="0"/>
              <a:t>&lt;head&gt;</a:t>
            </a:r>
            <a:br>
              <a:rPr lang="en-US" dirty="0"/>
            </a:br>
            <a:r>
              <a:rPr lang="en-US" dirty="0"/>
              <a:t>&lt;title&gt;HTML5 </a:t>
            </a:r>
            <a:r>
              <a:rPr lang="en-US" dirty="0" err="1"/>
              <a:t>datalist</a:t>
            </a:r>
            <a:r>
              <a:rPr lang="en-US" dirty="0"/>
              <a:t> tag&lt;/title&gt;</a:t>
            </a:r>
            <a:br>
              <a:rPr lang="en-US" dirty="0"/>
            </a:br>
            <a:r>
              <a:rPr lang="en-US" dirty="0"/>
              <a:t>&lt;meta </a:t>
            </a:r>
            <a:r>
              <a:rPr lang="en-US" dirty="0" err="1"/>
              <a:t>charset</a:t>
            </a:r>
            <a:r>
              <a:rPr lang="en-US" dirty="0"/>
              <a:t>="utf-8"&gt;</a:t>
            </a:r>
            <a:br>
              <a:rPr lang="en-US" dirty="0"/>
            </a:br>
            <a:r>
              <a:rPr lang="en-US" dirty="0"/>
              <a:t>&lt;/head&gt;</a:t>
            </a:r>
            <a:br>
              <a:rPr lang="en-US" dirty="0"/>
            </a:br>
            <a:r>
              <a:rPr lang="en-US" dirty="0"/>
              <a:t>&lt;p&gt;</a:t>
            </a:r>
            <a:br>
              <a:rPr lang="en-US" dirty="0"/>
            </a:br>
            <a:r>
              <a:rPr lang="zh-CN" altLang="en-US" dirty="0"/>
              <a:t>浏览器版本：</a:t>
            </a:r>
            <a:r>
              <a:rPr lang="en-US" dirty="0"/>
              <a:t>&lt;input list="words"&gt;</a:t>
            </a:r>
            <a:br>
              <a:rPr lang="en-US" dirty="0"/>
            </a:br>
            <a:r>
              <a:rPr lang="en-US" dirty="0"/>
              <a:t>&lt;/p&gt;</a:t>
            </a:r>
          </a:p>
          <a:p>
            <a:pPr eaLnBrk="0" hangingPunct="0"/>
            <a:endParaRPr lang="zh-CN" altLang="en-US" dirty="0">
              <a:ea typeface="微软雅黑"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7" name="组合 3"/>
          <p:cNvGrpSpPr>
            <a:grpSpLocks/>
          </p:cNvGrpSpPr>
          <p:nvPr/>
        </p:nvGrpSpPr>
        <p:grpSpPr bwMode="auto">
          <a:xfrm>
            <a:off x="739775" y="620713"/>
            <a:ext cx="7648575" cy="647700"/>
            <a:chOff x="0" y="0"/>
            <a:chExt cx="7648027" cy="648072"/>
          </a:xfrm>
        </p:grpSpPr>
        <p:sp>
          <p:nvSpPr>
            <p:cNvPr id="39938" name="矩形 9"/>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39939" name="文本框 6"/>
            <p:cNvSpPr txBox="1">
              <a:spLocks noChangeArrowheads="1"/>
            </p:cNvSpPr>
            <p:nvPr/>
          </p:nvSpPr>
          <p:spPr bwMode="auto">
            <a:xfrm>
              <a:off x="1996932" y="68301"/>
              <a:ext cx="4392298" cy="548955"/>
            </a:xfrm>
            <a:prstGeom prst="rect">
              <a:avLst/>
            </a:prstGeom>
            <a:noFill/>
            <a:ln w="9525">
              <a:noFill/>
              <a:miter lim="800000"/>
              <a:headEnd/>
              <a:tailEnd/>
            </a:ln>
          </p:spPr>
          <p:txBody>
            <a:bodyPr>
              <a:spAutoFit/>
            </a:bodyPr>
            <a:lstStyle/>
            <a:p>
              <a:pPr eaLnBrk="0" hangingPunct="0"/>
              <a:r>
                <a:rPr lang="zh-CN" altLang="en-US" sz="2800" b="1">
                  <a:solidFill>
                    <a:schemeClr val="bg1"/>
                  </a:solidFill>
                  <a:latin typeface="微软雅黑" pitchFamily="2" charset="-122"/>
                  <a:ea typeface="微软雅黑" pitchFamily="2" charset="-122"/>
                </a:rPr>
                <a:t>新增的元素和废弃的元素</a:t>
              </a:r>
            </a:p>
          </p:txBody>
        </p:sp>
      </p:grpSp>
      <p:sp>
        <p:nvSpPr>
          <p:cNvPr id="39940" name="文本框 1"/>
          <p:cNvSpPr txBox="1">
            <a:spLocks noChangeArrowheads="1"/>
          </p:cNvSpPr>
          <p:nvPr/>
        </p:nvSpPr>
        <p:spPr bwMode="auto">
          <a:xfrm>
            <a:off x="684213" y="1484313"/>
            <a:ext cx="7462837" cy="2308324"/>
          </a:xfrm>
          <a:prstGeom prst="rect">
            <a:avLst/>
          </a:prstGeom>
          <a:noFill/>
          <a:ln w="9525">
            <a:noFill/>
            <a:miter lim="800000"/>
            <a:headEnd/>
            <a:tailEnd/>
          </a:ln>
        </p:spPr>
        <p:txBody>
          <a:bodyPr>
            <a:spAutoFit/>
          </a:bodyPr>
          <a:lstStyle/>
          <a:p>
            <a:r>
              <a:rPr lang="en-US" altLang="zh-CN" dirty="0"/>
              <a:t>2</a:t>
            </a:r>
            <a:r>
              <a:rPr lang="zh-CN" altLang="en-US" dirty="0"/>
              <a:t>、新增的其他元素</a:t>
            </a:r>
          </a:p>
          <a:p>
            <a:r>
              <a:rPr lang="zh-CN" altLang="en-US" dirty="0"/>
              <a:t> </a:t>
            </a:r>
            <a:r>
              <a:rPr lang="en-US" altLang="zh-CN" dirty="0" smtClean="0"/>
              <a:t>6</a:t>
            </a:r>
            <a:r>
              <a:rPr lang="zh-CN" altLang="en-US" dirty="0" smtClean="0"/>
              <a:t>）</a:t>
            </a:r>
            <a:r>
              <a:rPr lang="en-US" altLang="zh-CN" dirty="0" smtClean="0"/>
              <a:t>output</a:t>
            </a:r>
          </a:p>
          <a:p>
            <a:endParaRPr lang="en-US" altLang="zh-CN" dirty="0" smtClean="0"/>
          </a:p>
          <a:p>
            <a:r>
              <a:rPr lang="zh-CN" altLang="en-US" dirty="0" smtClean="0"/>
              <a:t>表</a:t>
            </a:r>
            <a:r>
              <a:rPr lang="zh-CN" altLang="en-US" dirty="0" smtClean="0"/>
              <a:t>示不同类型的输出，比如脚本的输出</a:t>
            </a:r>
            <a:endParaRPr lang="en-US" altLang="zh-CN" dirty="0" smtClean="0"/>
          </a:p>
          <a:p>
            <a:endParaRPr lang="en-US" altLang="zh-CN" dirty="0" smtClean="0"/>
          </a:p>
          <a:p>
            <a:r>
              <a:rPr lang="zh-CN" altLang="en-US" dirty="0" smtClean="0">
                <a:solidFill>
                  <a:srgbClr val="FF0000"/>
                </a:solidFill>
              </a:rPr>
              <a:t>注：补充案例中有说明</a:t>
            </a:r>
            <a:endParaRPr lang="en-US" altLang="zh-CN" dirty="0">
              <a:solidFill>
                <a:srgbClr val="FF0000"/>
              </a:solidFill>
            </a:endParaRPr>
          </a:p>
          <a:p>
            <a:endParaRPr lang="en-US" altLang="zh-CN" dirty="0"/>
          </a:p>
          <a:p>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7" name="组合 3"/>
          <p:cNvGrpSpPr>
            <a:grpSpLocks/>
          </p:cNvGrpSpPr>
          <p:nvPr/>
        </p:nvGrpSpPr>
        <p:grpSpPr bwMode="auto">
          <a:xfrm>
            <a:off x="739775" y="620713"/>
            <a:ext cx="7648575" cy="647700"/>
            <a:chOff x="0" y="0"/>
            <a:chExt cx="7648027" cy="648072"/>
          </a:xfrm>
        </p:grpSpPr>
        <p:sp>
          <p:nvSpPr>
            <p:cNvPr id="34818" name="矩形 9"/>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34819" name="文本框 6"/>
            <p:cNvSpPr txBox="1">
              <a:spLocks noChangeArrowheads="1"/>
            </p:cNvSpPr>
            <p:nvPr/>
          </p:nvSpPr>
          <p:spPr bwMode="auto">
            <a:xfrm>
              <a:off x="1996932" y="68301"/>
              <a:ext cx="4392298" cy="523521"/>
            </a:xfrm>
            <a:prstGeom prst="rect">
              <a:avLst/>
            </a:prstGeom>
            <a:noFill/>
            <a:ln w="9525">
              <a:noFill/>
              <a:miter lim="800000"/>
              <a:headEnd/>
              <a:tailEnd/>
            </a:ln>
          </p:spPr>
          <p:txBody>
            <a:bodyPr>
              <a:spAutoFit/>
            </a:bodyPr>
            <a:lstStyle/>
            <a:p>
              <a:pPr eaLnBrk="0" hangingPunct="0"/>
              <a:r>
                <a:rPr lang="zh-CN" altLang="en-US" sz="2800" b="1" dirty="0">
                  <a:solidFill>
                    <a:schemeClr val="bg1"/>
                  </a:solidFill>
                  <a:latin typeface="微软雅黑" pitchFamily="2" charset="-122"/>
                  <a:ea typeface="微软雅黑" pitchFamily="2" charset="-122"/>
                </a:rPr>
                <a:t>新增的元</a:t>
              </a:r>
              <a:r>
                <a:rPr lang="zh-CN" altLang="en-US" sz="2800" b="1" dirty="0" smtClean="0">
                  <a:solidFill>
                    <a:schemeClr val="bg1"/>
                  </a:solidFill>
                  <a:latin typeface="微软雅黑" pitchFamily="2" charset="-122"/>
                  <a:ea typeface="微软雅黑" pitchFamily="2" charset="-122"/>
                </a:rPr>
                <a:t>素</a:t>
              </a:r>
              <a:endParaRPr lang="zh-CN" altLang="en-US" sz="2800" b="1" dirty="0">
                <a:solidFill>
                  <a:schemeClr val="bg1"/>
                </a:solidFill>
                <a:latin typeface="微软雅黑" pitchFamily="2" charset="-122"/>
                <a:ea typeface="微软雅黑" pitchFamily="2" charset="-122"/>
              </a:endParaRPr>
            </a:p>
          </p:txBody>
        </p:sp>
      </p:grpSp>
      <p:sp>
        <p:nvSpPr>
          <p:cNvPr id="34820" name="文本框 4"/>
          <p:cNvSpPr txBox="1">
            <a:spLocks noChangeArrowheads="1"/>
          </p:cNvSpPr>
          <p:nvPr/>
        </p:nvSpPr>
        <p:spPr bwMode="auto">
          <a:xfrm>
            <a:off x="703263" y="1701800"/>
            <a:ext cx="8261350" cy="4206875"/>
          </a:xfrm>
          <a:prstGeom prst="rect">
            <a:avLst/>
          </a:prstGeom>
          <a:noFill/>
          <a:ln w="9525">
            <a:noFill/>
            <a:miter lim="800000"/>
            <a:headEnd/>
            <a:tailEnd/>
          </a:ln>
        </p:spPr>
        <p:txBody>
          <a:bodyPr>
            <a:spAutoFit/>
          </a:bodyPr>
          <a:lstStyle/>
          <a:p>
            <a:pPr eaLnBrk="0" hangingPunct="0"/>
            <a:endParaRPr lang="zh-CN" altLang="en-US" b="1" dirty="0"/>
          </a:p>
          <a:p>
            <a:pPr eaLnBrk="0" hangingPunct="0"/>
            <a:endParaRPr lang="en-US" dirty="0">
              <a:solidFill>
                <a:srgbClr val="333333"/>
              </a:solidFill>
              <a:latin typeface="微软雅黑" pitchFamily="2" charset="-122"/>
              <a:ea typeface="微软雅黑" pitchFamily="2" charset="-122"/>
            </a:endParaRPr>
          </a:p>
          <a:p>
            <a:pPr eaLnBrk="0" hangingPunct="0"/>
            <a:r>
              <a:rPr lang="en-US" dirty="0">
                <a:solidFill>
                  <a:srgbClr val="333333"/>
                </a:solidFill>
                <a:latin typeface="微软雅黑" pitchFamily="2" charset="-122"/>
                <a:ea typeface="微软雅黑" pitchFamily="2" charset="-122"/>
              </a:rPr>
              <a:t> </a:t>
            </a:r>
            <a:r>
              <a:rPr lang="zh-CN" altLang="en-US" dirty="0">
                <a:solidFill>
                  <a:srgbClr val="333333"/>
                </a:solidFill>
                <a:latin typeface="微软雅黑" pitchFamily="2" charset="-122"/>
                <a:ea typeface="微软雅黑" pitchFamily="2" charset="-122"/>
              </a:rPr>
              <a:t>◆ </a:t>
            </a:r>
            <a:r>
              <a:rPr lang="zh-CN" altLang="en-US" b="1" dirty="0">
                <a:solidFill>
                  <a:srgbClr val="333333"/>
                </a:solidFill>
                <a:latin typeface="微软雅黑" pitchFamily="2" charset="-122"/>
                <a:ea typeface="微软雅黑" pitchFamily="2" charset="-122"/>
              </a:rPr>
              <a:t>改良的</a:t>
            </a:r>
            <a:r>
              <a:rPr lang="en-US" b="1" dirty="0" err="1">
                <a:solidFill>
                  <a:srgbClr val="333333"/>
                </a:solidFill>
                <a:latin typeface="微软雅黑" pitchFamily="2" charset="-122"/>
                <a:ea typeface="微软雅黑" pitchFamily="2" charset="-122"/>
              </a:rPr>
              <a:t>ol</a:t>
            </a:r>
            <a:endParaRPr lang="en-US" b="1" dirty="0">
              <a:solidFill>
                <a:srgbClr val="333333"/>
              </a:solidFill>
              <a:latin typeface="微软雅黑" pitchFamily="2" charset="-122"/>
              <a:ea typeface="微软雅黑" pitchFamily="2" charset="-122"/>
            </a:endParaRPr>
          </a:p>
          <a:p>
            <a:pPr eaLnBrk="0" hangingPunct="0"/>
            <a:endParaRPr lang="en-US" b="1" dirty="0">
              <a:solidFill>
                <a:srgbClr val="333333"/>
              </a:solidFill>
              <a:latin typeface="微软雅黑" pitchFamily="2" charset="-122"/>
              <a:ea typeface="微软雅黑" pitchFamily="2" charset="-122"/>
            </a:endParaRPr>
          </a:p>
          <a:p>
            <a:pPr eaLnBrk="0" hangingPunct="0"/>
            <a:r>
              <a:rPr lang="en-US" dirty="0">
                <a:solidFill>
                  <a:srgbClr val="333333"/>
                </a:solidFill>
                <a:latin typeface="微软雅黑" pitchFamily="2" charset="-122"/>
                <a:ea typeface="微软雅黑" pitchFamily="2" charset="-122"/>
              </a:rPr>
              <a:t>     a</a:t>
            </a:r>
            <a:r>
              <a:rPr lang="zh-CN" altLang="en-US" dirty="0">
                <a:solidFill>
                  <a:srgbClr val="333333"/>
                </a:solidFill>
                <a:latin typeface="微软雅黑" pitchFamily="2" charset="-122"/>
                <a:ea typeface="微软雅黑" pitchFamily="2" charset="-122"/>
              </a:rPr>
              <a:t>、可以自定义编号 </a:t>
            </a:r>
            <a:r>
              <a:rPr lang="en-US" dirty="0">
                <a:solidFill>
                  <a:srgbClr val="333333"/>
                </a:solidFill>
                <a:latin typeface="微软雅黑" pitchFamily="2" charset="-122"/>
                <a:ea typeface="微软雅黑" pitchFamily="2" charset="-122"/>
              </a:rPr>
              <a:t>start   </a:t>
            </a:r>
          </a:p>
          <a:p>
            <a:pPr eaLnBrk="0" hangingPunct="0"/>
            <a:r>
              <a:rPr lang="en-US" dirty="0">
                <a:solidFill>
                  <a:srgbClr val="333333"/>
                </a:solidFill>
                <a:latin typeface="微软雅黑" pitchFamily="2" charset="-122"/>
                <a:ea typeface="微软雅黑" pitchFamily="2" charset="-122"/>
              </a:rPr>
              <a:t>     b</a:t>
            </a:r>
            <a:r>
              <a:rPr lang="zh-CN" altLang="en-US" dirty="0">
                <a:solidFill>
                  <a:srgbClr val="333333"/>
                </a:solidFill>
                <a:latin typeface="微软雅黑" pitchFamily="2" charset="-122"/>
                <a:ea typeface="微软雅黑" pitchFamily="2" charset="-122"/>
              </a:rPr>
              <a:t>、可以按编号反向排序 reversed</a:t>
            </a:r>
          </a:p>
          <a:p>
            <a:pPr eaLnBrk="0" hangingPunct="0"/>
            <a:r>
              <a:rPr lang="en-US" dirty="0">
                <a:solidFill>
                  <a:srgbClr val="333333"/>
                </a:solidFill>
                <a:latin typeface="微软雅黑" pitchFamily="2" charset="-122"/>
                <a:ea typeface="微软雅黑" pitchFamily="2" charset="-122"/>
              </a:rPr>
              <a:t>     </a:t>
            </a:r>
          </a:p>
          <a:p>
            <a:pPr eaLnBrk="0" hangingPunct="0"/>
            <a:endParaRPr lang="en-US" dirty="0">
              <a:solidFill>
                <a:srgbClr val="333333"/>
              </a:solidFill>
              <a:latin typeface="微软雅黑" pitchFamily="2" charset="-122"/>
              <a:ea typeface="微软雅黑" pitchFamily="2" charset="-122"/>
            </a:endParaRPr>
          </a:p>
          <a:p>
            <a:pPr eaLnBrk="0" hangingPunct="0"/>
            <a:r>
              <a:rPr lang="en-US" dirty="0">
                <a:solidFill>
                  <a:srgbClr val="333333"/>
                </a:solidFill>
                <a:latin typeface="微软雅黑" pitchFamily="2" charset="-122"/>
                <a:ea typeface="微软雅黑" pitchFamily="2" charset="-122"/>
              </a:rPr>
              <a:t>   </a:t>
            </a:r>
            <a:r>
              <a:rPr lang="zh-CN" altLang="en-US" dirty="0">
                <a:solidFill>
                  <a:srgbClr val="333333"/>
                </a:solidFill>
                <a:latin typeface="微软雅黑" pitchFamily="2" charset="-122"/>
                <a:ea typeface="微软雅黑" pitchFamily="2" charset="-122"/>
              </a:rPr>
              <a:t>例：</a:t>
            </a:r>
            <a:endParaRPr lang="en-US" dirty="0">
              <a:solidFill>
                <a:srgbClr val="333333"/>
              </a:solidFill>
              <a:latin typeface="微软雅黑" pitchFamily="2" charset="-122"/>
              <a:ea typeface="微软雅黑" pitchFamily="2" charset="-122"/>
            </a:endParaRPr>
          </a:p>
          <a:p>
            <a:pPr eaLnBrk="0" hangingPunct="0"/>
            <a:r>
              <a:rPr lang="en-US" dirty="0">
                <a:solidFill>
                  <a:srgbClr val="333333"/>
                </a:solidFill>
                <a:latin typeface="微软雅黑" pitchFamily="2" charset="-122"/>
                <a:ea typeface="微软雅黑" pitchFamily="2" charset="-122"/>
              </a:rPr>
              <a:t>&lt;</a:t>
            </a:r>
            <a:r>
              <a:rPr lang="en-US" dirty="0" err="1">
                <a:solidFill>
                  <a:srgbClr val="333333"/>
                </a:solidFill>
                <a:latin typeface="微软雅黑" pitchFamily="2" charset="-122"/>
                <a:ea typeface="微软雅黑" pitchFamily="2" charset="-122"/>
              </a:rPr>
              <a:t>ol</a:t>
            </a:r>
            <a:r>
              <a:rPr lang="en-US" dirty="0">
                <a:solidFill>
                  <a:srgbClr val="333333"/>
                </a:solidFill>
                <a:latin typeface="微软雅黑" pitchFamily="2" charset="-122"/>
                <a:ea typeface="微软雅黑" pitchFamily="2" charset="-122"/>
              </a:rPr>
              <a:t> start=3&gt;</a:t>
            </a:r>
          </a:p>
          <a:p>
            <a:pPr eaLnBrk="0" hangingPunct="0"/>
            <a:r>
              <a:rPr lang="en-US" dirty="0">
                <a:solidFill>
                  <a:srgbClr val="333333"/>
                </a:solidFill>
                <a:latin typeface="微软雅黑" pitchFamily="2" charset="-122"/>
                <a:ea typeface="微软雅黑" pitchFamily="2" charset="-122"/>
              </a:rPr>
              <a:t>    &lt;</a:t>
            </a:r>
            <a:r>
              <a:rPr lang="en-US" dirty="0" err="1">
                <a:solidFill>
                  <a:srgbClr val="333333"/>
                </a:solidFill>
                <a:latin typeface="微软雅黑" pitchFamily="2" charset="-122"/>
                <a:ea typeface="微软雅黑" pitchFamily="2" charset="-122"/>
              </a:rPr>
              <a:t>li</a:t>
            </a:r>
            <a:r>
              <a:rPr lang="en-US" dirty="0">
                <a:solidFill>
                  <a:srgbClr val="333333"/>
                </a:solidFill>
                <a:latin typeface="微软雅黑" pitchFamily="2" charset="-122"/>
                <a:ea typeface="微软雅黑" pitchFamily="2" charset="-122"/>
              </a:rPr>
              <a:t>&gt;</a:t>
            </a:r>
            <a:r>
              <a:rPr lang="en-US" dirty="0" err="1">
                <a:solidFill>
                  <a:srgbClr val="333333"/>
                </a:solidFill>
                <a:latin typeface="微软雅黑" pitchFamily="2" charset="-122"/>
                <a:ea typeface="微软雅黑" pitchFamily="2" charset="-122"/>
              </a:rPr>
              <a:t>aaaa</a:t>
            </a:r>
            <a:r>
              <a:rPr lang="en-US" dirty="0">
                <a:solidFill>
                  <a:srgbClr val="333333"/>
                </a:solidFill>
                <a:latin typeface="微软雅黑" pitchFamily="2" charset="-122"/>
                <a:ea typeface="微软雅黑" pitchFamily="2" charset="-122"/>
              </a:rPr>
              <a:t>&lt;/</a:t>
            </a:r>
            <a:r>
              <a:rPr lang="en-US" dirty="0" err="1">
                <a:solidFill>
                  <a:srgbClr val="333333"/>
                </a:solidFill>
                <a:latin typeface="微软雅黑" pitchFamily="2" charset="-122"/>
                <a:ea typeface="微软雅黑" pitchFamily="2" charset="-122"/>
              </a:rPr>
              <a:t>li</a:t>
            </a:r>
            <a:r>
              <a:rPr lang="en-US" dirty="0">
                <a:solidFill>
                  <a:srgbClr val="333333"/>
                </a:solidFill>
                <a:latin typeface="微软雅黑" pitchFamily="2" charset="-122"/>
                <a:ea typeface="微软雅黑" pitchFamily="2" charset="-122"/>
              </a:rPr>
              <a:t>&gt;</a:t>
            </a:r>
          </a:p>
          <a:p>
            <a:pPr eaLnBrk="0" hangingPunct="0"/>
            <a:r>
              <a:rPr lang="en-US" dirty="0">
                <a:solidFill>
                  <a:srgbClr val="333333"/>
                </a:solidFill>
                <a:latin typeface="微软雅黑" pitchFamily="2" charset="-122"/>
                <a:ea typeface="微软雅黑" pitchFamily="2" charset="-122"/>
              </a:rPr>
              <a:t>    &lt;</a:t>
            </a:r>
            <a:r>
              <a:rPr lang="en-US" dirty="0" err="1">
                <a:solidFill>
                  <a:srgbClr val="333333"/>
                </a:solidFill>
                <a:latin typeface="微软雅黑" pitchFamily="2" charset="-122"/>
                <a:ea typeface="微软雅黑" pitchFamily="2" charset="-122"/>
              </a:rPr>
              <a:t>li</a:t>
            </a:r>
            <a:r>
              <a:rPr lang="en-US" dirty="0">
                <a:solidFill>
                  <a:srgbClr val="333333"/>
                </a:solidFill>
                <a:latin typeface="微软雅黑" pitchFamily="2" charset="-122"/>
                <a:ea typeface="微软雅黑" pitchFamily="2" charset="-122"/>
              </a:rPr>
              <a:t>&gt;</a:t>
            </a:r>
            <a:r>
              <a:rPr lang="en-US" dirty="0" err="1">
                <a:solidFill>
                  <a:srgbClr val="333333"/>
                </a:solidFill>
                <a:latin typeface="微软雅黑" pitchFamily="2" charset="-122"/>
                <a:ea typeface="微软雅黑" pitchFamily="2" charset="-122"/>
              </a:rPr>
              <a:t>aaaa</a:t>
            </a:r>
            <a:r>
              <a:rPr lang="en-US" dirty="0">
                <a:solidFill>
                  <a:srgbClr val="333333"/>
                </a:solidFill>
                <a:latin typeface="微软雅黑" pitchFamily="2" charset="-122"/>
                <a:ea typeface="微软雅黑" pitchFamily="2" charset="-122"/>
              </a:rPr>
              <a:t>&lt;/</a:t>
            </a:r>
            <a:r>
              <a:rPr lang="en-US" dirty="0" err="1">
                <a:solidFill>
                  <a:srgbClr val="333333"/>
                </a:solidFill>
                <a:latin typeface="微软雅黑" pitchFamily="2" charset="-122"/>
                <a:ea typeface="微软雅黑" pitchFamily="2" charset="-122"/>
              </a:rPr>
              <a:t>li</a:t>
            </a:r>
            <a:r>
              <a:rPr lang="en-US" dirty="0">
                <a:solidFill>
                  <a:srgbClr val="333333"/>
                </a:solidFill>
                <a:latin typeface="微软雅黑" pitchFamily="2" charset="-122"/>
                <a:ea typeface="微软雅黑" pitchFamily="2" charset="-122"/>
              </a:rPr>
              <a:t>&gt;</a:t>
            </a:r>
          </a:p>
          <a:p>
            <a:pPr eaLnBrk="0" hangingPunct="0"/>
            <a:r>
              <a:rPr lang="en-US" dirty="0">
                <a:solidFill>
                  <a:srgbClr val="333333"/>
                </a:solidFill>
                <a:latin typeface="微软雅黑" pitchFamily="2" charset="-122"/>
                <a:ea typeface="微软雅黑" pitchFamily="2" charset="-122"/>
              </a:rPr>
              <a:t>    &lt;</a:t>
            </a:r>
            <a:r>
              <a:rPr lang="en-US" dirty="0" err="1">
                <a:solidFill>
                  <a:srgbClr val="333333"/>
                </a:solidFill>
                <a:latin typeface="微软雅黑" pitchFamily="2" charset="-122"/>
                <a:ea typeface="微软雅黑" pitchFamily="2" charset="-122"/>
              </a:rPr>
              <a:t>li</a:t>
            </a:r>
            <a:r>
              <a:rPr lang="en-US" dirty="0">
                <a:solidFill>
                  <a:srgbClr val="333333"/>
                </a:solidFill>
                <a:latin typeface="微软雅黑" pitchFamily="2" charset="-122"/>
                <a:ea typeface="微软雅黑" pitchFamily="2" charset="-122"/>
              </a:rPr>
              <a:t>&gt;</a:t>
            </a:r>
            <a:r>
              <a:rPr lang="en-US" dirty="0" err="1">
                <a:solidFill>
                  <a:srgbClr val="333333"/>
                </a:solidFill>
                <a:latin typeface="微软雅黑" pitchFamily="2" charset="-122"/>
                <a:ea typeface="微软雅黑" pitchFamily="2" charset="-122"/>
              </a:rPr>
              <a:t>aaaa</a:t>
            </a:r>
            <a:r>
              <a:rPr lang="en-US" dirty="0">
                <a:solidFill>
                  <a:srgbClr val="333333"/>
                </a:solidFill>
                <a:latin typeface="微软雅黑" pitchFamily="2" charset="-122"/>
                <a:ea typeface="微软雅黑" pitchFamily="2" charset="-122"/>
              </a:rPr>
              <a:t>&lt;/</a:t>
            </a:r>
            <a:r>
              <a:rPr lang="en-US" dirty="0" err="1">
                <a:solidFill>
                  <a:srgbClr val="333333"/>
                </a:solidFill>
                <a:latin typeface="微软雅黑" pitchFamily="2" charset="-122"/>
                <a:ea typeface="微软雅黑" pitchFamily="2" charset="-122"/>
              </a:rPr>
              <a:t>li</a:t>
            </a:r>
            <a:r>
              <a:rPr lang="en-US" dirty="0">
                <a:solidFill>
                  <a:srgbClr val="333333"/>
                </a:solidFill>
                <a:latin typeface="微软雅黑" pitchFamily="2" charset="-122"/>
                <a:ea typeface="微软雅黑" pitchFamily="2" charset="-122"/>
              </a:rPr>
              <a:t>&gt;</a:t>
            </a:r>
          </a:p>
          <a:p>
            <a:pPr eaLnBrk="0" hangingPunct="0"/>
            <a:r>
              <a:rPr lang="en-US" dirty="0">
                <a:solidFill>
                  <a:srgbClr val="333333"/>
                </a:solidFill>
                <a:latin typeface="微软雅黑" pitchFamily="2" charset="-122"/>
                <a:ea typeface="微软雅黑" pitchFamily="2" charset="-122"/>
              </a:rPr>
              <a:t>&lt;/</a:t>
            </a:r>
            <a:r>
              <a:rPr lang="en-US" dirty="0" err="1">
                <a:solidFill>
                  <a:srgbClr val="333333"/>
                </a:solidFill>
                <a:latin typeface="微软雅黑" pitchFamily="2" charset="-122"/>
                <a:ea typeface="微软雅黑" pitchFamily="2" charset="-122"/>
              </a:rPr>
              <a:t>ol</a:t>
            </a:r>
            <a:r>
              <a:rPr lang="en-US" dirty="0">
                <a:solidFill>
                  <a:srgbClr val="333333"/>
                </a:solidFill>
                <a:latin typeface="微软雅黑" pitchFamily="2" charset="-122"/>
                <a:ea typeface="微软雅黑" pitchFamily="2" charset="-122"/>
              </a:rPr>
              <a:t>&gt;</a:t>
            </a:r>
          </a:p>
          <a:p>
            <a:pPr eaLnBrk="0" hangingPunct="0"/>
            <a:endParaRPr lang="zh-CN" altLang="en-US" dirty="0">
              <a:ea typeface="微软雅黑" pitchFamily="2" charset="-122"/>
            </a:endParaRPr>
          </a:p>
        </p:txBody>
      </p:sp>
      <p:sp>
        <p:nvSpPr>
          <p:cNvPr id="34821" name="TextBox 1"/>
          <p:cNvSpPr txBox="1">
            <a:spLocks noChangeArrowheads="1"/>
          </p:cNvSpPr>
          <p:nvPr/>
        </p:nvSpPr>
        <p:spPr bwMode="auto">
          <a:xfrm>
            <a:off x="3924300" y="4437063"/>
            <a:ext cx="5219700" cy="2032000"/>
          </a:xfrm>
          <a:prstGeom prst="rect">
            <a:avLst/>
          </a:prstGeom>
          <a:noFill/>
          <a:ln w="9525">
            <a:noFill/>
            <a:miter lim="800000"/>
            <a:headEnd/>
            <a:tailEnd/>
          </a:ln>
        </p:spPr>
        <p:txBody>
          <a:bodyPr>
            <a:spAutoFit/>
          </a:bodyPr>
          <a:lstStyle/>
          <a:p>
            <a:pPr eaLnBrk="0" hangingPunct="0"/>
            <a:r>
              <a:rPr lang="zh-CN" altLang="en-US"/>
              <a:t>类型值     生成样式    </a:t>
            </a:r>
            <a:r>
              <a:rPr lang="en-US"/>
              <a:t>	</a:t>
            </a:r>
            <a:r>
              <a:rPr lang="zh-CN" altLang="en-US"/>
              <a:t> 序列举例    </a:t>
            </a:r>
          </a:p>
          <a:p>
            <a:pPr eaLnBrk="0" hangingPunct="0"/>
            <a:r>
              <a:rPr lang="zh-CN" altLang="en-US"/>
              <a:t> </a:t>
            </a:r>
            <a:r>
              <a:rPr lang="en-US"/>
              <a:t>A             </a:t>
            </a:r>
            <a:r>
              <a:rPr lang="zh-CN" altLang="en-US"/>
              <a:t>大写字母     </a:t>
            </a:r>
            <a:r>
              <a:rPr lang="en-US"/>
              <a:t>	 A</a:t>
            </a:r>
            <a:r>
              <a:rPr lang="zh-CN" altLang="en-US"/>
              <a:t>、</a:t>
            </a:r>
            <a:r>
              <a:rPr lang="en-US"/>
              <a:t>B</a:t>
            </a:r>
            <a:r>
              <a:rPr lang="zh-CN" altLang="en-US"/>
              <a:t>、</a:t>
            </a:r>
            <a:r>
              <a:rPr lang="en-US"/>
              <a:t>C</a:t>
            </a:r>
            <a:r>
              <a:rPr lang="zh-CN" altLang="en-US"/>
              <a:t>、</a:t>
            </a:r>
            <a:r>
              <a:rPr lang="en-US"/>
              <a:t>D</a:t>
            </a:r>
            <a:r>
              <a:rPr lang="zh-CN" altLang="en-US"/>
              <a:t>、</a:t>
            </a:r>
            <a:r>
              <a:rPr lang="en-US"/>
              <a:t>E    </a:t>
            </a:r>
          </a:p>
          <a:p>
            <a:pPr eaLnBrk="0" hangingPunct="0"/>
            <a:r>
              <a:rPr lang="en-US"/>
              <a:t> a             </a:t>
            </a:r>
            <a:r>
              <a:rPr lang="zh-CN" altLang="en-US"/>
              <a:t>小写字母    </a:t>
            </a:r>
            <a:r>
              <a:rPr lang="en-US"/>
              <a:t>	</a:t>
            </a:r>
            <a:r>
              <a:rPr lang="zh-CN" altLang="en-US"/>
              <a:t> </a:t>
            </a:r>
            <a:r>
              <a:rPr lang="en-US"/>
              <a:t>a</a:t>
            </a:r>
            <a:r>
              <a:rPr lang="zh-CN" altLang="en-US"/>
              <a:t>、</a:t>
            </a:r>
            <a:r>
              <a:rPr lang="en-US"/>
              <a:t>b</a:t>
            </a:r>
            <a:r>
              <a:rPr lang="zh-CN" altLang="en-US"/>
              <a:t>、</a:t>
            </a:r>
            <a:r>
              <a:rPr lang="en-US"/>
              <a:t>c</a:t>
            </a:r>
            <a:r>
              <a:rPr lang="zh-CN" altLang="en-US"/>
              <a:t>、</a:t>
            </a:r>
            <a:r>
              <a:rPr lang="en-US"/>
              <a:t>c</a:t>
            </a:r>
            <a:r>
              <a:rPr lang="zh-CN" altLang="en-US"/>
              <a:t>、</a:t>
            </a:r>
            <a:r>
              <a:rPr lang="en-US"/>
              <a:t>e    </a:t>
            </a:r>
          </a:p>
          <a:p>
            <a:pPr eaLnBrk="0" hangingPunct="0"/>
            <a:r>
              <a:rPr lang="en-US"/>
              <a:t> I              </a:t>
            </a:r>
            <a:r>
              <a:rPr lang="zh-CN" altLang="en-US"/>
              <a:t>大写</a:t>
            </a:r>
            <a:r>
              <a:rPr lang="zh-CN" altLang="en-US">
                <a:hlinkClick r:id="rId3"/>
              </a:rPr>
              <a:t>罗马数字</a:t>
            </a:r>
            <a:r>
              <a:rPr lang="zh-CN" altLang="en-US"/>
              <a:t>      </a:t>
            </a:r>
            <a:r>
              <a:rPr lang="en-US"/>
              <a:t>I</a:t>
            </a:r>
            <a:r>
              <a:rPr lang="zh-CN" altLang="en-US"/>
              <a:t>、</a:t>
            </a:r>
            <a:r>
              <a:rPr lang="en-US"/>
              <a:t>II</a:t>
            </a:r>
            <a:r>
              <a:rPr lang="zh-CN" altLang="en-US"/>
              <a:t>、</a:t>
            </a:r>
            <a:r>
              <a:rPr lang="en-US"/>
              <a:t>III</a:t>
            </a:r>
            <a:r>
              <a:rPr lang="zh-CN" altLang="en-US"/>
              <a:t>、</a:t>
            </a:r>
            <a:r>
              <a:rPr lang="en-US"/>
              <a:t>IV</a:t>
            </a:r>
            <a:r>
              <a:rPr lang="zh-CN" altLang="en-US"/>
              <a:t>、</a:t>
            </a:r>
            <a:r>
              <a:rPr lang="en-US"/>
              <a:t>V    </a:t>
            </a:r>
          </a:p>
          <a:p>
            <a:pPr eaLnBrk="0" hangingPunct="0"/>
            <a:r>
              <a:rPr lang="en-US"/>
              <a:t> i              </a:t>
            </a:r>
            <a:r>
              <a:rPr lang="zh-CN" altLang="en-US"/>
              <a:t>小写</a:t>
            </a:r>
            <a:r>
              <a:rPr lang="zh-CN" altLang="en-US">
                <a:hlinkClick r:id="rId3"/>
              </a:rPr>
              <a:t>罗马数字</a:t>
            </a:r>
            <a:r>
              <a:rPr lang="zh-CN" altLang="en-US"/>
              <a:t>      </a:t>
            </a:r>
            <a:r>
              <a:rPr lang="en-US"/>
              <a:t>i</a:t>
            </a:r>
            <a:r>
              <a:rPr lang="zh-CN" altLang="en-US"/>
              <a:t>、</a:t>
            </a:r>
            <a:r>
              <a:rPr lang="en-US"/>
              <a:t>ii</a:t>
            </a:r>
            <a:r>
              <a:rPr lang="zh-CN" altLang="en-US"/>
              <a:t>、</a:t>
            </a:r>
            <a:r>
              <a:rPr lang="en-US"/>
              <a:t>iii</a:t>
            </a:r>
            <a:r>
              <a:rPr lang="zh-CN" altLang="en-US"/>
              <a:t>、</a:t>
            </a:r>
            <a:r>
              <a:rPr lang="en-US"/>
              <a:t>iv</a:t>
            </a:r>
            <a:r>
              <a:rPr lang="zh-CN" altLang="en-US"/>
              <a:t>、</a:t>
            </a:r>
            <a:r>
              <a:rPr lang="en-US"/>
              <a:t>v    </a:t>
            </a:r>
          </a:p>
          <a:p>
            <a:pPr eaLnBrk="0" hangingPunct="0"/>
            <a:r>
              <a:rPr lang="en-US"/>
              <a:t>1             </a:t>
            </a:r>
            <a:r>
              <a:rPr lang="zh-CN" altLang="en-US"/>
              <a:t>阿拉伯数字     </a:t>
            </a:r>
            <a:r>
              <a:rPr lang="en-US"/>
              <a:t>	1</a:t>
            </a:r>
            <a:r>
              <a:rPr lang="zh-CN" altLang="en-US"/>
              <a:t>、</a:t>
            </a:r>
            <a:r>
              <a:rPr lang="en-US"/>
              <a:t>2</a:t>
            </a:r>
            <a:r>
              <a:rPr lang="zh-CN" altLang="en-US"/>
              <a:t>、</a:t>
            </a:r>
            <a:r>
              <a:rPr lang="en-US"/>
              <a:t>3</a:t>
            </a:r>
            <a:r>
              <a:rPr lang="zh-CN" altLang="en-US"/>
              <a:t>、</a:t>
            </a:r>
            <a:r>
              <a:rPr lang="en-US"/>
              <a:t>4</a:t>
            </a:r>
            <a:r>
              <a:rPr lang="zh-CN" altLang="en-US"/>
              <a:t>、</a:t>
            </a:r>
            <a:r>
              <a:rPr lang="en-US"/>
              <a:t>5 </a:t>
            </a:r>
          </a:p>
          <a:p>
            <a:pPr eaLnBrk="0" hangingPunct="0"/>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09" name="组合 3"/>
          <p:cNvGrpSpPr>
            <a:grpSpLocks/>
          </p:cNvGrpSpPr>
          <p:nvPr/>
        </p:nvGrpSpPr>
        <p:grpSpPr bwMode="auto">
          <a:xfrm>
            <a:off x="703263" y="1196975"/>
            <a:ext cx="7648575" cy="647700"/>
            <a:chOff x="0" y="0"/>
            <a:chExt cx="7648027" cy="648444"/>
          </a:xfrm>
        </p:grpSpPr>
        <p:sp>
          <p:nvSpPr>
            <p:cNvPr id="43010" name="矩形 5"/>
            <p:cNvSpPr>
              <a:spLocks noChangeArrowheads="1"/>
            </p:cNvSpPr>
            <p:nvPr/>
          </p:nvSpPr>
          <p:spPr bwMode="auto">
            <a:xfrm>
              <a:off x="0" y="0"/>
              <a:ext cx="7648027" cy="648444"/>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43011" name="文本框 6"/>
            <p:cNvSpPr txBox="1">
              <a:spLocks noChangeArrowheads="1"/>
            </p:cNvSpPr>
            <p:nvPr/>
          </p:nvSpPr>
          <p:spPr bwMode="auto">
            <a:xfrm>
              <a:off x="1082597" y="71520"/>
              <a:ext cx="5665381" cy="522887"/>
            </a:xfrm>
            <a:prstGeom prst="rect">
              <a:avLst/>
            </a:prstGeom>
            <a:noFill/>
            <a:ln w="9525">
              <a:noFill/>
              <a:miter lim="800000"/>
              <a:headEnd/>
              <a:tailEnd/>
            </a:ln>
          </p:spPr>
          <p:txBody>
            <a:bodyPr>
              <a:spAutoFit/>
            </a:bodyPr>
            <a:lstStyle/>
            <a:p>
              <a:pPr algn="ctr" eaLnBrk="0" hangingPunct="0"/>
              <a:r>
                <a:rPr lang="zh-CN" altLang="en-US" sz="2800" b="1" dirty="0" smtClean="0">
                  <a:solidFill>
                    <a:schemeClr val="bg1"/>
                  </a:solidFill>
                  <a:latin typeface="微软雅黑" pitchFamily="2" charset="-122"/>
                  <a:ea typeface="微软雅黑" pitchFamily="2" charset="-122"/>
                </a:rPr>
                <a:t>怎</a:t>
              </a:r>
              <a:r>
                <a:rPr lang="zh-CN" altLang="en-US" sz="2800" b="1" dirty="0">
                  <a:solidFill>
                    <a:schemeClr val="bg1"/>
                  </a:solidFill>
                  <a:latin typeface="微软雅黑" pitchFamily="2" charset="-122"/>
                  <a:ea typeface="微软雅黑" pitchFamily="2" charset="-122"/>
                </a:rPr>
                <a:t>样让老浏览器兼容新标签</a:t>
              </a:r>
              <a:endParaRPr lang="zh-CN" altLang="en-US" sz="2800" dirty="0"/>
            </a:p>
          </p:txBody>
        </p:sp>
      </p:grpSp>
      <p:sp>
        <p:nvSpPr>
          <p:cNvPr id="43012" name="文本框 4"/>
          <p:cNvSpPr txBox="1">
            <a:spLocks noChangeArrowheads="1"/>
          </p:cNvSpPr>
          <p:nvPr/>
        </p:nvSpPr>
        <p:spPr bwMode="auto">
          <a:xfrm>
            <a:off x="703263" y="2205038"/>
            <a:ext cx="7648575" cy="3932237"/>
          </a:xfrm>
          <a:prstGeom prst="rect">
            <a:avLst/>
          </a:prstGeom>
          <a:noFill/>
          <a:ln w="9525">
            <a:noFill/>
            <a:miter lim="800000"/>
            <a:headEnd/>
            <a:tailEnd/>
          </a:ln>
        </p:spPr>
        <p:txBody>
          <a:bodyPr>
            <a:spAutoFit/>
          </a:bodyPr>
          <a:lstStyle/>
          <a:p>
            <a:pPr eaLnBrk="0" hangingPunct="0"/>
            <a:r>
              <a:rPr lang="en-US"/>
              <a:t>		&lt;!--[if lt IE 9]&gt;</a:t>
            </a:r>
          </a:p>
          <a:p>
            <a:pPr eaLnBrk="0" hangingPunct="0"/>
            <a:endParaRPr lang="en-US"/>
          </a:p>
          <a:p>
            <a:pPr eaLnBrk="0" hangingPunct="0"/>
            <a:r>
              <a:rPr lang="en-US"/>
              <a:t>&lt;script type="text/javascript"&gt;</a:t>
            </a:r>
          </a:p>
          <a:p>
            <a:pPr eaLnBrk="0" hangingPunct="0"/>
            <a:r>
              <a:rPr lang="en-US"/>
              <a:t>  var e=("abbr,article,aside,audio,canvas,datalist,details,"+</a:t>
            </a:r>
          </a:p>
          <a:p>
            <a:pPr eaLnBrk="0" hangingPunct="0"/>
            <a:r>
              <a:rPr lang="en-US"/>
              <a:t>  "figure,footer,header,hgroup,mark,menu,meter,nav,output,"+</a:t>
            </a:r>
          </a:p>
          <a:p>
            <a:pPr eaLnBrk="0" hangingPunct="0"/>
            <a:r>
              <a:rPr lang="en-US"/>
              <a:t>  "progress,section,time,video").split(',');</a:t>
            </a:r>
          </a:p>
          <a:p>
            <a:pPr eaLnBrk="0" hangingPunct="0"/>
            <a:r>
              <a:rPr lang="en-US"/>
              <a:t>  for(var i=0;i&lt;e .length;i++){</a:t>
            </a:r>
          </a:p>
          <a:p>
            <a:pPr eaLnBrk="0" hangingPunct="0"/>
            <a:r>
              <a:rPr lang="en-US"/>
              <a:t>    document.createElement(e[i]);</a:t>
            </a:r>
          </a:p>
          <a:p>
            <a:pPr eaLnBrk="0" hangingPunct="0"/>
            <a:r>
              <a:rPr lang="en-US"/>
              <a:t>  }</a:t>
            </a:r>
          </a:p>
          <a:p>
            <a:pPr eaLnBrk="0" hangingPunct="0"/>
            <a:endParaRPr lang="en-US"/>
          </a:p>
          <a:p>
            <a:pPr eaLnBrk="0" hangingPunct="0"/>
            <a:r>
              <a:rPr lang="en-US"/>
              <a:t>&lt;/script&gt;</a:t>
            </a:r>
          </a:p>
          <a:p>
            <a:pPr eaLnBrk="0" hangingPunct="0"/>
            <a:endParaRPr lang="en-US"/>
          </a:p>
          <a:p>
            <a:pPr eaLnBrk="0" hangingPunct="0"/>
            <a:r>
              <a:rPr lang="en-US"/>
              <a:t>&lt;![endif]--&gt;</a:t>
            </a:r>
          </a:p>
          <a:p>
            <a:pPr eaLnBrk="0" hangingPunct="0"/>
            <a:endParaRPr lang="zh-CN" altLang="en-US">
              <a:ea typeface="微软雅黑"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3" name="组合 3"/>
          <p:cNvGrpSpPr>
            <a:grpSpLocks/>
          </p:cNvGrpSpPr>
          <p:nvPr/>
        </p:nvGrpSpPr>
        <p:grpSpPr bwMode="auto">
          <a:xfrm>
            <a:off x="703263" y="1196975"/>
            <a:ext cx="7648575" cy="647700"/>
            <a:chOff x="0" y="0"/>
            <a:chExt cx="7648027" cy="648593"/>
          </a:xfrm>
        </p:grpSpPr>
        <p:sp>
          <p:nvSpPr>
            <p:cNvPr id="44034" name="矩形 5"/>
            <p:cNvSpPr>
              <a:spLocks noChangeArrowheads="1"/>
            </p:cNvSpPr>
            <p:nvPr/>
          </p:nvSpPr>
          <p:spPr bwMode="auto">
            <a:xfrm>
              <a:off x="0" y="0"/>
              <a:ext cx="7648027" cy="648593"/>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44035" name="文本框 6"/>
            <p:cNvSpPr txBox="1">
              <a:spLocks noChangeArrowheads="1"/>
            </p:cNvSpPr>
            <p:nvPr/>
          </p:nvSpPr>
          <p:spPr bwMode="auto">
            <a:xfrm>
              <a:off x="1011165" y="125586"/>
              <a:ext cx="5665382" cy="523007"/>
            </a:xfrm>
            <a:prstGeom prst="rect">
              <a:avLst/>
            </a:prstGeom>
            <a:noFill/>
            <a:ln w="9525">
              <a:noFill/>
              <a:miter lim="800000"/>
              <a:headEnd/>
              <a:tailEnd/>
            </a:ln>
          </p:spPr>
          <p:txBody>
            <a:bodyPr>
              <a:spAutoFit/>
            </a:bodyPr>
            <a:lstStyle/>
            <a:p>
              <a:pPr algn="ctr" eaLnBrk="0" hangingPunct="0"/>
              <a:r>
                <a:rPr lang="zh-CN" altLang="en-US" sz="2800" b="1" dirty="0" smtClean="0">
                  <a:solidFill>
                    <a:schemeClr val="bg1"/>
                  </a:solidFill>
                  <a:latin typeface="微软雅黑" pitchFamily="2" charset="-122"/>
                  <a:ea typeface="微软雅黑" pitchFamily="2" charset="-122"/>
                </a:rPr>
                <a:t>怎</a:t>
              </a:r>
              <a:r>
                <a:rPr lang="zh-CN" altLang="en-US" sz="2800" b="1" dirty="0">
                  <a:solidFill>
                    <a:schemeClr val="bg1"/>
                  </a:solidFill>
                  <a:latin typeface="微软雅黑" pitchFamily="2" charset="-122"/>
                  <a:ea typeface="微软雅黑" pitchFamily="2" charset="-122"/>
                </a:rPr>
                <a:t>样让老浏览器兼容新标签</a:t>
              </a:r>
              <a:endParaRPr lang="zh-CN" altLang="en-US" sz="2800" dirty="0"/>
            </a:p>
          </p:txBody>
        </p:sp>
      </p:grpSp>
      <p:sp>
        <p:nvSpPr>
          <p:cNvPr id="44036" name="文本框 4"/>
          <p:cNvSpPr txBox="1">
            <a:spLocks noChangeArrowheads="1"/>
          </p:cNvSpPr>
          <p:nvPr/>
        </p:nvSpPr>
        <p:spPr bwMode="auto">
          <a:xfrm>
            <a:off x="703263" y="2205038"/>
            <a:ext cx="7648575" cy="2835275"/>
          </a:xfrm>
          <a:prstGeom prst="rect">
            <a:avLst/>
          </a:prstGeom>
          <a:noFill/>
          <a:ln w="9525">
            <a:noFill/>
            <a:miter lim="800000"/>
            <a:headEnd/>
            <a:tailEnd/>
          </a:ln>
        </p:spPr>
        <p:txBody>
          <a:bodyPr>
            <a:spAutoFit/>
          </a:bodyPr>
          <a:lstStyle/>
          <a:p>
            <a:pPr eaLnBrk="0" hangingPunct="0"/>
            <a:r>
              <a:rPr lang="en-US"/>
              <a:t>CSS</a:t>
            </a:r>
            <a:r>
              <a:rPr lang="zh-CN" altLang="en-US"/>
              <a:t>样式设置默认样式：</a:t>
            </a:r>
            <a:endParaRPr lang="en-US"/>
          </a:p>
          <a:p>
            <a:pPr eaLnBrk="0" hangingPunct="0"/>
            <a:endParaRPr lang="en-US"/>
          </a:p>
          <a:p>
            <a:pPr eaLnBrk="0" hangingPunct="0"/>
            <a:r>
              <a:rPr lang="zh-CN" altLang="en-US"/>
              <a:t> &lt;style&gt; </a:t>
            </a:r>
          </a:p>
          <a:p>
            <a:pPr eaLnBrk="0" hangingPunct="0"/>
            <a:r>
              <a:rPr lang="zh-CN" altLang="en-US"/>
              <a:t>   	article, aside, canvas, details, figcaption, figure,</a:t>
            </a:r>
          </a:p>
          <a:p>
            <a:pPr eaLnBrk="0" hangingPunct="0"/>
            <a:r>
              <a:rPr lang="zh-CN" altLang="en-US"/>
              <a:t>    	footer, header, hgroup, menu, nav, section, summary</a:t>
            </a:r>
          </a:p>
          <a:p>
            <a:pPr eaLnBrk="0" hangingPunct="0"/>
            <a:r>
              <a:rPr lang="zh-CN" altLang="en-US"/>
              <a:t>    	{ </a:t>
            </a:r>
          </a:p>
          <a:p>
            <a:pPr eaLnBrk="0" hangingPunct="0"/>
            <a:r>
              <a:rPr lang="zh-CN" altLang="en-US"/>
              <a:t>    		display: block;</a:t>
            </a:r>
          </a:p>
          <a:p>
            <a:pPr eaLnBrk="0" hangingPunct="0"/>
            <a:r>
              <a:rPr lang="zh-CN" altLang="en-US"/>
              <a:t>    	 } </a:t>
            </a:r>
          </a:p>
          <a:p>
            <a:pPr eaLnBrk="0" hangingPunct="0"/>
            <a:r>
              <a:rPr lang="zh-CN" altLang="en-US"/>
              <a:t>&lt;/style&gt;  </a:t>
            </a:r>
          </a:p>
          <a:p>
            <a:pPr eaLnBrk="0" hangingPunct="0"/>
            <a:endParaRPr lang="zh-CN" altLang="en-US">
              <a:ea typeface="微软雅黑"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7" name="组合 3"/>
          <p:cNvGrpSpPr>
            <a:grpSpLocks/>
          </p:cNvGrpSpPr>
          <p:nvPr/>
        </p:nvGrpSpPr>
        <p:grpSpPr bwMode="auto">
          <a:xfrm>
            <a:off x="703263" y="1196975"/>
            <a:ext cx="7648575" cy="647700"/>
            <a:chOff x="0" y="0"/>
            <a:chExt cx="7648027" cy="648444"/>
          </a:xfrm>
        </p:grpSpPr>
        <p:sp>
          <p:nvSpPr>
            <p:cNvPr id="45058" name="矩形 5"/>
            <p:cNvSpPr>
              <a:spLocks noChangeArrowheads="1"/>
            </p:cNvSpPr>
            <p:nvPr/>
          </p:nvSpPr>
          <p:spPr bwMode="auto">
            <a:xfrm>
              <a:off x="0" y="0"/>
              <a:ext cx="7648027" cy="648444"/>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45059" name="文本框 6"/>
            <p:cNvSpPr txBox="1">
              <a:spLocks noChangeArrowheads="1"/>
            </p:cNvSpPr>
            <p:nvPr/>
          </p:nvSpPr>
          <p:spPr bwMode="auto">
            <a:xfrm>
              <a:off x="773057" y="71520"/>
              <a:ext cx="5665382" cy="522887"/>
            </a:xfrm>
            <a:prstGeom prst="rect">
              <a:avLst/>
            </a:prstGeom>
            <a:noFill/>
            <a:ln w="9525">
              <a:noFill/>
              <a:miter lim="800000"/>
              <a:headEnd/>
              <a:tailEnd/>
            </a:ln>
          </p:spPr>
          <p:txBody>
            <a:bodyPr>
              <a:spAutoFit/>
            </a:bodyPr>
            <a:lstStyle/>
            <a:p>
              <a:pPr algn="ctr" eaLnBrk="0" hangingPunct="0"/>
              <a:r>
                <a:rPr lang="zh-CN" altLang="en-US" sz="2800" b="1" dirty="0" smtClean="0">
                  <a:solidFill>
                    <a:schemeClr val="bg1"/>
                  </a:solidFill>
                  <a:latin typeface="微软雅黑" pitchFamily="2" charset="-122"/>
                  <a:ea typeface="微软雅黑" pitchFamily="2" charset="-122"/>
                </a:rPr>
                <a:t>怎</a:t>
              </a:r>
              <a:r>
                <a:rPr lang="zh-CN" altLang="en-US" sz="2800" b="1" dirty="0">
                  <a:solidFill>
                    <a:schemeClr val="bg1"/>
                  </a:solidFill>
                  <a:latin typeface="微软雅黑" pitchFamily="2" charset="-122"/>
                  <a:ea typeface="微软雅黑" pitchFamily="2" charset="-122"/>
                </a:rPr>
                <a:t>样让老浏览器兼容新标签</a:t>
              </a:r>
              <a:endParaRPr lang="zh-CN" altLang="en-US" sz="2800" dirty="0"/>
            </a:p>
          </p:txBody>
        </p:sp>
      </p:grpSp>
      <p:sp>
        <p:nvSpPr>
          <p:cNvPr id="45060" name="文本框 4"/>
          <p:cNvSpPr txBox="1">
            <a:spLocks noChangeArrowheads="1"/>
          </p:cNvSpPr>
          <p:nvPr/>
        </p:nvSpPr>
        <p:spPr bwMode="auto">
          <a:xfrm>
            <a:off x="703263" y="2205038"/>
            <a:ext cx="7648575" cy="3932237"/>
          </a:xfrm>
          <a:prstGeom prst="rect">
            <a:avLst/>
          </a:prstGeom>
          <a:noFill/>
          <a:ln w="9525">
            <a:noFill/>
            <a:miter lim="800000"/>
            <a:headEnd/>
            <a:tailEnd/>
          </a:ln>
        </p:spPr>
        <p:txBody>
          <a:bodyPr>
            <a:spAutoFit/>
          </a:bodyPr>
          <a:lstStyle/>
          <a:p>
            <a:pPr eaLnBrk="0" hangingPunct="0"/>
            <a:r>
              <a:rPr lang="zh-CN" altLang="en-US"/>
              <a:t>再者还有一种办法就是用框架的方法，用到条件注释加</a:t>
            </a:r>
            <a:r>
              <a:rPr lang="en-US"/>
              <a:t>JS</a:t>
            </a:r>
            <a:r>
              <a:rPr lang="zh-CN" altLang="en-US"/>
              <a:t>代码实现 </a:t>
            </a:r>
            <a:br>
              <a:rPr lang="zh-CN" altLang="en-US"/>
            </a:br>
            <a:endParaRPr lang="zh-CN" altLang="en-US"/>
          </a:p>
          <a:p>
            <a:pPr eaLnBrk="0" hangingPunct="0"/>
            <a:r>
              <a:rPr lang="zh-CN" altLang="en-US"/>
              <a:t>代码如下</a:t>
            </a:r>
            <a:r>
              <a:rPr lang="en-US"/>
              <a:t>:</a:t>
            </a:r>
          </a:p>
          <a:p>
            <a:pPr eaLnBrk="0" latinLnBrk="1" hangingPunct="0"/>
            <a:r>
              <a:rPr lang="en-US"/>
              <a:t/>
            </a:r>
            <a:br>
              <a:rPr lang="en-US"/>
            </a:br>
            <a:r>
              <a:rPr lang="en-US"/>
              <a:t>&lt;!--[if lt IE 9]&gt;</a:t>
            </a:r>
          </a:p>
          <a:p>
            <a:pPr eaLnBrk="0" latinLnBrk="1" hangingPunct="0"/>
            <a:r>
              <a:rPr lang="en-US"/>
              <a:t>&lt;script src="html5shiv.js"&gt;&lt;/script&gt;</a:t>
            </a:r>
          </a:p>
          <a:p>
            <a:pPr eaLnBrk="0" latinLnBrk="1" hangingPunct="0"/>
            <a:r>
              <a:rPr lang="en-US"/>
              <a:t>&lt;![endif]--&gt;</a:t>
            </a:r>
          </a:p>
          <a:p>
            <a:pPr eaLnBrk="0" latinLnBrk="1" hangingPunct="0"/>
            <a:r>
              <a:rPr lang="en-US"/>
              <a:t/>
            </a:r>
            <a:br>
              <a:rPr lang="en-US"/>
            </a:br>
            <a:r>
              <a:rPr lang="zh-CN" altLang="en-US"/>
              <a:t>直接加入这一句代码就可实现兼容问题，关于条件注意中的 </a:t>
            </a:r>
            <a:br>
              <a:rPr lang="zh-CN" altLang="en-US"/>
            </a:br>
            <a:r>
              <a:rPr lang="en-US"/>
              <a:t/>
            </a:r>
            <a:br>
              <a:rPr lang="en-US"/>
            </a:br>
            <a:r>
              <a:rPr lang="en-US"/>
              <a:t/>
            </a:r>
            <a:br>
              <a:rPr lang="en-US"/>
            </a:br>
            <a:r>
              <a:rPr lang="zh-CN" altLang="en-US"/>
              <a:t>是判断是否小于</a:t>
            </a:r>
            <a:r>
              <a:rPr lang="en-US"/>
              <a:t>IE9</a:t>
            </a:r>
            <a:r>
              <a:rPr lang="zh-CN" altLang="en-US"/>
              <a:t>以下浏览器，如果是就执行这段</a:t>
            </a:r>
            <a:r>
              <a:rPr lang="en-US"/>
              <a:t>JS</a:t>
            </a:r>
            <a:r>
              <a:rPr lang="zh-CN" altLang="en-US"/>
              <a:t>代码 ，如果不是，就忽略掉。至于</a:t>
            </a:r>
            <a:r>
              <a:rPr lang="en-US"/>
              <a:t>JS</a:t>
            </a:r>
            <a:r>
              <a:rPr lang="zh-CN" altLang="en-US"/>
              <a:t>中的链接直接打开进去看看就知道了，也是一大段的代码。</a:t>
            </a:r>
            <a:endParaRPr lang="zh-CN" altLang="en-US">
              <a:ea typeface="微软雅黑"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1" name="组合 3"/>
          <p:cNvGrpSpPr>
            <a:grpSpLocks/>
          </p:cNvGrpSpPr>
          <p:nvPr/>
        </p:nvGrpSpPr>
        <p:grpSpPr bwMode="auto">
          <a:xfrm>
            <a:off x="739775" y="620713"/>
            <a:ext cx="7648575" cy="647700"/>
            <a:chOff x="0" y="0"/>
            <a:chExt cx="7648027" cy="648072"/>
          </a:xfrm>
        </p:grpSpPr>
        <p:sp>
          <p:nvSpPr>
            <p:cNvPr id="46082" name="矩形 9"/>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46083" name="文本框 6"/>
            <p:cNvSpPr txBox="1">
              <a:spLocks noChangeArrowheads="1"/>
            </p:cNvSpPr>
            <p:nvPr/>
          </p:nvSpPr>
          <p:spPr bwMode="auto">
            <a:xfrm>
              <a:off x="1996932" y="68301"/>
              <a:ext cx="4392298" cy="523521"/>
            </a:xfrm>
            <a:prstGeom prst="rect">
              <a:avLst/>
            </a:prstGeom>
            <a:noFill/>
            <a:ln w="9525">
              <a:noFill/>
              <a:miter lim="800000"/>
              <a:headEnd/>
              <a:tailEnd/>
            </a:ln>
          </p:spPr>
          <p:txBody>
            <a:bodyPr>
              <a:spAutoFit/>
            </a:bodyPr>
            <a:lstStyle/>
            <a:p>
              <a:pPr eaLnBrk="0" hangingPunct="0"/>
              <a:r>
                <a:rPr lang="zh-CN" altLang="en-US" sz="2800" b="1" dirty="0">
                  <a:solidFill>
                    <a:schemeClr val="bg1"/>
                  </a:solidFill>
                  <a:latin typeface="微软雅黑" pitchFamily="2" charset="-122"/>
                  <a:ea typeface="微软雅黑" pitchFamily="2" charset="-122"/>
                </a:rPr>
                <a:t>新增</a:t>
              </a:r>
              <a:r>
                <a:rPr lang="zh-CN" altLang="en-US" sz="2800" b="1" dirty="0" smtClean="0">
                  <a:solidFill>
                    <a:schemeClr val="bg1"/>
                  </a:solidFill>
                  <a:latin typeface="微软雅黑" pitchFamily="2" charset="-122"/>
                  <a:ea typeface="微软雅黑" pitchFamily="2" charset="-122"/>
                </a:rPr>
                <a:t>的</a:t>
              </a:r>
              <a:r>
                <a:rPr lang="zh-CN" altLang="en-US" sz="2800" b="1" dirty="0" smtClean="0">
                  <a:solidFill>
                    <a:schemeClr val="bg1"/>
                  </a:solidFill>
                  <a:latin typeface="微软雅黑" pitchFamily="2" charset="-122"/>
                  <a:ea typeface="微软雅黑" pitchFamily="2" charset="-122"/>
                </a:rPr>
                <a:t>表</a:t>
              </a:r>
              <a:r>
                <a:rPr lang="zh-CN" altLang="en-US" sz="2800" b="1" dirty="0" smtClean="0">
                  <a:solidFill>
                    <a:schemeClr val="bg1"/>
                  </a:solidFill>
                  <a:latin typeface="微软雅黑" pitchFamily="2" charset="-122"/>
                  <a:ea typeface="微软雅黑" pitchFamily="2" charset="-122"/>
                </a:rPr>
                <a:t>单元素</a:t>
              </a:r>
              <a:endParaRPr lang="zh-CN" altLang="en-US" sz="2800" b="1" dirty="0">
                <a:solidFill>
                  <a:schemeClr val="bg1"/>
                </a:solidFill>
                <a:latin typeface="微软雅黑" pitchFamily="2" charset="-122"/>
                <a:ea typeface="微软雅黑" pitchFamily="2" charset="-122"/>
              </a:endParaRPr>
            </a:p>
          </p:txBody>
        </p:sp>
      </p:grpSp>
      <p:sp>
        <p:nvSpPr>
          <p:cNvPr id="46084" name="文本框 1"/>
          <p:cNvSpPr txBox="1">
            <a:spLocks noChangeArrowheads="1"/>
          </p:cNvSpPr>
          <p:nvPr/>
        </p:nvSpPr>
        <p:spPr bwMode="auto">
          <a:xfrm>
            <a:off x="684213" y="1484313"/>
            <a:ext cx="7462837" cy="2031325"/>
          </a:xfrm>
          <a:prstGeom prst="rect">
            <a:avLst/>
          </a:prstGeom>
          <a:noFill/>
          <a:ln w="9525">
            <a:noFill/>
            <a:miter lim="800000"/>
            <a:headEnd/>
            <a:tailEnd/>
          </a:ln>
        </p:spPr>
        <p:txBody>
          <a:bodyPr>
            <a:spAutoFit/>
          </a:bodyPr>
          <a:lstStyle/>
          <a:p>
            <a:r>
              <a:rPr lang="zh-CN" altLang="en-US" dirty="0" smtClean="0"/>
              <a:t>新</a:t>
            </a:r>
            <a:r>
              <a:rPr lang="zh-CN" altLang="en-US" dirty="0"/>
              <a:t>增的</a:t>
            </a:r>
            <a:r>
              <a:rPr lang="en-US" altLang="zh-CN" dirty="0"/>
              <a:t>input</a:t>
            </a:r>
            <a:r>
              <a:rPr lang="zh-CN" altLang="en-US" dirty="0"/>
              <a:t>元</a:t>
            </a:r>
            <a:r>
              <a:rPr lang="zh-CN" altLang="en-US" dirty="0" smtClean="0"/>
              <a:t>素</a:t>
            </a:r>
            <a:endParaRPr lang="en-US" altLang="zh-CN" dirty="0" smtClean="0"/>
          </a:p>
          <a:p>
            <a:endParaRPr lang="en-US" altLang="zh-CN" dirty="0" smtClean="0"/>
          </a:p>
          <a:p>
            <a:r>
              <a:rPr lang="en-US" altLang="zh-CN" dirty="0" smtClean="0"/>
              <a:t>Search/</a:t>
            </a:r>
            <a:r>
              <a:rPr lang="en-US" altLang="zh-CN" dirty="0" err="1" smtClean="0"/>
              <a:t>tel/url/email/number/range/color/file</a:t>
            </a:r>
            <a:endParaRPr lang="en-US" altLang="zh-CN" dirty="0" smtClean="0"/>
          </a:p>
          <a:p>
            <a:r>
              <a:rPr lang="en-US" altLang="zh-CN" dirty="0" err="1" smtClean="0"/>
              <a:t>Datetime/date/month/week/time/datetime</a:t>
            </a:r>
            <a:r>
              <a:rPr lang="en-US" altLang="zh-CN" dirty="0" smtClean="0"/>
              <a:t>-local</a:t>
            </a:r>
            <a:endParaRPr lang="zh-CN" altLang="en-US" dirty="0"/>
          </a:p>
          <a:p>
            <a:endParaRPr lang="en-US" altLang="zh-CN" dirty="0"/>
          </a:p>
          <a:p>
            <a:endParaRPr lang="en-US" altLang="zh-CN" dirty="0"/>
          </a:p>
          <a:p>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9" name="组合 3"/>
          <p:cNvGrpSpPr>
            <a:grpSpLocks/>
          </p:cNvGrpSpPr>
          <p:nvPr/>
        </p:nvGrpSpPr>
        <p:grpSpPr bwMode="auto">
          <a:xfrm>
            <a:off x="703263" y="1196975"/>
            <a:ext cx="7648575" cy="647700"/>
            <a:chOff x="0" y="0"/>
            <a:chExt cx="7648027" cy="648072"/>
          </a:xfrm>
        </p:grpSpPr>
        <p:sp>
          <p:nvSpPr>
            <p:cNvPr id="7170" name="矩形 5"/>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7171" name="文本框 6"/>
            <p:cNvSpPr txBox="1">
              <a:spLocks noChangeArrowheads="1"/>
            </p:cNvSpPr>
            <p:nvPr/>
          </p:nvSpPr>
          <p:spPr bwMode="auto">
            <a:xfrm>
              <a:off x="1996932" y="68302"/>
              <a:ext cx="4176413" cy="548955"/>
            </a:xfrm>
            <a:prstGeom prst="rect">
              <a:avLst/>
            </a:prstGeom>
            <a:noFill/>
            <a:ln w="9525">
              <a:noFill/>
              <a:miter lim="800000"/>
              <a:headEnd/>
              <a:tailEnd/>
            </a:ln>
          </p:spPr>
          <p:txBody>
            <a:bodyPr>
              <a:spAutoFit/>
            </a:bodyPr>
            <a:lstStyle/>
            <a:p>
              <a:pPr eaLnBrk="0" hangingPunct="0"/>
              <a:r>
                <a:rPr lang="en-US" sz="2800" b="1">
                  <a:solidFill>
                    <a:schemeClr val="bg1"/>
                  </a:solidFill>
                  <a:latin typeface="微软雅黑" pitchFamily="2" charset="-122"/>
                  <a:ea typeface="微软雅黑" pitchFamily="2" charset="-122"/>
                </a:rPr>
                <a:t>HTML5</a:t>
              </a:r>
              <a:r>
                <a:rPr lang="zh-CN" altLang="en-US" sz="2800" b="1">
                  <a:solidFill>
                    <a:schemeClr val="bg1"/>
                  </a:solidFill>
                  <a:latin typeface="微软雅黑" pitchFamily="2" charset="-122"/>
                  <a:ea typeface="微软雅黑" pitchFamily="2" charset="-122"/>
                </a:rPr>
                <a:t>的发展历史</a:t>
              </a:r>
              <a:endParaRPr lang="zh-CN" altLang="en-US" sz="2800"/>
            </a:p>
          </p:txBody>
        </p:sp>
      </p:grpSp>
      <p:pic>
        <p:nvPicPr>
          <p:cNvPr id="7172" name="图片 1"/>
          <p:cNvPicPr>
            <a:picLocks noChangeAspect="1" noChangeArrowheads="1"/>
          </p:cNvPicPr>
          <p:nvPr/>
        </p:nvPicPr>
        <p:blipFill>
          <a:blip r:embed="rId3" cstate="print"/>
          <a:srcRect/>
          <a:stretch>
            <a:fillRect/>
          </a:stretch>
        </p:blipFill>
        <p:spPr bwMode="auto">
          <a:xfrm>
            <a:off x="755650" y="2133600"/>
            <a:ext cx="6448425" cy="3063875"/>
          </a:xfrm>
          <a:prstGeom prst="rect">
            <a:avLst/>
          </a:prstGeom>
          <a:noFill/>
          <a:ln w="9525">
            <a:noFill/>
            <a:miter lim="800000"/>
            <a:headEnd/>
            <a:tailEnd/>
          </a:ln>
        </p:spPr>
      </p:pic>
      <p:sp>
        <p:nvSpPr>
          <p:cNvPr id="7173" name="文本框 2"/>
          <p:cNvSpPr txBox="1">
            <a:spLocks noChangeArrowheads="1"/>
          </p:cNvSpPr>
          <p:nvPr/>
        </p:nvSpPr>
        <p:spPr bwMode="auto">
          <a:xfrm>
            <a:off x="1111250" y="5253038"/>
            <a:ext cx="6845300" cy="639762"/>
          </a:xfrm>
          <a:prstGeom prst="rect">
            <a:avLst/>
          </a:prstGeom>
          <a:noFill/>
          <a:ln w="9525">
            <a:noFill/>
            <a:miter lim="800000"/>
            <a:headEnd/>
            <a:tailEnd/>
          </a:ln>
        </p:spPr>
        <p:txBody>
          <a:bodyPr>
            <a:spAutoFit/>
          </a:bodyPr>
          <a:lstStyle/>
          <a:p>
            <a:r>
              <a:rPr lang="zh-CN" altLang="zh-CN"/>
              <a:t>由上面的图可以得知，现在的</a:t>
            </a:r>
            <a:r>
              <a:rPr lang="en-US" altLang="zh-CN"/>
              <a:t>HTML5</a:t>
            </a:r>
            <a:r>
              <a:rPr lang="zh-CN" altLang="en-US"/>
              <a:t>还不是一个最终统一的版本，所以说</a:t>
            </a:r>
            <a:r>
              <a:rPr lang="en-US" altLang="zh-CN"/>
              <a:t>HTML5</a:t>
            </a:r>
            <a:r>
              <a:rPr lang="zh-CN" altLang="en-US"/>
              <a:t>用在手机端的开发</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4"/>
          <p:cNvSpPr txBox="1">
            <a:spLocks noChangeArrowheads="1"/>
          </p:cNvSpPr>
          <p:nvPr/>
        </p:nvSpPr>
        <p:spPr bwMode="auto">
          <a:xfrm>
            <a:off x="703263" y="1916113"/>
            <a:ext cx="7648575" cy="2801937"/>
          </a:xfrm>
          <a:prstGeom prst="rect">
            <a:avLst/>
          </a:prstGeom>
          <a:noFill/>
          <a:ln w="9525">
            <a:noFill/>
            <a:miter lim="800000"/>
            <a:headEnd/>
            <a:tailEnd/>
          </a:ln>
        </p:spPr>
        <p:txBody>
          <a:bodyPr>
            <a:spAutoFit/>
          </a:bodyPr>
          <a:lstStyle/>
          <a:p>
            <a:pPr eaLnBrk="0" hangingPunct="0"/>
            <a:r>
              <a:rPr lang="en-US" b="1"/>
              <a:t>1</a:t>
            </a:r>
            <a:r>
              <a:rPr lang="zh-CN" altLang="en-US" b="1"/>
              <a:t>、</a:t>
            </a:r>
            <a:r>
              <a:rPr lang="en-US" b="1"/>
              <a:t>input</a:t>
            </a:r>
            <a:r>
              <a:rPr lang="zh-CN" altLang="en-US" b="1"/>
              <a:t>类型设置</a:t>
            </a:r>
            <a:endParaRPr lang="en-US" b="1"/>
          </a:p>
          <a:p>
            <a:pPr eaLnBrk="0" hangingPunct="0"/>
            <a:endParaRPr lang="en-US" b="1"/>
          </a:p>
          <a:p>
            <a:pPr eaLnBrk="0" hangingPunct="0"/>
            <a:r>
              <a:rPr lang="en-US" sz="2000"/>
              <a:t>email</a:t>
            </a:r>
            <a:r>
              <a:rPr lang="zh-CN" altLang="en-US" sz="2000"/>
              <a:t>：专门用来输入</a:t>
            </a:r>
            <a:r>
              <a:rPr lang="en-US" sz="2000"/>
              <a:t>email</a:t>
            </a:r>
            <a:r>
              <a:rPr lang="zh-CN" altLang="en-US" sz="2000"/>
              <a:t>地址的文本框</a:t>
            </a:r>
            <a:r>
              <a:rPr lang="en-US" sz="2000"/>
              <a:t>,</a:t>
            </a:r>
            <a:r>
              <a:rPr lang="zh-CN" altLang="en-US" sz="2000"/>
              <a:t>如果该文本框中内容不是</a:t>
            </a:r>
            <a:r>
              <a:rPr lang="en-US" sz="2000"/>
              <a:t>email</a:t>
            </a:r>
            <a:r>
              <a:rPr lang="zh-CN" altLang="en-US" sz="2000"/>
              <a:t>地址格式的，则不允许提交。但它不检查</a:t>
            </a:r>
            <a:r>
              <a:rPr lang="en-US" sz="2000"/>
              <a:t>email</a:t>
            </a:r>
            <a:r>
              <a:rPr lang="zh-CN" altLang="en-US" sz="2000"/>
              <a:t>地址是否存在。提交时可以为空，除非加上了</a:t>
            </a:r>
            <a:r>
              <a:rPr lang="en-US" sz="2000"/>
              <a:t>required</a:t>
            </a:r>
            <a:r>
              <a:rPr lang="zh-CN" altLang="en-US" sz="2000"/>
              <a:t>属性。</a:t>
            </a:r>
            <a:endParaRPr lang="en-US" sz="2000"/>
          </a:p>
          <a:p>
            <a:pPr eaLnBrk="0" hangingPunct="0"/>
            <a:endParaRPr lang="en-US" sz="2000"/>
          </a:p>
          <a:p>
            <a:pPr eaLnBrk="0" hangingPunct="0"/>
            <a:r>
              <a:rPr lang="zh-CN" altLang="en-US" sz="2000"/>
              <a:t>具有</a:t>
            </a:r>
            <a:r>
              <a:rPr lang="en-US" sz="2000"/>
              <a:t>multiple</a:t>
            </a:r>
            <a:r>
              <a:rPr lang="zh-CN" altLang="en-US" sz="2000"/>
              <a:t>属性，它允许在该文本框中输入一串以逗号分隔的</a:t>
            </a:r>
            <a:r>
              <a:rPr lang="en-US" sz="2000"/>
              <a:t>email</a:t>
            </a:r>
            <a:r>
              <a:rPr lang="zh-CN" altLang="en-US" sz="2000"/>
              <a:t>地址。</a:t>
            </a:r>
            <a:endParaRPr lang="en-US" sz="2000"/>
          </a:p>
          <a:p>
            <a:pPr eaLnBrk="0" hangingPunct="0"/>
            <a:endParaRPr lang="en-US" sz="2000"/>
          </a:p>
        </p:txBody>
      </p:sp>
      <p:grpSp>
        <p:nvGrpSpPr>
          <p:cNvPr id="2" name="组合 3"/>
          <p:cNvGrpSpPr>
            <a:grpSpLocks/>
          </p:cNvGrpSpPr>
          <p:nvPr/>
        </p:nvGrpSpPr>
        <p:grpSpPr bwMode="auto">
          <a:xfrm>
            <a:off x="703263" y="908050"/>
            <a:ext cx="7648575" cy="647700"/>
            <a:chOff x="0" y="0"/>
            <a:chExt cx="7648027" cy="648072"/>
          </a:xfrm>
        </p:grpSpPr>
        <p:sp>
          <p:nvSpPr>
            <p:cNvPr id="6147" name="矩形 5"/>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6148" name="文本框 6"/>
            <p:cNvSpPr txBox="1">
              <a:spLocks noChangeArrowheads="1"/>
            </p:cNvSpPr>
            <p:nvPr/>
          </p:nvSpPr>
          <p:spPr bwMode="auto">
            <a:xfrm>
              <a:off x="1563575" y="71479"/>
              <a:ext cx="4762159" cy="548955"/>
            </a:xfrm>
            <a:prstGeom prst="rect">
              <a:avLst/>
            </a:prstGeom>
            <a:noFill/>
            <a:ln w="9525">
              <a:noFill/>
              <a:miter lim="800000"/>
              <a:headEnd/>
              <a:tailEnd/>
            </a:ln>
          </p:spPr>
          <p:txBody>
            <a:bodyPr>
              <a:spAutoFit/>
            </a:bodyPr>
            <a:lstStyle/>
            <a:p>
              <a:pPr algn="ctr" eaLnBrk="0" hangingPunct="0"/>
              <a:r>
                <a:rPr lang="zh-CN" altLang="en-US" sz="2800" b="1">
                  <a:solidFill>
                    <a:schemeClr val="bg1"/>
                  </a:solidFill>
                  <a:latin typeface="微软雅黑" pitchFamily="2" charset="-122"/>
                  <a:ea typeface="微软雅黑" pitchFamily="2" charset="-122"/>
                </a:rPr>
                <a:t>表  单</a:t>
              </a:r>
              <a:endParaRPr lang="zh-CN" altLang="en-US" sz="2800"/>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文本框 4"/>
          <p:cNvSpPr txBox="1">
            <a:spLocks noChangeArrowheads="1"/>
          </p:cNvSpPr>
          <p:nvPr/>
        </p:nvSpPr>
        <p:spPr bwMode="auto">
          <a:xfrm>
            <a:off x="703263" y="1916113"/>
            <a:ext cx="7648575" cy="1463675"/>
          </a:xfrm>
          <a:prstGeom prst="rect">
            <a:avLst/>
          </a:prstGeom>
          <a:noFill/>
          <a:ln w="9525">
            <a:noFill/>
            <a:miter lim="800000"/>
            <a:headEnd/>
            <a:tailEnd/>
          </a:ln>
        </p:spPr>
        <p:txBody>
          <a:bodyPr>
            <a:spAutoFit/>
          </a:bodyPr>
          <a:lstStyle/>
          <a:p>
            <a:pPr eaLnBrk="0" hangingPunct="0"/>
            <a:r>
              <a:rPr lang="en-US"/>
              <a:t>url</a:t>
            </a:r>
            <a:r>
              <a:rPr lang="zh-CN" altLang="en-US"/>
              <a:t>：专门用来输入</a:t>
            </a:r>
            <a:r>
              <a:rPr lang="en-US"/>
              <a:t>URL</a:t>
            </a:r>
            <a:r>
              <a:rPr lang="zh-CN" altLang="en-US"/>
              <a:t>地址的文本框。如果该文本框中内容不是</a:t>
            </a:r>
            <a:r>
              <a:rPr lang="en-US"/>
              <a:t>URL</a:t>
            </a:r>
            <a:r>
              <a:rPr lang="zh-CN" altLang="en-US"/>
              <a:t>地址格式的，则不允许提交。</a:t>
            </a:r>
            <a:endParaRPr lang="en-US"/>
          </a:p>
          <a:p>
            <a:pPr eaLnBrk="0" hangingPunct="0"/>
            <a:r>
              <a:rPr lang="en-US"/>
              <a:t>   </a:t>
            </a:r>
          </a:p>
          <a:p>
            <a:pPr eaLnBrk="0" hangingPunct="0"/>
            <a:r>
              <a:rPr lang="zh-CN" altLang="en-US"/>
              <a:t>例：</a:t>
            </a:r>
            <a:r>
              <a:rPr lang="en-US"/>
              <a:t>&lt;input name=‘url1’ type=‘url’  value=‘’http:</a:t>
            </a:r>
            <a:r>
              <a:rPr lang="zh-CN" altLang="en-US"/>
              <a:t>//</a:t>
            </a:r>
            <a:r>
              <a:rPr lang="en-US"/>
              <a:t>www.baidu.com”&gt;</a:t>
            </a:r>
          </a:p>
          <a:p>
            <a:pPr eaLnBrk="0" hangingPunct="0"/>
            <a:endParaRPr lang="en-US"/>
          </a:p>
        </p:txBody>
      </p:sp>
      <p:grpSp>
        <p:nvGrpSpPr>
          <p:cNvPr id="2" name="组合 3"/>
          <p:cNvGrpSpPr>
            <a:grpSpLocks/>
          </p:cNvGrpSpPr>
          <p:nvPr/>
        </p:nvGrpSpPr>
        <p:grpSpPr bwMode="auto">
          <a:xfrm>
            <a:off x="703263" y="908050"/>
            <a:ext cx="7648575" cy="647700"/>
            <a:chOff x="0" y="0"/>
            <a:chExt cx="7648027" cy="648072"/>
          </a:xfrm>
        </p:grpSpPr>
        <p:sp>
          <p:nvSpPr>
            <p:cNvPr id="7171" name="矩形 5"/>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7172" name="文本框 6"/>
            <p:cNvSpPr txBox="1">
              <a:spLocks noChangeArrowheads="1"/>
            </p:cNvSpPr>
            <p:nvPr/>
          </p:nvSpPr>
          <p:spPr bwMode="auto">
            <a:xfrm>
              <a:off x="1563575" y="71479"/>
              <a:ext cx="4762159" cy="548955"/>
            </a:xfrm>
            <a:prstGeom prst="rect">
              <a:avLst/>
            </a:prstGeom>
            <a:noFill/>
            <a:ln w="9525">
              <a:noFill/>
              <a:miter lim="800000"/>
              <a:headEnd/>
              <a:tailEnd/>
            </a:ln>
          </p:spPr>
          <p:txBody>
            <a:bodyPr>
              <a:spAutoFit/>
            </a:bodyPr>
            <a:lstStyle/>
            <a:p>
              <a:pPr algn="ctr" eaLnBrk="0" hangingPunct="0"/>
              <a:r>
                <a:rPr lang="zh-CN" altLang="en-US" sz="2800" b="1">
                  <a:solidFill>
                    <a:schemeClr val="bg1"/>
                  </a:solidFill>
                  <a:latin typeface="微软雅黑" pitchFamily="2" charset="-122"/>
                  <a:ea typeface="微软雅黑" pitchFamily="2" charset="-122"/>
                </a:rPr>
                <a:t>表  单</a:t>
              </a:r>
              <a:endParaRPr lang="zh-CN" altLang="en-US" sz="2800"/>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4"/>
          <p:cNvSpPr txBox="1">
            <a:spLocks noChangeArrowheads="1"/>
          </p:cNvSpPr>
          <p:nvPr/>
        </p:nvSpPr>
        <p:spPr bwMode="auto">
          <a:xfrm>
            <a:off x="703263" y="1916113"/>
            <a:ext cx="7648575" cy="2032000"/>
          </a:xfrm>
          <a:prstGeom prst="rect">
            <a:avLst/>
          </a:prstGeom>
          <a:noFill/>
          <a:ln w="9525">
            <a:noFill/>
            <a:miter lim="800000"/>
            <a:headEnd/>
            <a:tailEnd/>
          </a:ln>
        </p:spPr>
        <p:txBody>
          <a:bodyPr>
            <a:spAutoFit/>
          </a:bodyPr>
          <a:lstStyle/>
          <a:p>
            <a:pPr eaLnBrk="0" hangingPunct="0"/>
            <a:r>
              <a:rPr lang="en-US"/>
              <a:t>Number</a:t>
            </a:r>
            <a:r>
              <a:rPr lang="zh-CN" altLang="en-US"/>
              <a:t>：专门用来输入数字的文本框。在提交时会检查其中的内容是否为数字，具有</a:t>
            </a:r>
            <a:r>
              <a:rPr lang="en-US"/>
              <a:t>min</a:t>
            </a:r>
            <a:r>
              <a:rPr lang="zh-CN" altLang="en-US"/>
              <a:t>、</a:t>
            </a:r>
            <a:r>
              <a:rPr lang="en-US"/>
              <a:t>max</a:t>
            </a:r>
            <a:r>
              <a:rPr lang="zh-CN" altLang="en-US"/>
              <a:t>、</a:t>
            </a:r>
            <a:r>
              <a:rPr lang="en-US"/>
              <a:t>step</a:t>
            </a:r>
            <a:r>
              <a:rPr lang="zh-CN" altLang="en-US"/>
              <a:t>的属性。</a:t>
            </a:r>
            <a:endParaRPr lang="en-US"/>
          </a:p>
          <a:p>
            <a:pPr eaLnBrk="0" hangingPunct="0"/>
            <a:endParaRPr lang="en-US"/>
          </a:p>
          <a:p>
            <a:pPr eaLnBrk="0" hangingPunct="0"/>
            <a:r>
              <a:rPr lang="en-US"/>
              <a:t> </a:t>
            </a:r>
            <a:r>
              <a:rPr lang="zh-CN" altLang="en-US"/>
              <a:t>例：</a:t>
            </a:r>
            <a:endParaRPr lang="en-US"/>
          </a:p>
          <a:p>
            <a:pPr eaLnBrk="0" hangingPunct="0"/>
            <a:r>
              <a:rPr lang="en-US"/>
              <a:t>&lt;input  name=“number1”  type=“number”  value=“25”  min=“10”  max=“100”  step=“5” /&gt;</a:t>
            </a:r>
          </a:p>
          <a:p>
            <a:pPr eaLnBrk="0" hangingPunct="0"/>
            <a:endParaRPr lang="en-US"/>
          </a:p>
        </p:txBody>
      </p:sp>
      <p:grpSp>
        <p:nvGrpSpPr>
          <p:cNvPr id="2" name="组合 3"/>
          <p:cNvGrpSpPr>
            <a:grpSpLocks/>
          </p:cNvGrpSpPr>
          <p:nvPr/>
        </p:nvGrpSpPr>
        <p:grpSpPr bwMode="auto">
          <a:xfrm>
            <a:off x="703263" y="908050"/>
            <a:ext cx="7648575" cy="647700"/>
            <a:chOff x="0" y="0"/>
            <a:chExt cx="7648027" cy="648072"/>
          </a:xfrm>
        </p:grpSpPr>
        <p:sp>
          <p:nvSpPr>
            <p:cNvPr id="8195" name="矩形 5"/>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8196" name="文本框 6"/>
            <p:cNvSpPr txBox="1">
              <a:spLocks noChangeArrowheads="1"/>
            </p:cNvSpPr>
            <p:nvPr/>
          </p:nvSpPr>
          <p:spPr bwMode="auto">
            <a:xfrm>
              <a:off x="1563575" y="71479"/>
              <a:ext cx="4762159" cy="524176"/>
            </a:xfrm>
            <a:prstGeom prst="rect">
              <a:avLst/>
            </a:prstGeom>
            <a:noFill/>
            <a:ln w="9525">
              <a:noFill/>
              <a:miter lim="800000"/>
              <a:headEnd/>
              <a:tailEnd/>
            </a:ln>
          </p:spPr>
          <p:txBody>
            <a:bodyPr>
              <a:spAutoFit/>
            </a:bodyPr>
            <a:lstStyle/>
            <a:p>
              <a:pPr algn="ctr" eaLnBrk="0" hangingPunct="0"/>
              <a:r>
                <a:rPr lang="zh-CN" altLang="en-US" sz="2800" b="1">
                  <a:solidFill>
                    <a:schemeClr val="bg1"/>
                  </a:solidFill>
                  <a:latin typeface="微软雅黑" pitchFamily="2" charset="-122"/>
                  <a:ea typeface="微软雅黑" pitchFamily="2" charset="-122"/>
                </a:rPr>
                <a:t>四、表  单</a:t>
              </a:r>
              <a:endParaRPr lang="zh-CN" altLang="en-US" sz="2800"/>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文本框 4"/>
          <p:cNvSpPr txBox="1">
            <a:spLocks noChangeArrowheads="1"/>
          </p:cNvSpPr>
          <p:nvPr/>
        </p:nvSpPr>
        <p:spPr bwMode="auto">
          <a:xfrm>
            <a:off x="703263" y="1916113"/>
            <a:ext cx="7648575" cy="4002087"/>
          </a:xfrm>
          <a:prstGeom prst="rect">
            <a:avLst/>
          </a:prstGeom>
          <a:noFill/>
          <a:ln w="9525">
            <a:noFill/>
            <a:miter lim="800000"/>
            <a:headEnd/>
            <a:tailEnd/>
          </a:ln>
        </p:spPr>
        <p:txBody>
          <a:bodyPr>
            <a:spAutoFit/>
          </a:bodyPr>
          <a:lstStyle/>
          <a:p>
            <a:pPr eaLnBrk="0" hangingPunct="0"/>
            <a:r>
              <a:rPr lang="en-US"/>
              <a:t>range</a:t>
            </a:r>
            <a:r>
              <a:rPr lang="zh-CN" altLang="en-US"/>
              <a:t>：是用来只允话输入一段范围内数值的文本框，它具有</a:t>
            </a:r>
            <a:r>
              <a:rPr lang="en-US"/>
              <a:t>min</a:t>
            </a:r>
            <a:r>
              <a:rPr lang="zh-CN" altLang="en-US"/>
              <a:t>属性与</a:t>
            </a:r>
            <a:r>
              <a:rPr lang="en-US"/>
              <a:t>max</a:t>
            </a:r>
            <a:r>
              <a:rPr lang="zh-CN" altLang="en-US"/>
              <a:t>属性，及</a:t>
            </a:r>
            <a:r>
              <a:rPr lang="en-US"/>
              <a:t>step</a:t>
            </a:r>
            <a:r>
              <a:rPr lang="zh-CN" altLang="en-US"/>
              <a:t>属性，可以指定每次拖动的步幅。</a:t>
            </a:r>
            <a:endParaRPr lang="en-US"/>
          </a:p>
          <a:p>
            <a:pPr eaLnBrk="0" hangingPunct="0"/>
            <a:endParaRPr lang="en-US"/>
          </a:p>
          <a:p>
            <a:pPr eaLnBrk="0" hangingPunct="0"/>
            <a:r>
              <a:rPr lang="zh-CN" altLang="en-US"/>
              <a:t>例：</a:t>
            </a:r>
            <a:endParaRPr lang="en-US"/>
          </a:p>
          <a:p>
            <a:pPr eaLnBrk="0" hangingPunct="0"/>
            <a:r>
              <a:rPr lang="en-US"/>
              <a:t> &lt;input  name=“range1” type=“range” value=“25” min=“0”  max=“100”  step=“5”    /&gt;</a:t>
            </a:r>
          </a:p>
          <a:p>
            <a:pPr eaLnBrk="0" hangingPunct="0"/>
            <a:endParaRPr lang="en-US"/>
          </a:p>
          <a:p>
            <a:pPr eaLnBrk="0" hangingPunct="0"/>
            <a:r>
              <a:rPr lang="en-US"/>
              <a:t> min  </a:t>
            </a:r>
            <a:r>
              <a:rPr lang="zh-CN" altLang="en-US"/>
              <a:t>最小值</a:t>
            </a:r>
            <a:endParaRPr lang="en-US"/>
          </a:p>
          <a:p>
            <a:pPr eaLnBrk="0" hangingPunct="0"/>
            <a:r>
              <a:rPr lang="en-US"/>
              <a:t> max  </a:t>
            </a:r>
            <a:r>
              <a:rPr lang="zh-CN" altLang="en-US"/>
              <a:t>最大值</a:t>
            </a:r>
            <a:endParaRPr lang="en-US"/>
          </a:p>
          <a:p>
            <a:pPr eaLnBrk="0" hangingPunct="0"/>
            <a:r>
              <a:rPr lang="en-US"/>
              <a:t> step  </a:t>
            </a:r>
            <a:r>
              <a:rPr lang="zh-CN" altLang="en-US"/>
              <a:t>数字间隔</a:t>
            </a:r>
            <a:endParaRPr lang="en-US"/>
          </a:p>
          <a:p>
            <a:pPr eaLnBrk="0" hangingPunct="0"/>
            <a:endParaRPr lang="en-US"/>
          </a:p>
          <a:p>
            <a:pPr eaLnBrk="0" hangingPunct="0"/>
            <a:endParaRPr lang="zh-CN" altLang="en-US">
              <a:ea typeface="微软雅黑" pitchFamily="2" charset="-122"/>
            </a:endParaRPr>
          </a:p>
          <a:p>
            <a:pPr eaLnBrk="0" hangingPunct="0"/>
            <a:endParaRPr lang="en-US" sz="2000"/>
          </a:p>
          <a:p>
            <a:pPr eaLnBrk="0" hangingPunct="0"/>
            <a:endParaRPr lang="en-US"/>
          </a:p>
        </p:txBody>
      </p:sp>
      <p:grpSp>
        <p:nvGrpSpPr>
          <p:cNvPr id="2" name="组合 3"/>
          <p:cNvGrpSpPr>
            <a:grpSpLocks/>
          </p:cNvGrpSpPr>
          <p:nvPr/>
        </p:nvGrpSpPr>
        <p:grpSpPr bwMode="auto">
          <a:xfrm>
            <a:off x="703263" y="908050"/>
            <a:ext cx="7648575" cy="647700"/>
            <a:chOff x="0" y="0"/>
            <a:chExt cx="7648027" cy="648072"/>
          </a:xfrm>
        </p:grpSpPr>
        <p:sp>
          <p:nvSpPr>
            <p:cNvPr id="9219" name="矩形 5"/>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9220" name="文本框 6"/>
            <p:cNvSpPr txBox="1">
              <a:spLocks noChangeArrowheads="1"/>
            </p:cNvSpPr>
            <p:nvPr/>
          </p:nvSpPr>
          <p:spPr bwMode="auto">
            <a:xfrm>
              <a:off x="1563575" y="71479"/>
              <a:ext cx="4762159" cy="548955"/>
            </a:xfrm>
            <a:prstGeom prst="rect">
              <a:avLst/>
            </a:prstGeom>
            <a:noFill/>
            <a:ln w="9525">
              <a:noFill/>
              <a:miter lim="800000"/>
              <a:headEnd/>
              <a:tailEnd/>
            </a:ln>
          </p:spPr>
          <p:txBody>
            <a:bodyPr>
              <a:spAutoFit/>
            </a:bodyPr>
            <a:lstStyle/>
            <a:p>
              <a:pPr algn="ctr" eaLnBrk="0" hangingPunct="0"/>
              <a:r>
                <a:rPr lang="zh-CN" altLang="en-US" sz="2800" b="1">
                  <a:solidFill>
                    <a:schemeClr val="bg1"/>
                  </a:solidFill>
                  <a:latin typeface="微软雅黑" pitchFamily="2" charset="-122"/>
                  <a:ea typeface="微软雅黑" pitchFamily="2" charset="-122"/>
                </a:rPr>
                <a:t>表  单</a:t>
              </a:r>
              <a:endParaRPr lang="zh-CN" altLang="en-US" sz="2800"/>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文本框 4"/>
          <p:cNvSpPr txBox="1">
            <a:spLocks noChangeArrowheads="1"/>
          </p:cNvSpPr>
          <p:nvPr/>
        </p:nvSpPr>
        <p:spPr bwMode="auto">
          <a:xfrm>
            <a:off x="703263" y="1916113"/>
            <a:ext cx="7648575" cy="5940425"/>
          </a:xfrm>
          <a:prstGeom prst="rect">
            <a:avLst/>
          </a:prstGeom>
          <a:noFill/>
          <a:ln w="9525">
            <a:noFill/>
            <a:miter lim="800000"/>
            <a:headEnd/>
            <a:tailEnd/>
          </a:ln>
        </p:spPr>
        <p:txBody>
          <a:bodyPr>
            <a:spAutoFit/>
          </a:bodyPr>
          <a:lstStyle/>
          <a:p>
            <a:pPr eaLnBrk="0" hangingPunct="0"/>
            <a:r>
              <a:rPr lang="en-US"/>
              <a:t>date pickers (date, month, week, time, datetime, datetime-local)</a:t>
            </a:r>
          </a:p>
          <a:p>
            <a:pPr eaLnBrk="0" hangingPunct="0"/>
            <a:endParaRPr lang="en-US"/>
          </a:p>
          <a:p>
            <a:pPr eaLnBrk="0" hangingPunct="0"/>
            <a:r>
              <a:rPr lang="zh-CN" altLang="en-US"/>
              <a:t>拥有多个可供选取日期和时间的新输入类型。</a:t>
            </a:r>
            <a:endParaRPr lang="en-US"/>
          </a:p>
          <a:p>
            <a:pPr eaLnBrk="0" hangingPunct="0"/>
            <a:endParaRPr lang="en-US"/>
          </a:p>
          <a:p>
            <a:pPr eaLnBrk="0" hangingPunct="0"/>
            <a:r>
              <a:rPr lang="en-US"/>
              <a:t>date - </a:t>
            </a:r>
            <a:r>
              <a:rPr lang="zh-CN" altLang="en-US"/>
              <a:t>选取日、月、年</a:t>
            </a:r>
          </a:p>
          <a:p>
            <a:pPr eaLnBrk="0" hangingPunct="0"/>
            <a:r>
              <a:rPr lang="en-US"/>
              <a:t>month - </a:t>
            </a:r>
            <a:r>
              <a:rPr lang="zh-CN" altLang="en-US"/>
              <a:t>选取月、年</a:t>
            </a:r>
          </a:p>
          <a:p>
            <a:pPr eaLnBrk="0" hangingPunct="0"/>
            <a:r>
              <a:rPr lang="en-US"/>
              <a:t>week - </a:t>
            </a:r>
            <a:r>
              <a:rPr lang="zh-CN" altLang="en-US"/>
              <a:t>选取周和年</a:t>
            </a:r>
          </a:p>
          <a:p>
            <a:pPr eaLnBrk="0" hangingPunct="0"/>
            <a:r>
              <a:rPr lang="en-US"/>
              <a:t>time - </a:t>
            </a:r>
            <a:r>
              <a:rPr lang="zh-CN" altLang="en-US"/>
              <a:t>选取时间（小时和分钟）</a:t>
            </a:r>
          </a:p>
          <a:p>
            <a:pPr eaLnBrk="0" hangingPunct="0"/>
            <a:r>
              <a:rPr lang="en-US"/>
              <a:t>datetime - </a:t>
            </a:r>
            <a:r>
              <a:rPr lang="zh-CN" altLang="en-US"/>
              <a:t>选取时间、日、月、年（</a:t>
            </a:r>
            <a:r>
              <a:rPr lang="en-US"/>
              <a:t>UTC </a:t>
            </a:r>
            <a:r>
              <a:rPr lang="zh-CN" altLang="en-US"/>
              <a:t>时间）</a:t>
            </a:r>
          </a:p>
          <a:p>
            <a:pPr eaLnBrk="0" hangingPunct="0"/>
            <a:r>
              <a:rPr lang="en-US"/>
              <a:t>datetime-local - </a:t>
            </a:r>
            <a:r>
              <a:rPr lang="zh-CN" altLang="en-US"/>
              <a:t>选取时间、日、月、年（本地时间）</a:t>
            </a:r>
          </a:p>
          <a:p>
            <a:pPr eaLnBrk="0" hangingPunct="0"/>
            <a:endParaRPr lang="en-US"/>
          </a:p>
          <a:p>
            <a:pPr eaLnBrk="0" hangingPunct="0"/>
            <a:r>
              <a:rPr lang="zh-CN" altLang="en-US"/>
              <a:t>例：</a:t>
            </a:r>
            <a:r>
              <a:rPr lang="en-US"/>
              <a:t>&lt;input  type=“month”  &gt;</a:t>
            </a:r>
          </a:p>
          <a:p>
            <a:pPr eaLnBrk="0" hangingPunct="0"/>
            <a:endParaRPr lang="en-US"/>
          </a:p>
          <a:p>
            <a:pPr eaLnBrk="0" hangingPunct="0"/>
            <a:r>
              <a:rPr lang="en-US"/>
              <a:t>Search</a:t>
            </a:r>
            <a:r>
              <a:rPr lang="zh-CN" altLang="en-US"/>
              <a:t>：输入的是搜索的关键字，与</a:t>
            </a:r>
            <a:r>
              <a:rPr lang="en-US"/>
              <a:t>type=“text” </a:t>
            </a:r>
            <a:r>
              <a:rPr lang="zh-CN" altLang="en-US"/>
              <a:t>基本上一样。</a:t>
            </a:r>
            <a:endParaRPr lang="en-US"/>
          </a:p>
          <a:p>
            <a:pPr eaLnBrk="0" hangingPunct="0"/>
            <a:endParaRPr lang="en-US"/>
          </a:p>
          <a:p>
            <a:pPr eaLnBrk="0" hangingPunct="0"/>
            <a:r>
              <a:rPr lang="en-US"/>
              <a:t>Color</a:t>
            </a:r>
            <a:r>
              <a:rPr lang="zh-CN" altLang="en-US"/>
              <a:t>：用来选取颜色。</a:t>
            </a:r>
            <a:endParaRPr lang="en-US"/>
          </a:p>
          <a:p>
            <a:pPr eaLnBrk="0" hangingPunct="0"/>
            <a:endParaRPr lang="zh-CN" altLang="en-US"/>
          </a:p>
          <a:p>
            <a:pPr eaLnBrk="0" hangingPunct="0"/>
            <a:endParaRPr lang="en-US">
              <a:solidFill>
                <a:srgbClr val="333333"/>
              </a:solidFill>
              <a:latin typeface="微软雅黑" pitchFamily="2" charset="-122"/>
              <a:ea typeface="微软雅黑" pitchFamily="2" charset="-122"/>
            </a:endParaRPr>
          </a:p>
          <a:p>
            <a:pPr eaLnBrk="0" hangingPunct="0"/>
            <a:endParaRPr lang="zh-CN" altLang="en-US">
              <a:ea typeface="微软雅黑" pitchFamily="2" charset="-122"/>
            </a:endParaRPr>
          </a:p>
          <a:p>
            <a:pPr eaLnBrk="0" hangingPunct="0"/>
            <a:endParaRPr lang="en-US" sz="2000"/>
          </a:p>
          <a:p>
            <a:pPr eaLnBrk="0" hangingPunct="0"/>
            <a:endParaRPr lang="en-US"/>
          </a:p>
        </p:txBody>
      </p:sp>
      <p:grpSp>
        <p:nvGrpSpPr>
          <p:cNvPr id="2" name="组合 3"/>
          <p:cNvGrpSpPr>
            <a:grpSpLocks/>
          </p:cNvGrpSpPr>
          <p:nvPr/>
        </p:nvGrpSpPr>
        <p:grpSpPr bwMode="auto">
          <a:xfrm>
            <a:off x="703263" y="908050"/>
            <a:ext cx="7648575" cy="647700"/>
            <a:chOff x="0" y="0"/>
            <a:chExt cx="7648027" cy="648072"/>
          </a:xfrm>
        </p:grpSpPr>
        <p:sp>
          <p:nvSpPr>
            <p:cNvPr id="10243" name="矩形 5"/>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10244" name="文本框 6"/>
            <p:cNvSpPr txBox="1">
              <a:spLocks noChangeArrowheads="1"/>
            </p:cNvSpPr>
            <p:nvPr/>
          </p:nvSpPr>
          <p:spPr bwMode="auto">
            <a:xfrm>
              <a:off x="1563575" y="71479"/>
              <a:ext cx="4762159" cy="548955"/>
            </a:xfrm>
            <a:prstGeom prst="rect">
              <a:avLst/>
            </a:prstGeom>
            <a:noFill/>
            <a:ln w="9525">
              <a:noFill/>
              <a:miter lim="800000"/>
              <a:headEnd/>
              <a:tailEnd/>
            </a:ln>
          </p:spPr>
          <p:txBody>
            <a:bodyPr>
              <a:spAutoFit/>
            </a:bodyPr>
            <a:lstStyle/>
            <a:p>
              <a:pPr algn="ctr" eaLnBrk="0" hangingPunct="0"/>
              <a:r>
                <a:rPr lang="zh-CN" altLang="en-US" sz="2800" b="1">
                  <a:solidFill>
                    <a:schemeClr val="bg1"/>
                  </a:solidFill>
                  <a:latin typeface="微软雅黑" pitchFamily="2" charset="-122"/>
                  <a:ea typeface="微软雅黑" pitchFamily="2" charset="-122"/>
                </a:rPr>
                <a:t>表  单</a:t>
              </a:r>
              <a:endParaRPr lang="zh-CN" altLang="en-US" sz="2800"/>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文本框 4"/>
          <p:cNvSpPr txBox="1">
            <a:spLocks noChangeArrowheads="1"/>
          </p:cNvSpPr>
          <p:nvPr/>
        </p:nvSpPr>
        <p:spPr bwMode="auto">
          <a:xfrm>
            <a:off x="703263" y="1916113"/>
            <a:ext cx="7648575" cy="2894012"/>
          </a:xfrm>
          <a:prstGeom prst="rect">
            <a:avLst/>
          </a:prstGeom>
          <a:noFill/>
          <a:ln w="9525">
            <a:noFill/>
            <a:miter lim="800000"/>
            <a:headEnd/>
            <a:tailEnd/>
          </a:ln>
        </p:spPr>
        <p:txBody>
          <a:bodyPr>
            <a:spAutoFit/>
          </a:bodyPr>
          <a:lstStyle/>
          <a:p>
            <a:pPr eaLnBrk="0" hangingPunct="0"/>
            <a:r>
              <a:rPr lang="en-US" dirty="0">
                <a:solidFill>
                  <a:srgbClr val="333333"/>
                </a:solidFill>
                <a:latin typeface="微软雅黑" pitchFamily="2" charset="-122"/>
                <a:ea typeface="微软雅黑" pitchFamily="2" charset="-122"/>
              </a:rPr>
              <a:t> output</a:t>
            </a:r>
            <a:r>
              <a:rPr lang="zh-CN" altLang="en-US" dirty="0">
                <a:solidFill>
                  <a:srgbClr val="333333"/>
                </a:solidFill>
                <a:latin typeface="微软雅黑" pitchFamily="2" charset="-122"/>
                <a:ea typeface="微软雅黑" pitchFamily="2" charset="-122"/>
              </a:rPr>
              <a:t>： 定义不同类型的输出，如计算结果的输出，或脚本的输出。</a:t>
            </a:r>
            <a:endParaRPr lang="en-US" dirty="0">
              <a:solidFill>
                <a:srgbClr val="333333"/>
              </a:solidFill>
              <a:latin typeface="微软雅黑" pitchFamily="2" charset="-122"/>
              <a:ea typeface="微软雅黑" pitchFamily="2" charset="-122"/>
            </a:endParaRPr>
          </a:p>
          <a:p>
            <a:pPr eaLnBrk="0" hangingPunct="0"/>
            <a:endParaRPr lang="en-US" dirty="0">
              <a:solidFill>
                <a:srgbClr val="333333"/>
              </a:solidFill>
              <a:latin typeface="微软雅黑" pitchFamily="2" charset="-122"/>
              <a:ea typeface="微软雅黑" pitchFamily="2" charset="-122"/>
            </a:endParaRPr>
          </a:p>
          <a:p>
            <a:pPr eaLnBrk="0" hangingPunct="0"/>
            <a:r>
              <a:rPr lang="zh-CN" altLang="en-US" dirty="0">
                <a:solidFill>
                  <a:srgbClr val="333333"/>
                </a:solidFill>
                <a:latin typeface="微软雅黑" pitchFamily="2" charset="-122"/>
                <a:ea typeface="微软雅黑" pitchFamily="2" charset="-122"/>
              </a:rPr>
              <a:t>注：必须从属于某个表单。即，必须将它书写在表单内部，或对它添加</a:t>
            </a:r>
            <a:r>
              <a:rPr lang="en-US" dirty="0">
                <a:solidFill>
                  <a:srgbClr val="333333"/>
                </a:solidFill>
                <a:latin typeface="微软雅黑" pitchFamily="2" charset="-122"/>
                <a:ea typeface="微软雅黑" pitchFamily="2" charset="-122"/>
              </a:rPr>
              <a:t>form</a:t>
            </a:r>
            <a:r>
              <a:rPr lang="zh-CN" altLang="en-US" dirty="0">
                <a:solidFill>
                  <a:srgbClr val="333333"/>
                </a:solidFill>
                <a:latin typeface="微软雅黑" pitchFamily="2" charset="-122"/>
                <a:ea typeface="微软雅黑" pitchFamily="2" charset="-122"/>
              </a:rPr>
              <a:t>属性。</a:t>
            </a:r>
            <a:endParaRPr lang="en-US" dirty="0">
              <a:solidFill>
                <a:srgbClr val="333333"/>
              </a:solidFill>
              <a:latin typeface="微软雅黑" pitchFamily="2" charset="-122"/>
              <a:ea typeface="微软雅黑" pitchFamily="2" charset="-122"/>
            </a:endParaRPr>
          </a:p>
          <a:p>
            <a:pPr eaLnBrk="0" hangingPunct="0"/>
            <a:endParaRPr lang="en-US" dirty="0">
              <a:solidFill>
                <a:srgbClr val="333333"/>
              </a:solidFill>
              <a:latin typeface="微软雅黑" pitchFamily="2" charset="-122"/>
              <a:ea typeface="微软雅黑" pitchFamily="2" charset="-122"/>
            </a:endParaRPr>
          </a:p>
          <a:p>
            <a:pPr eaLnBrk="0" hangingPunct="0"/>
            <a:endParaRPr lang="en-US" dirty="0">
              <a:solidFill>
                <a:srgbClr val="333333"/>
              </a:solidFill>
              <a:latin typeface="微软雅黑" pitchFamily="2" charset="-122"/>
              <a:ea typeface="微软雅黑" pitchFamily="2" charset="-122"/>
            </a:endParaRPr>
          </a:p>
          <a:p>
            <a:pPr eaLnBrk="0" hangingPunct="0"/>
            <a:endParaRPr lang="en-US" dirty="0">
              <a:solidFill>
                <a:srgbClr val="333333"/>
              </a:solidFill>
              <a:latin typeface="微软雅黑" pitchFamily="2" charset="-122"/>
              <a:ea typeface="微软雅黑" pitchFamily="2" charset="-122"/>
            </a:endParaRPr>
          </a:p>
          <a:p>
            <a:pPr eaLnBrk="0" hangingPunct="0"/>
            <a:endParaRPr lang="zh-CN" altLang="en-US" dirty="0">
              <a:ea typeface="微软雅黑" pitchFamily="2" charset="-122"/>
            </a:endParaRPr>
          </a:p>
          <a:p>
            <a:pPr eaLnBrk="0" hangingPunct="0"/>
            <a:endParaRPr lang="en-US" sz="2000" dirty="0"/>
          </a:p>
          <a:p>
            <a:pPr eaLnBrk="0" hangingPunct="0"/>
            <a:endParaRPr lang="en-US" dirty="0"/>
          </a:p>
        </p:txBody>
      </p:sp>
      <p:grpSp>
        <p:nvGrpSpPr>
          <p:cNvPr id="2" name="组合 3"/>
          <p:cNvGrpSpPr>
            <a:grpSpLocks/>
          </p:cNvGrpSpPr>
          <p:nvPr/>
        </p:nvGrpSpPr>
        <p:grpSpPr bwMode="auto">
          <a:xfrm>
            <a:off x="703263" y="908050"/>
            <a:ext cx="7648575" cy="647700"/>
            <a:chOff x="0" y="0"/>
            <a:chExt cx="7648027" cy="648072"/>
          </a:xfrm>
        </p:grpSpPr>
        <p:sp>
          <p:nvSpPr>
            <p:cNvPr id="11267" name="矩形 5"/>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11268" name="文本框 6"/>
            <p:cNvSpPr txBox="1">
              <a:spLocks noChangeArrowheads="1"/>
            </p:cNvSpPr>
            <p:nvPr/>
          </p:nvSpPr>
          <p:spPr bwMode="auto">
            <a:xfrm>
              <a:off x="1563575" y="71479"/>
              <a:ext cx="4762159" cy="548955"/>
            </a:xfrm>
            <a:prstGeom prst="rect">
              <a:avLst/>
            </a:prstGeom>
            <a:noFill/>
            <a:ln w="9525">
              <a:noFill/>
              <a:miter lim="800000"/>
              <a:headEnd/>
              <a:tailEnd/>
            </a:ln>
          </p:spPr>
          <p:txBody>
            <a:bodyPr>
              <a:spAutoFit/>
            </a:bodyPr>
            <a:lstStyle/>
            <a:p>
              <a:pPr algn="ctr" eaLnBrk="0" hangingPunct="0"/>
              <a:r>
                <a:rPr lang="zh-CN" altLang="en-US" sz="2800" b="1">
                  <a:solidFill>
                    <a:schemeClr val="bg1"/>
                  </a:solidFill>
                  <a:latin typeface="微软雅黑" pitchFamily="2" charset="-122"/>
                  <a:ea typeface="微软雅黑" pitchFamily="2" charset="-122"/>
                </a:rPr>
                <a:t>表  单</a:t>
              </a:r>
              <a:endParaRPr lang="zh-CN" altLang="en-US" sz="2800"/>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文本框 4"/>
          <p:cNvSpPr txBox="1">
            <a:spLocks noChangeArrowheads="1"/>
          </p:cNvSpPr>
          <p:nvPr/>
        </p:nvSpPr>
        <p:spPr bwMode="auto">
          <a:xfrm>
            <a:off x="703263" y="1916113"/>
            <a:ext cx="7648575" cy="2062162"/>
          </a:xfrm>
          <a:prstGeom prst="rect">
            <a:avLst/>
          </a:prstGeom>
          <a:noFill/>
          <a:ln w="9525">
            <a:noFill/>
            <a:miter lim="800000"/>
            <a:headEnd/>
            <a:tailEnd/>
          </a:ln>
        </p:spPr>
        <p:txBody>
          <a:bodyPr>
            <a:spAutoFit/>
          </a:bodyPr>
          <a:lstStyle/>
          <a:p>
            <a:pPr eaLnBrk="0" hangingPunct="0"/>
            <a:r>
              <a:rPr lang="zh-CN" altLang="en-US" dirty="0">
                <a:solidFill>
                  <a:srgbClr val="333333"/>
                </a:solidFill>
                <a:latin typeface="微软雅黑" pitchFamily="2" charset="-122"/>
                <a:ea typeface="微软雅黑" pitchFamily="2" charset="-122"/>
              </a:rPr>
              <a:t>对新元素样式的使用：</a:t>
            </a:r>
            <a:endParaRPr lang="en-US" dirty="0">
              <a:solidFill>
                <a:srgbClr val="333333"/>
              </a:solidFill>
              <a:latin typeface="微软雅黑" pitchFamily="2" charset="-122"/>
              <a:ea typeface="微软雅黑" pitchFamily="2" charset="-122"/>
            </a:endParaRPr>
          </a:p>
          <a:p>
            <a:pPr eaLnBrk="0" hangingPunct="0"/>
            <a:endParaRPr lang="en-US" dirty="0">
              <a:solidFill>
                <a:srgbClr val="333333"/>
              </a:solidFill>
              <a:latin typeface="微软雅黑" pitchFamily="2" charset="-122"/>
              <a:ea typeface="微软雅黑" pitchFamily="2" charset="-122"/>
            </a:endParaRPr>
          </a:p>
          <a:p>
            <a:pPr eaLnBrk="0" hangingPunct="0"/>
            <a:r>
              <a:rPr lang="zh-CN" altLang="en-US" dirty="0">
                <a:solidFill>
                  <a:srgbClr val="333333"/>
                </a:solidFill>
                <a:latin typeface="微软雅黑" pitchFamily="2" charset="-122"/>
                <a:ea typeface="微软雅黑" pitchFamily="2" charset="-122"/>
              </a:rPr>
              <a:t>注意，跟 </a:t>
            </a:r>
            <a:r>
              <a:rPr lang="en-US" dirty="0">
                <a:solidFill>
                  <a:srgbClr val="333333"/>
                </a:solidFill>
                <a:latin typeface="微软雅黑" pitchFamily="2" charset="-122"/>
                <a:ea typeface="微软雅黑" pitchFamily="2" charset="-122"/>
              </a:rPr>
              <a:t>input  </a:t>
            </a:r>
            <a:r>
              <a:rPr lang="zh-CN" altLang="en-US" dirty="0">
                <a:solidFill>
                  <a:srgbClr val="333333"/>
                </a:solidFill>
                <a:latin typeface="微软雅黑" pitchFamily="2" charset="-122"/>
                <a:ea typeface="微软雅黑" pitchFamily="2" charset="-122"/>
              </a:rPr>
              <a:t>标签设置样式一样，但是要设置标签中局部的样式不能实现。如改变日历的背景色，颜色框的按钮效果，等，这些都不可以实现。</a:t>
            </a:r>
            <a:endParaRPr lang="en-US" dirty="0">
              <a:solidFill>
                <a:srgbClr val="333333"/>
              </a:solidFill>
              <a:latin typeface="微软雅黑" pitchFamily="2" charset="-122"/>
              <a:ea typeface="微软雅黑" pitchFamily="2" charset="-122"/>
            </a:endParaRPr>
          </a:p>
          <a:p>
            <a:pPr eaLnBrk="0" hangingPunct="0"/>
            <a:endParaRPr lang="zh-CN" altLang="en-US" dirty="0">
              <a:ea typeface="微软雅黑" pitchFamily="2" charset="-122"/>
            </a:endParaRPr>
          </a:p>
          <a:p>
            <a:pPr eaLnBrk="0" hangingPunct="0"/>
            <a:endParaRPr lang="en-US" sz="2000" dirty="0"/>
          </a:p>
          <a:p>
            <a:pPr eaLnBrk="0" hangingPunct="0"/>
            <a:endParaRPr lang="en-US" dirty="0"/>
          </a:p>
        </p:txBody>
      </p:sp>
      <p:grpSp>
        <p:nvGrpSpPr>
          <p:cNvPr id="2" name="组合 3"/>
          <p:cNvGrpSpPr>
            <a:grpSpLocks/>
          </p:cNvGrpSpPr>
          <p:nvPr/>
        </p:nvGrpSpPr>
        <p:grpSpPr bwMode="auto">
          <a:xfrm>
            <a:off x="703263" y="908050"/>
            <a:ext cx="7648575" cy="647700"/>
            <a:chOff x="0" y="0"/>
            <a:chExt cx="7648027" cy="648072"/>
          </a:xfrm>
        </p:grpSpPr>
        <p:sp>
          <p:nvSpPr>
            <p:cNvPr id="12291" name="矩形 5"/>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12292" name="文本框 6"/>
            <p:cNvSpPr txBox="1">
              <a:spLocks noChangeArrowheads="1"/>
            </p:cNvSpPr>
            <p:nvPr/>
          </p:nvSpPr>
          <p:spPr bwMode="auto">
            <a:xfrm>
              <a:off x="1563575" y="71479"/>
              <a:ext cx="4762159" cy="548955"/>
            </a:xfrm>
            <a:prstGeom prst="rect">
              <a:avLst/>
            </a:prstGeom>
            <a:noFill/>
            <a:ln w="9525">
              <a:noFill/>
              <a:miter lim="800000"/>
              <a:headEnd/>
              <a:tailEnd/>
            </a:ln>
          </p:spPr>
          <p:txBody>
            <a:bodyPr>
              <a:spAutoFit/>
            </a:bodyPr>
            <a:lstStyle/>
            <a:p>
              <a:pPr algn="ctr" eaLnBrk="0" hangingPunct="0"/>
              <a:r>
                <a:rPr lang="zh-CN" altLang="en-US" sz="2800" b="1">
                  <a:solidFill>
                    <a:schemeClr val="bg1"/>
                  </a:solidFill>
                  <a:latin typeface="微软雅黑" pitchFamily="2" charset="-122"/>
                  <a:ea typeface="微软雅黑" pitchFamily="2" charset="-122"/>
                </a:rPr>
                <a:t>表  单</a:t>
              </a:r>
              <a:endParaRPr lang="zh-CN" altLang="en-US" sz="2800"/>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文本框 4"/>
          <p:cNvSpPr txBox="1">
            <a:spLocks noChangeArrowheads="1"/>
          </p:cNvSpPr>
          <p:nvPr/>
        </p:nvSpPr>
        <p:spPr bwMode="auto">
          <a:xfrm>
            <a:off x="703263" y="2205038"/>
            <a:ext cx="7648575" cy="5078412"/>
          </a:xfrm>
          <a:prstGeom prst="rect">
            <a:avLst/>
          </a:prstGeom>
          <a:noFill/>
          <a:ln w="9525">
            <a:noFill/>
            <a:miter lim="800000"/>
            <a:headEnd/>
            <a:tailEnd/>
          </a:ln>
        </p:spPr>
        <p:txBody>
          <a:bodyPr>
            <a:spAutoFit/>
          </a:bodyPr>
          <a:lstStyle/>
          <a:p>
            <a:pPr eaLnBrk="0" hangingPunct="0"/>
            <a:r>
              <a:rPr lang="en-US" b="1"/>
              <a:t>2</a:t>
            </a:r>
            <a:r>
              <a:rPr lang="zh-CN" altLang="en-US" b="1"/>
              <a:t>、表单新属性</a:t>
            </a:r>
            <a:endParaRPr lang="en-US" b="1"/>
          </a:p>
          <a:p>
            <a:pPr eaLnBrk="0" hangingPunct="0"/>
            <a:endParaRPr lang="en-US" b="1"/>
          </a:p>
          <a:p>
            <a:pPr eaLnBrk="0" hangingPunct="0"/>
            <a:r>
              <a:rPr lang="en-US"/>
              <a:t>  </a:t>
            </a:r>
            <a:r>
              <a:rPr lang="en-US" b="1"/>
              <a:t> 1</a:t>
            </a:r>
            <a:r>
              <a:rPr lang="zh-CN" altLang="en-US" b="1"/>
              <a:t>）、</a:t>
            </a:r>
            <a:r>
              <a:rPr lang="en-US" b="1"/>
              <a:t>Datalist</a:t>
            </a:r>
            <a:r>
              <a:rPr lang="en-US"/>
              <a:t> </a:t>
            </a:r>
            <a:r>
              <a:rPr lang="zh-CN" altLang="en-US"/>
              <a:t>：选项列表</a:t>
            </a:r>
            <a:endParaRPr lang="en-US"/>
          </a:p>
          <a:p>
            <a:pPr eaLnBrk="0" hangingPunct="0"/>
            <a:r>
              <a:rPr lang="zh-CN" altLang="en-US"/>
              <a:t>例：</a:t>
            </a:r>
            <a:endParaRPr lang="en-US"/>
          </a:p>
          <a:p>
            <a:pPr eaLnBrk="0" hangingPunct="0"/>
            <a:r>
              <a:rPr lang="en-US"/>
              <a:t>&lt;input type="url" list="url_list" name="link" /&gt;</a:t>
            </a:r>
          </a:p>
          <a:p>
            <a:pPr eaLnBrk="0" hangingPunct="0"/>
            <a:endParaRPr lang="en-US"/>
          </a:p>
          <a:p>
            <a:pPr eaLnBrk="0" hangingPunct="0"/>
            <a:r>
              <a:rPr lang="en-US"/>
              <a:t> &lt;datalist id="url_list"&gt; </a:t>
            </a:r>
          </a:p>
          <a:p>
            <a:pPr eaLnBrk="0" hangingPunct="0"/>
            <a:endParaRPr lang="en-US"/>
          </a:p>
          <a:p>
            <a:pPr eaLnBrk="0" hangingPunct="0"/>
            <a:r>
              <a:rPr lang="en-US"/>
              <a:t>&lt;option label="W3School" value="http://www.W3School.com.cn" /&gt; &lt;option label="Google" value="http://www.google.com" /&gt; &lt;option label="Microsoft" value="http://www.microsoft.com" /&gt; </a:t>
            </a:r>
          </a:p>
          <a:p>
            <a:pPr eaLnBrk="0" hangingPunct="0"/>
            <a:endParaRPr lang="en-US"/>
          </a:p>
          <a:p>
            <a:pPr eaLnBrk="0" hangingPunct="0"/>
            <a:r>
              <a:rPr lang="en-US"/>
              <a:t>&lt;/datalist&gt;</a:t>
            </a:r>
          </a:p>
          <a:p>
            <a:pPr eaLnBrk="0" hangingPunct="0"/>
            <a:endParaRPr lang="en-US"/>
          </a:p>
          <a:p>
            <a:pPr eaLnBrk="0" hangingPunct="0"/>
            <a:r>
              <a:rPr lang="zh-CN" altLang="en-US" b="1"/>
              <a:t>提示：</a:t>
            </a:r>
            <a:r>
              <a:rPr lang="en-US"/>
              <a:t>option </a:t>
            </a:r>
            <a:r>
              <a:rPr lang="zh-CN" altLang="en-US"/>
              <a:t>元素永远都要设置 </a:t>
            </a:r>
            <a:r>
              <a:rPr lang="en-US"/>
              <a:t>value </a:t>
            </a:r>
            <a:r>
              <a:rPr lang="zh-CN" altLang="en-US"/>
              <a:t>属性。</a:t>
            </a:r>
            <a:endParaRPr lang="en-US"/>
          </a:p>
          <a:p>
            <a:pPr eaLnBrk="0" hangingPunct="0"/>
            <a:endParaRPr lang="en-US"/>
          </a:p>
          <a:p>
            <a:pPr eaLnBrk="0" hangingPunct="0"/>
            <a:endParaRPr lang="en-US">
              <a:solidFill>
                <a:srgbClr val="333333"/>
              </a:solidFill>
              <a:latin typeface="微软雅黑" pitchFamily="2" charset="-122"/>
              <a:ea typeface="微软雅黑" pitchFamily="2" charset="-122"/>
            </a:endParaRPr>
          </a:p>
          <a:p>
            <a:pPr eaLnBrk="0" hangingPunct="0"/>
            <a:endParaRPr lang="zh-CN" altLang="en-US">
              <a:ea typeface="微软雅黑" pitchFamily="2" charset="-122"/>
            </a:endParaRPr>
          </a:p>
        </p:txBody>
      </p:sp>
      <p:grpSp>
        <p:nvGrpSpPr>
          <p:cNvPr id="2" name="组合 3"/>
          <p:cNvGrpSpPr>
            <a:grpSpLocks/>
          </p:cNvGrpSpPr>
          <p:nvPr/>
        </p:nvGrpSpPr>
        <p:grpSpPr bwMode="auto">
          <a:xfrm>
            <a:off x="703263" y="908050"/>
            <a:ext cx="7648575" cy="647700"/>
            <a:chOff x="0" y="0"/>
            <a:chExt cx="7648027" cy="648072"/>
          </a:xfrm>
        </p:grpSpPr>
        <p:sp>
          <p:nvSpPr>
            <p:cNvPr id="13315" name="矩形 5"/>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13316" name="文本框 6"/>
            <p:cNvSpPr txBox="1">
              <a:spLocks noChangeArrowheads="1"/>
            </p:cNvSpPr>
            <p:nvPr/>
          </p:nvSpPr>
          <p:spPr bwMode="auto">
            <a:xfrm>
              <a:off x="1563575" y="71479"/>
              <a:ext cx="4762159" cy="548955"/>
            </a:xfrm>
            <a:prstGeom prst="rect">
              <a:avLst/>
            </a:prstGeom>
            <a:noFill/>
            <a:ln w="9525">
              <a:noFill/>
              <a:miter lim="800000"/>
              <a:headEnd/>
              <a:tailEnd/>
            </a:ln>
          </p:spPr>
          <p:txBody>
            <a:bodyPr>
              <a:spAutoFit/>
            </a:bodyPr>
            <a:lstStyle/>
            <a:p>
              <a:pPr algn="ctr" eaLnBrk="0" hangingPunct="0"/>
              <a:r>
                <a:rPr lang="zh-CN" altLang="en-US" sz="2800" b="1">
                  <a:solidFill>
                    <a:schemeClr val="bg1"/>
                  </a:solidFill>
                  <a:latin typeface="微软雅黑" pitchFamily="2" charset="-122"/>
                  <a:ea typeface="微软雅黑" pitchFamily="2" charset="-122"/>
                </a:rPr>
                <a:t>表  单</a:t>
              </a:r>
              <a:endParaRPr lang="zh-CN" altLang="en-US" sz="2800"/>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a:grpSpLocks/>
          </p:cNvGrpSpPr>
          <p:nvPr/>
        </p:nvGrpSpPr>
        <p:grpSpPr bwMode="auto">
          <a:xfrm>
            <a:off x="703263" y="908050"/>
            <a:ext cx="7648575" cy="647700"/>
            <a:chOff x="0" y="0"/>
            <a:chExt cx="7648027" cy="648072"/>
          </a:xfrm>
        </p:grpSpPr>
        <p:sp>
          <p:nvSpPr>
            <p:cNvPr id="14338" name="矩形 5"/>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14339" name="文本框 6"/>
            <p:cNvSpPr txBox="1">
              <a:spLocks noChangeArrowheads="1"/>
            </p:cNvSpPr>
            <p:nvPr/>
          </p:nvSpPr>
          <p:spPr bwMode="auto">
            <a:xfrm>
              <a:off x="1563575" y="71479"/>
              <a:ext cx="4762159" cy="548955"/>
            </a:xfrm>
            <a:prstGeom prst="rect">
              <a:avLst/>
            </a:prstGeom>
            <a:noFill/>
            <a:ln w="9525">
              <a:noFill/>
              <a:miter lim="800000"/>
              <a:headEnd/>
              <a:tailEnd/>
            </a:ln>
          </p:spPr>
          <p:txBody>
            <a:bodyPr>
              <a:spAutoFit/>
            </a:bodyPr>
            <a:lstStyle/>
            <a:p>
              <a:pPr algn="ctr" eaLnBrk="0" hangingPunct="0"/>
              <a:r>
                <a:rPr lang="zh-CN" altLang="en-US" sz="2800" b="1">
                  <a:solidFill>
                    <a:schemeClr val="bg1"/>
                  </a:solidFill>
                  <a:latin typeface="微软雅黑" pitchFamily="2" charset="-122"/>
                  <a:ea typeface="微软雅黑" pitchFamily="2" charset="-122"/>
                </a:rPr>
                <a:t>表  单 验 证</a:t>
              </a:r>
              <a:endParaRPr lang="en-US" altLang="zh-CN" sz="2800" b="1">
                <a:solidFill>
                  <a:schemeClr val="bg1"/>
                </a:solidFill>
                <a:latin typeface="微软雅黑" pitchFamily="2" charset="-122"/>
                <a:ea typeface="微软雅黑" pitchFamily="2" charset="-122"/>
              </a:endParaRPr>
            </a:p>
          </p:txBody>
        </p:sp>
      </p:grpSp>
      <p:sp>
        <p:nvSpPr>
          <p:cNvPr id="14340" name="文本框 4"/>
          <p:cNvSpPr txBox="1">
            <a:spLocks noChangeArrowheads="1"/>
          </p:cNvSpPr>
          <p:nvPr/>
        </p:nvSpPr>
        <p:spPr bwMode="auto">
          <a:xfrm>
            <a:off x="684213" y="1700213"/>
            <a:ext cx="7648575" cy="5303837"/>
          </a:xfrm>
          <a:prstGeom prst="rect">
            <a:avLst/>
          </a:prstGeom>
          <a:noFill/>
          <a:ln w="9525">
            <a:noFill/>
            <a:miter lim="800000"/>
            <a:headEnd/>
            <a:tailEnd/>
          </a:ln>
        </p:spPr>
        <p:txBody>
          <a:bodyPr>
            <a:spAutoFit/>
          </a:bodyPr>
          <a:lstStyle/>
          <a:p>
            <a:pPr eaLnBrk="0" hangingPunct="0"/>
            <a:r>
              <a:rPr lang="en-US" b="1"/>
              <a:t>HTML5</a:t>
            </a:r>
            <a:r>
              <a:rPr lang="zh-CN" altLang="en-US" b="1"/>
              <a:t>增加了大量在提交时对表单及表单元素内容有效性验证的功能。</a:t>
            </a:r>
            <a:endParaRPr lang="en-US" b="1"/>
          </a:p>
          <a:p>
            <a:pPr eaLnBrk="0" hangingPunct="0"/>
            <a:endParaRPr lang="en-US" b="1"/>
          </a:p>
          <a:p>
            <a:pPr eaLnBrk="0" hangingPunct="0"/>
            <a:r>
              <a:rPr lang="en-US" b="1"/>
              <a:t>1</a:t>
            </a:r>
            <a:r>
              <a:rPr lang="zh-CN" altLang="en-US" b="1"/>
              <a:t>、自动验证</a:t>
            </a:r>
            <a:endParaRPr lang="en-US" b="1"/>
          </a:p>
          <a:p>
            <a:pPr eaLnBrk="0" hangingPunct="0"/>
            <a:endParaRPr lang="en-US" b="1"/>
          </a:p>
          <a:p>
            <a:pPr eaLnBrk="0" hangingPunct="0"/>
            <a:r>
              <a:rPr lang="en-US"/>
              <a:t>  </a:t>
            </a:r>
            <a:r>
              <a:rPr lang="en-US" b="1"/>
              <a:t> 1</a:t>
            </a:r>
            <a:r>
              <a:rPr lang="zh-CN" altLang="en-US" b="1"/>
              <a:t>）、</a:t>
            </a:r>
            <a:r>
              <a:rPr lang="en-US" b="1"/>
              <a:t>required</a:t>
            </a:r>
          </a:p>
          <a:p>
            <a:pPr eaLnBrk="0" hangingPunct="0"/>
            <a:r>
              <a:rPr lang="en-US" b="1"/>
              <a:t>      </a:t>
            </a:r>
            <a:r>
              <a:rPr lang="zh-CN" altLang="en-US" b="1"/>
              <a:t>可以应用在大多数输入元素上（除了隐藏元素和图片），在提交时如果元素内容为空白，则不允许提交，同时显示提示文字。</a:t>
            </a:r>
            <a:endParaRPr lang="en-US" b="1"/>
          </a:p>
          <a:p>
            <a:pPr eaLnBrk="0" hangingPunct="0"/>
            <a:endParaRPr lang="en-US" b="1"/>
          </a:p>
          <a:p>
            <a:pPr eaLnBrk="0" hangingPunct="0"/>
            <a:r>
              <a:rPr lang="en-US" b="1"/>
              <a:t>  2</a:t>
            </a:r>
            <a:r>
              <a:rPr lang="zh-CN" altLang="en-US" b="1"/>
              <a:t>）、</a:t>
            </a:r>
            <a:r>
              <a:rPr lang="en-US" b="1"/>
              <a:t>pattern</a:t>
            </a:r>
          </a:p>
          <a:p>
            <a:pPr eaLnBrk="0" hangingPunct="0"/>
            <a:r>
              <a:rPr lang="en-US" b="1"/>
              <a:t>      </a:t>
            </a:r>
            <a:r>
              <a:rPr lang="zh-CN" altLang="en-US" b="1"/>
              <a:t>将属性值设为某个格式的正则表达式，在提交时会检查其内容是否符合给定格式。</a:t>
            </a:r>
            <a:endParaRPr lang="en-US" b="1"/>
          </a:p>
          <a:p>
            <a:pPr eaLnBrk="0" hangingPunct="0"/>
            <a:endParaRPr lang="en-US" b="1"/>
          </a:p>
          <a:p>
            <a:pPr eaLnBrk="0" hangingPunct="0"/>
            <a:r>
              <a:rPr lang="en-US" b="1"/>
              <a:t>    </a:t>
            </a:r>
            <a:r>
              <a:rPr lang="zh-CN" altLang="en-US" b="1"/>
              <a:t>例：</a:t>
            </a:r>
            <a:r>
              <a:rPr lang="en-US" b="1"/>
              <a:t>&lt;input pattern = “[0-9][A-Z]{3}” title="</a:t>
            </a:r>
            <a:r>
              <a:rPr lang="zh-CN" altLang="en-US" b="1">
                <a:sym typeface="Arial" pitchFamily="34" charset="0"/>
              </a:rPr>
              <a:t>输入内容：一个数与三个大写字母</a:t>
            </a:r>
            <a:r>
              <a:rPr lang="en-US" b="1"/>
              <a:t>" placeholder=‘</a:t>
            </a:r>
            <a:r>
              <a:rPr lang="zh-CN" altLang="en-US" b="1"/>
              <a:t>输入内容：一个数与三个大写字母</a:t>
            </a:r>
            <a:r>
              <a:rPr lang="en-US" b="1"/>
              <a:t>’&gt;</a:t>
            </a:r>
          </a:p>
          <a:p>
            <a:pPr eaLnBrk="0" hangingPunct="0"/>
            <a:endParaRPr lang="en-US" b="1"/>
          </a:p>
          <a:p>
            <a:pPr eaLnBrk="0" hangingPunct="0"/>
            <a:endParaRPr lang="en-US"/>
          </a:p>
          <a:p>
            <a:pPr eaLnBrk="0" hangingPunct="0"/>
            <a:endParaRPr lang="en-US"/>
          </a:p>
          <a:p>
            <a:pPr eaLnBrk="0" hangingPunct="0"/>
            <a:endParaRPr lang="en-US">
              <a:solidFill>
                <a:srgbClr val="333333"/>
              </a:solidFill>
              <a:latin typeface="微软雅黑" pitchFamily="2" charset="-122"/>
              <a:ea typeface="微软雅黑" pitchFamily="2" charset="-122"/>
            </a:endParaRPr>
          </a:p>
          <a:p>
            <a:pPr eaLnBrk="0" hangingPunct="0"/>
            <a:endParaRPr lang="zh-CN" altLang="en-US">
              <a:ea typeface="微软雅黑"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a:grpSpLocks/>
          </p:cNvGrpSpPr>
          <p:nvPr/>
        </p:nvGrpSpPr>
        <p:grpSpPr bwMode="auto">
          <a:xfrm>
            <a:off x="703263" y="908050"/>
            <a:ext cx="7648575" cy="647700"/>
            <a:chOff x="0" y="0"/>
            <a:chExt cx="7648027" cy="648072"/>
          </a:xfrm>
        </p:grpSpPr>
        <p:sp>
          <p:nvSpPr>
            <p:cNvPr id="4098" name="矩形 5"/>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4099" name="文本框 6"/>
            <p:cNvSpPr txBox="1">
              <a:spLocks noChangeArrowheads="1"/>
            </p:cNvSpPr>
            <p:nvPr/>
          </p:nvSpPr>
          <p:spPr bwMode="auto">
            <a:xfrm>
              <a:off x="1563575" y="71479"/>
              <a:ext cx="4762159" cy="548955"/>
            </a:xfrm>
            <a:prstGeom prst="rect">
              <a:avLst/>
            </a:prstGeom>
            <a:noFill/>
            <a:ln w="9525">
              <a:noFill/>
              <a:miter lim="800000"/>
              <a:headEnd/>
              <a:tailEnd/>
            </a:ln>
          </p:spPr>
          <p:txBody>
            <a:bodyPr>
              <a:spAutoFit/>
            </a:bodyPr>
            <a:lstStyle/>
            <a:p>
              <a:pPr algn="ctr" eaLnBrk="0" hangingPunct="0"/>
              <a:r>
                <a:rPr lang="zh-CN" altLang="zh-CN" sz="2800" b="1">
                  <a:solidFill>
                    <a:schemeClr val="bg1"/>
                  </a:solidFill>
                  <a:latin typeface="微软雅黑" pitchFamily="2" charset="-122"/>
                  <a:ea typeface="微软雅黑" pitchFamily="2" charset="-122"/>
                </a:rPr>
                <a:t>新增元素与属性</a:t>
              </a:r>
            </a:p>
          </p:txBody>
        </p:sp>
      </p:grpSp>
      <p:sp>
        <p:nvSpPr>
          <p:cNvPr id="4100" name="文本框 4"/>
          <p:cNvSpPr txBox="1">
            <a:spLocks noChangeArrowheads="1"/>
          </p:cNvSpPr>
          <p:nvPr/>
        </p:nvSpPr>
        <p:spPr bwMode="auto">
          <a:xfrm>
            <a:off x="755650" y="1700213"/>
            <a:ext cx="7648575" cy="5029200"/>
          </a:xfrm>
          <a:prstGeom prst="rect">
            <a:avLst/>
          </a:prstGeom>
          <a:noFill/>
          <a:ln w="9525">
            <a:noFill/>
            <a:miter lim="800000"/>
            <a:headEnd/>
            <a:tailEnd/>
          </a:ln>
        </p:spPr>
        <p:txBody>
          <a:bodyPr>
            <a:spAutoFit/>
          </a:bodyPr>
          <a:lstStyle/>
          <a:p>
            <a:pPr eaLnBrk="0" hangingPunct="0"/>
            <a:r>
              <a:rPr lang="en-US" altLang="zh-CN" b="1" dirty="0" smtClean="0"/>
              <a:t>2/</a:t>
            </a:r>
            <a:r>
              <a:rPr lang="zh-CN" altLang="en-US" b="1" dirty="0" smtClean="0"/>
              <a:t>新</a:t>
            </a:r>
            <a:r>
              <a:rPr lang="zh-CN" altLang="en-US" b="1" dirty="0"/>
              <a:t>增属性</a:t>
            </a:r>
          </a:p>
          <a:p>
            <a:pPr eaLnBrk="0" hangingPunct="0"/>
            <a:endParaRPr lang="zh-CN" altLang="en-US" dirty="0">
              <a:ea typeface="微软雅黑" pitchFamily="2" charset="-122"/>
            </a:endParaRPr>
          </a:p>
          <a:p>
            <a:pPr eaLnBrk="0" hangingPunct="0"/>
            <a:r>
              <a:rPr lang="en-US" altLang="zh-CN" dirty="0">
                <a:ea typeface="微软雅黑" pitchFamily="2" charset="-122"/>
              </a:rPr>
              <a:t>   placeholder</a:t>
            </a:r>
            <a:r>
              <a:rPr lang="zh-CN" altLang="en-US" dirty="0">
                <a:ea typeface="微软雅黑" pitchFamily="2" charset="-122"/>
              </a:rPr>
              <a:t>属性：文本框处于未输入状态时文本框中显示的输入提示。</a:t>
            </a:r>
          </a:p>
          <a:p>
            <a:pPr eaLnBrk="0" hangingPunct="0"/>
            <a:endParaRPr lang="zh-CN" altLang="en-US" dirty="0">
              <a:ea typeface="微软雅黑" pitchFamily="2" charset="-122"/>
            </a:endParaRPr>
          </a:p>
          <a:p>
            <a:pPr eaLnBrk="0" hangingPunct="0"/>
            <a:endParaRPr lang="zh-CN" altLang="en-US" dirty="0">
              <a:ea typeface="微软雅黑" pitchFamily="2" charset="-122"/>
            </a:endParaRPr>
          </a:p>
          <a:p>
            <a:pPr eaLnBrk="0" hangingPunct="0"/>
            <a:r>
              <a:rPr lang="zh-CN" altLang="en-US" dirty="0">
                <a:ea typeface="微软雅黑" pitchFamily="2" charset="-122"/>
              </a:rPr>
              <a:t>    </a:t>
            </a:r>
            <a:r>
              <a:rPr lang="en-US" altLang="zh-CN" dirty="0">
                <a:ea typeface="微软雅黑" pitchFamily="2" charset="-122"/>
              </a:rPr>
              <a:t>autofocus</a:t>
            </a:r>
            <a:r>
              <a:rPr lang="zh-CN" altLang="en-US" dirty="0">
                <a:ea typeface="微软雅黑" pitchFamily="2" charset="-122"/>
              </a:rPr>
              <a:t>属性：给文本框、选择框、或者按钮控件加上该属性，当打开页面时，该控件自动获得国标焦点，一个页面只能有一个。</a:t>
            </a:r>
          </a:p>
          <a:p>
            <a:pPr eaLnBrk="0" hangingPunct="0"/>
            <a:endParaRPr lang="zh-CN" altLang="en-US" dirty="0">
              <a:ea typeface="微软雅黑" pitchFamily="2" charset="-122"/>
            </a:endParaRPr>
          </a:p>
          <a:p>
            <a:pPr eaLnBrk="0" hangingPunct="0"/>
            <a:r>
              <a:rPr lang="en-US" altLang="zh-CN" dirty="0">
                <a:ea typeface="微软雅黑" pitchFamily="2" charset="-122"/>
              </a:rPr>
              <a:t>required</a:t>
            </a:r>
            <a:r>
              <a:rPr lang="zh-CN" altLang="zh-CN" dirty="0">
                <a:ea typeface="微软雅黑" pitchFamily="2" charset="-122"/>
              </a:rPr>
              <a:t>属性：验证输入不能为空</a:t>
            </a:r>
          </a:p>
          <a:p>
            <a:pPr eaLnBrk="0" hangingPunct="0"/>
            <a:endParaRPr lang="zh-CN" altLang="en-US" dirty="0">
              <a:ea typeface="微软雅黑" pitchFamily="2" charset="-122"/>
            </a:endParaRPr>
          </a:p>
          <a:p>
            <a:pPr eaLnBrk="0" hangingPunct="0"/>
            <a:r>
              <a:rPr lang="zh-CN" altLang="en-US" dirty="0">
                <a:ea typeface="微软雅黑" pitchFamily="2" charset="-122"/>
              </a:rPr>
              <a:t>    </a:t>
            </a:r>
            <a:r>
              <a:rPr lang="en-US" altLang="zh-CN" dirty="0">
                <a:ea typeface="微软雅黑" pitchFamily="2" charset="-122"/>
              </a:rPr>
              <a:t>list</a:t>
            </a:r>
            <a:r>
              <a:rPr lang="zh-CN" altLang="en-US" dirty="0">
                <a:ea typeface="微软雅黑" pitchFamily="2" charset="-122"/>
              </a:rPr>
              <a:t>属性：结合</a:t>
            </a:r>
            <a:r>
              <a:rPr lang="en-US" altLang="zh-CN" dirty="0" err="1">
                <a:ea typeface="微软雅黑" pitchFamily="2" charset="-122"/>
              </a:rPr>
              <a:t>datalist</a:t>
            </a:r>
            <a:r>
              <a:rPr lang="zh-CN" altLang="en-US" dirty="0">
                <a:ea typeface="微软雅黑" pitchFamily="2" charset="-122"/>
              </a:rPr>
              <a:t>元素使用</a:t>
            </a:r>
          </a:p>
          <a:p>
            <a:pPr eaLnBrk="0" hangingPunct="0"/>
            <a:endParaRPr lang="zh-CN" altLang="en-US" dirty="0">
              <a:ea typeface="微软雅黑" pitchFamily="2" charset="-122"/>
            </a:endParaRPr>
          </a:p>
          <a:p>
            <a:pPr eaLnBrk="0" hangingPunct="0"/>
            <a:r>
              <a:rPr lang="zh-CN" altLang="en-US" dirty="0">
                <a:ea typeface="微软雅黑" pitchFamily="2" charset="-122"/>
              </a:rPr>
              <a:t>    </a:t>
            </a:r>
            <a:r>
              <a:rPr lang="en-US" altLang="zh-CN" dirty="0" err="1">
                <a:ea typeface="微软雅黑" pitchFamily="2" charset="-122"/>
              </a:rPr>
              <a:t>autocomplete</a:t>
            </a:r>
            <a:r>
              <a:rPr lang="zh-CN" altLang="en-US" dirty="0">
                <a:ea typeface="微软雅黑" pitchFamily="2" charset="-122"/>
              </a:rPr>
              <a:t>属性：输入富足和所用的自动完成功能，是一个节省输入时间，同时也十分方便的功能。只有三种：</a:t>
            </a:r>
            <a:r>
              <a:rPr lang="en-US" altLang="zh-CN" dirty="0">
                <a:ea typeface="微软雅黑" pitchFamily="2" charset="-122"/>
              </a:rPr>
              <a:t>on/off/""</a:t>
            </a:r>
            <a:r>
              <a:rPr lang="zh-CN" altLang="en-US" dirty="0">
                <a:ea typeface="微软雅黑" pitchFamily="2" charset="-122"/>
              </a:rPr>
              <a:t>。</a:t>
            </a:r>
            <a:r>
              <a:rPr lang="en-US" altLang="zh-CN" dirty="0">
                <a:ea typeface="微软雅黑" pitchFamily="2" charset="-122"/>
              </a:rPr>
              <a:t>on</a:t>
            </a:r>
            <a:r>
              <a:rPr lang="zh-CN" altLang="en-US" dirty="0">
                <a:ea typeface="微软雅黑" pitchFamily="2" charset="-122"/>
              </a:rPr>
              <a:t>可是显示指定候补输入的数据列表，使用</a:t>
            </a:r>
            <a:r>
              <a:rPr lang="en-US" altLang="zh-CN" dirty="0" err="1">
                <a:ea typeface="微软雅黑" pitchFamily="2" charset="-122"/>
              </a:rPr>
              <a:t>datalist</a:t>
            </a:r>
            <a:r>
              <a:rPr lang="zh-CN" altLang="en-US" dirty="0">
                <a:ea typeface="微软雅黑" pitchFamily="2" charset="-122"/>
              </a:rPr>
              <a:t>元素与</a:t>
            </a:r>
            <a:r>
              <a:rPr lang="en-US" altLang="zh-CN" dirty="0">
                <a:ea typeface="微软雅黑" pitchFamily="2" charset="-122"/>
              </a:rPr>
              <a:t>list</a:t>
            </a:r>
            <a:r>
              <a:rPr lang="zh-CN" altLang="en-US" dirty="0">
                <a:ea typeface="微软雅黑" pitchFamily="2" charset="-122"/>
              </a:rPr>
              <a:t>属性提供候补输入的数据列表，自动完成时，可以讲该</a:t>
            </a:r>
            <a:r>
              <a:rPr lang="en-US" altLang="zh-CN" dirty="0" err="1">
                <a:ea typeface="微软雅黑" pitchFamily="2" charset="-122"/>
              </a:rPr>
              <a:t>datalist</a:t>
            </a:r>
            <a:r>
              <a:rPr lang="zh-CN" altLang="en-US" dirty="0">
                <a:ea typeface="微软雅黑" pitchFamily="2" charset="-122"/>
              </a:rPr>
              <a:t>元素中的数据作为候补输入的数据在文本框中显示：</a:t>
            </a:r>
          </a:p>
          <a:p>
            <a:pPr eaLnBrk="0" hangingPunct="0"/>
            <a:r>
              <a:rPr lang="en-US" altLang="zh-CN" dirty="0">
                <a:ea typeface="微软雅黑" pitchFamily="2" charset="-122"/>
              </a:rPr>
              <a:t>&lt;input type="text" name="greeting" </a:t>
            </a:r>
            <a:r>
              <a:rPr lang="en-US" altLang="zh-CN" dirty="0" err="1">
                <a:ea typeface="微软雅黑" pitchFamily="2" charset="-122"/>
              </a:rPr>
              <a:t>autoconplete</a:t>
            </a:r>
            <a:r>
              <a:rPr lang="en-US" altLang="zh-CN" dirty="0">
                <a:ea typeface="微软雅黑" pitchFamily="2" charset="-122"/>
              </a:rPr>
              <a:t>="on"  list ="greeting"&gt;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7" name="组合 3"/>
          <p:cNvGrpSpPr>
            <a:grpSpLocks/>
          </p:cNvGrpSpPr>
          <p:nvPr/>
        </p:nvGrpSpPr>
        <p:grpSpPr bwMode="auto">
          <a:xfrm>
            <a:off x="703263" y="1196975"/>
            <a:ext cx="7648575" cy="647700"/>
            <a:chOff x="0" y="0"/>
            <a:chExt cx="7648027" cy="648072"/>
          </a:xfrm>
        </p:grpSpPr>
        <p:sp>
          <p:nvSpPr>
            <p:cNvPr id="9218" name="矩形 5"/>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9219" name="文本框 6"/>
            <p:cNvSpPr txBox="1">
              <a:spLocks noChangeArrowheads="1"/>
            </p:cNvSpPr>
            <p:nvPr/>
          </p:nvSpPr>
          <p:spPr bwMode="auto">
            <a:xfrm>
              <a:off x="1996932" y="68302"/>
              <a:ext cx="4176413" cy="548955"/>
            </a:xfrm>
            <a:prstGeom prst="rect">
              <a:avLst/>
            </a:prstGeom>
            <a:noFill/>
            <a:ln w="9525">
              <a:noFill/>
              <a:miter lim="800000"/>
              <a:headEnd/>
              <a:tailEnd/>
            </a:ln>
          </p:spPr>
          <p:txBody>
            <a:bodyPr>
              <a:spAutoFit/>
            </a:bodyPr>
            <a:lstStyle/>
            <a:p>
              <a:pPr eaLnBrk="0" hangingPunct="0"/>
              <a:r>
                <a:rPr lang="en-US" sz="2800" b="1">
                  <a:solidFill>
                    <a:schemeClr val="bg1"/>
                  </a:solidFill>
                  <a:latin typeface="微软雅黑" pitchFamily="2" charset="-122"/>
                  <a:ea typeface="微软雅黑" pitchFamily="2" charset="-122"/>
                </a:rPr>
                <a:t>HTML5</a:t>
              </a:r>
              <a:r>
                <a:rPr lang="zh-CN" altLang="en-US" sz="2800" b="1">
                  <a:solidFill>
                    <a:schemeClr val="bg1"/>
                  </a:solidFill>
                  <a:latin typeface="微软雅黑" pitchFamily="2" charset="-122"/>
                  <a:ea typeface="微软雅黑" pitchFamily="2" charset="-122"/>
                </a:rPr>
                <a:t>的支持浏览器</a:t>
              </a:r>
              <a:endParaRPr lang="zh-CN" altLang="en-US" sz="2800"/>
            </a:p>
          </p:txBody>
        </p:sp>
      </p:grpSp>
      <p:sp>
        <p:nvSpPr>
          <p:cNvPr id="9220" name="文本框 2"/>
          <p:cNvSpPr txBox="1">
            <a:spLocks noChangeArrowheads="1"/>
          </p:cNvSpPr>
          <p:nvPr/>
        </p:nvSpPr>
        <p:spPr bwMode="auto">
          <a:xfrm>
            <a:off x="1187450" y="5661025"/>
            <a:ext cx="6845300" cy="914400"/>
          </a:xfrm>
          <a:prstGeom prst="rect">
            <a:avLst/>
          </a:prstGeom>
          <a:noFill/>
          <a:ln w="9525">
            <a:noFill/>
            <a:miter lim="800000"/>
            <a:headEnd/>
            <a:tailEnd/>
          </a:ln>
        </p:spPr>
        <p:txBody>
          <a:bodyPr>
            <a:spAutoFit/>
          </a:bodyPr>
          <a:lstStyle/>
          <a:p>
            <a:r>
              <a:rPr lang="zh-CN" altLang="en-US"/>
              <a:t>不同的浏览器显示的效果可能不一样。因为</a:t>
            </a:r>
            <a:r>
              <a:rPr lang="en-US" altLang="zh-CN"/>
              <a:t>HTML5</a:t>
            </a:r>
            <a:r>
              <a:rPr lang="zh-CN" altLang="en-US"/>
              <a:t>没有一个统一的标准，不同的浏览器解析时不一样的，现在还处于一个推广的阶段，但是大部分的时一样的</a:t>
            </a:r>
          </a:p>
        </p:txBody>
      </p:sp>
      <p:pic>
        <p:nvPicPr>
          <p:cNvPr id="9221" name="图片 3"/>
          <p:cNvPicPr>
            <a:picLocks noChangeAspect="1" noChangeArrowheads="1"/>
          </p:cNvPicPr>
          <p:nvPr/>
        </p:nvPicPr>
        <p:blipFill>
          <a:blip r:embed="rId3" cstate="print"/>
          <a:srcRect/>
          <a:stretch>
            <a:fillRect/>
          </a:stretch>
        </p:blipFill>
        <p:spPr bwMode="auto">
          <a:xfrm>
            <a:off x="684213" y="2060575"/>
            <a:ext cx="6815137" cy="3351213"/>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a:grpSpLocks/>
          </p:cNvGrpSpPr>
          <p:nvPr/>
        </p:nvGrpSpPr>
        <p:grpSpPr bwMode="auto">
          <a:xfrm>
            <a:off x="703263" y="908050"/>
            <a:ext cx="7648575" cy="647700"/>
            <a:chOff x="0" y="0"/>
            <a:chExt cx="7648027" cy="648072"/>
          </a:xfrm>
        </p:grpSpPr>
        <p:sp>
          <p:nvSpPr>
            <p:cNvPr id="15362" name="矩形 5"/>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15363" name="文本框 6"/>
            <p:cNvSpPr txBox="1">
              <a:spLocks noChangeArrowheads="1"/>
            </p:cNvSpPr>
            <p:nvPr/>
          </p:nvSpPr>
          <p:spPr bwMode="auto">
            <a:xfrm>
              <a:off x="1563575" y="71479"/>
              <a:ext cx="4762159" cy="548955"/>
            </a:xfrm>
            <a:prstGeom prst="rect">
              <a:avLst/>
            </a:prstGeom>
            <a:noFill/>
            <a:ln w="9525">
              <a:noFill/>
              <a:miter lim="800000"/>
              <a:headEnd/>
              <a:tailEnd/>
            </a:ln>
          </p:spPr>
          <p:txBody>
            <a:bodyPr>
              <a:spAutoFit/>
            </a:bodyPr>
            <a:lstStyle/>
            <a:p>
              <a:pPr algn="ctr" eaLnBrk="0" hangingPunct="0"/>
              <a:r>
                <a:rPr lang="zh-CN" altLang="en-US" sz="2800" b="1">
                  <a:solidFill>
                    <a:schemeClr val="bg1"/>
                  </a:solidFill>
                  <a:latin typeface="微软雅黑" pitchFamily="2" charset="-122"/>
                  <a:ea typeface="微软雅黑" pitchFamily="2" charset="-122"/>
                </a:rPr>
                <a:t>表  单 验 证</a:t>
              </a:r>
              <a:endParaRPr lang="en-US" altLang="zh-CN" sz="2800" b="1">
                <a:solidFill>
                  <a:schemeClr val="bg1"/>
                </a:solidFill>
                <a:latin typeface="微软雅黑" pitchFamily="2" charset="-122"/>
                <a:ea typeface="微软雅黑" pitchFamily="2" charset="-122"/>
              </a:endParaRPr>
            </a:p>
          </p:txBody>
        </p:sp>
      </p:grpSp>
      <p:sp>
        <p:nvSpPr>
          <p:cNvPr id="15364" name="文本框 4"/>
          <p:cNvSpPr txBox="1">
            <a:spLocks noChangeArrowheads="1"/>
          </p:cNvSpPr>
          <p:nvPr/>
        </p:nvSpPr>
        <p:spPr bwMode="auto">
          <a:xfrm>
            <a:off x="684213" y="1700213"/>
            <a:ext cx="7648575" cy="3382962"/>
          </a:xfrm>
          <a:prstGeom prst="rect">
            <a:avLst/>
          </a:prstGeom>
          <a:noFill/>
          <a:ln w="9525">
            <a:noFill/>
            <a:miter lim="800000"/>
            <a:headEnd/>
            <a:tailEnd/>
          </a:ln>
        </p:spPr>
        <p:txBody>
          <a:bodyPr>
            <a:spAutoFit/>
          </a:bodyPr>
          <a:lstStyle/>
          <a:p>
            <a:pPr eaLnBrk="0" hangingPunct="0"/>
            <a:r>
              <a:rPr lang="en-US" altLang="zh-CN" b="1"/>
              <a:t>2</a:t>
            </a:r>
            <a:r>
              <a:rPr lang="zh-CN" altLang="en-US" b="1"/>
              <a:t>、显示验证</a:t>
            </a:r>
            <a:endParaRPr lang="en-US" b="1"/>
          </a:p>
          <a:p>
            <a:pPr eaLnBrk="0" hangingPunct="0"/>
            <a:r>
              <a:rPr lang="en-US"/>
              <a:t>1</a:t>
            </a:r>
            <a:r>
              <a:rPr lang="zh-CN" altLang="en-US" b="1"/>
              <a:t>）、除了对</a:t>
            </a:r>
            <a:r>
              <a:rPr lang="en-US" altLang="zh-CN" b="1"/>
              <a:t>input</a:t>
            </a:r>
            <a:r>
              <a:rPr lang="zh-CN" altLang="en-US" b="1"/>
              <a:t>元素来添加属性进行元素内容有效性的自动验证外，在</a:t>
            </a:r>
            <a:r>
              <a:rPr lang="en-US" altLang="zh-CN" b="1"/>
              <a:t>HTML5</a:t>
            </a:r>
            <a:r>
              <a:rPr lang="zh-CN" altLang="en-US" b="1"/>
              <a:t>中，</a:t>
            </a:r>
            <a:r>
              <a:rPr lang="en-US" altLang="zh-CN" b="1"/>
              <a:t>form</a:t>
            </a:r>
            <a:r>
              <a:rPr lang="zh-CN" altLang="en-US" b="1"/>
              <a:t>元素与</a:t>
            </a:r>
            <a:r>
              <a:rPr lang="en-US" altLang="zh-CN" b="1"/>
              <a:t>input</a:t>
            </a:r>
            <a:r>
              <a:rPr lang="zh-CN" altLang="en-US" b="1"/>
              <a:t>元素（包括</a:t>
            </a:r>
            <a:r>
              <a:rPr lang="en-US" altLang="zh-CN" b="1"/>
              <a:t>select</a:t>
            </a:r>
            <a:r>
              <a:rPr lang="zh-CN" altLang="en-US" b="1"/>
              <a:t>和</a:t>
            </a:r>
            <a:r>
              <a:rPr lang="en-US" altLang="zh-CN" b="1"/>
              <a:t>textarea</a:t>
            </a:r>
            <a:r>
              <a:rPr lang="zh-CN" altLang="en-US" b="1"/>
              <a:t>）都具有一个</a:t>
            </a:r>
            <a:r>
              <a:rPr lang="en-US" altLang="zh-CN" b="1"/>
              <a:t>checkValidity</a:t>
            </a:r>
            <a:r>
              <a:rPr lang="zh-CN" altLang="en-US" b="1"/>
              <a:t>方法，调用该方法可以显式的对表单内所有元素内容或者单个元素内容进行有效的验证。</a:t>
            </a:r>
            <a:r>
              <a:rPr lang="en-US" altLang="zh-CN" b="1"/>
              <a:t>checkValidity</a:t>
            </a:r>
            <a:r>
              <a:rPr lang="zh-CN" altLang="en-US" b="1"/>
              <a:t>方法以</a:t>
            </a:r>
            <a:r>
              <a:rPr lang="en-US" altLang="zh-CN" b="1"/>
              <a:t>boolean</a:t>
            </a:r>
            <a:r>
              <a:rPr lang="zh-CN" altLang="en-US" b="1"/>
              <a:t>的形式返回结果。</a:t>
            </a:r>
          </a:p>
          <a:p>
            <a:pPr eaLnBrk="0" hangingPunct="0"/>
            <a:endParaRPr lang="zh-CN" altLang="en-US" b="1"/>
          </a:p>
          <a:p>
            <a:pPr eaLnBrk="0" hangingPunct="0"/>
            <a:r>
              <a:rPr lang="en-US" altLang="zh-CN" b="1"/>
              <a:t>/</a:t>
            </a:r>
            <a:r>
              <a:rPr lang="zh-CN" altLang="zh-CN" b="1"/>
              <a:t>注：如果采用</a:t>
            </a:r>
            <a:r>
              <a:rPr lang="en-US" altLang="zh-CN" b="1"/>
              <a:t>jQuery</a:t>
            </a:r>
            <a:r>
              <a:rPr lang="zh-CN" altLang="en-US" b="1"/>
              <a:t>，方法是</a:t>
            </a:r>
          </a:p>
          <a:p>
            <a:pPr eaLnBrk="0" hangingPunct="0"/>
            <a:r>
              <a:rPr lang="zh-CN" altLang="en-US" b="1"/>
              <a:t>$("#email").checkValidity</a:t>
            </a:r>
            <a:r>
              <a:rPr lang="en-US" altLang="zh-CN" b="1"/>
              <a:t>;</a:t>
            </a:r>
          </a:p>
          <a:p>
            <a:pPr eaLnBrk="0" hangingPunct="0"/>
            <a:r>
              <a:rPr lang="zh-CN" altLang="en-US" b="1"/>
              <a:t>如果是</a:t>
            </a:r>
            <a:r>
              <a:rPr lang="en-US" altLang="zh-CN" b="1"/>
              <a:t>js</a:t>
            </a:r>
            <a:r>
              <a:rPr lang="zh-CN" altLang="en-US" b="1"/>
              <a:t>，方法就是</a:t>
            </a:r>
          </a:p>
          <a:p>
            <a:pPr eaLnBrk="0" hangingPunct="0"/>
            <a:r>
              <a:rPr lang="en-US">
                <a:solidFill>
                  <a:srgbClr val="333333"/>
                </a:solidFill>
                <a:latin typeface="微软雅黑" pitchFamily="2" charset="-122"/>
                <a:ea typeface="微软雅黑" pitchFamily="2" charset="-122"/>
              </a:rPr>
              <a:t>email.checkValidity();</a:t>
            </a:r>
            <a:endParaRPr lang="zh-CN" altLang="en-US">
              <a:solidFill>
                <a:srgbClr val="333333"/>
              </a:solidFill>
              <a:latin typeface="微软雅黑" pitchFamily="2" charset="-122"/>
              <a:ea typeface="微软雅黑" pitchFamily="2" charset="-122"/>
            </a:endParaRPr>
          </a:p>
          <a:p>
            <a:pPr eaLnBrk="0" hangingPunct="0"/>
            <a:endParaRPr lang="zh-CN" altLang="en-US">
              <a:ea typeface="微软雅黑" pitchFamily="2" charset="-122"/>
            </a:endParaRPr>
          </a:p>
        </p:txBody>
      </p:sp>
      <p:pic>
        <p:nvPicPr>
          <p:cNvPr id="15365" name="图片 1"/>
          <p:cNvPicPr>
            <a:picLocks noChangeAspect="1" noChangeArrowheads="1"/>
          </p:cNvPicPr>
          <p:nvPr/>
        </p:nvPicPr>
        <p:blipFill>
          <a:blip r:embed="rId2" cstate="print"/>
          <a:srcRect/>
          <a:stretch>
            <a:fillRect/>
          </a:stretch>
        </p:blipFill>
        <p:spPr bwMode="auto">
          <a:xfrm>
            <a:off x="4140200" y="3359150"/>
            <a:ext cx="4514850" cy="338137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a:grpSpLocks/>
          </p:cNvGrpSpPr>
          <p:nvPr/>
        </p:nvGrpSpPr>
        <p:grpSpPr bwMode="auto">
          <a:xfrm>
            <a:off x="703263" y="908050"/>
            <a:ext cx="7648575" cy="647700"/>
            <a:chOff x="0" y="0"/>
            <a:chExt cx="7648027" cy="648072"/>
          </a:xfrm>
        </p:grpSpPr>
        <p:sp>
          <p:nvSpPr>
            <p:cNvPr id="16386" name="矩形 5"/>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16387" name="文本框 6"/>
            <p:cNvSpPr txBox="1">
              <a:spLocks noChangeArrowheads="1"/>
            </p:cNvSpPr>
            <p:nvPr/>
          </p:nvSpPr>
          <p:spPr bwMode="auto">
            <a:xfrm>
              <a:off x="1563575" y="71479"/>
              <a:ext cx="4762159" cy="548955"/>
            </a:xfrm>
            <a:prstGeom prst="rect">
              <a:avLst/>
            </a:prstGeom>
            <a:noFill/>
            <a:ln w="9525">
              <a:noFill/>
              <a:miter lim="800000"/>
              <a:headEnd/>
              <a:tailEnd/>
            </a:ln>
          </p:spPr>
          <p:txBody>
            <a:bodyPr>
              <a:spAutoFit/>
            </a:bodyPr>
            <a:lstStyle/>
            <a:p>
              <a:pPr algn="ctr" eaLnBrk="0" hangingPunct="0"/>
              <a:r>
                <a:rPr lang="zh-CN" altLang="en-US" sz="2800" b="1">
                  <a:solidFill>
                    <a:schemeClr val="bg1"/>
                  </a:solidFill>
                  <a:latin typeface="微软雅黑" pitchFamily="2" charset="-122"/>
                  <a:ea typeface="微软雅黑" pitchFamily="2" charset="-122"/>
                </a:rPr>
                <a:t>表  单 验 证</a:t>
              </a:r>
              <a:endParaRPr lang="en-US" altLang="zh-CN" sz="2800" b="1">
                <a:solidFill>
                  <a:schemeClr val="bg1"/>
                </a:solidFill>
                <a:latin typeface="微软雅黑" pitchFamily="2" charset="-122"/>
                <a:ea typeface="微软雅黑" pitchFamily="2" charset="-122"/>
              </a:endParaRPr>
            </a:p>
          </p:txBody>
        </p:sp>
      </p:grpSp>
      <p:sp>
        <p:nvSpPr>
          <p:cNvPr id="16388" name="文本框 4"/>
          <p:cNvSpPr txBox="1">
            <a:spLocks noChangeArrowheads="1"/>
          </p:cNvSpPr>
          <p:nvPr/>
        </p:nvSpPr>
        <p:spPr bwMode="auto">
          <a:xfrm>
            <a:off x="684213" y="1700213"/>
            <a:ext cx="7648575" cy="4481512"/>
          </a:xfrm>
          <a:prstGeom prst="rect">
            <a:avLst/>
          </a:prstGeom>
          <a:noFill/>
          <a:ln w="9525">
            <a:noFill/>
            <a:miter lim="800000"/>
            <a:headEnd/>
            <a:tailEnd/>
          </a:ln>
        </p:spPr>
        <p:txBody>
          <a:bodyPr>
            <a:spAutoFit/>
          </a:bodyPr>
          <a:lstStyle/>
          <a:p>
            <a:pPr eaLnBrk="0" hangingPunct="0"/>
            <a:r>
              <a:rPr lang="en-US" b="1"/>
              <a:t>HTML5</a:t>
            </a:r>
            <a:r>
              <a:rPr lang="zh-CN" altLang="en-US" b="1"/>
              <a:t>增加了大量在提交时对表单及表单元素内容有效性验证的功能。</a:t>
            </a:r>
            <a:endParaRPr lang="en-US" b="1"/>
          </a:p>
          <a:p>
            <a:pPr eaLnBrk="0" hangingPunct="0"/>
            <a:endParaRPr lang="en-US" b="1"/>
          </a:p>
          <a:p>
            <a:pPr eaLnBrk="0" hangingPunct="0"/>
            <a:r>
              <a:rPr lang="en-US" b="1"/>
              <a:t>1</a:t>
            </a:r>
            <a:r>
              <a:rPr lang="zh-CN" altLang="en-US" b="1"/>
              <a:t>、自动验证</a:t>
            </a:r>
            <a:endParaRPr lang="en-US" b="1"/>
          </a:p>
          <a:p>
            <a:pPr eaLnBrk="0" hangingPunct="0"/>
            <a:endParaRPr lang="en-US" b="1"/>
          </a:p>
          <a:p>
            <a:pPr eaLnBrk="0" hangingPunct="0"/>
            <a:r>
              <a:rPr lang="en-US"/>
              <a:t>  </a:t>
            </a:r>
            <a:r>
              <a:rPr lang="en-US" b="1"/>
              <a:t> 3</a:t>
            </a:r>
            <a:r>
              <a:rPr lang="zh-CN" altLang="en-US" b="1"/>
              <a:t>）、</a:t>
            </a:r>
            <a:r>
              <a:rPr lang="en-US" b="1">
                <a:sym typeface="Arial" pitchFamily="34" charset="0"/>
              </a:rPr>
              <a:t> min</a:t>
            </a:r>
            <a:r>
              <a:rPr lang="zh-CN" altLang="en-US" b="1">
                <a:sym typeface="Arial" pitchFamily="34" charset="0"/>
              </a:rPr>
              <a:t>、</a:t>
            </a:r>
            <a:r>
              <a:rPr lang="en-US" b="1">
                <a:sym typeface="Arial" pitchFamily="34" charset="0"/>
              </a:rPr>
              <a:t>max</a:t>
            </a:r>
            <a:r>
              <a:rPr lang="zh-CN" altLang="en-US" b="1">
                <a:sym typeface="Arial" pitchFamily="34" charset="0"/>
              </a:rPr>
              <a:t>、</a:t>
            </a:r>
            <a:r>
              <a:rPr lang="en-US" b="1">
                <a:sym typeface="Arial" pitchFamily="34" charset="0"/>
              </a:rPr>
              <a:t>step</a:t>
            </a:r>
            <a:r>
              <a:rPr lang="zh-CN" altLang="en-US" b="1">
                <a:sym typeface="Arial" pitchFamily="34" charset="0"/>
              </a:rPr>
              <a:t>：</a:t>
            </a:r>
            <a:r>
              <a:rPr lang="zh-CN" altLang="en-US">
                <a:sym typeface="Arial" pitchFamily="34" charset="0"/>
              </a:rPr>
              <a:t>为包含数字或日期的 </a:t>
            </a:r>
            <a:r>
              <a:rPr lang="en-US">
                <a:sym typeface="Arial" pitchFamily="34" charset="0"/>
              </a:rPr>
              <a:t>input </a:t>
            </a:r>
            <a:r>
              <a:rPr lang="zh-CN" altLang="en-US">
                <a:sym typeface="Arial" pitchFamily="34" charset="0"/>
              </a:rPr>
              <a:t>类型规定限定（约束）</a:t>
            </a:r>
            <a:endParaRPr lang="en-US"/>
          </a:p>
          <a:p>
            <a:pPr eaLnBrk="0" hangingPunct="0"/>
            <a:r>
              <a:rPr lang="en-US" b="1">
                <a:sym typeface="Arial" pitchFamily="34" charset="0"/>
              </a:rPr>
              <a:t> max:  </a:t>
            </a:r>
            <a:r>
              <a:rPr lang="zh-CN" altLang="en-US">
                <a:sym typeface="Arial" pitchFamily="34" charset="0"/>
              </a:rPr>
              <a:t>最大值</a:t>
            </a:r>
            <a:endParaRPr lang="en-US"/>
          </a:p>
          <a:p>
            <a:pPr eaLnBrk="0" hangingPunct="0"/>
            <a:r>
              <a:rPr lang="en-US" b="1">
                <a:sym typeface="Arial" pitchFamily="34" charset="0"/>
              </a:rPr>
              <a:t> min:  </a:t>
            </a:r>
            <a:r>
              <a:rPr lang="zh-CN" altLang="en-US">
                <a:sym typeface="Arial" pitchFamily="34" charset="0"/>
              </a:rPr>
              <a:t>最小值</a:t>
            </a:r>
            <a:endParaRPr lang="en-US"/>
          </a:p>
          <a:p>
            <a:pPr eaLnBrk="0" hangingPunct="0"/>
            <a:r>
              <a:rPr lang="en-US" b="1">
                <a:sym typeface="Arial" pitchFamily="34" charset="0"/>
              </a:rPr>
              <a:t> step: </a:t>
            </a:r>
            <a:r>
              <a:rPr lang="zh-CN" altLang="en-US">
                <a:sym typeface="Arial" pitchFamily="34" charset="0"/>
              </a:rPr>
              <a:t>数字间隔</a:t>
            </a:r>
            <a:endParaRPr lang="en-US"/>
          </a:p>
          <a:p>
            <a:pPr eaLnBrk="0" hangingPunct="0"/>
            <a:endParaRPr lang="en-US"/>
          </a:p>
          <a:p>
            <a:pPr eaLnBrk="0" hangingPunct="0"/>
            <a:r>
              <a:rPr lang="zh-CN" altLang="en-US">
                <a:sym typeface="Arial" pitchFamily="34" charset="0"/>
              </a:rPr>
              <a:t>例：</a:t>
            </a:r>
            <a:r>
              <a:rPr lang="en-US">
                <a:sym typeface="Arial" pitchFamily="34" charset="0"/>
              </a:rPr>
              <a:t>&lt;input type="number“ min="0" max="10" step="3" /&gt;</a:t>
            </a:r>
            <a:endParaRPr lang="en-US"/>
          </a:p>
          <a:p>
            <a:pPr eaLnBrk="0" hangingPunct="0"/>
            <a:endParaRPr lang="en-US" b="1"/>
          </a:p>
          <a:p>
            <a:pPr eaLnBrk="0" hangingPunct="0"/>
            <a:endParaRPr lang="en-US"/>
          </a:p>
          <a:p>
            <a:pPr eaLnBrk="0" hangingPunct="0"/>
            <a:endParaRPr lang="en-US"/>
          </a:p>
          <a:p>
            <a:pPr eaLnBrk="0" hangingPunct="0"/>
            <a:endParaRPr lang="en-US">
              <a:solidFill>
                <a:srgbClr val="333333"/>
              </a:solidFill>
              <a:latin typeface="微软雅黑" pitchFamily="2" charset="-122"/>
              <a:ea typeface="微软雅黑" pitchFamily="2" charset="-122"/>
            </a:endParaRPr>
          </a:p>
          <a:p>
            <a:pPr eaLnBrk="0" hangingPunct="0"/>
            <a:endParaRPr lang="zh-CN" altLang="en-US">
              <a:ea typeface="微软雅黑"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a:grpSpLocks/>
          </p:cNvGrpSpPr>
          <p:nvPr/>
        </p:nvGrpSpPr>
        <p:grpSpPr bwMode="auto">
          <a:xfrm>
            <a:off x="703263" y="908050"/>
            <a:ext cx="7648575" cy="647700"/>
            <a:chOff x="0" y="0"/>
            <a:chExt cx="7648027" cy="648072"/>
          </a:xfrm>
        </p:grpSpPr>
        <p:sp>
          <p:nvSpPr>
            <p:cNvPr id="17410" name="矩形 5"/>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17411" name="文本框 6"/>
            <p:cNvSpPr txBox="1">
              <a:spLocks noChangeArrowheads="1"/>
            </p:cNvSpPr>
            <p:nvPr/>
          </p:nvSpPr>
          <p:spPr bwMode="auto">
            <a:xfrm>
              <a:off x="1563575" y="71479"/>
              <a:ext cx="4762159" cy="548955"/>
            </a:xfrm>
            <a:prstGeom prst="rect">
              <a:avLst/>
            </a:prstGeom>
            <a:noFill/>
            <a:ln w="9525">
              <a:noFill/>
              <a:miter lim="800000"/>
              <a:headEnd/>
              <a:tailEnd/>
            </a:ln>
          </p:spPr>
          <p:txBody>
            <a:bodyPr>
              <a:spAutoFit/>
            </a:bodyPr>
            <a:lstStyle/>
            <a:p>
              <a:pPr algn="ctr" eaLnBrk="0" hangingPunct="0"/>
              <a:r>
                <a:rPr lang="zh-CN" altLang="en-US" sz="2800" b="1">
                  <a:solidFill>
                    <a:schemeClr val="bg1"/>
                  </a:solidFill>
                  <a:latin typeface="微软雅黑" pitchFamily="2" charset="-122"/>
                  <a:ea typeface="微软雅黑" pitchFamily="2" charset="-122"/>
                </a:rPr>
                <a:t>表  单 验 证</a:t>
              </a:r>
              <a:endParaRPr lang="en-US" altLang="zh-CN" sz="2800" b="1">
                <a:solidFill>
                  <a:schemeClr val="bg1"/>
                </a:solidFill>
                <a:latin typeface="微软雅黑" pitchFamily="2" charset="-122"/>
                <a:ea typeface="微软雅黑" pitchFamily="2" charset="-122"/>
              </a:endParaRPr>
            </a:p>
          </p:txBody>
        </p:sp>
      </p:grpSp>
      <p:sp>
        <p:nvSpPr>
          <p:cNvPr id="17412" name="文本框 4"/>
          <p:cNvSpPr txBox="1">
            <a:spLocks noChangeArrowheads="1"/>
          </p:cNvSpPr>
          <p:nvPr/>
        </p:nvSpPr>
        <p:spPr bwMode="auto">
          <a:xfrm>
            <a:off x="684213" y="1700213"/>
            <a:ext cx="7648575" cy="2012950"/>
          </a:xfrm>
          <a:prstGeom prst="rect">
            <a:avLst/>
          </a:prstGeom>
          <a:noFill/>
          <a:ln w="9525">
            <a:noFill/>
            <a:miter lim="800000"/>
            <a:headEnd/>
            <a:tailEnd/>
          </a:ln>
        </p:spPr>
        <p:txBody>
          <a:bodyPr>
            <a:spAutoFit/>
          </a:bodyPr>
          <a:lstStyle/>
          <a:p>
            <a:pPr eaLnBrk="0" hangingPunct="0"/>
            <a:r>
              <a:rPr lang="en-US" altLang="zh-CN" b="1"/>
              <a:t>3</a:t>
            </a:r>
            <a:r>
              <a:rPr lang="zh-CN" altLang="en-US" b="1"/>
              <a:t>、取消验证</a:t>
            </a:r>
            <a:endParaRPr lang="en-US" b="1"/>
          </a:p>
          <a:p>
            <a:pPr eaLnBrk="0" hangingPunct="0"/>
            <a:r>
              <a:rPr lang="en-US" b="1"/>
              <a:t>	</a:t>
            </a:r>
            <a:r>
              <a:rPr lang="zh-CN" altLang="en-US" b="1"/>
              <a:t>可以对</a:t>
            </a:r>
            <a:r>
              <a:rPr lang="en-US" altLang="zh-CN" b="1"/>
              <a:t>form</a:t>
            </a:r>
            <a:r>
              <a:rPr lang="zh-CN" altLang="en-US" b="1"/>
              <a:t>表单添加novalidate属性，即使</a:t>
            </a:r>
            <a:r>
              <a:rPr lang="en-US" altLang="zh-CN" b="1"/>
              <a:t>form</a:t>
            </a:r>
            <a:r>
              <a:rPr lang="zh-CN" altLang="en-US" b="1"/>
              <a:t>表单中的</a:t>
            </a:r>
            <a:r>
              <a:rPr lang="en-US" altLang="zh-CN" b="1"/>
              <a:t>input</a:t>
            </a:r>
            <a:r>
              <a:rPr lang="zh-CN" altLang="en-US" b="1"/>
              <a:t>添加了</a:t>
            </a:r>
            <a:r>
              <a:rPr lang="en-US" altLang="zh-CN" b="1"/>
              <a:t>required</a:t>
            </a:r>
            <a:r>
              <a:rPr lang="zh-CN" altLang="en-US" b="1"/>
              <a:t>，也将不进行验证</a:t>
            </a:r>
          </a:p>
          <a:p>
            <a:pPr eaLnBrk="0" hangingPunct="0"/>
            <a:r>
              <a:rPr lang="en-US"/>
              <a:t>  </a:t>
            </a:r>
            <a:r>
              <a:rPr lang="en-US" b="1"/>
              <a:t> </a:t>
            </a:r>
            <a:endParaRPr lang="en-US"/>
          </a:p>
          <a:p>
            <a:pPr eaLnBrk="0" hangingPunct="0"/>
            <a:endParaRPr lang="en-US"/>
          </a:p>
          <a:p>
            <a:pPr eaLnBrk="0" hangingPunct="0"/>
            <a:endParaRPr lang="en-US">
              <a:solidFill>
                <a:srgbClr val="333333"/>
              </a:solidFill>
              <a:latin typeface="微软雅黑" pitchFamily="2" charset="-122"/>
              <a:ea typeface="微软雅黑" pitchFamily="2" charset="-122"/>
            </a:endParaRPr>
          </a:p>
          <a:p>
            <a:pPr eaLnBrk="0" hangingPunct="0"/>
            <a:endParaRPr lang="zh-CN" altLang="en-US">
              <a:ea typeface="微软雅黑"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a:grpSpLocks/>
          </p:cNvGrpSpPr>
          <p:nvPr/>
        </p:nvGrpSpPr>
        <p:grpSpPr bwMode="auto">
          <a:xfrm>
            <a:off x="703263" y="908050"/>
            <a:ext cx="7648575" cy="647700"/>
            <a:chOff x="0" y="0"/>
            <a:chExt cx="7648027" cy="648072"/>
          </a:xfrm>
        </p:grpSpPr>
        <p:sp>
          <p:nvSpPr>
            <p:cNvPr id="18434" name="矩形 5"/>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18435" name="文本框 6"/>
            <p:cNvSpPr txBox="1">
              <a:spLocks noChangeArrowheads="1"/>
            </p:cNvSpPr>
            <p:nvPr/>
          </p:nvSpPr>
          <p:spPr bwMode="auto">
            <a:xfrm>
              <a:off x="1563575" y="71479"/>
              <a:ext cx="4762159" cy="548955"/>
            </a:xfrm>
            <a:prstGeom prst="rect">
              <a:avLst/>
            </a:prstGeom>
            <a:noFill/>
            <a:ln w="9525">
              <a:noFill/>
              <a:miter lim="800000"/>
              <a:headEnd/>
              <a:tailEnd/>
            </a:ln>
          </p:spPr>
          <p:txBody>
            <a:bodyPr>
              <a:spAutoFit/>
            </a:bodyPr>
            <a:lstStyle/>
            <a:p>
              <a:pPr algn="ctr" eaLnBrk="0" hangingPunct="0"/>
              <a:r>
                <a:rPr lang="zh-CN" altLang="en-US" sz="2800" b="1">
                  <a:solidFill>
                    <a:schemeClr val="bg1"/>
                  </a:solidFill>
                  <a:latin typeface="微软雅黑" pitchFamily="2" charset="-122"/>
                  <a:ea typeface="微软雅黑" pitchFamily="2" charset="-122"/>
                </a:rPr>
                <a:t>表  单 验 证</a:t>
              </a:r>
              <a:endParaRPr lang="en-US" altLang="zh-CN" sz="2800" b="1">
                <a:solidFill>
                  <a:schemeClr val="bg1"/>
                </a:solidFill>
                <a:latin typeface="微软雅黑" pitchFamily="2" charset="-122"/>
                <a:ea typeface="微软雅黑" pitchFamily="2" charset="-122"/>
              </a:endParaRPr>
            </a:p>
          </p:txBody>
        </p:sp>
      </p:grpSp>
      <p:sp>
        <p:nvSpPr>
          <p:cNvPr id="18436" name="文本框 4"/>
          <p:cNvSpPr txBox="1">
            <a:spLocks noChangeArrowheads="1"/>
          </p:cNvSpPr>
          <p:nvPr/>
        </p:nvSpPr>
        <p:spPr bwMode="auto">
          <a:xfrm>
            <a:off x="684213" y="1700213"/>
            <a:ext cx="7648575" cy="2308324"/>
          </a:xfrm>
          <a:prstGeom prst="rect">
            <a:avLst/>
          </a:prstGeom>
          <a:noFill/>
          <a:ln w="9525">
            <a:noFill/>
            <a:miter lim="800000"/>
            <a:headEnd/>
            <a:tailEnd/>
          </a:ln>
        </p:spPr>
        <p:txBody>
          <a:bodyPr>
            <a:spAutoFit/>
          </a:bodyPr>
          <a:lstStyle/>
          <a:p>
            <a:r>
              <a:rPr lang="en-US" altLang="zh-CN" dirty="0">
                <a:sym typeface="Arial" pitchFamily="34" charset="0"/>
              </a:rPr>
              <a:t>Multiple:</a:t>
            </a:r>
            <a:r>
              <a:rPr lang="zh-CN" altLang="en-US" dirty="0">
                <a:sym typeface="Arial" pitchFamily="34" charset="0"/>
              </a:rPr>
              <a:t>可以输入一个或多个值，每个值之间用逗号分开；如果要获取其中的值在用</a:t>
            </a:r>
            <a:r>
              <a:rPr lang="en-US" altLang="zh-CN" dirty="0">
                <a:sym typeface="Arial" pitchFamily="34" charset="0"/>
              </a:rPr>
              <a:t>split</a:t>
            </a:r>
            <a:r>
              <a:rPr lang="zh-CN" altLang="en-US" dirty="0">
                <a:sym typeface="Arial" pitchFamily="34" charset="0"/>
              </a:rPr>
              <a:t>获取；</a:t>
            </a:r>
            <a:endParaRPr lang="en-US" altLang="zh-CN" dirty="0"/>
          </a:p>
          <a:p>
            <a:r>
              <a:rPr lang="en-US" altLang="zh-CN" dirty="0">
                <a:sym typeface="Arial" pitchFamily="34" charset="0"/>
              </a:rPr>
              <a:t>	</a:t>
            </a:r>
            <a:r>
              <a:rPr lang="zh-CN" altLang="en-US" dirty="0">
                <a:sym typeface="Arial" pitchFamily="34" charset="0"/>
              </a:rPr>
              <a:t>例：</a:t>
            </a:r>
            <a:r>
              <a:rPr lang="en-US" altLang="zh-CN" dirty="0">
                <a:sym typeface="Arial" pitchFamily="34" charset="0"/>
              </a:rPr>
              <a:t>&lt;input type=“email” multiple/&gt;</a:t>
            </a:r>
          </a:p>
          <a:p>
            <a:r>
              <a:rPr lang="zh-CN" altLang="en-US" b="1" dirty="0">
                <a:sym typeface="Arial" pitchFamily="34" charset="0"/>
              </a:rPr>
              <a:t>还可以应用</a:t>
            </a:r>
            <a:r>
              <a:rPr lang="zh-CN" altLang="en-US" b="1" dirty="0" smtClean="0">
                <a:sym typeface="Arial" pitchFamily="34" charset="0"/>
              </a:rPr>
              <a:t>于</a:t>
            </a:r>
            <a:r>
              <a:rPr lang="en-US" altLang="zh-CN" b="1" dirty="0" smtClean="0">
                <a:sym typeface="Arial" pitchFamily="34" charset="0"/>
              </a:rPr>
              <a:t>file</a:t>
            </a:r>
            <a:endParaRPr lang="en-US" altLang="zh-CN" b="1" dirty="0">
              <a:sym typeface="Arial" pitchFamily="34" charset="0"/>
            </a:endParaRPr>
          </a:p>
          <a:p>
            <a:pPr eaLnBrk="0" hangingPunct="0"/>
            <a:r>
              <a:rPr lang="en-US" dirty="0"/>
              <a:t>  </a:t>
            </a:r>
            <a:r>
              <a:rPr lang="en-US" b="1" dirty="0"/>
              <a:t> </a:t>
            </a:r>
            <a:endParaRPr lang="en-US" dirty="0"/>
          </a:p>
          <a:p>
            <a:pPr eaLnBrk="0" hangingPunct="0"/>
            <a:endParaRPr lang="en-US" dirty="0"/>
          </a:p>
          <a:p>
            <a:pPr eaLnBrk="0" hangingPunct="0"/>
            <a:endParaRPr lang="en-US" dirty="0">
              <a:solidFill>
                <a:srgbClr val="333333"/>
              </a:solidFill>
              <a:latin typeface="微软雅黑" pitchFamily="2" charset="-122"/>
              <a:ea typeface="微软雅黑" pitchFamily="2" charset="-122"/>
            </a:endParaRPr>
          </a:p>
          <a:p>
            <a:pPr eaLnBrk="0" hangingPunct="0"/>
            <a:endParaRPr lang="zh-CN" altLang="en-US" dirty="0">
              <a:ea typeface="微软雅黑"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5" name="组合 3"/>
          <p:cNvGrpSpPr>
            <a:grpSpLocks/>
          </p:cNvGrpSpPr>
          <p:nvPr/>
        </p:nvGrpSpPr>
        <p:grpSpPr bwMode="auto">
          <a:xfrm>
            <a:off x="703263" y="1196975"/>
            <a:ext cx="7648575" cy="647700"/>
            <a:chOff x="0" y="0"/>
            <a:chExt cx="7648027" cy="648072"/>
          </a:xfrm>
        </p:grpSpPr>
        <p:sp>
          <p:nvSpPr>
            <p:cNvPr id="11266" name="矩形 5"/>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11267" name="文本框 6"/>
            <p:cNvSpPr txBox="1">
              <a:spLocks noChangeArrowheads="1"/>
            </p:cNvSpPr>
            <p:nvPr/>
          </p:nvSpPr>
          <p:spPr bwMode="auto">
            <a:xfrm>
              <a:off x="1996932" y="68302"/>
              <a:ext cx="4176413" cy="524176"/>
            </a:xfrm>
            <a:prstGeom prst="rect">
              <a:avLst/>
            </a:prstGeom>
            <a:noFill/>
            <a:ln w="9525">
              <a:noFill/>
              <a:miter lim="800000"/>
              <a:headEnd/>
              <a:tailEnd/>
            </a:ln>
          </p:spPr>
          <p:txBody>
            <a:bodyPr>
              <a:spAutoFit/>
            </a:bodyPr>
            <a:lstStyle/>
            <a:p>
              <a:pPr eaLnBrk="0" hangingPunct="0"/>
              <a:r>
                <a:rPr lang="en-US" sz="2800" b="1" dirty="0" smtClean="0">
                  <a:solidFill>
                    <a:schemeClr val="bg1"/>
                  </a:solidFill>
                  <a:latin typeface="微软雅黑" pitchFamily="2" charset="-122"/>
                  <a:ea typeface="微软雅黑" pitchFamily="2" charset="-122"/>
                </a:rPr>
                <a:t>HTML</a:t>
              </a:r>
              <a:r>
                <a:rPr lang="zh-CN" altLang="en-US" sz="2800" b="1" dirty="0">
                  <a:solidFill>
                    <a:schemeClr val="bg1"/>
                  </a:solidFill>
                  <a:latin typeface="微软雅黑" pitchFamily="2" charset="-122"/>
                  <a:ea typeface="微软雅黑" pitchFamily="2" charset="-122"/>
                </a:rPr>
                <a:t>的发展历史</a:t>
              </a:r>
              <a:endParaRPr lang="zh-CN" altLang="en-US" sz="2800" dirty="0"/>
            </a:p>
          </p:txBody>
        </p:sp>
      </p:grpSp>
      <p:pic>
        <p:nvPicPr>
          <p:cNvPr id="11268" name="Picture 5" descr="f9cf12a5459fee06-5e6cf438ddc01021-97a91730f168545c84017f4b2814c9eb"/>
          <p:cNvPicPr>
            <a:picLocks noChangeAspect="1" noChangeArrowheads="1"/>
          </p:cNvPicPr>
          <p:nvPr/>
        </p:nvPicPr>
        <p:blipFill>
          <a:blip r:embed="rId2" cstate="print"/>
          <a:srcRect/>
          <a:stretch>
            <a:fillRect/>
          </a:stretch>
        </p:blipFill>
        <p:spPr bwMode="auto">
          <a:xfrm>
            <a:off x="1044575" y="2349500"/>
            <a:ext cx="6985000" cy="3824288"/>
          </a:xfrm>
          <a:prstGeom prst="rect">
            <a:avLst/>
          </a:prstGeom>
          <a:noFill/>
          <a:ln w="9525">
            <a:noFill/>
            <a:miter lim="800000"/>
            <a:headEnd/>
            <a:tailEnd/>
          </a:ln>
        </p:spPr>
      </p:pic>
      <p:pic>
        <p:nvPicPr>
          <p:cNvPr id="11269" name="Picture 6"/>
          <p:cNvPicPr>
            <a:picLocks noChangeAspect="1" noChangeArrowheads="1"/>
          </p:cNvPicPr>
          <p:nvPr/>
        </p:nvPicPr>
        <p:blipFill>
          <a:blip r:embed="rId3" cstate="print"/>
          <a:srcRect/>
          <a:stretch>
            <a:fillRect/>
          </a:stretch>
        </p:blipFill>
        <p:spPr bwMode="auto">
          <a:xfrm>
            <a:off x="684213" y="2276475"/>
            <a:ext cx="7618412" cy="3676650"/>
          </a:xfrm>
          <a:prstGeom prst="rect">
            <a:avLst/>
          </a:prstGeom>
          <a:noFill/>
          <a:ln w="9525">
            <a:noFill/>
            <a:miter lim="800000"/>
            <a:headEnd/>
            <a:tailEnd/>
          </a:ln>
        </p:spPr>
      </p:pic>
      <p:sp>
        <p:nvSpPr>
          <p:cNvPr id="11270" name="文本框 1"/>
          <p:cNvSpPr txBox="1">
            <a:spLocks noChangeArrowheads="1"/>
          </p:cNvSpPr>
          <p:nvPr/>
        </p:nvSpPr>
        <p:spPr bwMode="auto">
          <a:xfrm>
            <a:off x="755650" y="5949950"/>
            <a:ext cx="5434013" cy="639763"/>
          </a:xfrm>
          <a:prstGeom prst="rect">
            <a:avLst/>
          </a:prstGeom>
          <a:noFill/>
          <a:ln w="9525">
            <a:noFill/>
            <a:miter lim="800000"/>
            <a:headEnd/>
            <a:tailEnd/>
          </a:ln>
        </p:spPr>
        <p:txBody>
          <a:bodyPr>
            <a:spAutoFit/>
          </a:bodyPr>
          <a:lstStyle/>
          <a:p>
            <a:r>
              <a:rPr lang="zh-CN" altLang="en-US"/>
              <a:t>http://bj.jjj.qq.com/a/20151120/009740.htm?qq=0&amp;pt_src=3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9" name="组合 3"/>
          <p:cNvGrpSpPr>
            <a:grpSpLocks/>
          </p:cNvGrpSpPr>
          <p:nvPr/>
        </p:nvGrpSpPr>
        <p:grpSpPr bwMode="auto">
          <a:xfrm>
            <a:off x="703263" y="1196975"/>
            <a:ext cx="7648575" cy="647700"/>
            <a:chOff x="0" y="0"/>
            <a:chExt cx="7648027" cy="648072"/>
          </a:xfrm>
        </p:grpSpPr>
        <p:sp>
          <p:nvSpPr>
            <p:cNvPr id="12290" name="矩形 5"/>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12291" name="文本框 6"/>
            <p:cNvSpPr txBox="1">
              <a:spLocks noChangeArrowheads="1"/>
            </p:cNvSpPr>
            <p:nvPr/>
          </p:nvSpPr>
          <p:spPr bwMode="auto">
            <a:xfrm>
              <a:off x="1996932" y="68302"/>
              <a:ext cx="4176413" cy="524176"/>
            </a:xfrm>
            <a:prstGeom prst="rect">
              <a:avLst/>
            </a:prstGeom>
            <a:noFill/>
            <a:ln w="9525">
              <a:noFill/>
              <a:miter lim="800000"/>
              <a:headEnd/>
              <a:tailEnd/>
            </a:ln>
          </p:spPr>
          <p:txBody>
            <a:bodyPr>
              <a:spAutoFit/>
            </a:bodyPr>
            <a:lstStyle/>
            <a:p>
              <a:pPr eaLnBrk="0" hangingPunct="0"/>
              <a:r>
                <a:rPr lang="en-US" sz="2800" b="1" dirty="0" smtClean="0">
                  <a:solidFill>
                    <a:schemeClr val="bg1"/>
                  </a:solidFill>
                  <a:latin typeface="微软雅黑" pitchFamily="2" charset="-122"/>
                  <a:ea typeface="微软雅黑" pitchFamily="2" charset="-122"/>
                </a:rPr>
                <a:t>HTML</a:t>
              </a:r>
              <a:r>
                <a:rPr lang="zh-CN" altLang="en-US" sz="2800" b="1" dirty="0">
                  <a:solidFill>
                    <a:schemeClr val="bg1"/>
                  </a:solidFill>
                  <a:latin typeface="微软雅黑" pitchFamily="2" charset="-122"/>
                  <a:ea typeface="微软雅黑" pitchFamily="2" charset="-122"/>
                </a:rPr>
                <a:t>的发展历史</a:t>
              </a:r>
              <a:endParaRPr lang="zh-CN" altLang="en-US" sz="2800" dirty="0"/>
            </a:p>
          </p:txBody>
        </p:sp>
      </p:grpSp>
      <p:pic>
        <p:nvPicPr>
          <p:cNvPr id="12292" name="Picture 5"/>
          <p:cNvPicPr>
            <a:picLocks noChangeAspect="1" noChangeArrowheads="1"/>
          </p:cNvPicPr>
          <p:nvPr/>
        </p:nvPicPr>
        <p:blipFill>
          <a:blip r:embed="rId2" cstate="print"/>
          <a:srcRect/>
          <a:stretch>
            <a:fillRect/>
          </a:stretch>
        </p:blipFill>
        <p:spPr bwMode="auto">
          <a:xfrm>
            <a:off x="684213" y="2276475"/>
            <a:ext cx="7589837" cy="42481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3" name="组合 3"/>
          <p:cNvGrpSpPr>
            <a:grpSpLocks/>
          </p:cNvGrpSpPr>
          <p:nvPr/>
        </p:nvGrpSpPr>
        <p:grpSpPr bwMode="auto">
          <a:xfrm>
            <a:off x="703263" y="1196975"/>
            <a:ext cx="7648575" cy="647700"/>
            <a:chOff x="0" y="0"/>
            <a:chExt cx="7648027" cy="648072"/>
          </a:xfrm>
        </p:grpSpPr>
        <p:sp>
          <p:nvSpPr>
            <p:cNvPr id="13314" name="矩形 5"/>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13315" name="文本框 6"/>
            <p:cNvSpPr txBox="1">
              <a:spLocks noChangeArrowheads="1"/>
            </p:cNvSpPr>
            <p:nvPr/>
          </p:nvSpPr>
          <p:spPr bwMode="auto">
            <a:xfrm>
              <a:off x="1996932" y="68302"/>
              <a:ext cx="4176413" cy="548955"/>
            </a:xfrm>
            <a:prstGeom prst="rect">
              <a:avLst/>
            </a:prstGeom>
            <a:noFill/>
            <a:ln w="9525">
              <a:noFill/>
              <a:miter lim="800000"/>
              <a:headEnd/>
              <a:tailEnd/>
            </a:ln>
          </p:spPr>
          <p:txBody>
            <a:bodyPr>
              <a:spAutoFit/>
            </a:bodyPr>
            <a:lstStyle/>
            <a:p>
              <a:pPr eaLnBrk="0" hangingPunct="0"/>
              <a:r>
                <a:rPr lang="en-US" sz="2800" b="1">
                  <a:solidFill>
                    <a:schemeClr val="bg1"/>
                  </a:solidFill>
                  <a:latin typeface="微软雅黑" pitchFamily="2" charset="-122"/>
                  <a:ea typeface="微软雅黑" pitchFamily="2" charset="-122"/>
                </a:rPr>
                <a:t>HTML5</a:t>
              </a:r>
              <a:r>
                <a:rPr lang="zh-CN" altLang="en-US" sz="2800" b="1">
                  <a:solidFill>
                    <a:schemeClr val="bg1"/>
                  </a:solidFill>
                  <a:latin typeface="微软雅黑" pitchFamily="2" charset="-122"/>
                  <a:ea typeface="微软雅黑" pitchFamily="2" charset="-122"/>
                </a:rPr>
                <a:t>的特点</a:t>
              </a:r>
              <a:endParaRPr lang="zh-CN" altLang="en-US" sz="2800"/>
            </a:p>
          </p:txBody>
        </p:sp>
      </p:grpSp>
      <p:sp>
        <p:nvSpPr>
          <p:cNvPr id="13316" name="文本框 2"/>
          <p:cNvSpPr txBox="1">
            <a:spLocks noChangeArrowheads="1"/>
          </p:cNvSpPr>
          <p:nvPr/>
        </p:nvSpPr>
        <p:spPr bwMode="auto">
          <a:xfrm>
            <a:off x="827088" y="2349500"/>
            <a:ext cx="6845300" cy="1462088"/>
          </a:xfrm>
          <a:prstGeom prst="rect">
            <a:avLst/>
          </a:prstGeom>
          <a:noFill/>
          <a:ln w="9525">
            <a:noFill/>
            <a:miter lim="800000"/>
            <a:headEnd/>
            <a:tailEnd/>
          </a:ln>
        </p:spPr>
        <p:txBody>
          <a:bodyPr>
            <a:spAutoFit/>
          </a:bodyPr>
          <a:lstStyle/>
          <a:p>
            <a:r>
              <a:rPr lang="en-US" altLang="en-US"/>
              <a:t>1</a:t>
            </a:r>
            <a:r>
              <a:rPr lang="zh-CN" altLang="en-US"/>
              <a:t>、更简单</a:t>
            </a:r>
          </a:p>
          <a:p>
            <a:r>
              <a:rPr lang="en-US" altLang="zh-CN"/>
              <a:t>2</a:t>
            </a:r>
            <a:r>
              <a:rPr lang="zh-CN" altLang="en-US"/>
              <a:t>、标签的语义化</a:t>
            </a:r>
          </a:p>
          <a:p>
            <a:r>
              <a:rPr lang="en-US" altLang="zh-CN"/>
              <a:t>3</a:t>
            </a:r>
            <a:r>
              <a:rPr lang="zh-CN" altLang="en-US"/>
              <a:t>、语法更宽松</a:t>
            </a:r>
          </a:p>
          <a:p>
            <a:r>
              <a:rPr lang="en-US" altLang="zh-CN"/>
              <a:t>4</a:t>
            </a:r>
            <a:r>
              <a:rPr lang="zh-CN" altLang="en-US"/>
              <a:t>、多设备跨平台</a:t>
            </a:r>
          </a:p>
          <a:p>
            <a:r>
              <a:rPr lang="en-US" altLang="zh-CN"/>
              <a:t>5</a:t>
            </a:r>
            <a:r>
              <a:rPr lang="zh-CN" altLang="en-US"/>
              <a:t>、自适应网页设计</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3" name="组合 3"/>
          <p:cNvGrpSpPr>
            <a:grpSpLocks/>
          </p:cNvGrpSpPr>
          <p:nvPr/>
        </p:nvGrpSpPr>
        <p:grpSpPr bwMode="auto">
          <a:xfrm>
            <a:off x="703263" y="1196975"/>
            <a:ext cx="7648575" cy="647700"/>
            <a:chOff x="0" y="0"/>
            <a:chExt cx="7648027" cy="648072"/>
          </a:xfrm>
        </p:grpSpPr>
        <p:sp>
          <p:nvSpPr>
            <p:cNvPr id="18434" name="矩形 5"/>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18435" name="文本框 6"/>
            <p:cNvSpPr txBox="1">
              <a:spLocks noChangeArrowheads="1"/>
            </p:cNvSpPr>
            <p:nvPr/>
          </p:nvSpPr>
          <p:spPr bwMode="auto">
            <a:xfrm>
              <a:off x="2139797" y="68302"/>
              <a:ext cx="4176413" cy="518458"/>
            </a:xfrm>
            <a:prstGeom prst="rect">
              <a:avLst/>
            </a:prstGeom>
            <a:noFill/>
            <a:ln w="9525">
              <a:noFill/>
              <a:miter lim="800000"/>
              <a:headEnd/>
              <a:tailEnd/>
            </a:ln>
          </p:spPr>
          <p:txBody>
            <a:bodyPr>
              <a:spAutoFit/>
            </a:bodyPr>
            <a:lstStyle/>
            <a:p>
              <a:pPr eaLnBrk="0" hangingPunct="0"/>
              <a:r>
                <a:rPr lang="en-US" altLang="zh-CN" sz="2800" dirty="0">
                  <a:solidFill>
                    <a:schemeClr val="bg1"/>
                  </a:solidFill>
                </a:rPr>
                <a:t>HTML5</a:t>
              </a:r>
              <a:r>
                <a:rPr lang="zh-CN" altLang="zh-CN" sz="2800" dirty="0">
                  <a:solidFill>
                    <a:schemeClr val="bg1"/>
                  </a:solidFill>
                </a:rPr>
                <a:t>标签语义化</a:t>
              </a:r>
            </a:p>
          </p:txBody>
        </p:sp>
      </p:grpSp>
      <p:pic>
        <p:nvPicPr>
          <p:cNvPr id="18436" name="Picture 3"/>
          <p:cNvPicPr>
            <a:picLocks noChangeAspect="1" noChangeArrowheads="1"/>
          </p:cNvPicPr>
          <p:nvPr/>
        </p:nvPicPr>
        <p:blipFill>
          <a:blip r:embed="rId2" cstate="print"/>
          <a:srcRect/>
          <a:stretch>
            <a:fillRect/>
          </a:stretch>
        </p:blipFill>
        <p:spPr bwMode="auto">
          <a:xfrm>
            <a:off x="1331640" y="1801068"/>
            <a:ext cx="6345237" cy="49403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7" name="组合 3"/>
          <p:cNvGrpSpPr>
            <a:grpSpLocks/>
          </p:cNvGrpSpPr>
          <p:nvPr/>
        </p:nvGrpSpPr>
        <p:grpSpPr bwMode="auto">
          <a:xfrm>
            <a:off x="703263" y="1196975"/>
            <a:ext cx="7648575" cy="647700"/>
            <a:chOff x="0" y="0"/>
            <a:chExt cx="7648027" cy="648072"/>
          </a:xfrm>
        </p:grpSpPr>
        <p:sp>
          <p:nvSpPr>
            <p:cNvPr id="19458" name="矩形 5"/>
            <p:cNvSpPr>
              <a:spLocks noChangeArrowheads="1"/>
            </p:cNvSpPr>
            <p:nvPr/>
          </p:nvSpPr>
          <p:spPr bwMode="auto">
            <a:xfrm>
              <a:off x="0" y="0"/>
              <a:ext cx="7648027" cy="648072"/>
            </a:xfrm>
            <a:prstGeom prst="rect">
              <a:avLst/>
            </a:prstGeom>
            <a:solidFill>
              <a:srgbClr val="FF682F"/>
            </a:solidFill>
            <a:ln w="9525">
              <a:noFill/>
              <a:miter lim="800000"/>
              <a:headEnd/>
              <a:tailEnd/>
            </a:ln>
          </p:spPr>
          <p:txBody>
            <a:bodyPr anchor="ctr"/>
            <a:lstStyle/>
            <a:p>
              <a:pPr algn="ctr">
                <a:lnSpc>
                  <a:spcPct val="150000"/>
                </a:lnSpc>
                <a:tabLst>
                  <a:tab pos="533400" algn="l"/>
                </a:tabLst>
              </a:pPr>
              <a:endParaRPr lang="zh-CN" altLang="en-US" sz="2800" b="1">
                <a:solidFill>
                  <a:schemeClr val="bg1"/>
                </a:solidFill>
                <a:latin typeface="微软雅黑" pitchFamily="2" charset="-122"/>
                <a:ea typeface="微软雅黑" pitchFamily="2" charset="-122"/>
              </a:endParaRPr>
            </a:p>
          </p:txBody>
        </p:sp>
        <p:sp>
          <p:nvSpPr>
            <p:cNvPr id="19459" name="文本框 6"/>
            <p:cNvSpPr txBox="1">
              <a:spLocks noChangeArrowheads="1"/>
            </p:cNvSpPr>
            <p:nvPr/>
          </p:nvSpPr>
          <p:spPr bwMode="auto">
            <a:xfrm>
              <a:off x="2139797" y="68302"/>
              <a:ext cx="4176413" cy="518458"/>
            </a:xfrm>
            <a:prstGeom prst="rect">
              <a:avLst/>
            </a:prstGeom>
            <a:noFill/>
            <a:ln w="9525">
              <a:noFill/>
              <a:miter lim="800000"/>
              <a:headEnd/>
              <a:tailEnd/>
            </a:ln>
          </p:spPr>
          <p:txBody>
            <a:bodyPr>
              <a:spAutoFit/>
            </a:bodyPr>
            <a:lstStyle/>
            <a:p>
              <a:pPr eaLnBrk="0" hangingPunct="0"/>
              <a:r>
                <a:rPr lang="en-US" altLang="zh-CN" sz="2800">
                  <a:solidFill>
                    <a:schemeClr val="bg1"/>
                  </a:solidFill>
                </a:rPr>
                <a:t>HTML5</a:t>
              </a:r>
              <a:r>
                <a:rPr lang="zh-CN" altLang="zh-CN" sz="2800">
                  <a:solidFill>
                    <a:schemeClr val="bg1"/>
                  </a:solidFill>
                </a:rPr>
                <a:t>标签语义化</a:t>
              </a:r>
            </a:p>
          </p:txBody>
        </p:sp>
      </p:grpSp>
      <p:pic>
        <p:nvPicPr>
          <p:cNvPr id="19460" name="Picture 2"/>
          <p:cNvPicPr>
            <a:picLocks noChangeAspect="1" noChangeArrowheads="1"/>
          </p:cNvPicPr>
          <p:nvPr/>
        </p:nvPicPr>
        <p:blipFill>
          <a:blip r:embed="rId2" cstate="print"/>
          <a:srcRect/>
          <a:stretch>
            <a:fillRect/>
          </a:stretch>
        </p:blipFill>
        <p:spPr bwMode="auto">
          <a:xfrm>
            <a:off x="1403350" y="1989138"/>
            <a:ext cx="6267450" cy="4865687"/>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TotalTime>
  <Pages>0</Pages>
  <Words>6053</Words>
  <Characters>0</Characters>
  <Application>Microsoft Office PowerPoint</Application>
  <DocSecurity>0</DocSecurity>
  <PresentationFormat>全屏显示(4:3)</PresentationFormat>
  <Lines>0</Lines>
  <Paragraphs>425</Paragraphs>
  <Slides>43</Slides>
  <Notes>5</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默认设计模板</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vector>
  </TitlesOfParts>
  <Manager/>
  <Company>1000</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h5</dc:title>
  <dc:subject/>
  <dc:creator>wmy</dc:creator>
  <cp:keywords/>
  <dc:description/>
  <cp:lastModifiedBy>Administrator</cp:lastModifiedBy>
  <cp:revision>989</cp:revision>
  <dcterms:created xsi:type="dcterms:W3CDTF">2009-05-11T03:02:58Z</dcterms:created>
  <dcterms:modified xsi:type="dcterms:W3CDTF">2016-04-19T08:06:15Z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