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05" autoAdjust="0"/>
  </p:normalViewPr>
  <p:slideViewPr>
    <p:cSldViewPr>
      <p:cViewPr>
        <p:scale>
          <a:sx n="90" d="100"/>
          <a:sy n="90" d="100"/>
        </p:scale>
        <p:origin x="-60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FAEB1-3123-4905-9759-56A7016B1CCB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E8E0C-4AEB-431F-8F7D-A9C37ED75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References:</a:t>
            </a:r>
          </a:p>
          <a:p>
            <a:r>
              <a:rPr lang="en-US" altLang="zh-CN" dirty="0" smtClean="0"/>
              <a:t>Effect of DI-water dilution and etchant arm movement on spinning type wet etch.</a:t>
            </a:r>
          </a:p>
          <a:p>
            <a:r>
              <a:rPr lang="en-US" altLang="zh-CN" dirty="0" smtClean="0"/>
              <a:t>An Empirical Approach to Accurate Single Wafer Wet Etch Simulation.</a:t>
            </a:r>
          </a:p>
          <a:p>
            <a:r>
              <a:rPr lang="en-US" altLang="zh-CN" dirty="0" smtClean="0"/>
              <a:t>Numerical Calculation Model of Single Wafer Wet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Etcher Using Swinging Nozzle.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E8E0C-4AEB-431F-8F7D-A9C37ED759E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58346" y="1500180"/>
            <a:ext cx="2714644" cy="219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72858" y="2240140"/>
            <a:ext cx="1857356" cy="70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组合 24"/>
          <p:cNvGrpSpPr/>
          <p:nvPr/>
        </p:nvGrpSpPr>
        <p:grpSpPr>
          <a:xfrm>
            <a:off x="4714876" y="1810074"/>
            <a:ext cx="4214842" cy="2761940"/>
            <a:chOff x="4500562" y="1285866"/>
            <a:chExt cx="4214842" cy="2761940"/>
          </a:xfrm>
        </p:grpSpPr>
        <p:grpSp>
          <p:nvGrpSpPr>
            <p:cNvPr id="22" name="组合 21"/>
            <p:cNvGrpSpPr/>
            <p:nvPr/>
          </p:nvGrpSpPr>
          <p:grpSpPr>
            <a:xfrm>
              <a:off x="4500562" y="1285866"/>
              <a:ext cx="4214842" cy="2643207"/>
              <a:chOff x="4500562" y="1285866"/>
              <a:chExt cx="4214842" cy="264320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500562" y="1285866"/>
                <a:ext cx="4214842" cy="2643207"/>
                <a:chOff x="5214942" y="342132"/>
                <a:chExt cx="3429024" cy="2086742"/>
              </a:xfrm>
            </p:grpSpPr>
            <p:pic>
              <p:nvPicPr>
                <p:cNvPr id="1433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57818" y="428610"/>
                  <a:ext cx="3137633" cy="9269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4339" name="Picture 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 r="52381"/>
                <a:stretch>
                  <a:fillRect/>
                </a:stretch>
              </p:blipFill>
              <p:spPr bwMode="auto">
                <a:xfrm>
                  <a:off x="5470078" y="1357304"/>
                  <a:ext cx="1530814" cy="10715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 l="52381"/>
                <a:stretch>
                  <a:fillRect/>
                </a:stretch>
              </p:blipFill>
              <p:spPr bwMode="auto">
                <a:xfrm>
                  <a:off x="7000892" y="1357304"/>
                  <a:ext cx="1643074" cy="10715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5214942" y="342132"/>
                  <a:ext cx="1016184" cy="206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 smtClean="0">
                      <a:solidFill>
                        <a:schemeClr val="tx2"/>
                      </a:solidFill>
                    </a:rPr>
                    <a:t>a. Edge DIW-dilute</a:t>
                  </a:r>
                  <a:endParaRPr lang="zh-CN" alt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307228" y="342132"/>
                  <a:ext cx="874034" cy="206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 smtClean="0">
                      <a:solidFill>
                        <a:schemeClr val="tx2"/>
                      </a:solidFill>
                    </a:rPr>
                    <a:t>b. Nozzle Swing</a:t>
                  </a:r>
                  <a:endParaRPr lang="zh-CN" altLang="en-US" sz="11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4929190" y="2714626"/>
                <a:ext cx="214314" cy="85725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143636" y="2714626"/>
                <a:ext cx="214314" cy="85725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143768" y="2786064"/>
                <a:ext cx="785818" cy="78581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86314" y="3786196"/>
              <a:ext cx="17604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2"/>
                  </a:solidFill>
                </a:rPr>
                <a:t>Create “</a:t>
              </a:r>
              <a:r>
                <a:rPr lang="zh-CN" altLang="en-US" sz="1100" dirty="0" smtClean="0">
                  <a:solidFill>
                    <a:schemeClr val="tx2"/>
                  </a:solidFill>
                </a:rPr>
                <a:t>∩</a:t>
              </a:r>
              <a:r>
                <a:rPr lang="en-US" altLang="zh-CN" sz="1100" dirty="0" smtClean="0">
                  <a:solidFill>
                    <a:schemeClr val="tx2"/>
                  </a:solidFill>
                </a:rPr>
                <a:t>” shape Etch Rate</a:t>
              </a:r>
              <a:endParaRPr lang="zh-CN" alt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5140" y="3786196"/>
              <a:ext cx="17411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2"/>
                  </a:solidFill>
                </a:rPr>
                <a:t>Create “V” shape Etch Rate</a:t>
              </a:r>
              <a:endParaRPr lang="zh-CN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857752" y="1000114"/>
            <a:ext cx="36433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eriod"/>
            </a:pPr>
            <a:r>
              <a:rPr lang="en-US" sz="1100" dirty="0" smtClean="0"/>
              <a:t>The </a:t>
            </a:r>
            <a:r>
              <a:rPr lang="en-US" sz="1100" dirty="0" smtClean="0"/>
              <a:t>edge </a:t>
            </a:r>
            <a:r>
              <a:rPr lang="en-US" sz="1100" dirty="0" smtClean="0"/>
              <a:t>Etch rate </a:t>
            </a:r>
            <a:r>
              <a:rPr lang="en-US" sz="1100" dirty="0" smtClean="0"/>
              <a:t>is reduced by </a:t>
            </a:r>
            <a:r>
              <a:rPr lang="en-US" sz="1100" b="1" dirty="0" smtClean="0"/>
              <a:t>DIW-dilute</a:t>
            </a:r>
            <a:r>
              <a:rPr lang="en-US" sz="1100" dirty="0" smtClean="0"/>
              <a:t> method.</a:t>
            </a:r>
          </a:p>
          <a:p>
            <a:pPr marL="228600" indent="-228600">
              <a:buAutoNum type="alphaLcPeriod"/>
            </a:pPr>
            <a:r>
              <a:rPr lang="en-US" sz="1100" b="1" dirty="0" smtClean="0"/>
              <a:t>Nozzle Swing</a:t>
            </a:r>
            <a:r>
              <a:rPr lang="en-US" sz="1100" dirty="0" smtClean="0"/>
              <a:t> is applied </a:t>
            </a:r>
            <a:r>
              <a:rPr lang="en-US" sz="1100" dirty="0" smtClean="0"/>
              <a:t>to </a:t>
            </a:r>
            <a:r>
              <a:rPr lang="en-US" sz="1100" dirty="0" smtClean="0"/>
              <a:t>reduce the Chemical </a:t>
            </a:r>
            <a:r>
              <a:rPr lang="en-US" sz="1100" dirty="0" smtClean="0"/>
              <a:t>Exposure Time of central area and </a:t>
            </a:r>
            <a:r>
              <a:rPr lang="en-US" sz="1100" dirty="0" smtClean="0"/>
              <a:t>reduce the </a:t>
            </a:r>
            <a:r>
              <a:rPr lang="en-US" sz="1100" dirty="0" smtClean="0"/>
              <a:t>etch rate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472" y="785800"/>
            <a:ext cx="35719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zh-CN" sz="1100" dirty="0" smtClean="0"/>
              <a:t>Active </a:t>
            </a:r>
            <a:r>
              <a:rPr lang="en-US" altLang="zh-CN" sz="1100" dirty="0" smtClean="0"/>
              <a:t>profile </a:t>
            </a:r>
            <a:r>
              <a:rPr lang="en-US" altLang="zh-CN" sz="1100" dirty="0" smtClean="0"/>
              <a:t>is </a:t>
            </a:r>
            <a:r>
              <a:rPr lang="en-US" altLang="zh-CN" sz="1100" dirty="0" smtClean="0"/>
              <a:t>becoming smaller, needs more constricted </a:t>
            </a:r>
            <a:r>
              <a:rPr lang="en-US" altLang="zh-CN" sz="1100" dirty="0" smtClean="0"/>
              <a:t>thermal oxide thickness,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t</a:t>
            </a:r>
            <a:r>
              <a:rPr lang="en-US" sz="1100" dirty="0" smtClean="0"/>
              <a:t>here </a:t>
            </a:r>
            <a:r>
              <a:rPr lang="en-US" sz="1100" dirty="0" smtClean="0"/>
              <a:t>will be more stringent requirements for </a:t>
            </a:r>
            <a:r>
              <a:rPr lang="en-US" sz="1100" dirty="0" smtClean="0"/>
              <a:t>uniformity.</a:t>
            </a:r>
          </a:p>
          <a:p>
            <a:pPr marL="228600" indent="-228600"/>
            <a:endParaRPr lang="en-US" altLang="zh-CN" sz="1100" dirty="0" smtClean="0"/>
          </a:p>
          <a:p>
            <a:pPr marL="228600" indent="-228600"/>
            <a:endParaRPr lang="en-US" altLang="zh-CN" sz="1100" dirty="0" smtClean="0"/>
          </a:p>
          <a:p>
            <a:pPr marL="228600" indent="-228600"/>
            <a:endParaRPr lang="en-US" altLang="zh-CN" sz="1100" dirty="0" smtClean="0"/>
          </a:p>
          <a:p>
            <a:pPr marL="228600" indent="-228600"/>
            <a:endParaRPr lang="en-US" altLang="zh-CN" sz="1100" dirty="0" smtClean="0"/>
          </a:p>
          <a:p>
            <a:pPr marL="228600" indent="-228600"/>
            <a:r>
              <a:rPr lang="en-US" sz="1100" dirty="0" smtClean="0"/>
              <a:t>By </a:t>
            </a:r>
            <a:r>
              <a:rPr lang="en-US" sz="1100" dirty="0" smtClean="0"/>
              <a:t>optimizing the wet etch </a:t>
            </a:r>
            <a:r>
              <a:rPr lang="en-US" sz="1100" dirty="0" smtClean="0"/>
              <a:t>process, the radial </a:t>
            </a:r>
            <a:r>
              <a:rPr lang="en-US" sz="1100" dirty="0" smtClean="0"/>
              <a:t>distribution shape </a:t>
            </a:r>
            <a:r>
              <a:rPr lang="en-US" sz="1100" dirty="0" smtClean="0"/>
              <a:t>of </a:t>
            </a:r>
            <a:r>
              <a:rPr lang="en-US" sz="1100" dirty="0" smtClean="0"/>
              <a:t>Etch Rate </a:t>
            </a:r>
            <a:r>
              <a:rPr lang="en-US" sz="1100" dirty="0" smtClean="0"/>
              <a:t>on Wafer </a:t>
            </a:r>
            <a:r>
              <a:rPr lang="en-US" sz="1100" dirty="0" smtClean="0"/>
              <a:t>is changed </a:t>
            </a:r>
            <a:r>
              <a:rPr lang="en-US" sz="1100" dirty="0" smtClean="0"/>
              <a:t>similar </a:t>
            </a:r>
            <a:r>
              <a:rPr lang="en-US" sz="1100" dirty="0" smtClean="0"/>
              <a:t>as </a:t>
            </a:r>
            <a:r>
              <a:rPr lang="en-US" sz="1100" dirty="0" smtClean="0"/>
              <a:t>that of </a:t>
            </a:r>
            <a:r>
              <a:rPr lang="en-US" sz="1100" dirty="0" smtClean="0"/>
              <a:t>Thickness, </a:t>
            </a:r>
            <a:r>
              <a:rPr lang="en-US" sz="1100" dirty="0" smtClean="0"/>
              <a:t>and the uniformity of </a:t>
            </a:r>
            <a:r>
              <a:rPr lang="en-US" sz="1100" dirty="0" smtClean="0"/>
              <a:t>Thermal </a:t>
            </a:r>
            <a:r>
              <a:rPr lang="en-US" sz="1100" dirty="0" smtClean="0"/>
              <a:t>oxide </a:t>
            </a:r>
            <a:r>
              <a:rPr lang="en-US" sz="1100" dirty="0" smtClean="0"/>
              <a:t>will improved by </a:t>
            </a:r>
            <a:r>
              <a:rPr lang="en-US" sz="1100" dirty="0" smtClean="0"/>
              <a:t>WET Etch</a:t>
            </a:r>
            <a:endParaRPr lang="zh-CN" altLang="en-US" sz="11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9" cstate="print"/>
          <a:srcRect r="8333" b="5882"/>
          <a:stretch>
            <a:fillRect/>
          </a:stretch>
        </p:blipFill>
        <p:spPr bwMode="auto">
          <a:xfrm>
            <a:off x="285720" y="3429006"/>
            <a:ext cx="3929090" cy="152401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35" name="左箭头 34"/>
          <p:cNvSpPr/>
          <p:nvPr/>
        </p:nvSpPr>
        <p:spPr>
          <a:xfrm>
            <a:off x="4214810" y="4357700"/>
            <a:ext cx="1357322" cy="7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M – (</a:t>
            </a:r>
            <a:r>
              <a:rPr lang="zh-CN" altLang="en-US" sz="1200" dirty="0" smtClean="0">
                <a:solidFill>
                  <a:schemeClr val="bg1"/>
                </a:solidFill>
              </a:rPr>
              <a:t>∩ </a:t>
            </a:r>
            <a:r>
              <a:rPr lang="en-US" altLang="zh-CN" sz="1200" dirty="0" smtClean="0">
                <a:solidFill>
                  <a:schemeClr val="bg1"/>
                </a:solidFill>
              </a:rPr>
              <a:t>+ V) = –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By  a &amp; 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357290" y="2758771"/>
          <a:ext cx="1643074" cy="507685"/>
        </p:xfrm>
        <a:graphic>
          <a:graphicData uri="http://schemas.openxmlformats.org/presentationml/2006/ole">
            <p:oleObj spid="_x0000_s14344" name="公式" r:id="rId10" imgW="1396800" imgH="431640" progId="Equation.3">
              <p:embed/>
            </p:oleObj>
          </a:graphicData>
        </a:graphic>
      </p:graphicFrame>
      <p:sp>
        <p:nvSpPr>
          <p:cNvPr id="37" name="矩形 36"/>
          <p:cNvSpPr/>
          <p:nvPr/>
        </p:nvSpPr>
        <p:spPr>
          <a:xfrm>
            <a:off x="4714876" y="1785932"/>
            <a:ext cx="4143404" cy="27860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14876" y="428610"/>
            <a:ext cx="3571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zh-CN" sz="1100" dirty="0" smtClean="0"/>
              <a:t>※</a:t>
            </a:r>
            <a:r>
              <a:rPr lang="en-US" altLang="zh-CN" sz="1100" dirty="0" smtClean="0"/>
              <a:t>Improvement </a:t>
            </a:r>
            <a:r>
              <a:rPr lang="en-US" altLang="zh-CN" sz="1100" dirty="0" smtClean="0"/>
              <a:t>in wet etch </a:t>
            </a:r>
            <a:r>
              <a:rPr lang="en-US" altLang="zh-CN" sz="1100" dirty="0" smtClean="0"/>
              <a:t> process </a:t>
            </a:r>
            <a:r>
              <a:rPr lang="en-US" altLang="zh-CN" sz="1100" dirty="0" smtClean="0"/>
              <a:t>to control the in-wafer etch amount by utilizing DI-water dilution and controlled etchant arm </a:t>
            </a:r>
            <a:r>
              <a:rPr lang="en-US" altLang="zh-CN" sz="1100" dirty="0" smtClean="0"/>
              <a:t>movement</a:t>
            </a:r>
            <a:r>
              <a:rPr lang="en-US" altLang="zh-CN" sz="1100" dirty="0" smtClean="0"/>
              <a:t>.</a:t>
            </a:r>
            <a:endParaRPr lang="zh-CN" altLang="en-US" sz="1100" dirty="0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2976" y="4286262"/>
            <a:ext cx="571504" cy="28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0430" y="4214824"/>
            <a:ext cx="592793" cy="30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右箭头 40"/>
          <p:cNvSpPr/>
          <p:nvPr/>
        </p:nvSpPr>
        <p:spPr>
          <a:xfrm>
            <a:off x="1928794" y="3714758"/>
            <a:ext cx="642942" cy="785818"/>
          </a:xfrm>
          <a:prstGeom prst="rightArrow">
            <a:avLst>
              <a:gd name="adj1" fmla="val 50000"/>
              <a:gd name="adj2" fmla="val 4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Wet</a:t>
            </a:r>
          </a:p>
          <a:p>
            <a:pPr algn="ctr"/>
            <a:r>
              <a:rPr lang="en-US" altLang="zh-CN" sz="1400" dirty="0" smtClean="0"/>
              <a:t>Etch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184</Words>
  <PresentationFormat>全屏显示(16:9)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Microsoft 公式 3.0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weililai</dc:creator>
  <cp:lastModifiedBy>weililai</cp:lastModifiedBy>
  <cp:revision>93</cp:revision>
  <dcterms:created xsi:type="dcterms:W3CDTF">2021-08-08T03:07:55Z</dcterms:created>
  <dcterms:modified xsi:type="dcterms:W3CDTF">2021-09-26T15:22:31Z</dcterms:modified>
</cp:coreProperties>
</file>