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57" r:id="rId4"/>
    <p:sldId id="266" r:id="rId5"/>
    <p:sldId id="268" r:id="rId6"/>
    <p:sldId id="269" r:id="rId7"/>
    <p:sldId id="267" r:id="rId8"/>
    <p:sldId id="270" r:id="rId9"/>
    <p:sldId id="263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3D321-B532-4B71-A5E6-599A1C1685B7}" type="datetimeFigureOut">
              <a:rPr lang="en-NZ" smtClean="0"/>
              <a:t>27/03/2019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3FA53-E8BD-4892-AB51-C10C767CB2C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874581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3D321-B532-4B71-A5E6-599A1C1685B7}" type="datetimeFigureOut">
              <a:rPr lang="en-NZ" smtClean="0"/>
              <a:t>27/03/2019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3FA53-E8BD-4892-AB51-C10C767CB2C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54144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3D321-B532-4B71-A5E6-599A1C1685B7}" type="datetimeFigureOut">
              <a:rPr lang="en-NZ" smtClean="0"/>
              <a:t>27/03/2019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3FA53-E8BD-4892-AB51-C10C767CB2C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31461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3D321-B532-4B71-A5E6-599A1C1685B7}" type="datetimeFigureOut">
              <a:rPr lang="en-NZ" smtClean="0"/>
              <a:t>27/03/2019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3FA53-E8BD-4892-AB51-C10C767CB2C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067912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3D321-B532-4B71-A5E6-599A1C1685B7}" type="datetimeFigureOut">
              <a:rPr lang="en-NZ" smtClean="0"/>
              <a:t>27/03/2019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3FA53-E8BD-4892-AB51-C10C767CB2C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16420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3D321-B532-4B71-A5E6-599A1C1685B7}" type="datetimeFigureOut">
              <a:rPr lang="en-NZ" smtClean="0"/>
              <a:t>27/03/2019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3FA53-E8BD-4892-AB51-C10C767CB2C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73350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3D321-B532-4B71-A5E6-599A1C1685B7}" type="datetimeFigureOut">
              <a:rPr lang="en-NZ" smtClean="0"/>
              <a:t>27/03/2019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3FA53-E8BD-4892-AB51-C10C767CB2C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684337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3D321-B532-4B71-A5E6-599A1C1685B7}" type="datetimeFigureOut">
              <a:rPr lang="en-NZ" smtClean="0"/>
              <a:t>27/03/2019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3FA53-E8BD-4892-AB51-C10C767CB2C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31262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3D321-B532-4B71-A5E6-599A1C1685B7}" type="datetimeFigureOut">
              <a:rPr lang="en-NZ" smtClean="0"/>
              <a:t>27/03/2019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3FA53-E8BD-4892-AB51-C10C767CB2C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011001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3D321-B532-4B71-A5E6-599A1C1685B7}" type="datetimeFigureOut">
              <a:rPr lang="en-NZ" smtClean="0"/>
              <a:t>27/03/2019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3FA53-E8BD-4892-AB51-C10C767CB2C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110900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3D321-B532-4B71-A5E6-599A1C1685B7}" type="datetimeFigureOut">
              <a:rPr lang="en-NZ" smtClean="0"/>
              <a:t>27/03/2019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3FA53-E8BD-4892-AB51-C10C767CB2C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13181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93D321-B532-4B71-A5E6-599A1C1685B7}" type="datetimeFigureOut">
              <a:rPr lang="en-NZ" smtClean="0"/>
              <a:t>27/03/2019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3FA53-E8BD-4892-AB51-C10C767CB2C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524391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eilingxie.github.io/helloaderantslotmachine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hyperlink" Target="https://github.com/weilingxie/helloaderantslotmachine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/>
              <a:t>Hello </a:t>
            </a:r>
            <a:r>
              <a:rPr lang="en-US" sz="5400" b="1" dirty="0" err="1" smtClean="0"/>
              <a:t>Aderant</a:t>
            </a:r>
            <a:r>
              <a:rPr lang="en-US" sz="5400" b="1" dirty="0" smtClean="0"/>
              <a:t> Application</a:t>
            </a:r>
            <a:endParaRPr lang="en-NZ" sz="5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en-US" sz="3200" i="1" dirty="0" smtClean="0"/>
              <a:t>--Slot Machine</a:t>
            </a:r>
            <a:endParaRPr lang="en-NZ" sz="3200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" y="6216560"/>
            <a:ext cx="1428750" cy="571500"/>
          </a:xfrm>
          <a:prstGeom prst="rect">
            <a:avLst/>
          </a:prstGeom>
        </p:spPr>
      </p:pic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6883114"/>
              </p:ext>
            </p:extLst>
          </p:nvPr>
        </p:nvGraphicFramePr>
        <p:xfrm>
          <a:off x="10399059" y="6367463"/>
          <a:ext cx="5730875" cy="490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" name="Document" r:id="rId4" imgW="5731521" imgH="489784" progId="Word.Document.12">
                  <p:embed/>
                </p:oleObj>
              </mc:Choice>
              <mc:Fallback>
                <p:oleObj name="Document" r:id="rId4" imgW="5731521" imgH="48978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399059" y="6367463"/>
                        <a:ext cx="5730875" cy="4905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76573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807883"/>
            <a:ext cx="10515600" cy="1325563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6000" b="1" dirty="0"/>
              <a:t>Thank you</a:t>
            </a:r>
            <a:r>
              <a:rPr lang="en-NZ" sz="6000" b="1" dirty="0"/>
              <a:t/>
            </a:r>
            <a:br>
              <a:rPr lang="en-NZ" sz="6000" b="1" dirty="0"/>
            </a:br>
            <a:endParaRPr lang="en-NZ" sz="60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" y="6216560"/>
            <a:ext cx="142875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518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Agenda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3600" dirty="0" smtClean="0"/>
              <a:t>About Me</a:t>
            </a:r>
          </a:p>
          <a:p>
            <a:pPr lvl="1"/>
            <a:r>
              <a:rPr lang="en-US" sz="3600" dirty="0" smtClean="0"/>
              <a:t>Hello </a:t>
            </a:r>
            <a:r>
              <a:rPr lang="en-US" sz="3600" dirty="0" err="1" smtClean="0"/>
              <a:t>Aderant</a:t>
            </a:r>
            <a:r>
              <a:rPr lang="en-US" sz="3600" dirty="0" smtClean="0"/>
              <a:t> Slot Machine</a:t>
            </a:r>
          </a:p>
          <a:p>
            <a:pPr lvl="1"/>
            <a:r>
              <a:rPr lang="en-US" sz="3600" dirty="0" smtClean="0"/>
              <a:t>Other things about slot machine</a:t>
            </a:r>
            <a:endParaRPr lang="en-NZ" sz="3600" dirty="0"/>
          </a:p>
        </p:txBody>
      </p:sp>
    </p:spTree>
    <p:extLst>
      <p:ext uri="{BB962C8B-B14F-4D97-AF65-F5344CB8AC3E}">
        <p14:creationId xmlns:p14="http://schemas.microsoft.com/office/powerpoint/2010/main" val="1090888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About Me</a:t>
            </a:r>
            <a:endParaRPr lang="en-NZ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Full stack Web developer   in </a:t>
            </a:r>
            <a:r>
              <a:rPr lang="en-US" dirty="0" err="1" smtClean="0"/>
              <a:t>Connex</a:t>
            </a:r>
            <a:r>
              <a:rPr lang="en-US" dirty="0" smtClean="0"/>
              <a:t> World                 2017-2018</a:t>
            </a:r>
          </a:p>
          <a:p>
            <a:r>
              <a:rPr lang="en-US" dirty="0" smtClean="0"/>
              <a:t>Senior Database Engineer  in IGT                                     2012-2017</a:t>
            </a:r>
          </a:p>
          <a:p>
            <a:r>
              <a:rPr lang="en-US" dirty="0" smtClean="0"/>
              <a:t>Senior Database Engineer  in Beijing Run Technology  2008-2012</a:t>
            </a:r>
            <a:endParaRPr lang="en-NZ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" y="6216560"/>
            <a:ext cx="142875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170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5104" y="3199607"/>
            <a:ext cx="6515186" cy="346496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Hello Aderant </a:t>
            </a:r>
            <a:r>
              <a:rPr lang="en-US" dirty="0" smtClean="0"/>
              <a:t>Slot Machine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441084"/>
            <a:ext cx="10515600" cy="2018201"/>
          </a:xfrm>
        </p:spPr>
        <p:txBody>
          <a:bodyPr>
            <a:normAutofit fontScale="92500" lnSpcReduction="20000"/>
          </a:bodyPr>
          <a:lstStyle/>
          <a:p>
            <a:r>
              <a:rPr lang="en-US" sz="3600" dirty="0"/>
              <a:t>Inspiration</a:t>
            </a:r>
          </a:p>
          <a:p>
            <a:r>
              <a:rPr lang="en-US" sz="3600" dirty="0" smtClean="0"/>
              <a:t>URL</a:t>
            </a:r>
            <a:endParaRPr lang="en-US" sz="3600" dirty="0" smtClean="0"/>
          </a:p>
          <a:p>
            <a:pPr marL="457200" lvl="1" indent="0">
              <a:buNone/>
            </a:pPr>
            <a:r>
              <a:rPr lang="en-NZ" sz="1600" dirty="0">
                <a:hlinkClick r:id="rId3"/>
              </a:rPr>
              <a:t>https://weilingxie.github.io/helloaderantslotmachine/</a:t>
            </a:r>
            <a:endParaRPr lang="en-US" sz="1600" dirty="0" smtClean="0"/>
          </a:p>
          <a:p>
            <a:r>
              <a:rPr lang="en-US" sz="3600" dirty="0" smtClean="0"/>
              <a:t>Code</a:t>
            </a:r>
          </a:p>
          <a:p>
            <a:pPr marL="457200" lvl="1" indent="0">
              <a:buNone/>
            </a:pPr>
            <a:r>
              <a:rPr lang="en-NZ" sz="1600" dirty="0">
                <a:hlinkClick r:id="rId4"/>
              </a:rPr>
              <a:t>https://github.com/weilingxie/helloaderantslotmachine</a:t>
            </a:r>
            <a:endParaRPr lang="en-US" sz="1600" dirty="0" smtClean="0"/>
          </a:p>
          <a:p>
            <a:endParaRPr lang="en-US" sz="36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25" y="6212132"/>
            <a:ext cx="142875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392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Hello Aderant </a:t>
            </a:r>
            <a:r>
              <a:rPr lang="en-US" dirty="0" smtClean="0"/>
              <a:t>Slot Machine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i="1" dirty="0" smtClean="0"/>
              <a:t>Technology List</a:t>
            </a:r>
          </a:p>
          <a:p>
            <a:endParaRPr lang="en-US" sz="3600" dirty="0" smtClean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7373849"/>
              </p:ext>
            </p:extLst>
          </p:nvPr>
        </p:nvGraphicFramePr>
        <p:xfrm>
          <a:off x="2612571" y="2464571"/>
          <a:ext cx="7393578" cy="410604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1877860614"/>
                    </a:ext>
                  </a:extLst>
                </a:gridCol>
                <a:gridCol w="2767649">
                  <a:extLst>
                    <a:ext uri="{9D8B030D-6E8A-4147-A177-3AD203B41FA5}">
                      <a16:colId xmlns:a16="http://schemas.microsoft.com/office/drawing/2014/main" val="3226551906"/>
                    </a:ext>
                  </a:extLst>
                </a:gridCol>
                <a:gridCol w="2797129">
                  <a:extLst>
                    <a:ext uri="{9D8B030D-6E8A-4147-A177-3AD203B41FA5}">
                      <a16:colId xmlns:a16="http://schemas.microsoft.com/office/drawing/2014/main" val="3034199811"/>
                    </a:ext>
                  </a:extLst>
                </a:gridCol>
              </a:tblGrid>
              <a:tr h="456227">
                <a:tc rowSpan="7">
                  <a:txBody>
                    <a:bodyPr/>
                    <a:lstStyle/>
                    <a:p>
                      <a:pPr algn="l" fontAlgn="ctr"/>
                      <a:r>
                        <a:rPr lang="en-NZ" sz="2000" u="none" strike="noStrike" dirty="0">
                          <a:effectLst/>
                        </a:rPr>
                        <a:t>Frontend</a:t>
                      </a:r>
                      <a:endParaRPr lang="en-NZ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NZ" sz="1800" u="none" strike="noStrike" dirty="0">
                          <a:effectLst/>
                        </a:rPr>
                        <a:t>HTML5</a:t>
                      </a:r>
                      <a:endParaRPr lang="en-NZ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0267262"/>
                  </a:ext>
                </a:extLst>
              </a:tr>
              <a:tr h="456227">
                <a:tc vMerge="1"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NZ" sz="1800" u="none" strike="noStrike" dirty="0">
                          <a:effectLst/>
                        </a:rPr>
                        <a:t>CSS3</a:t>
                      </a:r>
                      <a:endParaRPr lang="en-NZ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9133673"/>
                  </a:ext>
                </a:extLst>
              </a:tr>
              <a:tr h="456227">
                <a:tc vMerge="1"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NZ" sz="1800" u="none" strike="noStrike" dirty="0" err="1">
                          <a:effectLst/>
                        </a:rPr>
                        <a:t>Boostrap</a:t>
                      </a:r>
                      <a:r>
                        <a:rPr lang="en-NZ" sz="1800" u="none" strike="noStrike" dirty="0">
                          <a:effectLst/>
                        </a:rPr>
                        <a:t> (4.0.0)</a:t>
                      </a:r>
                      <a:endParaRPr lang="en-NZ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8926200"/>
                  </a:ext>
                </a:extLst>
              </a:tr>
              <a:tr h="456227">
                <a:tc vMerge="1"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l" fontAlgn="ctr"/>
                      <a:r>
                        <a:rPr lang="en-NZ" sz="1800" u="none" strike="noStrike" dirty="0" err="1">
                          <a:effectLst/>
                        </a:rPr>
                        <a:t>Javascript</a:t>
                      </a:r>
                      <a:endParaRPr lang="en-NZ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1800" u="none" strike="noStrike">
                          <a:effectLst/>
                        </a:rPr>
                        <a:t>ES6</a:t>
                      </a:r>
                      <a:endParaRPr lang="en-NZ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8228397"/>
                  </a:ext>
                </a:extLst>
              </a:tr>
              <a:tr h="456227">
                <a:tc vMerge="1"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1800" u="none" strike="noStrike" dirty="0">
                          <a:effectLst/>
                        </a:rPr>
                        <a:t>Babel (7.3)</a:t>
                      </a:r>
                      <a:endParaRPr lang="en-NZ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3882420"/>
                  </a:ext>
                </a:extLst>
              </a:tr>
              <a:tr h="456227">
                <a:tc vMerge="1"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1800" u="none" strike="noStrike" dirty="0" err="1">
                          <a:effectLst/>
                        </a:rPr>
                        <a:t>Jquery</a:t>
                      </a:r>
                      <a:r>
                        <a:rPr lang="en-NZ" sz="1800" u="none" strike="noStrike" dirty="0">
                          <a:effectLst/>
                        </a:rPr>
                        <a:t> (3.2.1)</a:t>
                      </a:r>
                      <a:endParaRPr lang="en-NZ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0295897"/>
                  </a:ext>
                </a:extLst>
              </a:tr>
              <a:tr h="456227">
                <a:tc vMerge="1"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1800" u="none" strike="noStrike" dirty="0" err="1">
                          <a:effectLst/>
                        </a:rPr>
                        <a:t>Webpack</a:t>
                      </a:r>
                      <a:r>
                        <a:rPr lang="en-NZ" sz="1800" u="none" strike="noStrike" dirty="0">
                          <a:effectLst/>
                        </a:rPr>
                        <a:t> (4.29.5)</a:t>
                      </a:r>
                      <a:endParaRPr lang="en-NZ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6536058"/>
                  </a:ext>
                </a:extLst>
              </a:tr>
              <a:tr h="456227">
                <a:tc>
                  <a:txBody>
                    <a:bodyPr/>
                    <a:lstStyle/>
                    <a:p>
                      <a:pPr algn="l" fontAlgn="b"/>
                      <a:r>
                        <a:rPr lang="en-NZ" sz="2000" u="none" strike="noStrike">
                          <a:effectLst/>
                        </a:rPr>
                        <a:t>Version Control</a:t>
                      </a:r>
                      <a:endParaRPr lang="en-NZ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NZ" sz="1800" u="none" strike="noStrike" dirty="0" err="1">
                          <a:effectLst/>
                        </a:rPr>
                        <a:t>Github</a:t>
                      </a:r>
                      <a:endParaRPr lang="en-NZ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6661129"/>
                  </a:ext>
                </a:extLst>
              </a:tr>
              <a:tr h="456227">
                <a:tc>
                  <a:txBody>
                    <a:bodyPr/>
                    <a:lstStyle/>
                    <a:p>
                      <a:pPr algn="l" fontAlgn="b"/>
                      <a:r>
                        <a:rPr lang="en-NZ" sz="2000" u="none" strike="noStrike" dirty="0">
                          <a:effectLst/>
                        </a:rPr>
                        <a:t>Web Hosting</a:t>
                      </a:r>
                      <a:endParaRPr lang="en-NZ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NZ" sz="1800" u="none" strike="noStrike" dirty="0" err="1">
                          <a:effectLst/>
                        </a:rPr>
                        <a:t>Github</a:t>
                      </a:r>
                      <a:r>
                        <a:rPr lang="en-NZ" sz="1800" u="none" strike="noStrike" dirty="0">
                          <a:effectLst/>
                        </a:rPr>
                        <a:t> Page</a:t>
                      </a:r>
                      <a:endParaRPr lang="en-NZ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717662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" y="6216560"/>
            <a:ext cx="142875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793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Hello Aderant </a:t>
            </a:r>
            <a:r>
              <a:rPr lang="en-US" dirty="0" smtClean="0"/>
              <a:t>Slot Machine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825625"/>
            <a:ext cx="10210800" cy="4351338"/>
          </a:xfrm>
        </p:spPr>
        <p:txBody>
          <a:bodyPr>
            <a:normAutofit/>
          </a:bodyPr>
          <a:lstStyle/>
          <a:p>
            <a:r>
              <a:rPr lang="en-US" sz="3600" i="1" dirty="0" smtClean="0"/>
              <a:t>Features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800" dirty="0" smtClean="0"/>
              <a:t>Spin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800" dirty="0" smtClean="0"/>
              <a:t>Show the balance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800" dirty="0" smtClean="0"/>
              <a:t>Choose the bet amount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800" dirty="0" smtClean="0"/>
              <a:t>Deposit (Mock)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800" dirty="0" smtClean="0"/>
              <a:t>Withdraw (Mock)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800" dirty="0" err="1" smtClean="0"/>
              <a:t>Autoplay</a:t>
            </a:r>
            <a:endParaRPr lang="en-US" sz="2800" dirty="0" smtClean="0"/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800" dirty="0" smtClean="0"/>
              <a:t>Sound effect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700" dirty="0" smtClean="0">
                <a:solidFill>
                  <a:schemeClr val="bg1">
                    <a:lumMod val="75000"/>
                  </a:schemeClr>
                </a:solidFill>
              </a:rPr>
              <a:t>Cheating</a:t>
            </a:r>
          </a:p>
          <a:p>
            <a:endParaRPr lang="en-US" sz="3600" dirty="0" smtClean="0"/>
          </a:p>
          <a:p>
            <a:endParaRPr lang="en-US" sz="36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" y="6216560"/>
            <a:ext cx="142875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109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Hello Aderant </a:t>
            </a:r>
            <a:r>
              <a:rPr lang="en-US" dirty="0" smtClean="0"/>
              <a:t>Slot Machine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600" i="1" dirty="0" smtClean="0"/>
              <a:t>Reward Mechanism </a:t>
            </a:r>
            <a:r>
              <a:rPr lang="en-US" sz="2200" i="1" dirty="0" smtClean="0"/>
              <a:t>(</a:t>
            </a:r>
            <a:r>
              <a:rPr lang="en-US" sz="2200" dirty="0"/>
              <a:t>Formula:   </a:t>
            </a:r>
            <a:r>
              <a:rPr lang="en-NZ" sz="2200" dirty="0"/>
              <a:t>2</a:t>
            </a:r>
            <a:r>
              <a:rPr lang="en-NZ" sz="2200" baseline="30000" dirty="0"/>
              <a:t>(repeatedChar-2)</a:t>
            </a:r>
            <a:r>
              <a:rPr lang="en-NZ" sz="2200" dirty="0"/>
              <a:t>*</a:t>
            </a:r>
            <a:r>
              <a:rPr lang="en-NZ" sz="2200" dirty="0" err="1" smtClean="0"/>
              <a:t>betAmount</a:t>
            </a:r>
            <a:r>
              <a:rPr lang="en-NZ" sz="2200" dirty="0" smtClean="0"/>
              <a:t>)</a:t>
            </a:r>
            <a:endParaRPr lang="en-US" sz="2200" i="1" dirty="0" smtClean="0"/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800" b="1" dirty="0" smtClean="0"/>
              <a:t>A. </a:t>
            </a:r>
            <a:r>
              <a:rPr lang="en-US" sz="2800" dirty="0" smtClean="0"/>
              <a:t>Based on the continuous repeated character</a:t>
            </a:r>
          </a:p>
          <a:p>
            <a:pPr marL="914400" lvl="2" indent="0">
              <a:buNone/>
            </a:pPr>
            <a:r>
              <a:rPr lang="en-US" sz="2800" dirty="0"/>
              <a:t>E.g. Bet for $10, result is AA</a:t>
            </a:r>
            <a:r>
              <a:rPr lang="en-US" sz="2800" b="1" dirty="0">
                <a:solidFill>
                  <a:srgbClr val="FF0000"/>
                </a:solidFill>
              </a:rPr>
              <a:t>DDD</a:t>
            </a:r>
            <a:r>
              <a:rPr lang="en-US" sz="2800" dirty="0"/>
              <a:t>NN</a:t>
            </a:r>
          </a:p>
          <a:p>
            <a:pPr marL="914400" lvl="2" indent="0">
              <a:buNone/>
            </a:pPr>
            <a:r>
              <a:rPr lang="en-US" sz="2800" dirty="0"/>
              <a:t>    =&gt; Maximum number of repeated characters is 3</a:t>
            </a:r>
          </a:p>
          <a:p>
            <a:pPr marL="914400" lvl="2" indent="0">
              <a:buNone/>
            </a:pPr>
            <a:r>
              <a:rPr lang="en-US" sz="2800" dirty="0"/>
              <a:t>    =&gt; Reward will be </a:t>
            </a:r>
            <a:r>
              <a:rPr lang="en-NZ" sz="2800" dirty="0"/>
              <a:t>2</a:t>
            </a:r>
            <a:r>
              <a:rPr lang="en-NZ" sz="2800" baseline="30000" dirty="0"/>
              <a:t>(3-2)</a:t>
            </a:r>
            <a:r>
              <a:rPr lang="en-NZ" sz="2800" dirty="0"/>
              <a:t>*10 = </a:t>
            </a:r>
            <a:r>
              <a:rPr lang="en-NZ" sz="2800" dirty="0" smtClean="0"/>
              <a:t>20</a:t>
            </a:r>
            <a:endParaRPr lang="en-US" sz="2800" dirty="0" smtClean="0"/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800" b="1" dirty="0" smtClean="0"/>
              <a:t>B.</a:t>
            </a:r>
            <a:r>
              <a:rPr lang="en-US" sz="2800" dirty="0" smtClean="0"/>
              <a:t> Based on the same position of character as ADERANT</a:t>
            </a:r>
          </a:p>
          <a:p>
            <a:pPr marL="914400" lvl="2" indent="0">
              <a:buNone/>
            </a:pPr>
            <a:r>
              <a:rPr lang="en-US" sz="2800" dirty="0"/>
              <a:t>E.g. Bet for $10, result is </a:t>
            </a:r>
            <a:r>
              <a:rPr lang="en-US" sz="2800" b="1" dirty="0" smtClean="0">
                <a:solidFill>
                  <a:srgbClr val="FF0000"/>
                </a:solidFill>
              </a:rPr>
              <a:t>A</a:t>
            </a:r>
            <a:r>
              <a:rPr lang="en-US" sz="2800" dirty="0" smtClean="0"/>
              <a:t>A</a:t>
            </a:r>
            <a:r>
              <a:rPr lang="en-US" sz="2800" b="1" dirty="0" smtClean="0">
                <a:solidFill>
                  <a:srgbClr val="FF0000"/>
                </a:solidFill>
              </a:rPr>
              <a:t>E</a:t>
            </a:r>
            <a:r>
              <a:rPr lang="en-US" sz="2800" dirty="0" smtClean="0"/>
              <a:t>DD</a:t>
            </a:r>
            <a:r>
              <a:rPr lang="en-US" sz="2800" b="1" dirty="0" smtClean="0">
                <a:solidFill>
                  <a:srgbClr val="FF0000"/>
                </a:solidFill>
              </a:rPr>
              <a:t>N</a:t>
            </a:r>
            <a:r>
              <a:rPr lang="en-US" sz="2800" dirty="0" smtClean="0"/>
              <a:t>N</a:t>
            </a:r>
            <a:endParaRPr lang="en-US" sz="2800" dirty="0"/>
          </a:p>
          <a:p>
            <a:pPr marL="914400" lvl="2" indent="0">
              <a:buNone/>
            </a:pPr>
            <a:r>
              <a:rPr lang="en-US" sz="2800" dirty="0"/>
              <a:t>    =&gt; Maximum number of repeated characters is 3</a:t>
            </a:r>
          </a:p>
          <a:p>
            <a:pPr marL="914400" lvl="2" indent="0">
              <a:buNone/>
            </a:pPr>
            <a:r>
              <a:rPr lang="en-US" sz="2800" dirty="0"/>
              <a:t>    =&gt; Reward will be </a:t>
            </a:r>
            <a:r>
              <a:rPr lang="en-NZ" sz="2800" dirty="0"/>
              <a:t>2</a:t>
            </a:r>
            <a:r>
              <a:rPr lang="en-NZ" sz="2800" baseline="30000" dirty="0"/>
              <a:t>(3-2)</a:t>
            </a:r>
            <a:r>
              <a:rPr lang="en-NZ" sz="2800" dirty="0"/>
              <a:t>*10 = </a:t>
            </a:r>
            <a:r>
              <a:rPr lang="en-NZ" sz="2800" dirty="0" smtClean="0"/>
              <a:t>20</a:t>
            </a:r>
            <a:endParaRPr lang="en-US" sz="2800" dirty="0" smtClean="0"/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2800" dirty="0"/>
              <a:t>	Choose the maximum from either A or B</a:t>
            </a:r>
            <a:endParaRPr lang="en-NZ" sz="2800" dirty="0"/>
          </a:p>
          <a:p>
            <a:pPr lvl="1">
              <a:buFont typeface="Wingdings" panose="05000000000000000000" pitchFamily="2" charset="2"/>
              <a:buChar char="v"/>
            </a:pPr>
            <a:endParaRPr lang="en-US" sz="3600" dirty="0" smtClean="0"/>
          </a:p>
          <a:p>
            <a:endParaRPr lang="en-US" sz="36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" y="6216560"/>
            <a:ext cx="142875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811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Other things about Slot Machine 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i="1" dirty="0" smtClean="0"/>
              <a:t>Random Number Generator – RNG</a:t>
            </a:r>
          </a:p>
          <a:p>
            <a:pPr marL="457200" lvl="1" indent="0">
              <a:buNone/>
            </a:pPr>
            <a:r>
              <a:rPr lang="en-NZ" sz="2200" dirty="0"/>
              <a:t>Slot machines are typically programmed to pay out as winnings 82% to 98% of the money that is wagered by players. This is known as the "theoretical </a:t>
            </a:r>
            <a:r>
              <a:rPr lang="en-NZ" sz="2200" dirty="0" err="1"/>
              <a:t>payout</a:t>
            </a:r>
            <a:r>
              <a:rPr lang="en-NZ" sz="2200" dirty="0"/>
              <a:t> percentage" or RTP, "return to player". The minimum theoretical </a:t>
            </a:r>
            <a:r>
              <a:rPr lang="en-NZ" sz="2200" dirty="0" err="1"/>
              <a:t>payout</a:t>
            </a:r>
            <a:r>
              <a:rPr lang="en-NZ" sz="2200" dirty="0"/>
              <a:t> percentage varies among jurisdictions and is typically established by law or regulation.</a:t>
            </a:r>
            <a:endParaRPr lang="en-US" sz="2200" i="1" dirty="0" smtClean="0"/>
          </a:p>
          <a:p>
            <a:r>
              <a:rPr lang="en-US" i="1" dirty="0" smtClean="0"/>
              <a:t>Theme 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i="1" dirty="0" smtClean="0"/>
              <a:t>Monopoly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i="1" dirty="0" smtClean="0"/>
              <a:t>Jewe</a:t>
            </a:r>
            <a:r>
              <a:rPr lang="en-US" altLang="zh-CN" i="1" dirty="0" smtClean="0"/>
              <a:t>l</a:t>
            </a:r>
            <a:endParaRPr lang="en-US" altLang="zh-CN" i="1" dirty="0"/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i="1" dirty="0"/>
              <a:t>IP – Star war, Transformers</a:t>
            </a:r>
          </a:p>
          <a:p>
            <a:r>
              <a:rPr lang="en-US" i="1" dirty="0" smtClean="0"/>
              <a:t>Reward mechanism based on player classification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i="1" dirty="0" smtClean="0"/>
              <a:t>Normal player  - Small pay, small gain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NZ" i="1" dirty="0" smtClean="0"/>
              <a:t>Gambler – High risk, high reward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i="1" dirty="0" smtClean="0"/>
              <a:t>Professional Game Player – Auto play based on ”</a:t>
            </a:r>
            <a:r>
              <a:rPr lang="en-NZ" dirty="0"/>
              <a:t> theoretical </a:t>
            </a:r>
            <a:r>
              <a:rPr lang="en-NZ" dirty="0" err="1"/>
              <a:t>payout</a:t>
            </a:r>
            <a:r>
              <a:rPr lang="en-NZ" dirty="0"/>
              <a:t> </a:t>
            </a:r>
            <a:r>
              <a:rPr lang="en-NZ" dirty="0" smtClean="0"/>
              <a:t>percentage”</a:t>
            </a:r>
            <a:endParaRPr lang="en-NZ" i="1" dirty="0"/>
          </a:p>
        </p:txBody>
      </p:sp>
    </p:spTree>
    <p:extLst>
      <p:ext uri="{BB962C8B-B14F-4D97-AF65-F5344CB8AC3E}">
        <p14:creationId xmlns:p14="http://schemas.microsoft.com/office/powerpoint/2010/main" val="3315797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3356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 smtClean="0"/>
              <a:t>Q&amp;A</a:t>
            </a:r>
            <a:endParaRPr lang="en-NZ" sz="60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" y="6216560"/>
            <a:ext cx="142875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418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753</TotalTime>
  <Words>320</Words>
  <Application>Microsoft Office PowerPoint</Application>
  <PresentationFormat>Widescreen</PresentationFormat>
  <Paragraphs>65</Paragraphs>
  <Slides>10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等线</vt:lpstr>
      <vt:lpstr>Arial</vt:lpstr>
      <vt:lpstr>Calibri</vt:lpstr>
      <vt:lpstr>Calibri Light</vt:lpstr>
      <vt:lpstr>Wingdings</vt:lpstr>
      <vt:lpstr>Office Theme</vt:lpstr>
      <vt:lpstr>Document</vt:lpstr>
      <vt:lpstr>Hello Aderant Application</vt:lpstr>
      <vt:lpstr>Agenda</vt:lpstr>
      <vt:lpstr>About Me</vt:lpstr>
      <vt:lpstr>Hello Aderant Slot Machine</vt:lpstr>
      <vt:lpstr>Hello Aderant Slot Machine</vt:lpstr>
      <vt:lpstr>Hello Aderant Slot Machine</vt:lpstr>
      <vt:lpstr>Hello Aderant Slot Machine</vt:lpstr>
      <vt:lpstr>Other things about Slot Machine </vt:lpstr>
      <vt:lpstr>Q&amp;A</vt:lpstr>
      <vt:lpstr>Thank you </vt:lpstr>
    </vt:vector>
  </TitlesOfParts>
  <Company>Aderant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 Aderant</dc:title>
  <dc:creator>William Xie</dc:creator>
  <cp:lastModifiedBy>William Xie</cp:lastModifiedBy>
  <cp:revision>48</cp:revision>
  <dcterms:created xsi:type="dcterms:W3CDTF">2019-03-20T23:59:10Z</dcterms:created>
  <dcterms:modified xsi:type="dcterms:W3CDTF">2019-03-26T22:48:58Z</dcterms:modified>
</cp:coreProperties>
</file>