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2.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3.xml" ContentType="application/vnd.openxmlformats-officedocument.drawingml.chart+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0"/>
  </p:notesMasterIdLst>
  <p:handoutMasterIdLst>
    <p:handoutMasterId r:id="rId31"/>
  </p:handoutMasterIdLst>
  <p:sldIdLst>
    <p:sldId id="256" r:id="rId2"/>
    <p:sldId id="262" r:id="rId3"/>
    <p:sldId id="261" r:id="rId4"/>
    <p:sldId id="267" r:id="rId5"/>
    <p:sldId id="263" r:id="rId6"/>
    <p:sldId id="264" r:id="rId7"/>
    <p:sldId id="270" r:id="rId8"/>
    <p:sldId id="276" r:id="rId9"/>
    <p:sldId id="265" r:id="rId10"/>
    <p:sldId id="283" r:id="rId11"/>
    <p:sldId id="273" r:id="rId12"/>
    <p:sldId id="281" r:id="rId13"/>
    <p:sldId id="287" r:id="rId14"/>
    <p:sldId id="258" r:id="rId15"/>
    <p:sldId id="268" r:id="rId16"/>
    <p:sldId id="286" r:id="rId17"/>
    <p:sldId id="280" r:id="rId18"/>
    <p:sldId id="285" r:id="rId19"/>
    <p:sldId id="272" r:id="rId20"/>
    <p:sldId id="288" r:id="rId21"/>
    <p:sldId id="278" r:id="rId22"/>
    <p:sldId id="259" r:id="rId23"/>
    <p:sldId id="277" r:id="rId24"/>
    <p:sldId id="269" r:id="rId25"/>
    <p:sldId id="274" r:id="rId26"/>
    <p:sldId id="279" r:id="rId27"/>
    <p:sldId id="284" r:id="rId28"/>
    <p:sldId id="271"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06225B"/>
    <a:srgbClr val="0A2E7C"/>
    <a:srgbClr val="230626"/>
    <a:srgbClr val="310934"/>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654" autoAdjust="0"/>
  </p:normalViewPr>
  <p:slideViewPr>
    <p:cSldViewPr snapToGrid="0" snapToObjects="1">
      <p:cViewPr varScale="1">
        <p:scale>
          <a:sx n="80" d="100"/>
          <a:sy n="80" d="100"/>
        </p:scale>
        <p:origin x="-192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1" Type="http://schemas.openxmlformats.org/officeDocument/2006/relationships/oleObject" Target="Purkinje:SVM-RFE:figure.xlsx" TargetMode="External"/><Relationship Id="rId2"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colleenchen:SVM-RFE:ANALYSIS-connectivity.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colleenchen:SVM-RFE:ANALYSIS-connectivity.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Feature subset</a:t>
            </a:r>
            <a:r>
              <a:rPr lang="en-US" baseline="0"/>
              <a:t> selection</a:t>
            </a:r>
            <a:endParaRPr lang="en-US"/>
          </a:p>
        </c:rich>
      </c:tx>
      <c:layout/>
      <c:overlay val="0"/>
    </c:title>
    <c:autoTitleDeleted val="0"/>
    <c:plotArea>
      <c:layout>
        <c:manualLayout>
          <c:layoutTarget val="inner"/>
          <c:xMode val="edge"/>
          <c:yMode val="edge"/>
          <c:x val="0.0856488772236804"/>
          <c:y val="0.127955089336789"/>
          <c:w val="0.784008335763585"/>
          <c:h val="0.737262103114851"/>
        </c:manualLayout>
      </c:layout>
      <c:scatterChart>
        <c:scatterStyle val="lineMarker"/>
        <c:varyColors val="0"/>
        <c:ser>
          <c:idx val="0"/>
          <c:order val="0"/>
          <c:tx>
            <c:v>Training</c:v>
          </c:tx>
          <c:spPr>
            <a:ln w="47625">
              <a:noFill/>
            </a:ln>
          </c:spPr>
          <c:xVal>
            <c:numRef>
              <c:f>Sheet1!$A$1:$A$99</c:f>
              <c:numCache>
                <c:formatCode>General</c:formatCode>
                <c:ptCount val="99"/>
                <c:pt idx="0">
                  <c:v>2.0</c:v>
                </c:pt>
                <c:pt idx="1">
                  <c:v>3.0</c:v>
                </c:pt>
                <c:pt idx="2">
                  <c:v>4.0</c:v>
                </c:pt>
                <c:pt idx="3">
                  <c:v>5.0</c:v>
                </c:pt>
                <c:pt idx="4">
                  <c:v>6.0</c:v>
                </c:pt>
                <c:pt idx="5">
                  <c:v>7.0</c:v>
                </c:pt>
                <c:pt idx="6">
                  <c:v>8.0</c:v>
                </c:pt>
                <c:pt idx="7">
                  <c:v>9.0</c:v>
                </c:pt>
                <c:pt idx="8">
                  <c:v>10.0</c:v>
                </c:pt>
                <c:pt idx="9">
                  <c:v>11.0</c:v>
                </c:pt>
                <c:pt idx="10">
                  <c:v>12.0</c:v>
                </c:pt>
                <c:pt idx="11">
                  <c:v>13.0</c:v>
                </c:pt>
                <c:pt idx="12">
                  <c:v>14.0</c:v>
                </c:pt>
                <c:pt idx="13">
                  <c:v>15.0</c:v>
                </c:pt>
                <c:pt idx="14">
                  <c:v>16.0</c:v>
                </c:pt>
                <c:pt idx="15">
                  <c:v>17.0</c:v>
                </c:pt>
                <c:pt idx="16">
                  <c:v>18.0</c:v>
                </c:pt>
                <c:pt idx="17">
                  <c:v>19.0</c:v>
                </c:pt>
                <c:pt idx="18">
                  <c:v>20.0</c:v>
                </c:pt>
                <c:pt idx="19">
                  <c:v>21.0</c:v>
                </c:pt>
                <c:pt idx="20">
                  <c:v>22.0</c:v>
                </c:pt>
                <c:pt idx="21">
                  <c:v>23.0</c:v>
                </c:pt>
                <c:pt idx="22">
                  <c:v>24.0</c:v>
                </c:pt>
                <c:pt idx="23">
                  <c:v>25.0</c:v>
                </c:pt>
                <c:pt idx="24">
                  <c:v>26.0</c:v>
                </c:pt>
                <c:pt idx="25">
                  <c:v>27.0</c:v>
                </c:pt>
                <c:pt idx="26">
                  <c:v>28.0</c:v>
                </c:pt>
                <c:pt idx="27">
                  <c:v>29.0</c:v>
                </c:pt>
                <c:pt idx="28">
                  <c:v>30.0</c:v>
                </c:pt>
                <c:pt idx="29">
                  <c:v>31.0</c:v>
                </c:pt>
                <c:pt idx="30">
                  <c:v>32.0</c:v>
                </c:pt>
                <c:pt idx="31">
                  <c:v>33.0</c:v>
                </c:pt>
                <c:pt idx="32">
                  <c:v>34.0</c:v>
                </c:pt>
                <c:pt idx="33">
                  <c:v>35.0</c:v>
                </c:pt>
                <c:pt idx="34">
                  <c:v>36.0</c:v>
                </c:pt>
                <c:pt idx="35">
                  <c:v>37.0</c:v>
                </c:pt>
                <c:pt idx="36">
                  <c:v>38.0</c:v>
                </c:pt>
                <c:pt idx="37">
                  <c:v>39.0</c:v>
                </c:pt>
                <c:pt idx="38">
                  <c:v>40.0</c:v>
                </c:pt>
                <c:pt idx="39">
                  <c:v>41.0</c:v>
                </c:pt>
                <c:pt idx="40">
                  <c:v>42.0</c:v>
                </c:pt>
                <c:pt idx="41">
                  <c:v>43.0</c:v>
                </c:pt>
                <c:pt idx="42">
                  <c:v>44.0</c:v>
                </c:pt>
                <c:pt idx="43">
                  <c:v>45.0</c:v>
                </c:pt>
                <c:pt idx="44">
                  <c:v>46.0</c:v>
                </c:pt>
                <c:pt idx="45">
                  <c:v>47.0</c:v>
                </c:pt>
                <c:pt idx="46">
                  <c:v>48.0</c:v>
                </c:pt>
                <c:pt idx="47">
                  <c:v>49.0</c:v>
                </c:pt>
                <c:pt idx="48">
                  <c:v>50.0</c:v>
                </c:pt>
                <c:pt idx="49">
                  <c:v>51.0</c:v>
                </c:pt>
                <c:pt idx="50">
                  <c:v>52.0</c:v>
                </c:pt>
                <c:pt idx="51">
                  <c:v>53.0</c:v>
                </c:pt>
                <c:pt idx="52">
                  <c:v>54.0</c:v>
                </c:pt>
                <c:pt idx="53">
                  <c:v>55.0</c:v>
                </c:pt>
                <c:pt idx="54">
                  <c:v>56.0</c:v>
                </c:pt>
                <c:pt idx="55">
                  <c:v>57.0</c:v>
                </c:pt>
                <c:pt idx="56">
                  <c:v>58.0</c:v>
                </c:pt>
                <c:pt idx="57">
                  <c:v>59.0</c:v>
                </c:pt>
                <c:pt idx="58">
                  <c:v>60.0</c:v>
                </c:pt>
                <c:pt idx="59">
                  <c:v>61.0</c:v>
                </c:pt>
                <c:pt idx="60">
                  <c:v>62.0</c:v>
                </c:pt>
                <c:pt idx="61">
                  <c:v>63.0</c:v>
                </c:pt>
                <c:pt idx="62">
                  <c:v>64.0</c:v>
                </c:pt>
                <c:pt idx="63">
                  <c:v>65.0</c:v>
                </c:pt>
                <c:pt idx="64">
                  <c:v>66.0</c:v>
                </c:pt>
                <c:pt idx="65">
                  <c:v>67.0</c:v>
                </c:pt>
                <c:pt idx="66">
                  <c:v>68.0</c:v>
                </c:pt>
                <c:pt idx="67">
                  <c:v>69.0</c:v>
                </c:pt>
                <c:pt idx="68">
                  <c:v>70.0</c:v>
                </c:pt>
                <c:pt idx="69">
                  <c:v>71.0</c:v>
                </c:pt>
                <c:pt idx="70">
                  <c:v>72.0</c:v>
                </c:pt>
                <c:pt idx="71">
                  <c:v>73.0</c:v>
                </c:pt>
                <c:pt idx="72">
                  <c:v>74.0</c:v>
                </c:pt>
                <c:pt idx="73">
                  <c:v>75.0</c:v>
                </c:pt>
                <c:pt idx="74">
                  <c:v>76.0</c:v>
                </c:pt>
                <c:pt idx="75">
                  <c:v>77.0</c:v>
                </c:pt>
                <c:pt idx="76">
                  <c:v>78.0</c:v>
                </c:pt>
                <c:pt idx="77">
                  <c:v>79.0</c:v>
                </c:pt>
                <c:pt idx="78">
                  <c:v>80.0</c:v>
                </c:pt>
                <c:pt idx="79">
                  <c:v>81.0</c:v>
                </c:pt>
                <c:pt idx="80">
                  <c:v>82.0</c:v>
                </c:pt>
                <c:pt idx="81">
                  <c:v>83.0</c:v>
                </c:pt>
                <c:pt idx="82">
                  <c:v>84.0</c:v>
                </c:pt>
                <c:pt idx="83">
                  <c:v>85.0</c:v>
                </c:pt>
                <c:pt idx="84">
                  <c:v>86.0</c:v>
                </c:pt>
                <c:pt idx="85">
                  <c:v>87.0</c:v>
                </c:pt>
                <c:pt idx="86">
                  <c:v>88.0</c:v>
                </c:pt>
                <c:pt idx="87">
                  <c:v>89.0</c:v>
                </c:pt>
                <c:pt idx="88">
                  <c:v>90.0</c:v>
                </c:pt>
                <c:pt idx="89">
                  <c:v>91.0</c:v>
                </c:pt>
                <c:pt idx="90">
                  <c:v>92.0</c:v>
                </c:pt>
                <c:pt idx="91">
                  <c:v>93.0</c:v>
                </c:pt>
                <c:pt idx="92">
                  <c:v>94.0</c:v>
                </c:pt>
                <c:pt idx="93">
                  <c:v>95.0</c:v>
                </c:pt>
                <c:pt idx="94">
                  <c:v>96.0</c:v>
                </c:pt>
                <c:pt idx="95">
                  <c:v>97.0</c:v>
                </c:pt>
                <c:pt idx="96">
                  <c:v>98.0</c:v>
                </c:pt>
                <c:pt idx="97">
                  <c:v>99.0</c:v>
                </c:pt>
                <c:pt idx="98">
                  <c:v>100.0</c:v>
                </c:pt>
              </c:numCache>
            </c:numRef>
          </c:xVal>
          <c:yVal>
            <c:numRef>
              <c:f>Sheet1!$B$1:$B$99</c:f>
              <c:numCache>
                <c:formatCode>General</c:formatCode>
                <c:ptCount val="99"/>
                <c:pt idx="0">
                  <c:v>0.6534653</c:v>
                </c:pt>
                <c:pt idx="1">
                  <c:v>0.6980198</c:v>
                </c:pt>
                <c:pt idx="2">
                  <c:v>0.6831683</c:v>
                </c:pt>
                <c:pt idx="3">
                  <c:v>0.7277228</c:v>
                </c:pt>
                <c:pt idx="4">
                  <c:v>0.8069307</c:v>
                </c:pt>
                <c:pt idx="5">
                  <c:v>0.7920792</c:v>
                </c:pt>
                <c:pt idx="6">
                  <c:v>0.8118812</c:v>
                </c:pt>
                <c:pt idx="7">
                  <c:v>0.8316832</c:v>
                </c:pt>
                <c:pt idx="8">
                  <c:v>0.8316832</c:v>
                </c:pt>
                <c:pt idx="9">
                  <c:v>0.8316832</c:v>
                </c:pt>
                <c:pt idx="10">
                  <c:v>0.8712871</c:v>
                </c:pt>
                <c:pt idx="11">
                  <c:v>0.8712871</c:v>
                </c:pt>
                <c:pt idx="12">
                  <c:v>0.8861386</c:v>
                </c:pt>
                <c:pt idx="13">
                  <c:v>0.8960396</c:v>
                </c:pt>
                <c:pt idx="14">
                  <c:v>0.9257426</c:v>
                </c:pt>
                <c:pt idx="15">
                  <c:v>0.8960396</c:v>
                </c:pt>
                <c:pt idx="16">
                  <c:v>0.9108911</c:v>
                </c:pt>
                <c:pt idx="17">
                  <c:v>0.9108911</c:v>
                </c:pt>
                <c:pt idx="18">
                  <c:v>0.9158416</c:v>
                </c:pt>
                <c:pt idx="19">
                  <c:v>0.950495</c:v>
                </c:pt>
                <c:pt idx="20">
                  <c:v>0.950495</c:v>
                </c:pt>
                <c:pt idx="21">
                  <c:v>0.9752475</c:v>
                </c:pt>
                <c:pt idx="22">
                  <c:v>0.9752475</c:v>
                </c:pt>
                <c:pt idx="23">
                  <c:v>0.980198</c:v>
                </c:pt>
                <c:pt idx="24">
                  <c:v>0.990099</c:v>
                </c:pt>
                <c:pt idx="25">
                  <c:v>0.9653465</c:v>
                </c:pt>
                <c:pt idx="26">
                  <c:v>0.990099</c:v>
                </c:pt>
                <c:pt idx="27">
                  <c:v>0.990099</c:v>
                </c:pt>
                <c:pt idx="28">
                  <c:v>0.9851485</c:v>
                </c:pt>
                <c:pt idx="29">
                  <c:v>1.0</c:v>
                </c:pt>
                <c:pt idx="30">
                  <c:v>1.0</c:v>
                </c:pt>
                <c:pt idx="31">
                  <c:v>1.0</c:v>
                </c:pt>
                <c:pt idx="32">
                  <c:v>0.9950495</c:v>
                </c:pt>
                <c:pt idx="33">
                  <c:v>0.9851485</c:v>
                </c:pt>
                <c:pt idx="34">
                  <c:v>1.0</c:v>
                </c:pt>
                <c:pt idx="35">
                  <c:v>0.9950495</c:v>
                </c:pt>
                <c:pt idx="36">
                  <c:v>1.0</c:v>
                </c:pt>
                <c:pt idx="37">
                  <c:v>0.9950495</c:v>
                </c:pt>
                <c:pt idx="38">
                  <c:v>0.9950495</c:v>
                </c:pt>
                <c:pt idx="39">
                  <c:v>1.0</c:v>
                </c:pt>
                <c:pt idx="40">
                  <c:v>1.0</c:v>
                </c:pt>
                <c:pt idx="41">
                  <c:v>1.0</c:v>
                </c:pt>
                <c:pt idx="42">
                  <c:v>1.0</c:v>
                </c:pt>
                <c:pt idx="43">
                  <c:v>1.0</c:v>
                </c:pt>
                <c:pt idx="44">
                  <c:v>1.0</c:v>
                </c:pt>
                <c:pt idx="45">
                  <c:v>1.0</c:v>
                </c:pt>
                <c:pt idx="46">
                  <c:v>1.0</c:v>
                </c:pt>
                <c:pt idx="47">
                  <c:v>1.0</c:v>
                </c:pt>
                <c:pt idx="48">
                  <c:v>1.0</c:v>
                </c:pt>
                <c:pt idx="49">
                  <c:v>1.0</c:v>
                </c:pt>
                <c:pt idx="50">
                  <c:v>1.0</c:v>
                </c:pt>
                <c:pt idx="51">
                  <c:v>1.0</c:v>
                </c:pt>
                <c:pt idx="52">
                  <c:v>1.0</c:v>
                </c:pt>
                <c:pt idx="53">
                  <c:v>1.0</c:v>
                </c:pt>
                <c:pt idx="54">
                  <c:v>1.0</c:v>
                </c:pt>
                <c:pt idx="55">
                  <c:v>1.0</c:v>
                </c:pt>
                <c:pt idx="56">
                  <c:v>1.0</c:v>
                </c:pt>
                <c:pt idx="57">
                  <c:v>1.0</c:v>
                </c:pt>
                <c:pt idx="58">
                  <c:v>1.0</c:v>
                </c:pt>
                <c:pt idx="59">
                  <c:v>1.0</c:v>
                </c:pt>
                <c:pt idx="60">
                  <c:v>1.0</c:v>
                </c:pt>
                <c:pt idx="61">
                  <c:v>1.0</c:v>
                </c:pt>
                <c:pt idx="62">
                  <c:v>1.0</c:v>
                </c:pt>
                <c:pt idx="63">
                  <c:v>1.0</c:v>
                </c:pt>
                <c:pt idx="64">
                  <c:v>1.0</c:v>
                </c:pt>
                <c:pt idx="65">
                  <c:v>1.0</c:v>
                </c:pt>
                <c:pt idx="66">
                  <c:v>1.0</c:v>
                </c:pt>
                <c:pt idx="67">
                  <c:v>1.0</c:v>
                </c:pt>
                <c:pt idx="68">
                  <c:v>1.0</c:v>
                </c:pt>
                <c:pt idx="69">
                  <c:v>1.0</c:v>
                </c:pt>
                <c:pt idx="70">
                  <c:v>1.0</c:v>
                </c:pt>
                <c:pt idx="71">
                  <c:v>1.0</c:v>
                </c:pt>
                <c:pt idx="72">
                  <c:v>1.0</c:v>
                </c:pt>
                <c:pt idx="73">
                  <c:v>1.0</c:v>
                </c:pt>
                <c:pt idx="74">
                  <c:v>1.0</c:v>
                </c:pt>
                <c:pt idx="75">
                  <c:v>1.0</c:v>
                </c:pt>
                <c:pt idx="76">
                  <c:v>1.0</c:v>
                </c:pt>
                <c:pt idx="77">
                  <c:v>1.0</c:v>
                </c:pt>
                <c:pt idx="78">
                  <c:v>1.0</c:v>
                </c:pt>
                <c:pt idx="79">
                  <c:v>1.0</c:v>
                </c:pt>
                <c:pt idx="80">
                  <c:v>1.0</c:v>
                </c:pt>
                <c:pt idx="81">
                  <c:v>1.0</c:v>
                </c:pt>
                <c:pt idx="82">
                  <c:v>1.0</c:v>
                </c:pt>
                <c:pt idx="83">
                  <c:v>1.0</c:v>
                </c:pt>
                <c:pt idx="84">
                  <c:v>1.0</c:v>
                </c:pt>
                <c:pt idx="85">
                  <c:v>1.0</c:v>
                </c:pt>
                <c:pt idx="86">
                  <c:v>1.0</c:v>
                </c:pt>
                <c:pt idx="87">
                  <c:v>1.0</c:v>
                </c:pt>
                <c:pt idx="88">
                  <c:v>1.0</c:v>
                </c:pt>
                <c:pt idx="89">
                  <c:v>1.0</c:v>
                </c:pt>
                <c:pt idx="90">
                  <c:v>1.0</c:v>
                </c:pt>
                <c:pt idx="91">
                  <c:v>1.0</c:v>
                </c:pt>
                <c:pt idx="92">
                  <c:v>1.0</c:v>
                </c:pt>
                <c:pt idx="93">
                  <c:v>1.0</c:v>
                </c:pt>
                <c:pt idx="94">
                  <c:v>1.0</c:v>
                </c:pt>
                <c:pt idx="95">
                  <c:v>1.0</c:v>
                </c:pt>
                <c:pt idx="96">
                  <c:v>1.0</c:v>
                </c:pt>
                <c:pt idx="97">
                  <c:v>1.0</c:v>
                </c:pt>
                <c:pt idx="98">
                  <c:v>1.0</c:v>
                </c:pt>
              </c:numCache>
            </c:numRef>
          </c:yVal>
          <c:smooth val="0"/>
        </c:ser>
        <c:ser>
          <c:idx val="1"/>
          <c:order val="1"/>
          <c:tx>
            <c:v>Validation</c:v>
          </c:tx>
          <c:spPr>
            <a:ln w="47625">
              <a:noFill/>
            </a:ln>
          </c:spPr>
          <c:xVal>
            <c:numRef>
              <c:f>Sheet1!$A$1:$A$99</c:f>
              <c:numCache>
                <c:formatCode>General</c:formatCode>
                <c:ptCount val="99"/>
                <c:pt idx="0">
                  <c:v>2.0</c:v>
                </c:pt>
                <c:pt idx="1">
                  <c:v>3.0</c:v>
                </c:pt>
                <c:pt idx="2">
                  <c:v>4.0</c:v>
                </c:pt>
                <c:pt idx="3">
                  <c:v>5.0</c:v>
                </c:pt>
                <c:pt idx="4">
                  <c:v>6.0</c:v>
                </c:pt>
                <c:pt idx="5">
                  <c:v>7.0</c:v>
                </c:pt>
                <c:pt idx="6">
                  <c:v>8.0</c:v>
                </c:pt>
                <c:pt idx="7">
                  <c:v>9.0</c:v>
                </c:pt>
                <c:pt idx="8">
                  <c:v>10.0</c:v>
                </c:pt>
                <c:pt idx="9">
                  <c:v>11.0</c:v>
                </c:pt>
                <c:pt idx="10">
                  <c:v>12.0</c:v>
                </c:pt>
                <c:pt idx="11">
                  <c:v>13.0</c:v>
                </c:pt>
                <c:pt idx="12">
                  <c:v>14.0</c:v>
                </c:pt>
                <c:pt idx="13">
                  <c:v>15.0</c:v>
                </c:pt>
                <c:pt idx="14">
                  <c:v>16.0</c:v>
                </c:pt>
                <c:pt idx="15">
                  <c:v>17.0</c:v>
                </c:pt>
                <c:pt idx="16">
                  <c:v>18.0</c:v>
                </c:pt>
                <c:pt idx="17">
                  <c:v>19.0</c:v>
                </c:pt>
                <c:pt idx="18">
                  <c:v>20.0</c:v>
                </c:pt>
                <c:pt idx="19">
                  <c:v>21.0</c:v>
                </c:pt>
                <c:pt idx="20">
                  <c:v>22.0</c:v>
                </c:pt>
                <c:pt idx="21">
                  <c:v>23.0</c:v>
                </c:pt>
                <c:pt idx="22">
                  <c:v>24.0</c:v>
                </c:pt>
                <c:pt idx="23">
                  <c:v>25.0</c:v>
                </c:pt>
                <c:pt idx="24">
                  <c:v>26.0</c:v>
                </c:pt>
                <c:pt idx="25">
                  <c:v>27.0</c:v>
                </c:pt>
                <c:pt idx="26">
                  <c:v>28.0</c:v>
                </c:pt>
                <c:pt idx="27">
                  <c:v>29.0</c:v>
                </c:pt>
                <c:pt idx="28">
                  <c:v>30.0</c:v>
                </c:pt>
                <c:pt idx="29">
                  <c:v>31.0</c:v>
                </c:pt>
                <c:pt idx="30">
                  <c:v>32.0</c:v>
                </c:pt>
                <c:pt idx="31">
                  <c:v>33.0</c:v>
                </c:pt>
                <c:pt idx="32">
                  <c:v>34.0</c:v>
                </c:pt>
                <c:pt idx="33">
                  <c:v>35.0</c:v>
                </c:pt>
                <c:pt idx="34">
                  <c:v>36.0</c:v>
                </c:pt>
                <c:pt idx="35">
                  <c:v>37.0</c:v>
                </c:pt>
                <c:pt idx="36">
                  <c:v>38.0</c:v>
                </c:pt>
                <c:pt idx="37">
                  <c:v>39.0</c:v>
                </c:pt>
                <c:pt idx="38">
                  <c:v>40.0</c:v>
                </c:pt>
                <c:pt idx="39">
                  <c:v>41.0</c:v>
                </c:pt>
                <c:pt idx="40">
                  <c:v>42.0</c:v>
                </c:pt>
                <c:pt idx="41">
                  <c:v>43.0</c:v>
                </c:pt>
                <c:pt idx="42">
                  <c:v>44.0</c:v>
                </c:pt>
                <c:pt idx="43">
                  <c:v>45.0</c:v>
                </c:pt>
                <c:pt idx="44">
                  <c:v>46.0</c:v>
                </c:pt>
                <c:pt idx="45">
                  <c:v>47.0</c:v>
                </c:pt>
                <c:pt idx="46">
                  <c:v>48.0</c:v>
                </c:pt>
                <c:pt idx="47">
                  <c:v>49.0</c:v>
                </c:pt>
                <c:pt idx="48">
                  <c:v>50.0</c:v>
                </c:pt>
                <c:pt idx="49">
                  <c:v>51.0</c:v>
                </c:pt>
                <c:pt idx="50">
                  <c:v>52.0</c:v>
                </c:pt>
                <c:pt idx="51">
                  <c:v>53.0</c:v>
                </c:pt>
                <c:pt idx="52">
                  <c:v>54.0</c:v>
                </c:pt>
                <c:pt idx="53">
                  <c:v>55.0</c:v>
                </c:pt>
                <c:pt idx="54">
                  <c:v>56.0</c:v>
                </c:pt>
                <c:pt idx="55">
                  <c:v>57.0</c:v>
                </c:pt>
                <c:pt idx="56">
                  <c:v>58.0</c:v>
                </c:pt>
                <c:pt idx="57">
                  <c:v>59.0</c:v>
                </c:pt>
                <c:pt idx="58">
                  <c:v>60.0</c:v>
                </c:pt>
                <c:pt idx="59">
                  <c:v>61.0</c:v>
                </c:pt>
                <c:pt idx="60">
                  <c:v>62.0</c:v>
                </c:pt>
                <c:pt idx="61">
                  <c:v>63.0</c:v>
                </c:pt>
                <c:pt idx="62">
                  <c:v>64.0</c:v>
                </c:pt>
                <c:pt idx="63">
                  <c:v>65.0</c:v>
                </c:pt>
                <c:pt idx="64">
                  <c:v>66.0</c:v>
                </c:pt>
                <c:pt idx="65">
                  <c:v>67.0</c:v>
                </c:pt>
                <c:pt idx="66">
                  <c:v>68.0</c:v>
                </c:pt>
                <c:pt idx="67">
                  <c:v>69.0</c:v>
                </c:pt>
                <c:pt idx="68">
                  <c:v>70.0</c:v>
                </c:pt>
                <c:pt idx="69">
                  <c:v>71.0</c:v>
                </c:pt>
                <c:pt idx="70">
                  <c:v>72.0</c:v>
                </c:pt>
                <c:pt idx="71">
                  <c:v>73.0</c:v>
                </c:pt>
                <c:pt idx="72">
                  <c:v>74.0</c:v>
                </c:pt>
                <c:pt idx="73">
                  <c:v>75.0</c:v>
                </c:pt>
                <c:pt idx="74">
                  <c:v>76.0</c:v>
                </c:pt>
                <c:pt idx="75">
                  <c:v>77.0</c:v>
                </c:pt>
                <c:pt idx="76">
                  <c:v>78.0</c:v>
                </c:pt>
                <c:pt idx="77">
                  <c:v>79.0</c:v>
                </c:pt>
                <c:pt idx="78">
                  <c:v>80.0</c:v>
                </c:pt>
                <c:pt idx="79">
                  <c:v>81.0</c:v>
                </c:pt>
                <c:pt idx="80">
                  <c:v>82.0</c:v>
                </c:pt>
                <c:pt idx="81">
                  <c:v>83.0</c:v>
                </c:pt>
                <c:pt idx="82">
                  <c:v>84.0</c:v>
                </c:pt>
                <c:pt idx="83">
                  <c:v>85.0</c:v>
                </c:pt>
                <c:pt idx="84">
                  <c:v>86.0</c:v>
                </c:pt>
                <c:pt idx="85">
                  <c:v>87.0</c:v>
                </c:pt>
                <c:pt idx="86">
                  <c:v>88.0</c:v>
                </c:pt>
                <c:pt idx="87">
                  <c:v>89.0</c:v>
                </c:pt>
                <c:pt idx="88">
                  <c:v>90.0</c:v>
                </c:pt>
                <c:pt idx="89">
                  <c:v>91.0</c:v>
                </c:pt>
                <c:pt idx="90">
                  <c:v>92.0</c:v>
                </c:pt>
                <c:pt idx="91">
                  <c:v>93.0</c:v>
                </c:pt>
                <c:pt idx="92">
                  <c:v>94.0</c:v>
                </c:pt>
                <c:pt idx="93">
                  <c:v>95.0</c:v>
                </c:pt>
                <c:pt idx="94">
                  <c:v>96.0</c:v>
                </c:pt>
                <c:pt idx="95">
                  <c:v>97.0</c:v>
                </c:pt>
                <c:pt idx="96">
                  <c:v>98.0</c:v>
                </c:pt>
                <c:pt idx="97">
                  <c:v>99.0</c:v>
                </c:pt>
                <c:pt idx="98">
                  <c:v>100.0</c:v>
                </c:pt>
              </c:numCache>
            </c:numRef>
          </c:xVal>
          <c:yVal>
            <c:numRef>
              <c:f>Sheet1!$C$1:$C$99</c:f>
              <c:numCache>
                <c:formatCode>General</c:formatCode>
                <c:ptCount val="99"/>
                <c:pt idx="0">
                  <c:v>0.54</c:v>
                </c:pt>
                <c:pt idx="1">
                  <c:v>0.58</c:v>
                </c:pt>
                <c:pt idx="2">
                  <c:v>0.64</c:v>
                </c:pt>
                <c:pt idx="3">
                  <c:v>0.64</c:v>
                </c:pt>
                <c:pt idx="4">
                  <c:v>0.52</c:v>
                </c:pt>
                <c:pt idx="5">
                  <c:v>0.52</c:v>
                </c:pt>
                <c:pt idx="6">
                  <c:v>0.58</c:v>
                </c:pt>
                <c:pt idx="7">
                  <c:v>0.52</c:v>
                </c:pt>
                <c:pt idx="8">
                  <c:v>0.6</c:v>
                </c:pt>
                <c:pt idx="9">
                  <c:v>0.56</c:v>
                </c:pt>
                <c:pt idx="10">
                  <c:v>0.6</c:v>
                </c:pt>
                <c:pt idx="11">
                  <c:v>0.58</c:v>
                </c:pt>
                <c:pt idx="12">
                  <c:v>0.56</c:v>
                </c:pt>
                <c:pt idx="13">
                  <c:v>0.56</c:v>
                </c:pt>
                <c:pt idx="14">
                  <c:v>0.6</c:v>
                </c:pt>
                <c:pt idx="15">
                  <c:v>0.62</c:v>
                </c:pt>
                <c:pt idx="16">
                  <c:v>0.62</c:v>
                </c:pt>
                <c:pt idx="17">
                  <c:v>0.56</c:v>
                </c:pt>
                <c:pt idx="18">
                  <c:v>0.6</c:v>
                </c:pt>
                <c:pt idx="19">
                  <c:v>0.56</c:v>
                </c:pt>
                <c:pt idx="20">
                  <c:v>0.54</c:v>
                </c:pt>
                <c:pt idx="21">
                  <c:v>0.58</c:v>
                </c:pt>
                <c:pt idx="22">
                  <c:v>0.58</c:v>
                </c:pt>
                <c:pt idx="23">
                  <c:v>0.58</c:v>
                </c:pt>
                <c:pt idx="24">
                  <c:v>0.6</c:v>
                </c:pt>
                <c:pt idx="25">
                  <c:v>0.62</c:v>
                </c:pt>
                <c:pt idx="26">
                  <c:v>0.56</c:v>
                </c:pt>
                <c:pt idx="27">
                  <c:v>0.56</c:v>
                </c:pt>
                <c:pt idx="28">
                  <c:v>0.54</c:v>
                </c:pt>
                <c:pt idx="29">
                  <c:v>0.52</c:v>
                </c:pt>
                <c:pt idx="30">
                  <c:v>0.58</c:v>
                </c:pt>
                <c:pt idx="31">
                  <c:v>0.56</c:v>
                </c:pt>
                <c:pt idx="32">
                  <c:v>0.58</c:v>
                </c:pt>
                <c:pt idx="33">
                  <c:v>0.6</c:v>
                </c:pt>
                <c:pt idx="34">
                  <c:v>0.56</c:v>
                </c:pt>
                <c:pt idx="35">
                  <c:v>0.64</c:v>
                </c:pt>
                <c:pt idx="36">
                  <c:v>0.6</c:v>
                </c:pt>
                <c:pt idx="37">
                  <c:v>0.62</c:v>
                </c:pt>
                <c:pt idx="38">
                  <c:v>0.66</c:v>
                </c:pt>
                <c:pt idx="39">
                  <c:v>0.6</c:v>
                </c:pt>
                <c:pt idx="40">
                  <c:v>0.58</c:v>
                </c:pt>
                <c:pt idx="41">
                  <c:v>0.56</c:v>
                </c:pt>
                <c:pt idx="42">
                  <c:v>0.54</c:v>
                </c:pt>
                <c:pt idx="43">
                  <c:v>0.58</c:v>
                </c:pt>
                <c:pt idx="44">
                  <c:v>0.56</c:v>
                </c:pt>
                <c:pt idx="45">
                  <c:v>0.6</c:v>
                </c:pt>
                <c:pt idx="46">
                  <c:v>0.56</c:v>
                </c:pt>
                <c:pt idx="47">
                  <c:v>0.58</c:v>
                </c:pt>
                <c:pt idx="48">
                  <c:v>0.56</c:v>
                </c:pt>
                <c:pt idx="49">
                  <c:v>0.56</c:v>
                </c:pt>
                <c:pt idx="50">
                  <c:v>0.58</c:v>
                </c:pt>
                <c:pt idx="51">
                  <c:v>0.58</c:v>
                </c:pt>
                <c:pt idx="52">
                  <c:v>0.6</c:v>
                </c:pt>
                <c:pt idx="53">
                  <c:v>0.58</c:v>
                </c:pt>
                <c:pt idx="54">
                  <c:v>0.58</c:v>
                </c:pt>
                <c:pt idx="55">
                  <c:v>0.58</c:v>
                </c:pt>
                <c:pt idx="56">
                  <c:v>0.6</c:v>
                </c:pt>
                <c:pt idx="57">
                  <c:v>0.56</c:v>
                </c:pt>
                <c:pt idx="58">
                  <c:v>0.56</c:v>
                </c:pt>
                <c:pt idx="59">
                  <c:v>0.54</c:v>
                </c:pt>
                <c:pt idx="60">
                  <c:v>0.54</c:v>
                </c:pt>
                <c:pt idx="61">
                  <c:v>0.56</c:v>
                </c:pt>
                <c:pt idx="62">
                  <c:v>0.56</c:v>
                </c:pt>
                <c:pt idx="63">
                  <c:v>0.54</c:v>
                </c:pt>
                <c:pt idx="64">
                  <c:v>0.52</c:v>
                </c:pt>
                <c:pt idx="65">
                  <c:v>0.52</c:v>
                </c:pt>
                <c:pt idx="66">
                  <c:v>0.56</c:v>
                </c:pt>
                <c:pt idx="67">
                  <c:v>0.52</c:v>
                </c:pt>
                <c:pt idx="68">
                  <c:v>0.54</c:v>
                </c:pt>
                <c:pt idx="69">
                  <c:v>0.54</c:v>
                </c:pt>
                <c:pt idx="70">
                  <c:v>0.5</c:v>
                </c:pt>
                <c:pt idx="71">
                  <c:v>0.48</c:v>
                </c:pt>
                <c:pt idx="72">
                  <c:v>0.48</c:v>
                </c:pt>
                <c:pt idx="73">
                  <c:v>0.46</c:v>
                </c:pt>
                <c:pt idx="74">
                  <c:v>0.5</c:v>
                </c:pt>
                <c:pt idx="75">
                  <c:v>0.48</c:v>
                </c:pt>
                <c:pt idx="76">
                  <c:v>0.5</c:v>
                </c:pt>
                <c:pt idx="77">
                  <c:v>0.5</c:v>
                </c:pt>
                <c:pt idx="78">
                  <c:v>0.5</c:v>
                </c:pt>
                <c:pt idx="79">
                  <c:v>0.52</c:v>
                </c:pt>
                <c:pt idx="80">
                  <c:v>0.5</c:v>
                </c:pt>
                <c:pt idx="81">
                  <c:v>0.5</c:v>
                </c:pt>
                <c:pt idx="82">
                  <c:v>0.5</c:v>
                </c:pt>
                <c:pt idx="83">
                  <c:v>0.5</c:v>
                </c:pt>
                <c:pt idx="84">
                  <c:v>0.5</c:v>
                </c:pt>
                <c:pt idx="85">
                  <c:v>0.54</c:v>
                </c:pt>
                <c:pt idx="86">
                  <c:v>0.54</c:v>
                </c:pt>
                <c:pt idx="87">
                  <c:v>0.54</c:v>
                </c:pt>
                <c:pt idx="88">
                  <c:v>0.54</c:v>
                </c:pt>
                <c:pt idx="89">
                  <c:v>0.54</c:v>
                </c:pt>
                <c:pt idx="90">
                  <c:v>0.54</c:v>
                </c:pt>
                <c:pt idx="91">
                  <c:v>0.54</c:v>
                </c:pt>
                <c:pt idx="92">
                  <c:v>0.54</c:v>
                </c:pt>
                <c:pt idx="93">
                  <c:v>0.54</c:v>
                </c:pt>
                <c:pt idx="94">
                  <c:v>0.54</c:v>
                </c:pt>
                <c:pt idx="95">
                  <c:v>0.56</c:v>
                </c:pt>
                <c:pt idx="96">
                  <c:v>0.54</c:v>
                </c:pt>
                <c:pt idx="97">
                  <c:v>0.54</c:v>
                </c:pt>
                <c:pt idx="98">
                  <c:v>0.52</c:v>
                </c:pt>
              </c:numCache>
            </c:numRef>
          </c:yVal>
          <c:smooth val="0"/>
        </c:ser>
        <c:dLbls>
          <c:showLegendKey val="0"/>
          <c:showVal val="0"/>
          <c:showCatName val="0"/>
          <c:showSerName val="0"/>
          <c:showPercent val="0"/>
          <c:showBubbleSize val="0"/>
        </c:dLbls>
        <c:axId val="2139181144"/>
        <c:axId val="2145942776"/>
      </c:scatterChart>
      <c:valAx>
        <c:axId val="2139181144"/>
        <c:scaling>
          <c:orientation val="minMax"/>
          <c:max val="42.0"/>
          <c:min val="0.0"/>
        </c:scaling>
        <c:delete val="0"/>
        <c:axPos val="b"/>
        <c:title>
          <c:tx>
            <c:rich>
              <a:bodyPr/>
              <a:lstStyle/>
              <a:p>
                <a:pPr>
                  <a:defRPr/>
                </a:pPr>
                <a:r>
                  <a:rPr lang="en-US"/>
                  <a:t>Number of Features</a:t>
                </a:r>
              </a:p>
            </c:rich>
          </c:tx>
          <c:layout/>
          <c:overlay val="0"/>
        </c:title>
        <c:numFmt formatCode="General" sourceLinked="1"/>
        <c:majorTickMark val="none"/>
        <c:minorTickMark val="none"/>
        <c:tickLblPos val="nextTo"/>
        <c:crossAx val="2145942776"/>
        <c:crosses val="autoZero"/>
        <c:crossBetween val="midCat"/>
      </c:valAx>
      <c:valAx>
        <c:axId val="2145942776"/>
        <c:scaling>
          <c:orientation val="minMax"/>
          <c:max val="1.0"/>
        </c:scaling>
        <c:delete val="0"/>
        <c:axPos val="l"/>
        <c:title>
          <c:tx>
            <c:rich>
              <a:bodyPr rot="-5400000" vert="horz"/>
              <a:lstStyle/>
              <a:p>
                <a:pPr>
                  <a:defRPr/>
                </a:pPr>
                <a:r>
                  <a:rPr lang="en-US"/>
                  <a:t>classification accuracy</a:t>
                </a:r>
              </a:p>
            </c:rich>
          </c:tx>
          <c:layout/>
          <c:overlay val="0"/>
        </c:title>
        <c:numFmt formatCode="General" sourceLinked="1"/>
        <c:majorTickMark val="none"/>
        <c:minorTickMark val="none"/>
        <c:tickLblPos val="nextTo"/>
        <c:crossAx val="2139181144"/>
        <c:crosses val="autoZero"/>
        <c:crossBetween val="midCat"/>
      </c:valAx>
    </c:plotArea>
    <c:legend>
      <c:legendPos val="r"/>
      <c:layout/>
      <c:overlay val="0"/>
    </c:legend>
    <c:plotVisOnly val="1"/>
    <c:dispBlanksAs val="gap"/>
    <c:showDLblsOverMax val="0"/>
  </c:chart>
  <c:spPr>
    <a:solidFill>
      <a:schemeClr val="bg1">
        <a:lumMod val="95000"/>
        <a:lumOff val="5000"/>
      </a:schemeClr>
    </a:solidFill>
    <a:effectLst>
      <a:outerShdw blurRad="76200" dist="76200" dir="2700000" algn="tl" rotWithShape="0">
        <a:schemeClr val="bg2">
          <a:lumMod val="40000"/>
          <a:lumOff val="60000"/>
          <a:alpha val="43000"/>
        </a:schemeClr>
      </a:outerShdw>
    </a:effectLst>
  </c:sp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Informative ROIs per functional network</a:t>
            </a:r>
          </a:p>
        </c:rich>
      </c:tx>
      <c:layout/>
      <c:overlay val="0"/>
    </c:title>
    <c:autoTitleDeleted val="0"/>
    <c:plotArea>
      <c:layout/>
      <c:pieChart>
        <c:varyColors val="1"/>
        <c:ser>
          <c:idx val="0"/>
          <c:order val="0"/>
          <c:dLbls>
            <c:txPr>
              <a:bodyPr/>
              <a:lstStyle/>
              <a:p>
                <a:pPr>
                  <a:defRPr b="1" i="0">
                    <a:solidFill>
                      <a:schemeClr val="bg1"/>
                    </a:solidFill>
                  </a:defRPr>
                </a:pPr>
                <a:endParaRPr lang="en-US"/>
              </a:p>
            </c:txPr>
            <c:showLegendKey val="0"/>
            <c:showVal val="0"/>
            <c:showCatName val="1"/>
            <c:showSerName val="0"/>
            <c:showPercent val="1"/>
            <c:showBubbleSize val="0"/>
            <c:showLeaderLines val="1"/>
          </c:dLbls>
          <c:cat>
            <c:strRef>
              <c:f>'ROI DIst'!$A$1:$A$11</c:f>
              <c:strCache>
                <c:ptCount val="11"/>
                <c:pt idx="0">
                  <c:v>Auditory</c:v>
                </c:pt>
                <c:pt idx="1">
                  <c:v>Cingulo-opercular Task Control</c:v>
                </c:pt>
                <c:pt idx="2">
                  <c:v>Default mode</c:v>
                </c:pt>
                <c:pt idx="3">
                  <c:v>Fronto-parietal Task Control</c:v>
                </c:pt>
                <c:pt idx="4">
                  <c:v>Memory retrieval</c:v>
                </c:pt>
                <c:pt idx="5">
                  <c:v>Salience</c:v>
                </c:pt>
                <c:pt idx="6">
                  <c:v>Sensory/somatomotor Hand</c:v>
                </c:pt>
                <c:pt idx="7">
                  <c:v>Sensory/somatomotor Face</c:v>
                </c:pt>
                <c:pt idx="8">
                  <c:v>Uncertain</c:v>
                </c:pt>
                <c:pt idx="9">
                  <c:v>Ventral attention</c:v>
                </c:pt>
                <c:pt idx="10">
                  <c:v>Visual</c:v>
                </c:pt>
              </c:strCache>
            </c:strRef>
          </c:cat>
          <c:val>
            <c:numRef>
              <c:f>'ROI DIst'!$B$1:$B$11</c:f>
              <c:numCache>
                <c:formatCode>General</c:formatCode>
                <c:ptCount val="11"/>
                <c:pt idx="0">
                  <c:v>4.0</c:v>
                </c:pt>
                <c:pt idx="1">
                  <c:v>4.0</c:v>
                </c:pt>
                <c:pt idx="2">
                  <c:v>16.0</c:v>
                </c:pt>
                <c:pt idx="3">
                  <c:v>11.0</c:v>
                </c:pt>
                <c:pt idx="4">
                  <c:v>1.0</c:v>
                </c:pt>
                <c:pt idx="5">
                  <c:v>8.0</c:v>
                </c:pt>
                <c:pt idx="6">
                  <c:v>13.0</c:v>
                </c:pt>
                <c:pt idx="7">
                  <c:v>5.0</c:v>
                </c:pt>
                <c:pt idx="8">
                  <c:v>9.0</c:v>
                </c:pt>
                <c:pt idx="9">
                  <c:v>3.0</c:v>
                </c:pt>
                <c:pt idx="10">
                  <c:v>6.0</c:v>
                </c:pt>
              </c:numCache>
            </c:numRef>
          </c:val>
        </c:ser>
        <c:ser>
          <c:idx val="1"/>
          <c:order val="1"/>
          <c:dLbls>
            <c:showLegendKey val="0"/>
            <c:showVal val="0"/>
            <c:showCatName val="1"/>
            <c:showSerName val="0"/>
            <c:showPercent val="1"/>
            <c:showBubbleSize val="0"/>
            <c:showLeaderLines val="1"/>
          </c:dLbls>
          <c:cat>
            <c:strRef>
              <c:f>'ROI DIst'!$A$1:$A$11</c:f>
              <c:strCache>
                <c:ptCount val="11"/>
                <c:pt idx="0">
                  <c:v>Auditory</c:v>
                </c:pt>
                <c:pt idx="1">
                  <c:v>Cingulo-opercular Task Control</c:v>
                </c:pt>
                <c:pt idx="2">
                  <c:v>Default mode</c:v>
                </c:pt>
                <c:pt idx="3">
                  <c:v>Fronto-parietal Task Control</c:v>
                </c:pt>
                <c:pt idx="4">
                  <c:v>Memory retrieval</c:v>
                </c:pt>
                <c:pt idx="5">
                  <c:v>Salience</c:v>
                </c:pt>
                <c:pt idx="6">
                  <c:v>Sensory/somatomotor Hand</c:v>
                </c:pt>
                <c:pt idx="7">
                  <c:v>Sensory/somatomotor Face</c:v>
                </c:pt>
                <c:pt idx="8">
                  <c:v>Uncertain</c:v>
                </c:pt>
                <c:pt idx="9">
                  <c:v>Ventral attention</c:v>
                </c:pt>
                <c:pt idx="10">
                  <c:v>Visual</c:v>
                </c:pt>
              </c:strCache>
            </c:strRef>
          </c:cat>
          <c:val>
            <c:numRef>
              <c:f>'ROI DIst'!$C$1:$C$11</c:f>
              <c:numCache>
                <c:formatCode>General</c:formatCode>
                <c:ptCount val="11"/>
                <c:pt idx="0">
                  <c:v>0.05</c:v>
                </c:pt>
                <c:pt idx="1">
                  <c:v>0.05</c:v>
                </c:pt>
                <c:pt idx="2">
                  <c:v>0.2</c:v>
                </c:pt>
                <c:pt idx="3">
                  <c:v>0.1375</c:v>
                </c:pt>
                <c:pt idx="4">
                  <c:v>0.0125</c:v>
                </c:pt>
                <c:pt idx="5">
                  <c:v>0.1</c:v>
                </c:pt>
                <c:pt idx="6">
                  <c:v>0.1625</c:v>
                </c:pt>
                <c:pt idx="7">
                  <c:v>0.0625</c:v>
                </c:pt>
                <c:pt idx="8">
                  <c:v>0.1125</c:v>
                </c:pt>
                <c:pt idx="9">
                  <c:v>0.0375</c:v>
                </c:pt>
                <c:pt idx="10">
                  <c:v>0.075</c:v>
                </c:pt>
              </c:numCache>
            </c:numRef>
          </c:val>
        </c:ser>
        <c:dLbls>
          <c:showLegendKey val="0"/>
          <c:showVal val="0"/>
          <c:showCatName val="1"/>
          <c:showSerName val="0"/>
          <c:showPercent val="1"/>
          <c:showBubbleSize val="0"/>
          <c:showLeaderLines val="1"/>
        </c:dLbls>
        <c:firstSliceAng val="0"/>
      </c:pieChart>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0"/>
    </mc:Choice>
    <mc:Fallback>
      <c:style val="20"/>
    </mc:Fallback>
  </mc:AlternateContent>
  <c:chart>
    <c:title>
      <c:tx>
        <c:rich>
          <a:bodyPr/>
          <a:lstStyle/>
          <a:p>
            <a:pPr>
              <a:defRPr/>
            </a:pPr>
            <a:r>
              <a:rPr lang="en-US"/>
              <a:t>Correlation of diagnostic</a:t>
            </a:r>
            <a:r>
              <a:rPr lang="en-US" baseline="0"/>
              <a:t> scores and distance from hyperplane</a:t>
            </a:r>
            <a:endParaRPr lang="en-US"/>
          </a:p>
        </c:rich>
      </c:tx>
      <c:layout/>
      <c:overlay val="0"/>
    </c:title>
    <c:autoTitleDeleted val="0"/>
    <c:plotArea>
      <c:layout/>
      <c:scatterChart>
        <c:scatterStyle val="lineMarker"/>
        <c:varyColors val="0"/>
        <c:ser>
          <c:idx val="0"/>
          <c:order val="0"/>
          <c:spPr>
            <a:ln w="47625">
              <a:noFill/>
            </a:ln>
          </c:spPr>
          <c:xVal>
            <c:numRef>
              <c:f>'ALL ADOS-rep'!$L$2:$L$127</c:f>
              <c:numCache>
                <c:formatCode>General</c:formatCode>
                <c:ptCount val="126"/>
                <c:pt idx="0">
                  <c:v>-2.1746068</c:v>
                </c:pt>
                <c:pt idx="1">
                  <c:v>-2.0451101</c:v>
                </c:pt>
                <c:pt idx="2">
                  <c:v>-1.3424444</c:v>
                </c:pt>
                <c:pt idx="3">
                  <c:v>-1.2733503</c:v>
                </c:pt>
                <c:pt idx="4">
                  <c:v>-2.5431529</c:v>
                </c:pt>
                <c:pt idx="5">
                  <c:v>-1.2250108</c:v>
                </c:pt>
                <c:pt idx="6">
                  <c:v>-3.754738</c:v>
                </c:pt>
                <c:pt idx="7">
                  <c:v>-1.652124</c:v>
                </c:pt>
                <c:pt idx="8">
                  <c:v>-1.426797</c:v>
                </c:pt>
                <c:pt idx="10">
                  <c:v>-1.793656</c:v>
                </c:pt>
                <c:pt idx="11">
                  <c:v>-0.88523308</c:v>
                </c:pt>
                <c:pt idx="12">
                  <c:v>-0.87394779</c:v>
                </c:pt>
                <c:pt idx="13">
                  <c:v>-2.2840321</c:v>
                </c:pt>
                <c:pt idx="14">
                  <c:v>-1.5853482</c:v>
                </c:pt>
                <c:pt idx="15">
                  <c:v>-1.9748516</c:v>
                </c:pt>
                <c:pt idx="16">
                  <c:v>-1.5445687</c:v>
                </c:pt>
                <c:pt idx="17">
                  <c:v>-2.109379</c:v>
                </c:pt>
                <c:pt idx="18">
                  <c:v>-1.769883</c:v>
                </c:pt>
                <c:pt idx="37">
                  <c:v>-2.3495574</c:v>
                </c:pt>
                <c:pt idx="38">
                  <c:v>-1.8975112</c:v>
                </c:pt>
                <c:pt idx="39">
                  <c:v>-1.1336349</c:v>
                </c:pt>
                <c:pt idx="40">
                  <c:v>-1.3735505</c:v>
                </c:pt>
                <c:pt idx="41">
                  <c:v>-1.0001363</c:v>
                </c:pt>
                <c:pt idx="42">
                  <c:v>-0.72925655</c:v>
                </c:pt>
                <c:pt idx="43">
                  <c:v>-1.2089809</c:v>
                </c:pt>
                <c:pt idx="44">
                  <c:v>-1.6151609</c:v>
                </c:pt>
                <c:pt idx="45">
                  <c:v>-0.94442905</c:v>
                </c:pt>
                <c:pt idx="46">
                  <c:v>-0.98324756</c:v>
                </c:pt>
                <c:pt idx="47">
                  <c:v>-1.5040301</c:v>
                </c:pt>
                <c:pt idx="48">
                  <c:v>-1.2135637</c:v>
                </c:pt>
                <c:pt idx="49">
                  <c:v>-0.99947685</c:v>
                </c:pt>
                <c:pt idx="56">
                  <c:v>-1.0434583</c:v>
                </c:pt>
                <c:pt idx="57">
                  <c:v>-1.2635437</c:v>
                </c:pt>
                <c:pt idx="58">
                  <c:v>-1.4413523</c:v>
                </c:pt>
                <c:pt idx="71">
                  <c:v>-2.3805897</c:v>
                </c:pt>
                <c:pt idx="72">
                  <c:v>-1.8945237</c:v>
                </c:pt>
                <c:pt idx="73">
                  <c:v>-1.5511875</c:v>
                </c:pt>
                <c:pt idx="74">
                  <c:v>-1.2562281</c:v>
                </c:pt>
                <c:pt idx="75">
                  <c:v>-1.0008778</c:v>
                </c:pt>
                <c:pt idx="76">
                  <c:v>-1.4858342</c:v>
                </c:pt>
                <c:pt idx="77">
                  <c:v>-2.1125711</c:v>
                </c:pt>
                <c:pt idx="78">
                  <c:v>-0.82396347</c:v>
                </c:pt>
                <c:pt idx="79">
                  <c:v>-1.4068583</c:v>
                </c:pt>
                <c:pt idx="80">
                  <c:v>-1.5406172</c:v>
                </c:pt>
                <c:pt idx="81">
                  <c:v>-1.554852</c:v>
                </c:pt>
                <c:pt idx="82">
                  <c:v>-1.000787</c:v>
                </c:pt>
                <c:pt idx="83">
                  <c:v>-2.0767101</c:v>
                </c:pt>
                <c:pt idx="84">
                  <c:v>-1.0005275</c:v>
                </c:pt>
                <c:pt idx="85">
                  <c:v>-1.9091706</c:v>
                </c:pt>
                <c:pt idx="86">
                  <c:v>-0.99984342</c:v>
                </c:pt>
                <c:pt idx="87">
                  <c:v>-1.0</c:v>
                </c:pt>
                <c:pt idx="88">
                  <c:v>-1.0</c:v>
                </c:pt>
                <c:pt idx="89">
                  <c:v>-1.4655256</c:v>
                </c:pt>
                <c:pt idx="90">
                  <c:v>-1.6925205</c:v>
                </c:pt>
                <c:pt idx="91">
                  <c:v>-2.2261915</c:v>
                </c:pt>
                <c:pt idx="92">
                  <c:v>-0.64474471</c:v>
                </c:pt>
                <c:pt idx="93">
                  <c:v>-1.2407661</c:v>
                </c:pt>
                <c:pt idx="94">
                  <c:v>-0.88866849</c:v>
                </c:pt>
                <c:pt idx="95">
                  <c:v>-1.805125</c:v>
                </c:pt>
                <c:pt idx="96">
                  <c:v>-0.81736365</c:v>
                </c:pt>
                <c:pt idx="97">
                  <c:v>-0.68720867</c:v>
                </c:pt>
                <c:pt idx="98">
                  <c:v>-0.95069599</c:v>
                </c:pt>
                <c:pt idx="99">
                  <c:v>-0.89285961</c:v>
                </c:pt>
                <c:pt idx="100">
                  <c:v>-2.8908315</c:v>
                </c:pt>
                <c:pt idx="101">
                  <c:v>-1.7411376</c:v>
                </c:pt>
                <c:pt idx="102">
                  <c:v>2.4459272</c:v>
                </c:pt>
                <c:pt idx="103">
                  <c:v>0.44784845</c:v>
                </c:pt>
                <c:pt idx="106">
                  <c:v>-0.061777724</c:v>
                </c:pt>
                <c:pt idx="107">
                  <c:v>-0.65121037</c:v>
                </c:pt>
                <c:pt idx="108">
                  <c:v>1.3118628</c:v>
                </c:pt>
                <c:pt idx="109">
                  <c:v>0.1362791</c:v>
                </c:pt>
                <c:pt idx="110">
                  <c:v>2.7213885</c:v>
                </c:pt>
                <c:pt idx="111">
                  <c:v>1.8634954</c:v>
                </c:pt>
                <c:pt idx="117">
                  <c:v>0.14159987</c:v>
                </c:pt>
                <c:pt idx="118">
                  <c:v>0.48426463</c:v>
                </c:pt>
                <c:pt idx="119">
                  <c:v>-0.47656548</c:v>
                </c:pt>
                <c:pt idx="120">
                  <c:v>0.4383318</c:v>
                </c:pt>
                <c:pt idx="121">
                  <c:v>-0.09209238</c:v>
                </c:pt>
                <c:pt idx="122">
                  <c:v>-0.74604316</c:v>
                </c:pt>
                <c:pt idx="123">
                  <c:v>-0.53865678</c:v>
                </c:pt>
                <c:pt idx="124">
                  <c:v>-1.3529413</c:v>
                </c:pt>
                <c:pt idx="125">
                  <c:v>-2.6363221</c:v>
                </c:pt>
              </c:numCache>
            </c:numRef>
          </c:xVal>
          <c:yVal>
            <c:numRef>
              <c:f>'ALL ADOS-rep'!$K$2:$K$127</c:f>
              <c:numCache>
                <c:formatCode>#,##0.###############</c:formatCode>
                <c:ptCount val="126"/>
                <c:pt idx="0">
                  <c:v>0.0</c:v>
                </c:pt>
                <c:pt idx="1">
                  <c:v>2.0</c:v>
                </c:pt>
                <c:pt idx="2">
                  <c:v>3.0</c:v>
                </c:pt>
                <c:pt idx="3">
                  <c:v>3.0</c:v>
                </c:pt>
                <c:pt idx="4">
                  <c:v>1.0</c:v>
                </c:pt>
                <c:pt idx="5">
                  <c:v>3.0</c:v>
                </c:pt>
                <c:pt idx="6">
                  <c:v>1.0</c:v>
                </c:pt>
                <c:pt idx="7">
                  <c:v>0.0</c:v>
                </c:pt>
                <c:pt idx="8">
                  <c:v>1.0</c:v>
                </c:pt>
                <c:pt idx="11" formatCode="General">
                  <c:v>1.0</c:v>
                </c:pt>
                <c:pt idx="12" formatCode="General">
                  <c:v>2.0</c:v>
                </c:pt>
                <c:pt idx="13" formatCode="General">
                  <c:v>6.0</c:v>
                </c:pt>
                <c:pt idx="14" formatCode="General">
                  <c:v>3.0</c:v>
                </c:pt>
                <c:pt idx="15" formatCode="General">
                  <c:v>0.0</c:v>
                </c:pt>
                <c:pt idx="37" formatCode="General">
                  <c:v>0.0</c:v>
                </c:pt>
                <c:pt idx="38" formatCode="General">
                  <c:v>2.0</c:v>
                </c:pt>
                <c:pt idx="39" formatCode="General">
                  <c:v>1.0</c:v>
                </c:pt>
                <c:pt idx="40" formatCode="General">
                  <c:v>1.0</c:v>
                </c:pt>
                <c:pt idx="41" formatCode="General">
                  <c:v>2.0</c:v>
                </c:pt>
                <c:pt idx="42" formatCode="General">
                  <c:v>0.0</c:v>
                </c:pt>
                <c:pt idx="43" formatCode="General">
                  <c:v>0.0</c:v>
                </c:pt>
                <c:pt idx="44" formatCode="General">
                  <c:v>0.0</c:v>
                </c:pt>
                <c:pt idx="45" formatCode="General">
                  <c:v>2.0</c:v>
                </c:pt>
                <c:pt idx="46" formatCode="General">
                  <c:v>1.0</c:v>
                </c:pt>
                <c:pt idx="47" formatCode="General">
                  <c:v>4.0</c:v>
                </c:pt>
                <c:pt idx="48" formatCode="General">
                  <c:v>1.0</c:v>
                </c:pt>
                <c:pt idx="49" formatCode="General">
                  <c:v>1.0</c:v>
                </c:pt>
                <c:pt idx="52" formatCode="General">
                  <c:v>1.0</c:v>
                </c:pt>
                <c:pt idx="56" formatCode="General">
                  <c:v>3.0</c:v>
                </c:pt>
                <c:pt idx="57" formatCode="General">
                  <c:v>3.0</c:v>
                </c:pt>
                <c:pt idx="58" formatCode="General">
                  <c:v>6.0</c:v>
                </c:pt>
                <c:pt idx="71" formatCode="General">
                  <c:v>5.0</c:v>
                </c:pt>
                <c:pt idx="72" formatCode="General">
                  <c:v>2.0</c:v>
                </c:pt>
                <c:pt idx="73" formatCode="General">
                  <c:v>3.0</c:v>
                </c:pt>
                <c:pt idx="74" formatCode="General">
                  <c:v>4.0</c:v>
                </c:pt>
                <c:pt idx="75" formatCode="General">
                  <c:v>5.0</c:v>
                </c:pt>
                <c:pt idx="76" formatCode="General">
                  <c:v>1.0</c:v>
                </c:pt>
                <c:pt idx="77" formatCode="General">
                  <c:v>2.0</c:v>
                </c:pt>
                <c:pt idx="78" formatCode="General">
                  <c:v>2.0</c:v>
                </c:pt>
                <c:pt idx="79" formatCode="General">
                  <c:v>1.0</c:v>
                </c:pt>
                <c:pt idx="80" formatCode="General">
                  <c:v>2.0</c:v>
                </c:pt>
                <c:pt idx="81" formatCode="General">
                  <c:v>1.0</c:v>
                </c:pt>
                <c:pt idx="82" formatCode="General">
                  <c:v>2.0</c:v>
                </c:pt>
                <c:pt idx="83" formatCode="General">
                  <c:v>2.0</c:v>
                </c:pt>
                <c:pt idx="84" formatCode="General">
                  <c:v>1.0</c:v>
                </c:pt>
                <c:pt idx="85" formatCode="General">
                  <c:v>1.0</c:v>
                </c:pt>
                <c:pt idx="86" formatCode="General">
                  <c:v>4.0</c:v>
                </c:pt>
                <c:pt idx="87" formatCode="General">
                  <c:v>3.0</c:v>
                </c:pt>
                <c:pt idx="88" formatCode="General">
                  <c:v>6.0</c:v>
                </c:pt>
                <c:pt idx="89" formatCode="General">
                  <c:v>2.0</c:v>
                </c:pt>
                <c:pt idx="90" formatCode="General">
                  <c:v>2.0</c:v>
                </c:pt>
                <c:pt idx="91" formatCode="General">
                  <c:v>4.0</c:v>
                </c:pt>
                <c:pt idx="92" formatCode="General">
                  <c:v>4.0</c:v>
                </c:pt>
                <c:pt idx="93" formatCode="General">
                  <c:v>7.0</c:v>
                </c:pt>
                <c:pt idx="94" formatCode="General">
                  <c:v>3.0</c:v>
                </c:pt>
                <c:pt idx="95" formatCode="General">
                  <c:v>2.0</c:v>
                </c:pt>
                <c:pt idx="96" formatCode="General">
                  <c:v>2.0</c:v>
                </c:pt>
                <c:pt idx="97" formatCode="General">
                  <c:v>3.0</c:v>
                </c:pt>
                <c:pt idx="98" formatCode="General">
                  <c:v>2.0</c:v>
                </c:pt>
                <c:pt idx="99" formatCode="General">
                  <c:v>1.0</c:v>
                </c:pt>
                <c:pt idx="100" formatCode="General">
                  <c:v>1.0</c:v>
                </c:pt>
                <c:pt idx="101" formatCode="General">
                  <c:v>1.0</c:v>
                </c:pt>
                <c:pt idx="102" formatCode="General">
                  <c:v>3.0</c:v>
                </c:pt>
                <c:pt idx="106" formatCode="General">
                  <c:v>0.0</c:v>
                </c:pt>
                <c:pt idx="107" formatCode="General">
                  <c:v>0.0</c:v>
                </c:pt>
                <c:pt idx="108" formatCode="General">
                  <c:v>8.0</c:v>
                </c:pt>
                <c:pt idx="109" formatCode="General">
                  <c:v>0.0</c:v>
                </c:pt>
                <c:pt idx="110" formatCode="General">
                  <c:v>3.0</c:v>
                </c:pt>
                <c:pt idx="117" formatCode="General">
                  <c:v>6.0</c:v>
                </c:pt>
                <c:pt idx="118" formatCode="General">
                  <c:v>1.0</c:v>
                </c:pt>
                <c:pt idx="119" formatCode="General">
                  <c:v>0.0</c:v>
                </c:pt>
                <c:pt idx="120" formatCode="General">
                  <c:v>2.0</c:v>
                </c:pt>
                <c:pt idx="121" formatCode="General">
                  <c:v>4.0</c:v>
                </c:pt>
                <c:pt idx="122" formatCode="General">
                  <c:v>2.0</c:v>
                </c:pt>
                <c:pt idx="123" formatCode="General">
                  <c:v>2.0</c:v>
                </c:pt>
                <c:pt idx="124" formatCode="General">
                  <c:v>1.0</c:v>
                </c:pt>
                <c:pt idx="125" formatCode="General">
                  <c:v>1.0</c:v>
                </c:pt>
              </c:numCache>
            </c:numRef>
          </c:yVal>
          <c:smooth val="0"/>
        </c:ser>
        <c:dLbls>
          <c:showLegendKey val="0"/>
          <c:showVal val="0"/>
          <c:showCatName val="0"/>
          <c:showSerName val="0"/>
          <c:showPercent val="0"/>
          <c:showBubbleSize val="0"/>
        </c:dLbls>
        <c:axId val="-2132982280"/>
        <c:axId val="-2133161384"/>
      </c:scatterChart>
      <c:valAx>
        <c:axId val="-2132982280"/>
        <c:scaling>
          <c:orientation val="minMax"/>
        </c:scaling>
        <c:delete val="0"/>
        <c:axPos val="b"/>
        <c:title>
          <c:tx>
            <c:rich>
              <a:bodyPr/>
              <a:lstStyle/>
              <a:p>
                <a:pPr>
                  <a:defRPr/>
                </a:pPr>
                <a:r>
                  <a:rPr lang="en-US"/>
                  <a:t>Distance</a:t>
                </a:r>
                <a:r>
                  <a:rPr lang="en-US" baseline="0"/>
                  <a:t> from hyperplane</a:t>
                </a:r>
                <a:endParaRPr lang="en-US"/>
              </a:p>
            </c:rich>
          </c:tx>
          <c:layout/>
          <c:overlay val="0"/>
        </c:title>
        <c:numFmt formatCode="General" sourceLinked="1"/>
        <c:majorTickMark val="none"/>
        <c:minorTickMark val="none"/>
        <c:tickLblPos val="nextTo"/>
        <c:crossAx val="-2133161384"/>
        <c:crosses val="autoZero"/>
        <c:crossBetween val="midCat"/>
      </c:valAx>
      <c:valAx>
        <c:axId val="-2133161384"/>
        <c:scaling>
          <c:orientation val="minMax"/>
        </c:scaling>
        <c:delete val="0"/>
        <c:axPos val="l"/>
        <c:majorGridlines/>
        <c:title>
          <c:tx>
            <c:rich>
              <a:bodyPr/>
              <a:lstStyle/>
              <a:p>
                <a:pPr>
                  <a:defRPr/>
                </a:pPr>
                <a:r>
                  <a:rPr lang="en-US"/>
                  <a:t>ADOS_repetive</a:t>
                </a:r>
                <a:r>
                  <a:rPr lang="en-US" baseline="0"/>
                  <a:t> behavior</a:t>
                </a:r>
                <a:endParaRPr lang="en-US"/>
              </a:p>
            </c:rich>
          </c:tx>
          <c:layout/>
          <c:overlay val="0"/>
        </c:title>
        <c:numFmt formatCode="#,##0.###############" sourceLinked="1"/>
        <c:majorTickMark val="none"/>
        <c:minorTickMark val="none"/>
        <c:tickLblPos val="nextTo"/>
        <c:crossAx val="-2132982280"/>
        <c:crosses val="autoZero"/>
        <c:crossBetween val="midCat"/>
      </c:valAx>
    </c:plotArea>
    <c:plotVisOnly val="1"/>
    <c:dispBlanksAs val="gap"/>
    <c:showDLblsOverMax val="0"/>
  </c:chart>
  <c:externalData r:id="rId1">
    <c:autoUpdate val="0"/>
  </c:externalData>
</c:chartSpace>
</file>

<file path=ppt/drawings/drawing1.xml><?xml version="1.0" encoding="utf-8"?>
<c:userShapes xmlns:c="http://schemas.openxmlformats.org/drawingml/2006/chart">
  <cdr:relSizeAnchor xmlns:cdr="http://schemas.openxmlformats.org/drawingml/2006/chartDrawing">
    <cdr:from>
      <cdr:x>0.83181</cdr:x>
      <cdr:y>0.39477</cdr:y>
    </cdr:from>
    <cdr:to>
      <cdr:x>0.83298</cdr:x>
      <cdr:y>0.8646</cdr:y>
    </cdr:to>
    <cdr:cxnSp macro="">
      <cdr:nvCxnSpPr>
        <cdr:cNvPr id="6" name="Straight Arrow Connector 5"/>
        <cdr:cNvCxnSpPr/>
      </cdr:nvCxnSpPr>
      <cdr:spPr>
        <a:xfrm xmlns:a="http://schemas.openxmlformats.org/drawingml/2006/main" flipV="1">
          <a:off x="6845489" y="1786705"/>
          <a:ext cx="9621" cy="2126437"/>
        </a:xfrm>
        <a:prstGeom xmlns:a="http://schemas.openxmlformats.org/drawingml/2006/main" prst="straightConnector1">
          <a:avLst/>
        </a:prstGeom>
        <a:ln xmlns:a="http://schemas.openxmlformats.org/drawingml/2006/main">
          <a:tailEnd type="arrow"/>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06B9F98-0D04-A143-A4F7-C587908EE92A}" type="datetimeFigureOut">
              <a:rPr lang="en-US" smtClean="0"/>
              <a:t>6/11/13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3881984-AF17-5041-A6F7-5DE07A787E88}" type="slidenum">
              <a:rPr lang="en-US" smtClean="0"/>
              <a:t>‹#›</a:t>
            </a:fld>
            <a:endParaRPr lang="en-US"/>
          </a:p>
        </p:txBody>
      </p:sp>
    </p:spTree>
    <p:extLst>
      <p:ext uri="{BB962C8B-B14F-4D97-AF65-F5344CB8AC3E}">
        <p14:creationId xmlns:p14="http://schemas.microsoft.com/office/powerpoint/2010/main" val="752811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785FB8-7131-6644-882D-343B6A4AFF79}" type="datetimeFigureOut">
              <a:rPr lang="en-US" smtClean="0"/>
              <a:t>6/11/13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F63C5F-69B4-624E-9317-3165C8C9C79E}" type="slidenum">
              <a:rPr lang="en-US" smtClean="0"/>
              <a:t>‹#›</a:t>
            </a:fld>
            <a:endParaRPr lang="en-US"/>
          </a:p>
        </p:txBody>
      </p:sp>
    </p:spTree>
    <p:extLst>
      <p:ext uri="{BB962C8B-B14F-4D97-AF65-F5344CB8AC3E}">
        <p14:creationId xmlns:p14="http://schemas.microsoft.com/office/powerpoint/2010/main" val="165610675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F63C5F-69B4-624E-9317-3165C8C9C79E}" type="slidenum">
              <a:rPr lang="en-US" smtClean="0"/>
              <a:t>3</a:t>
            </a:fld>
            <a:endParaRPr lang="en-US"/>
          </a:p>
        </p:txBody>
      </p:sp>
    </p:spTree>
    <p:extLst>
      <p:ext uri="{BB962C8B-B14F-4D97-AF65-F5344CB8AC3E}">
        <p14:creationId xmlns:p14="http://schemas.microsoft.com/office/powerpoint/2010/main" val="3761355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MOVE</a:t>
            </a:r>
            <a:r>
              <a:rPr lang="en-US" baseline="0" dirty="0" smtClean="0"/>
              <a:t> UNCERTAIN TO THE BOTTOM &amp; CAPITALIZE EACH FUNCTIONAL NETWORK </a:t>
            </a:r>
            <a:endParaRPr lang="en-US" dirty="0"/>
          </a:p>
        </p:txBody>
      </p:sp>
      <p:sp>
        <p:nvSpPr>
          <p:cNvPr id="4" name="Slide Number Placeholder 3"/>
          <p:cNvSpPr>
            <a:spLocks noGrp="1"/>
          </p:cNvSpPr>
          <p:nvPr>
            <p:ph type="sldNum" sz="quarter" idx="10"/>
          </p:nvPr>
        </p:nvSpPr>
        <p:spPr/>
        <p:txBody>
          <a:bodyPr/>
          <a:lstStyle/>
          <a:p>
            <a:fld id="{5AF63C5F-69B4-624E-9317-3165C8C9C79E}" type="slidenum">
              <a:rPr lang="en-US" smtClean="0"/>
              <a:t>28</a:t>
            </a:fld>
            <a:endParaRPr lang="en-US"/>
          </a:p>
        </p:txBody>
      </p:sp>
    </p:spTree>
    <p:extLst>
      <p:ext uri="{BB962C8B-B14F-4D97-AF65-F5344CB8AC3E}">
        <p14:creationId xmlns:p14="http://schemas.microsoft.com/office/powerpoint/2010/main" val="1520494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A0F6C4-B631-CB49-9C86-2BF9FFCD6D73}" type="slidenum">
              <a:rPr lang="en-US" smtClean="0"/>
              <a:t>4</a:t>
            </a:fld>
            <a:endParaRPr lang="en-US"/>
          </a:p>
        </p:txBody>
      </p:sp>
    </p:spTree>
    <p:extLst>
      <p:ext uri="{BB962C8B-B14F-4D97-AF65-F5344CB8AC3E}">
        <p14:creationId xmlns:p14="http://schemas.microsoft.com/office/powerpoint/2010/main" val="3162038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Butterworth filter: temporal</a:t>
            </a:r>
            <a:r>
              <a:rPr lang="en-US" baseline="0" dirty="0" smtClean="0"/>
              <a:t> blurring across time points using a very small window. Minimize the effects of high motion</a:t>
            </a:r>
            <a:endParaRPr lang="en-US" dirty="0"/>
          </a:p>
        </p:txBody>
      </p:sp>
      <p:sp>
        <p:nvSpPr>
          <p:cNvPr id="4" name="Slide Number Placeholder 3"/>
          <p:cNvSpPr>
            <a:spLocks noGrp="1"/>
          </p:cNvSpPr>
          <p:nvPr>
            <p:ph type="sldNum" sz="quarter" idx="10"/>
          </p:nvPr>
        </p:nvSpPr>
        <p:spPr/>
        <p:txBody>
          <a:bodyPr/>
          <a:lstStyle/>
          <a:p>
            <a:fld id="{5AF63C5F-69B4-624E-9317-3165C8C9C79E}" type="slidenum">
              <a:rPr lang="en-US" smtClean="0"/>
              <a:t>6</a:t>
            </a:fld>
            <a:endParaRPr lang="en-US"/>
          </a:p>
        </p:txBody>
      </p:sp>
    </p:spTree>
    <p:extLst>
      <p:ext uri="{BB962C8B-B14F-4D97-AF65-F5344CB8AC3E}">
        <p14:creationId xmlns:p14="http://schemas.microsoft.com/office/powerpoint/2010/main" val="1888761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endParaRPr lang="en-US" dirty="0"/>
          </a:p>
        </p:txBody>
      </p:sp>
      <p:sp>
        <p:nvSpPr>
          <p:cNvPr id="4" name="Slide Number Placeholder 3"/>
          <p:cNvSpPr>
            <a:spLocks noGrp="1"/>
          </p:cNvSpPr>
          <p:nvPr>
            <p:ph type="sldNum" sz="quarter" idx="10"/>
          </p:nvPr>
        </p:nvSpPr>
        <p:spPr/>
        <p:txBody>
          <a:bodyPr/>
          <a:lstStyle/>
          <a:p>
            <a:fld id="{5AF63C5F-69B4-624E-9317-3165C8C9C79E}" type="slidenum">
              <a:rPr lang="en-US" smtClean="0"/>
              <a:t>7</a:t>
            </a:fld>
            <a:endParaRPr lang="en-US"/>
          </a:p>
        </p:txBody>
      </p:sp>
    </p:spTree>
    <p:extLst>
      <p:ext uri="{BB962C8B-B14F-4D97-AF65-F5344CB8AC3E}">
        <p14:creationId xmlns:p14="http://schemas.microsoft.com/office/powerpoint/2010/main" val="353219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Normalization consists of subtracting the mean over all training values and dividing by the corresponding standard deviation </a:t>
            </a:r>
            <a:endParaRPr lang="en-US" dirty="0"/>
          </a:p>
        </p:txBody>
      </p:sp>
      <p:sp>
        <p:nvSpPr>
          <p:cNvPr id="4" name="Slide Number Placeholder 3"/>
          <p:cNvSpPr>
            <a:spLocks noGrp="1"/>
          </p:cNvSpPr>
          <p:nvPr>
            <p:ph type="sldNum" sz="quarter" idx="10"/>
          </p:nvPr>
        </p:nvSpPr>
        <p:spPr/>
        <p:txBody>
          <a:bodyPr/>
          <a:lstStyle/>
          <a:p>
            <a:fld id="{5AF63C5F-69B4-624E-9317-3165C8C9C79E}" type="slidenum">
              <a:rPr lang="en-US" smtClean="0"/>
              <a:t>8</a:t>
            </a:fld>
            <a:endParaRPr lang="en-US"/>
          </a:p>
        </p:txBody>
      </p:sp>
    </p:spTree>
    <p:extLst>
      <p:ext uri="{BB962C8B-B14F-4D97-AF65-F5344CB8AC3E}">
        <p14:creationId xmlns:p14="http://schemas.microsoft.com/office/powerpoint/2010/main" val="3435010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F63C5F-69B4-624E-9317-3165C8C9C79E}" type="slidenum">
              <a:rPr lang="en-US" smtClean="0"/>
              <a:t>14</a:t>
            </a:fld>
            <a:endParaRPr lang="en-US"/>
          </a:p>
        </p:txBody>
      </p:sp>
    </p:spTree>
    <p:extLst>
      <p:ext uri="{BB962C8B-B14F-4D97-AF65-F5344CB8AC3E}">
        <p14:creationId xmlns:p14="http://schemas.microsoft.com/office/powerpoint/2010/main" val="1787444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TRIED</a:t>
            </a:r>
            <a:r>
              <a:rPr lang="en-US" baseline="0" dirty="0" smtClean="0"/>
              <a:t> TO FORMAT PIE CHART, BUT IT’S REALLY FLAKEY AND KEEPS COLLAPSING</a:t>
            </a:r>
            <a:endParaRPr lang="en-US" dirty="0"/>
          </a:p>
        </p:txBody>
      </p:sp>
      <p:sp>
        <p:nvSpPr>
          <p:cNvPr id="4" name="Slide Number Placeholder 3"/>
          <p:cNvSpPr>
            <a:spLocks noGrp="1"/>
          </p:cNvSpPr>
          <p:nvPr>
            <p:ph type="sldNum" sz="quarter" idx="10"/>
          </p:nvPr>
        </p:nvSpPr>
        <p:spPr/>
        <p:txBody>
          <a:bodyPr/>
          <a:lstStyle/>
          <a:p>
            <a:fld id="{5AF63C5F-69B4-624E-9317-3165C8C9C79E}" type="slidenum">
              <a:rPr lang="en-US" smtClean="0"/>
              <a:t>16</a:t>
            </a:fld>
            <a:endParaRPr lang="en-US"/>
          </a:p>
        </p:txBody>
      </p:sp>
    </p:spTree>
    <p:extLst>
      <p:ext uri="{BB962C8B-B14F-4D97-AF65-F5344CB8AC3E}">
        <p14:creationId xmlns:p14="http://schemas.microsoft.com/office/powerpoint/2010/main" val="2829406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smtClean="0"/>
              <a:t>These are the over- (red) and under-connected (green) features </a:t>
            </a:r>
          </a:p>
          <a:p>
            <a:pPr marL="285750" indent="-285750">
              <a:buFont typeface="Arial"/>
              <a:buChar char="•"/>
            </a:pPr>
            <a:r>
              <a:rPr lang="en-US" dirty="0" smtClean="0"/>
              <a:t>there is no obvious pattern or clustering</a:t>
            </a:r>
          </a:p>
          <a:p>
            <a:endParaRPr lang="en-US" dirty="0" smtClean="0"/>
          </a:p>
          <a:p>
            <a:endParaRPr lang="en-US" dirty="0" smtClean="0"/>
          </a:p>
          <a:p>
            <a:r>
              <a:rPr lang="en-US" dirty="0" smtClean="0"/>
              <a:t>* These are the over and </a:t>
            </a:r>
            <a:r>
              <a:rPr lang="en-US" dirty="0" err="1" smtClean="0"/>
              <a:t>underconnected</a:t>
            </a:r>
            <a:r>
              <a:rPr lang="en-US" dirty="0" smtClean="0"/>
              <a:t> features,</a:t>
            </a:r>
            <a:r>
              <a:rPr lang="en-US" baseline="0" dirty="0" smtClean="0"/>
              <a:t> there is no obvious pattern and it’s not clustered in just a few regions or so </a:t>
            </a:r>
            <a:endParaRPr lang="en-US" dirty="0"/>
          </a:p>
        </p:txBody>
      </p:sp>
      <p:sp>
        <p:nvSpPr>
          <p:cNvPr id="4" name="Slide Number Placeholder 3"/>
          <p:cNvSpPr>
            <a:spLocks noGrp="1"/>
          </p:cNvSpPr>
          <p:nvPr>
            <p:ph type="sldNum" sz="quarter" idx="10"/>
          </p:nvPr>
        </p:nvSpPr>
        <p:spPr/>
        <p:txBody>
          <a:bodyPr/>
          <a:lstStyle/>
          <a:p>
            <a:fld id="{5AF63C5F-69B4-624E-9317-3165C8C9C79E}" type="slidenum">
              <a:rPr lang="en-US" smtClean="0"/>
              <a:t>17</a:t>
            </a:fld>
            <a:endParaRPr lang="en-US"/>
          </a:p>
        </p:txBody>
      </p:sp>
    </p:spTree>
    <p:extLst>
      <p:ext uri="{BB962C8B-B14F-4D97-AF65-F5344CB8AC3E}">
        <p14:creationId xmlns:p14="http://schemas.microsoft.com/office/powerpoint/2010/main" val="4049639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Support Vector Machine (SVM) is a discriminative classifier formally defined by a separating </a:t>
            </a:r>
            <a:r>
              <a:rPr lang="en-US" dirty="0" err="1" smtClean="0"/>
              <a:t>hyperplane</a:t>
            </a:r>
            <a:r>
              <a:rPr lang="en-US" dirty="0" smtClean="0"/>
              <a:t>. In other words, given labeled training data (supervised learning), the algorithm outputs an optimal </a:t>
            </a:r>
            <a:r>
              <a:rPr lang="en-US" dirty="0" err="1" smtClean="0"/>
              <a:t>hyperplane</a:t>
            </a:r>
            <a:r>
              <a:rPr lang="en-US" dirty="0" smtClean="0"/>
              <a:t> which categorizes new examples. </a:t>
            </a:r>
          </a:p>
          <a:p>
            <a:endParaRPr lang="en-US" dirty="0" smtClean="0"/>
          </a:p>
          <a:p>
            <a:r>
              <a:rPr lang="en-US" dirty="0" smtClean="0"/>
              <a:t>Optimal </a:t>
            </a:r>
            <a:r>
              <a:rPr lang="en-US" dirty="0" err="1" smtClean="0"/>
              <a:t>hyperplane</a:t>
            </a:r>
            <a:r>
              <a:rPr lang="en-US" dirty="0" smtClean="0"/>
              <a:t> and maximum margin</a:t>
            </a:r>
            <a:r>
              <a:rPr lang="en-US" baseline="0" dirty="0" smtClean="0"/>
              <a:t> </a:t>
            </a:r>
            <a:endParaRPr lang="en-US" dirty="0" smtClean="0"/>
          </a:p>
          <a:p>
            <a:endParaRPr lang="en-US" dirty="0" smtClean="0"/>
          </a:p>
          <a:p>
            <a:r>
              <a:rPr lang="en-US" smtClean="0"/>
              <a:t>** the </a:t>
            </a:r>
            <a:r>
              <a:rPr lang="en-US" dirty="0" smtClean="0"/>
              <a:t>optimal separating </a:t>
            </a:r>
            <a:r>
              <a:rPr lang="en-US" dirty="0" err="1" smtClean="0"/>
              <a:t>hyperplane</a:t>
            </a:r>
            <a:r>
              <a:rPr lang="en-US" dirty="0" smtClean="0"/>
              <a:t> maximizes the margin of the training data.</a:t>
            </a:r>
          </a:p>
          <a:p>
            <a:endParaRPr lang="en-US" dirty="0" smtClean="0"/>
          </a:p>
          <a:p>
            <a:r>
              <a:rPr lang="en-US" dirty="0" smtClean="0"/>
              <a:t>The idea in SVMs indeed is that the further a test vector is from the </a:t>
            </a:r>
            <a:r>
              <a:rPr lang="en-US" dirty="0" err="1" smtClean="0"/>
              <a:t>hyperplane</a:t>
            </a:r>
            <a:r>
              <a:rPr lang="en-US" dirty="0" smtClean="0"/>
              <a:t> the more it belongs to a certain class (except when it's on the wrong side of course). In that sense, support vectors do not belong to the class with high probability because they either are the ones closest to or on the wrong side of the </a:t>
            </a:r>
            <a:r>
              <a:rPr lang="en-US" dirty="0" err="1" smtClean="0"/>
              <a:t>hyperplane</a:t>
            </a:r>
            <a:r>
              <a:rPr lang="en-US" dirty="0" smtClean="0"/>
              <a:t>. The α value that you get from </a:t>
            </a:r>
            <a:r>
              <a:rPr lang="en-US" dirty="0" err="1" smtClean="0"/>
              <a:t>libsvm</a:t>
            </a:r>
            <a:r>
              <a:rPr lang="en-US" dirty="0" smtClean="0"/>
              <a:t> has nothing to do with the α in the decision function. It is rather the output of the decision function ∑</a:t>
            </a:r>
            <a:r>
              <a:rPr lang="en-US" dirty="0" err="1" smtClean="0"/>
              <a:t>i∈SV</a:t>
            </a:r>
            <a:r>
              <a:rPr lang="en-US" dirty="0" smtClean="0"/>
              <a:t>α</a:t>
            </a:r>
            <a:r>
              <a:rPr lang="en-US" dirty="0" err="1" smtClean="0"/>
              <a:t>ik</a:t>
            </a:r>
            <a:r>
              <a:rPr lang="en-US" dirty="0" smtClean="0"/>
              <a:t>(</a:t>
            </a:r>
            <a:r>
              <a:rPr lang="en-US" dirty="0" err="1" smtClean="0"/>
              <a:t>x,xi</a:t>
            </a:r>
            <a:r>
              <a:rPr lang="en-US" dirty="0" smtClean="0"/>
              <a:t>)+b (and should therefore be properly called y). Since y=∑</a:t>
            </a:r>
            <a:r>
              <a:rPr lang="en-US" dirty="0" err="1" smtClean="0"/>
              <a:t>i∈SV</a:t>
            </a:r>
            <a:r>
              <a:rPr lang="en-US" dirty="0" smtClean="0"/>
              <a:t>α</a:t>
            </a:r>
            <a:r>
              <a:rPr lang="en-US" dirty="0" err="1" smtClean="0"/>
              <a:t>ik</a:t>
            </a:r>
            <a:r>
              <a:rPr lang="en-US" dirty="0" smtClean="0"/>
              <a:t>(</a:t>
            </a:r>
            <a:r>
              <a:rPr lang="en-US" dirty="0" err="1" smtClean="0"/>
              <a:t>x,xi</a:t>
            </a:r>
            <a:r>
              <a:rPr lang="en-US" dirty="0" smtClean="0"/>
              <a:t>)+b=⟨</a:t>
            </a:r>
            <a:r>
              <a:rPr lang="en-US" dirty="0" err="1" smtClean="0"/>
              <a:t>w,ϕ</a:t>
            </a:r>
            <a:r>
              <a:rPr lang="en-US" dirty="0" smtClean="0"/>
              <a:t>(x)⟩+b where w lives in the reproducing kernel Hilbert space, y is proportional to the signed distance to the </a:t>
            </a:r>
            <a:r>
              <a:rPr lang="en-US" dirty="0" err="1" smtClean="0"/>
              <a:t>hyperplane</a:t>
            </a:r>
            <a:r>
              <a:rPr lang="en-US" dirty="0" smtClean="0"/>
              <a:t>. It would be if you divide by the norm of w, which in kernel terms is ∥</a:t>
            </a:r>
            <a:r>
              <a:rPr lang="en-US" dirty="0" err="1" smtClean="0"/>
              <a:t>w∥H</a:t>
            </a:r>
            <a:r>
              <a:rPr lang="en-US" dirty="0" smtClean="0"/>
              <a:t>=∑</a:t>
            </a:r>
            <a:r>
              <a:rPr lang="en-US" dirty="0" err="1" smtClean="0"/>
              <a:t>i,j∈SV</a:t>
            </a:r>
            <a:r>
              <a:rPr lang="en-US" dirty="0" smtClean="0"/>
              <a:t>α</a:t>
            </a:r>
            <a:r>
              <a:rPr lang="en-US" dirty="0" err="1" smtClean="0"/>
              <a:t>i</a:t>
            </a:r>
            <a:r>
              <a:rPr lang="en-US" dirty="0" smtClean="0"/>
              <a:t>α</a:t>
            </a:r>
            <a:r>
              <a:rPr lang="en-US" dirty="0" err="1" smtClean="0"/>
              <a:t>jk</a:t>
            </a:r>
            <a:r>
              <a:rPr lang="en-US" dirty="0" smtClean="0"/>
              <a:t>(</a:t>
            </a:r>
            <a:r>
              <a:rPr lang="en-US" dirty="0" err="1" smtClean="0"/>
              <a:t>xi,xj</a:t>
            </a:r>
            <a:r>
              <a:rPr lang="en-US" dirty="0" smtClean="0"/>
              <a:t>)‾‾‾‾‾‾‾‾‾‾‾‾‾‾‾‾‾‾√.</a:t>
            </a:r>
            <a:endParaRPr lang="en-US" dirty="0"/>
          </a:p>
        </p:txBody>
      </p:sp>
      <p:sp>
        <p:nvSpPr>
          <p:cNvPr id="4" name="Slide Number Placeholder 3"/>
          <p:cNvSpPr>
            <a:spLocks noGrp="1"/>
          </p:cNvSpPr>
          <p:nvPr>
            <p:ph type="sldNum" sz="quarter" idx="10"/>
          </p:nvPr>
        </p:nvSpPr>
        <p:spPr/>
        <p:txBody>
          <a:bodyPr/>
          <a:lstStyle/>
          <a:p>
            <a:fld id="{5AF63C5F-69B4-624E-9317-3165C8C9C79E}" type="slidenum">
              <a:rPr lang="en-US" smtClean="0"/>
              <a:t>23</a:t>
            </a:fld>
            <a:endParaRPr lang="en-US"/>
          </a:p>
        </p:txBody>
      </p:sp>
    </p:spTree>
    <p:extLst>
      <p:ext uri="{BB962C8B-B14F-4D97-AF65-F5344CB8AC3E}">
        <p14:creationId xmlns:p14="http://schemas.microsoft.com/office/powerpoint/2010/main" val="736944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69918"/>
            <a:ext cx="7772400" cy="2330533"/>
          </a:xfrm>
        </p:spPr>
        <p:txBody>
          <a:bodyPr/>
          <a:lstStyle>
            <a:lvl1pPr>
              <a:defRPr sz="3600"/>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ED2939-FB74-A54D-9256-BCDD5EBA93D1}" type="datetimeFigureOut">
              <a:rPr lang="en-US" smtClean="0"/>
              <a:t>6/11/13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821E9D-4943-4A4D-8E7A-9CDF80A638CC}" type="slidenum">
              <a:rPr lang="en-US" smtClean="0"/>
              <a:t>‹#›</a:t>
            </a:fld>
            <a:endParaRPr lang="en-US"/>
          </a:p>
        </p:txBody>
      </p:sp>
      <p:sp>
        <p:nvSpPr>
          <p:cNvPr id="7" name="Line 4"/>
          <p:cNvSpPr>
            <a:spLocks noChangeShapeType="1"/>
          </p:cNvSpPr>
          <p:nvPr userDrawn="1"/>
        </p:nvSpPr>
        <p:spPr bwMode="auto">
          <a:xfrm>
            <a:off x="88056" y="3758066"/>
            <a:ext cx="8896350" cy="0"/>
          </a:xfrm>
          <a:prstGeom prst="line">
            <a:avLst/>
          </a:prstGeom>
          <a:noFill/>
          <a:ln w="12700">
            <a:solidFill>
              <a:srgbClr val="CC3300"/>
            </a:solidFill>
            <a:round/>
            <a:headEnd/>
            <a:tailEnd/>
          </a:ln>
          <a:effectLst>
            <a:outerShdw blurRad="63500" dist="38099" dir="2700000" algn="ctr" rotWithShape="0">
              <a:schemeClr val="bg2">
                <a:alpha val="50000"/>
              </a:schemeClr>
            </a:outerShdw>
          </a:effectLst>
        </p:spPr>
        <p:txBody>
          <a:bodyPr wrap="none" anchor="ctr"/>
          <a:lstStyle/>
          <a:p>
            <a:pPr>
              <a:defRPr/>
            </a:pPr>
            <a:endParaRPr lang="en-US">
              <a:ea typeface="ＭＳ Ｐゴシック" charset="-128"/>
              <a:cs typeface="ＭＳ Ｐゴシック" charset="-128"/>
            </a:endParaRPr>
          </a:p>
        </p:txBody>
      </p:sp>
    </p:spTree>
    <p:extLst>
      <p:ext uri="{BB962C8B-B14F-4D97-AF65-F5344CB8AC3E}">
        <p14:creationId xmlns:p14="http://schemas.microsoft.com/office/powerpoint/2010/main" val="4277938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ED2939-FB74-A54D-9256-BCDD5EBA93D1}" type="datetimeFigureOut">
              <a:rPr lang="en-US" smtClean="0"/>
              <a:t>6/11/13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821E9D-4943-4A4D-8E7A-9CDF80A638CC}" type="slidenum">
              <a:rPr lang="en-US" smtClean="0"/>
              <a:t>‹#›</a:t>
            </a:fld>
            <a:endParaRPr lang="en-US"/>
          </a:p>
        </p:txBody>
      </p:sp>
    </p:spTree>
    <p:extLst>
      <p:ext uri="{BB962C8B-B14F-4D97-AF65-F5344CB8AC3E}">
        <p14:creationId xmlns:p14="http://schemas.microsoft.com/office/powerpoint/2010/main" val="4190576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ED2939-FB74-A54D-9256-BCDD5EBA93D1}" type="datetimeFigureOut">
              <a:rPr lang="en-US" smtClean="0"/>
              <a:t>6/11/13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821E9D-4943-4A4D-8E7A-9CDF80A638CC}" type="slidenum">
              <a:rPr lang="en-US" smtClean="0"/>
              <a:t>‹#›</a:t>
            </a:fld>
            <a:endParaRPr lang="en-US"/>
          </a:p>
        </p:txBody>
      </p:sp>
    </p:spTree>
    <p:extLst>
      <p:ext uri="{BB962C8B-B14F-4D97-AF65-F5344CB8AC3E}">
        <p14:creationId xmlns:p14="http://schemas.microsoft.com/office/powerpoint/2010/main" val="3159139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AED2939-FB74-A54D-9256-BCDD5EBA93D1}" type="datetimeFigureOut">
              <a:rPr lang="en-US" smtClean="0"/>
              <a:t>6/11/13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821E9D-4943-4A4D-8E7A-9CDF80A638CC}" type="slidenum">
              <a:rPr lang="en-US" smtClean="0"/>
              <a:t>‹#›</a:t>
            </a:fld>
            <a:endParaRPr lang="en-US"/>
          </a:p>
        </p:txBody>
      </p:sp>
      <p:sp>
        <p:nvSpPr>
          <p:cNvPr id="7" name="Line 4"/>
          <p:cNvSpPr>
            <a:spLocks noChangeShapeType="1"/>
          </p:cNvSpPr>
          <p:nvPr userDrawn="1"/>
        </p:nvSpPr>
        <p:spPr bwMode="auto">
          <a:xfrm>
            <a:off x="159103" y="996216"/>
            <a:ext cx="8896350" cy="0"/>
          </a:xfrm>
          <a:prstGeom prst="line">
            <a:avLst/>
          </a:prstGeom>
          <a:noFill/>
          <a:ln w="12700">
            <a:solidFill>
              <a:srgbClr val="CC3300"/>
            </a:solidFill>
            <a:round/>
            <a:headEnd/>
            <a:tailEnd/>
          </a:ln>
          <a:effectLst>
            <a:outerShdw blurRad="63500" dist="38099" dir="2700000" algn="ctr" rotWithShape="0">
              <a:schemeClr val="bg2">
                <a:alpha val="50000"/>
              </a:schemeClr>
            </a:outerShdw>
          </a:effectLst>
        </p:spPr>
        <p:txBody>
          <a:bodyPr wrap="none" anchor="ctr"/>
          <a:lstStyle/>
          <a:p>
            <a:pPr>
              <a:defRPr/>
            </a:pPr>
            <a:endParaRPr lang="en-US">
              <a:ea typeface="ＭＳ Ｐゴシック" charset="-128"/>
              <a:cs typeface="ＭＳ Ｐゴシック" charset="-128"/>
            </a:endParaRPr>
          </a:p>
        </p:txBody>
      </p:sp>
    </p:spTree>
    <p:extLst>
      <p:ext uri="{BB962C8B-B14F-4D97-AF65-F5344CB8AC3E}">
        <p14:creationId xmlns:p14="http://schemas.microsoft.com/office/powerpoint/2010/main" val="185451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ED2939-FB74-A54D-9256-BCDD5EBA93D1}" type="datetimeFigureOut">
              <a:rPr lang="en-US" smtClean="0"/>
              <a:t>6/11/13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821E9D-4943-4A4D-8E7A-9CDF80A638CC}" type="slidenum">
              <a:rPr lang="en-US" smtClean="0"/>
              <a:t>‹#›</a:t>
            </a:fld>
            <a:endParaRPr lang="en-US"/>
          </a:p>
        </p:txBody>
      </p:sp>
    </p:spTree>
    <p:extLst>
      <p:ext uri="{BB962C8B-B14F-4D97-AF65-F5344CB8AC3E}">
        <p14:creationId xmlns:p14="http://schemas.microsoft.com/office/powerpoint/2010/main" val="1318708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ED2939-FB74-A54D-9256-BCDD5EBA93D1}" type="datetimeFigureOut">
              <a:rPr lang="en-US" smtClean="0"/>
              <a:t>6/11/13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821E9D-4943-4A4D-8E7A-9CDF80A638CC}" type="slidenum">
              <a:rPr lang="en-US" smtClean="0"/>
              <a:t>‹#›</a:t>
            </a:fld>
            <a:endParaRPr lang="en-US"/>
          </a:p>
        </p:txBody>
      </p:sp>
    </p:spTree>
    <p:extLst>
      <p:ext uri="{BB962C8B-B14F-4D97-AF65-F5344CB8AC3E}">
        <p14:creationId xmlns:p14="http://schemas.microsoft.com/office/powerpoint/2010/main" val="3379666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ED2939-FB74-A54D-9256-BCDD5EBA93D1}" type="datetimeFigureOut">
              <a:rPr lang="en-US" smtClean="0"/>
              <a:t>6/11/13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821E9D-4943-4A4D-8E7A-9CDF80A638CC}" type="slidenum">
              <a:rPr lang="en-US" smtClean="0"/>
              <a:t>‹#›</a:t>
            </a:fld>
            <a:endParaRPr lang="en-US"/>
          </a:p>
        </p:txBody>
      </p:sp>
    </p:spTree>
    <p:extLst>
      <p:ext uri="{BB962C8B-B14F-4D97-AF65-F5344CB8AC3E}">
        <p14:creationId xmlns:p14="http://schemas.microsoft.com/office/powerpoint/2010/main" val="2349107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ED2939-FB74-A54D-9256-BCDD5EBA93D1}" type="datetimeFigureOut">
              <a:rPr lang="en-US" smtClean="0"/>
              <a:t>6/11/13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821E9D-4943-4A4D-8E7A-9CDF80A638CC}" type="slidenum">
              <a:rPr lang="en-US" smtClean="0"/>
              <a:t>‹#›</a:t>
            </a:fld>
            <a:endParaRPr lang="en-US"/>
          </a:p>
        </p:txBody>
      </p:sp>
    </p:spTree>
    <p:extLst>
      <p:ext uri="{BB962C8B-B14F-4D97-AF65-F5344CB8AC3E}">
        <p14:creationId xmlns:p14="http://schemas.microsoft.com/office/powerpoint/2010/main" val="3764133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ED2939-FB74-A54D-9256-BCDD5EBA93D1}" type="datetimeFigureOut">
              <a:rPr lang="en-US" smtClean="0"/>
              <a:t>6/11/13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821E9D-4943-4A4D-8E7A-9CDF80A638CC}" type="slidenum">
              <a:rPr lang="en-US" smtClean="0"/>
              <a:t>‹#›</a:t>
            </a:fld>
            <a:endParaRPr lang="en-US"/>
          </a:p>
        </p:txBody>
      </p:sp>
    </p:spTree>
    <p:extLst>
      <p:ext uri="{BB962C8B-B14F-4D97-AF65-F5344CB8AC3E}">
        <p14:creationId xmlns:p14="http://schemas.microsoft.com/office/powerpoint/2010/main" val="683251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ED2939-FB74-A54D-9256-BCDD5EBA93D1}" type="datetimeFigureOut">
              <a:rPr lang="en-US" smtClean="0"/>
              <a:t>6/11/13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821E9D-4943-4A4D-8E7A-9CDF80A638CC}" type="slidenum">
              <a:rPr lang="en-US" smtClean="0"/>
              <a:t>‹#›</a:t>
            </a:fld>
            <a:endParaRPr lang="en-US"/>
          </a:p>
        </p:txBody>
      </p:sp>
    </p:spTree>
    <p:extLst>
      <p:ext uri="{BB962C8B-B14F-4D97-AF65-F5344CB8AC3E}">
        <p14:creationId xmlns:p14="http://schemas.microsoft.com/office/powerpoint/2010/main" val="4107190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ED2939-FB74-A54D-9256-BCDD5EBA93D1}" type="datetimeFigureOut">
              <a:rPr lang="en-US" smtClean="0"/>
              <a:t>6/11/13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821E9D-4943-4A4D-8E7A-9CDF80A638CC}" type="slidenum">
              <a:rPr lang="en-US" smtClean="0"/>
              <a:t>‹#›</a:t>
            </a:fld>
            <a:endParaRPr lang="en-US"/>
          </a:p>
        </p:txBody>
      </p:sp>
    </p:spTree>
    <p:extLst>
      <p:ext uri="{BB962C8B-B14F-4D97-AF65-F5344CB8AC3E}">
        <p14:creationId xmlns:p14="http://schemas.microsoft.com/office/powerpoint/2010/main" val="83892285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6225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2023" y="132542"/>
            <a:ext cx="8721047" cy="693341"/>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154472"/>
            <a:ext cx="8229600" cy="497169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ED2939-FB74-A54D-9256-BCDD5EBA93D1}" type="datetimeFigureOut">
              <a:rPr lang="en-US" smtClean="0"/>
              <a:t>6/11/13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821E9D-4943-4A4D-8E7A-9CDF80A638CC}" type="slidenum">
              <a:rPr lang="en-US" smtClean="0"/>
              <a:t>‹#›</a:t>
            </a:fld>
            <a:endParaRPr lang="en-US"/>
          </a:p>
        </p:txBody>
      </p:sp>
    </p:spTree>
    <p:extLst>
      <p:ext uri="{BB962C8B-B14F-4D97-AF65-F5344CB8AC3E}">
        <p14:creationId xmlns:p14="http://schemas.microsoft.com/office/powerpoint/2010/main" val="85579113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3200" kern="1200">
          <a:solidFill>
            <a:srgbClr val="FFFF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chart" Target="../charts/char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chart" Target="../charts/char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smtClean="0"/>
              <a:t>Diagnostic classification of autism using particle swarm optimization for fMRI feature selection</a:t>
            </a:r>
            <a:endParaRPr lang="en-US" dirty="0"/>
          </a:p>
        </p:txBody>
      </p:sp>
      <p:sp>
        <p:nvSpPr>
          <p:cNvPr id="5" name="Subtitle 4"/>
          <p:cNvSpPr>
            <a:spLocks noGrp="1"/>
          </p:cNvSpPr>
          <p:nvPr>
            <p:ph type="subTitle" idx="1"/>
          </p:nvPr>
        </p:nvSpPr>
        <p:spPr>
          <a:xfrm>
            <a:off x="1371600" y="3886199"/>
            <a:ext cx="6400800" cy="2628839"/>
          </a:xfrm>
        </p:spPr>
        <p:txBody>
          <a:bodyPr>
            <a:noAutofit/>
          </a:bodyPr>
          <a:lstStyle/>
          <a:p>
            <a:pPr>
              <a:lnSpc>
                <a:spcPct val="120000"/>
              </a:lnSpc>
              <a:defRPr/>
            </a:pPr>
            <a:r>
              <a:rPr lang="en-US" sz="2800" dirty="0">
                <a:solidFill>
                  <a:schemeClr val="tx1"/>
                </a:solidFill>
                <a:cs typeface="Arial"/>
              </a:rPr>
              <a:t>Colleen P. Chen</a:t>
            </a:r>
            <a:r>
              <a:rPr lang="en-US" sz="2800" baseline="30000" dirty="0">
                <a:solidFill>
                  <a:schemeClr val="tx1"/>
                </a:solidFill>
                <a:cs typeface="Arial"/>
              </a:rPr>
              <a:t>1, 2</a:t>
            </a:r>
            <a:r>
              <a:rPr lang="en-US" sz="2800" dirty="0">
                <a:solidFill>
                  <a:schemeClr val="tx1"/>
                </a:solidFill>
                <a:cs typeface="Arial"/>
              </a:rPr>
              <a:t>, Christopher L. Keown</a:t>
            </a:r>
            <a:r>
              <a:rPr lang="en-US" sz="2800" baseline="30000" dirty="0">
                <a:solidFill>
                  <a:schemeClr val="tx1"/>
                </a:solidFill>
                <a:cs typeface="Arial"/>
              </a:rPr>
              <a:t>1,2</a:t>
            </a:r>
            <a:r>
              <a:rPr lang="en-US" sz="2800" dirty="0">
                <a:solidFill>
                  <a:schemeClr val="tx1"/>
                </a:solidFill>
                <a:cs typeface="Arial"/>
              </a:rPr>
              <a:t>, Ralph-Axel Müller</a:t>
            </a:r>
            <a:r>
              <a:rPr lang="en-US" sz="2800" baseline="30000" dirty="0">
                <a:solidFill>
                  <a:schemeClr val="tx1"/>
                </a:solidFill>
                <a:cs typeface="Arial"/>
              </a:rPr>
              <a:t>2,3</a:t>
            </a:r>
            <a:endParaRPr lang="en-US" sz="1600" baseline="30000" dirty="0">
              <a:solidFill>
                <a:schemeClr val="tx1"/>
              </a:solidFill>
              <a:cs typeface="Arial"/>
            </a:endParaRPr>
          </a:p>
          <a:p>
            <a:pPr>
              <a:lnSpc>
                <a:spcPct val="120000"/>
              </a:lnSpc>
              <a:defRPr/>
            </a:pPr>
            <a:endParaRPr lang="en-US" sz="1050" baseline="30000" dirty="0">
              <a:solidFill>
                <a:schemeClr val="tx1"/>
              </a:solidFill>
              <a:cs typeface="Arial"/>
            </a:endParaRPr>
          </a:p>
          <a:p>
            <a:pPr>
              <a:lnSpc>
                <a:spcPct val="120000"/>
              </a:lnSpc>
              <a:defRPr/>
            </a:pPr>
            <a:r>
              <a:rPr lang="en-US" sz="1600" i="1" baseline="30000" dirty="0">
                <a:solidFill>
                  <a:schemeClr val="tx1"/>
                </a:solidFill>
                <a:cs typeface="Arial"/>
              </a:rPr>
              <a:t>1</a:t>
            </a:r>
            <a:r>
              <a:rPr lang="pl-PL" sz="1600" i="1" dirty="0" err="1">
                <a:solidFill>
                  <a:schemeClr val="tx1"/>
                </a:solidFill>
                <a:cs typeface="Arial"/>
              </a:rPr>
              <a:t>Computational</a:t>
            </a:r>
            <a:r>
              <a:rPr lang="pl-PL" sz="1600" i="1" dirty="0">
                <a:solidFill>
                  <a:schemeClr val="tx1"/>
                </a:solidFill>
                <a:cs typeface="Arial"/>
              </a:rPr>
              <a:t> Science </a:t>
            </a:r>
            <a:r>
              <a:rPr lang="pl-PL" sz="1600" i="1" dirty="0" err="1">
                <a:solidFill>
                  <a:schemeClr val="tx1"/>
                </a:solidFill>
                <a:cs typeface="Arial"/>
              </a:rPr>
              <a:t>Research</a:t>
            </a:r>
            <a:r>
              <a:rPr lang="pl-PL" sz="1600" i="1" dirty="0">
                <a:solidFill>
                  <a:schemeClr val="tx1"/>
                </a:solidFill>
                <a:cs typeface="Arial"/>
              </a:rPr>
              <a:t> Center, SDSU</a:t>
            </a:r>
            <a:endParaRPr lang="en-US" sz="1600" i="1" baseline="30000" dirty="0">
              <a:solidFill>
                <a:schemeClr val="tx1"/>
              </a:solidFill>
              <a:cs typeface="Arial"/>
            </a:endParaRPr>
          </a:p>
          <a:p>
            <a:pPr>
              <a:lnSpc>
                <a:spcPct val="120000"/>
              </a:lnSpc>
              <a:defRPr/>
            </a:pPr>
            <a:r>
              <a:rPr lang="en-US" sz="1600" i="1" baseline="30000" dirty="0">
                <a:solidFill>
                  <a:schemeClr val="tx1"/>
                </a:solidFill>
                <a:cs typeface="Arial"/>
              </a:rPr>
              <a:t>2</a:t>
            </a:r>
            <a:r>
              <a:rPr lang="en-US" sz="1600" i="1" dirty="0">
                <a:solidFill>
                  <a:schemeClr val="tx1"/>
                </a:solidFill>
                <a:cs typeface="Arial"/>
              </a:rPr>
              <a:t>Brain Development Imaging Lab, Dept. of Psychology, SDSU</a:t>
            </a:r>
            <a:br>
              <a:rPr lang="en-US" sz="1600" i="1" dirty="0">
                <a:solidFill>
                  <a:schemeClr val="tx1"/>
                </a:solidFill>
                <a:cs typeface="Arial"/>
              </a:rPr>
            </a:br>
            <a:r>
              <a:rPr lang="en-US" sz="1600" i="1" baseline="30000" dirty="0">
                <a:solidFill>
                  <a:schemeClr val="tx1"/>
                </a:solidFill>
                <a:cs typeface="Arial"/>
              </a:rPr>
              <a:t>3</a:t>
            </a:r>
            <a:r>
              <a:rPr lang="en-US" sz="1600" i="1" dirty="0">
                <a:solidFill>
                  <a:schemeClr val="tx1"/>
                </a:solidFill>
                <a:cs typeface="Arial"/>
              </a:rPr>
              <a:t>Joint Doctoral Program in Clinical Psychology, SDSU/UCSD</a:t>
            </a:r>
            <a:br>
              <a:rPr lang="en-US" sz="1600" i="1" dirty="0">
                <a:solidFill>
                  <a:schemeClr val="tx1"/>
                </a:solidFill>
                <a:cs typeface="Arial"/>
              </a:rPr>
            </a:br>
            <a:endParaRPr lang="en-US" sz="1600" i="1" dirty="0">
              <a:solidFill>
                <a:srgbClr val="898989"/>
              </a:solidFill>
              <a:latin typeface="Arial" charset="0"/>
              <a:ea typeface="MS PGothic" charset="0"/>
            </a:endParaRPr>
          </a:p>
          <a:p>
            <a:pPr>
              <a:lnSpc>
                <a:spcPct val="120000"/>
              </a:lnSpc>
            </a:pPr>
            <a:endParaRPr lang="en-US" sz="1400" dirty="0"/>
          </a:p>
        </p:txBody>
      </p:sp>
    </p:spTree>
    <p:extLst>
      <p:ext uri="{BB962C8B-B14F-4D97-AF65-F5344CB8AC3E}">
        <p14:creationId xmlns:p14="http://schemas.microsoft.com/office/powerpoint/2010/main" val="141336422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PSO-SVM Results: </a:t>
            </a:r>
            <a:endParaRPr lang="en-US" dirty="0"/>
          </a:p>
        </p:txBody>
      </p:sp>
      <p:sp>
        <p:nvSpPr>
          <p:cNvPr id="3" name="Text Placeholder 2"/>
          <p:cNvSpPr>
            <a:spLocks noGrp="1"/>
          </p:cNvSpPr>
          <p:nvPr>
            <p:ph type="body" idx="1"/>
          </p:nvPr>
        </p:nvSpPr>
        <p:spPr/>
        <p:txBody>
          <a:bodyPr>
            <a:noAutofit/>
          </a:bodyPr>
          <a:lstStyle/>
          <a:p>
            <a:r>
              <a:rPr lang="en-US" dirty="0">
                <a:cs typeface="Arial"/>
              </a:rPr>
              <a:t/>
            </a:r>
            <a:br>
              <a:rPr lang="en-US" dirty="0">
                <a:cs typeface="Arial"/>
              </a:rPr>
            </a:br>
            <a:r>
              <a:rPr lang="en-US" b="0" dirty="0" smtClean="0">
                <a:cs typeface="Arial"/>
              </a:rPr>
              <a:t>Classification performance for SDSU dataset:</a:t>
            </a:r>
            <a:endParaRPr lang="en-US" dirty="0"/>
          </a:p>
        </p:txBody>
      </p:sp>
      <p:sp>
        <p:nvSpPr>
          <p:cNvPr id="4" name="Content Placeholder 3"/>
          <p:cNvSpPr>
            <a:spLocks noGrp="1"/>
          </p:cNvSpPr>
          <p:nvPr>
            <p:ph sz="half" idx="2"/>
          </p:nvPr>
        </p:nvSpPr>
        <p:spPr>
          <a:xfrm>
            <a:off x="457200" y="2174875"/>
            <a:ext cx="4040188" cy="1451055"/>
          </a:xfrm>
        </p:spPr>
        <p:txBody>
          <a:bodyPr>
            <a:normAutofit/>
          </a:bodyPr>
          <a:lstStyle/>
          <a:p>
            <a:pPr>
              <a:lnSpc>
                <a:spcPct val="90000"/>
              </a:lnSpc>
            </a:pPr>
            <a:r>
              <a:rPr lang="en-US" sz="2000" dirty="0" smtClean="0"/>
              <a:t>Leave-One-Out Cross Validation method</a:t>
            </a:r>
          </a:p>
          <a:p>
            <a:pPr>
              <a:lnSpc>
                <a:spcPct val="90000"/>
              </a:lnSpc>
            </a:pPr>
            <a:r>
              <a:rPr lang="en-US" sz="2000" dirty="0" smtClean="0"/>
              <a:t>N = 48 (24 ASD, 24 TD)</a:t>
            </a:r>
          </a:p>
          <a:p>
            <a:pPr>
              <a:lnSpc>
                <a:spcPct val="90000"/>
              </a:lnSpc>
            </a:pPr>
            <a:r>
              <a:rPr lang="en-US" sz="2000" dirty="0" smtClean="0"/>
              <a:t>Total no. of runs = 100  </a:t>
            </a:r>
          </a:p>
          <a:p>
            <a:pPr>
              <a:lnSpc>
                <a:spcPct val="90000"/>
              </a:lnSpc>
            </a:pPr>
            <a:endParaRPr lang="en-US" dirty="0"/>
          </a:p>
        </p:txBody>
      </p:sp>
      <p:sp>
        <p:nvSpPr>
          <p:cNvPr id="5" name="Text Placeholder 4"/>
          <p:cNvSpPr>
            <a:spLocks noGrp="1"/>
          </p:cNvSpPr>
          <p:nvPr>
            <p:ph type="body" sz="quarter" idx="3"/>
          </p:nvPr>
        </p:nvSpPr>
        <p:spPr>
          <a:xfrm>
            <a:off x="4548085" y="1291603"/>
            <a:ext cx="4041775" cy="860688"/>
          </a:xfrm>
        </p:spPr>
        <p:txBody>
          <a:bodyPr>
            <a:normAutofit lnSpcReduction="10000"/>
          </a:bodyPr>
          <a:lstStyle/>
          <a:p>
            <a:pPr>
              <a:lnSpc>
                <a:spcPct val="110000"/>
              </a:lnSpc>
            </a:pPr>
            <a:r>
              <a:rPr lang="en-US" b="0" dirty="0" smtClean="0"/>
              <a:t>Classification performance for ABIDE* dataset:</a:t>
            </a:r>
            <a:endParaRPr lang="en-US" b="0" dirty="0"/>
          </a:p>
        </p:txBody>
      </p:sp>
      <p:graphicFrame>
        <p:nvGraphicFramePr>
          <p:cNvPr id="7" name="Table 6"/>
          <p:cNvGraphicFramePr>
            <a:graphicFrameLocks noGrp="1"/>
          </p:cNvGraphicFramePr>
          <p:nvPr>
            <p:extLst>
              <p:ext uri="{D42A27DB-BD31-4B8C-83A1-F6EECF244321}">
                <p14:modId xmlns:p14="http://schemas.microsoft.com/office/powerpoint/2010/main" val="2861595491"/>
              </p:ext>
            </p:extLst>
          </p:nvPr>
        </p:nvGraphicFramePr>
        <p:xfrm>
          <a:off x="457200" y="3557337"/>
          <a:ext cx="3811954" cy="2887066"/>
        </p:xfrm>
        <a:graphic>
          <a:graphicData uri="http://schemas.openxmlformats.org/drawingml/2006/table">
            <a:tbl>
              <a:tblPr firstRow="1" bandRow="1">
                <a:tableStyleId>{5C22544A-7EE6-4342-B048-85BDC9FD1C3A}</a:tableStyleId>
              </a:tblPr>
              <a:tblGrid>
                <a:gridCol w="1269066"/>
                <a:gridCol w="2542888"/>
              </a:tblGrid>
              <a:tr h="940432">
                <a:tc>
                  <a:txBody>
                    <a:bodyPr/>
                    <a:lstStyle/>
                    <a:p>
                      <a:r>
                        <a:rPr lang="en-US" dirty="0" smtClean="0"/>
                        <a:t>Leave-One-Out CV</a:t>
                      </a:r>
                      <a:endParaRPr lang="en-US" dirty="0"/>
                    </a:p>
                  </a:txBody>
                  <a:tcPr/>
                </a:tc>
                <a:tc>
                  <a:txBody>
                    <a:bodyPr/>
                    <a:lstStyle/>
                    <a:p>
                      <a:endParaRPr lang="en-US" dirty="0" smtClean="0"/>
                    </a:p>
                    <a:p>
                      <a:r>
                        <a:rPr lang="en-US" dirty="0" smtClean="0"/>
                        <a:t>Best</a:t>
                      </a:r>
                      <a:r>
                        <a:rPr lang="en-US" baseline="0" dirty="0" smtClean="0"/>
                        <a:t> performing run </a:t>
                      </a:r>
                    </a:p>
                    <a:p>
                      <a:endParaRPr lang="en-US" dirty="0"/>
                    </a:p>
                  </a:txBody>
                  <a:tcPr/>
                </a:tc>
              </a:tr>
              <a:tr h="648878">
                <a:tc>
                  <a:txBody>
                    <a:bodyPr/>
                    <a:lstStyle/>
                    <a:p>
                      <a:r>
                        <a:rPr lang="en-US" dirty="0" smtClean="0"/>
                        <a:t>Sensitivity</a:t>
                      </a:r>
                      <a:endParaRPr lang="en-US" dirty="0"/>
                    </a:p>
                  </a:txBody>
                  <a:tcPr/>
                </a:tc>
                <a:tc>
                  <a:txBody>
                    <a:bodyPr/>
                    <a:lstStyle/>
                    <a:p>
                      <a:r>
                        <a:rPr lang="en-US" dirty="0" smtClean="0"/>
                        <a:t>96% (23/24)</a:t>
                      </a:r>
                      <a:endParaRPr lang="en-US" dirty="0"/>
                    </a:p>
                  </a:txBody>
                  <a:tcPr/>
                </a:tc>
              </a:tr>
              <a:tr h="648878">
                <a:tc>
                  <a:txBody>
                    <a:bodyPr/>
                    <a:lstStyle/>
                    <a:p>
                      <a:r>
                        <a:rPr lang="en-US" dirty="0" smtClean="0"/>
                        <a:t>Specificity</a:t>
                      </a:r>
                      <a:r>
                        <a:rPr lang="en-US" baseline="0" dirty="0" smtClean="0"/>
                        <a:t> </a:t>
                      </a:r>
                      <a:endParaRPr lang="en-US" dirty="0"/>
                    </a:p>
                  </a:txBody>
                  <a:tcPr/>
                </a:tc>
                <a:tc>
                  <a:txBody>
                    <a:bodyPr/>
                    <a:lstStyle/>
                    <a:p>
                      <a:r>
                        <a:rPr lang="en-US" dirty="0" smtClean="0"/>
                        <a:t>92% (22/24)</a:t>
                      </a:r>
                      <a:endParaRPr lang="en-US" dirty="0"/>
                    </a:p>
                  </a:txBody>
                  <a:tcPr/>
                </a:tc>
              </a:tr>
              <a:tr h="648878">
                <a:tc>
                  <a:txBody>
                    <a:bodyPr/>
                    <a:lstStyle/>
                    <a:p>
                      <a:r>
                        <a:rPr lang="en-US" dirty="0" smtClean="0"/>
                        <a:t>Overall</a:t>
                      </a:r>
                      <a:endParaRPr lang="en-US" dirty="0"/>
                    </a:p>
                  </a:txBody>
                  <a:tcPr/>
                </a:tc>
                <a:tc>
                  <a:txBody>
                    <a:bodyPr/>
                    <a:lstStyle/>
                    <a:p>
                      <a:r>
                        <a:rPr lang="en-US" dirty="0" smtClean="0"/>
                        <a:t>94% (45/48)</a:t>
                      </a:r>
                      <a:endParaRPr lang="en-US" dirty="0"/>
                    </a:p>
                  </a:txBody>
                  <a:tcPr/>
                </a:tc>
              </a:tr>
            </a:tbl>
          </a:graphicData>
        </a:graphic>
      </p:graphicFrame>
      <p:sp>
        <p:nvSpPr>
          <p:cNvPr id="10" name="TextBox 9"/>
          <p:cNvSpPr txBox="1"/>
          <p:nvPr/>
        </p:nvSpPr>
        <p:spPr>
          <a:xfrm>
            <a:off x="4548085" y="2183083"/>
            <a:ext cx="4455066" cy="764312"/>
          </a:xfrm>
          <a:prstGeom prst="rect">
            <a:avLst/>
          </a:prstGeom>
          <a:noFill/>
        </p:spPr>
        <p:txBody>
          <a:bodyPr wrap="none" rtlCol="0">
            <a:spAutoFit/>
          </a:bodyPr>
          <a:lstStyle/>
          <a:p>
            <a:pPr marL="285750" indent="-285750">
              <a:lnSpc>
                <a:spcPct val="110000"/>
              </a:lnSpc>
              <a:buFont typeface="Arial"/>
              <a:buChar char="•"/>
            </a:pPr>
            <a:r>
              <a:rPr lang="en-US" sz="2000" dirty="0" smtClean="0"/>
              <a:t>Training N=202 (101 ASD, 101 TD)</a:t>
            </a:r>
          </a:p>
          <a:p>
            <a:pPr marL="285750" indent="-285750">
              <a:lnSpc>
                <a:spcPct val="110000"/>
              </a:lnSpc>
              <a:buFont typeface="Arial"/>
              <a:buChar char="•"/>
            </a:pPr>
            <a:r>
              <a:rPr lang="en-US" sz="2000" dirty="0" smtClean="0"/>
              <a:t>Validation N=50 (25 ASD, 25 TD)</a:t>
            </a:r>
            <a:endParaRPr lang="en-US" sz="2000" dirty="0"/>
          </a:p>
        </p:txBody>
      </p:sp>
      <p:graphicFrame>
        <p:nvGraphicFramePr>
          <p:cNvPr id="14" name="Content Placeholder 13"/>
          <p:cNvGraphicFramePr>
            <a:graphicFrameLocks noGrp="1"/>
          </p:cNvGraphicFramePr>
          <p:nvPr>
            <p:ph sz="quarter" idx="4"/>
            <p:extLst>
              <p:ext uri="{D42A27DB-BD31-4B8C-83A1-F6EECF244321}">
                <p14:modId xmlns:p14="http://schemas.microsoft.com/office/powerpoint/2010/main" val="3940247054"/>
              </p:ext>
            </p:extLst>
          </p:nvPr>
        </p:nvGraphicFramePr>
        <p:xfrm>
          <a:off x="4645025" y="3566304"/>
          <a:ext cx="4041776" cy="2123440"/>
        </p:xfrm>
        <a:graphic>
          <a:graphicData uri="http://schemas.openxmlformats.org/drawingml/2006/table">
            <a:tbl>
              <a:tblPr firstRow="1" bandRow="1">
                <a:tableStyleId>{5C22544A-7EE6-4342-B048-85BDC9FD1C3A}</a:tableStyleId>
              </a:tblPr>
              <a:tblGrid>
                <a:gridCol w="2020888"/>
                <a:gridCol w="2020888"/>
              </a:tblGrid>
              <a:tr h="370840">
                <a:tc>
                  <a:txBody>
                    <a:bodyPr/>
                    <a:lstStyle/>
                    <a:p>
                      <a:r>
                        <a:rPr lang="en-US" dirty="0" smtClean="0"/>
                        <a:t>Independent</a:t>
                      </a:r>
                      <a:r>
                        <a:rPr lang="en-US" baseline="0" dirty="0" smtClean="0"/>
                        <a:t> validation set </a:t>
                      </a:r>
                      <a:endParaRPr lang="en-US" dirty="0"/>
                    </a:p>
                  </a:txBody>
                  <a:tcPr/>
                </a:tc>
                <a:tc>
                  <a:txBody>
                    <a:bodyPr/>
                    <a:lstStyle/>
                    <a:p>
                      <a:r>
                        <a:rPr lang="en-US" dirty="0" smtClean="0"/>
                        <a:t>Best performing run</a:t>
                      </a:r>
                      <a:endParaRPr lang="en-US" dirty="0"/>
                    </a:p>
                  </a:txBody>
                  <a:tcPr/>
                </a:tc>
              </a:tr>
              <a:tr h="370840">
                <a:tc>
                  <a:txBody>
                    <a:bodyPr/>
                    <a:lstStyle/>
                    <a:p>
                      <a:r>
                        <a:rPr lang="en-US" dirty="0" smtClean="0"/>
                        <a:t>Training</a:t>
                      </a:r>
                      <a:endParaRPr lang="en-US" dirty="0"/>
                    </a:p>
                  </a:txBody>
                  <a:tcPr/>
                </a:tc>
                <a:tc>
                  <a:txBody>
                    <a:bodyPr/>
                    <a:lstStyle/>
                    <a:p>
                      <a:r>
                        <a:rPr lang="en-US" dirty="0" smtClean="0"/>
                        <a:t>81% </a:t>
                      </a:r>
                      <a:r>
                        <a:rPr lang="en-US" dirty="0" smtClean="0"/>
                        <a:t>(</a:t>
                      </a:r>
                      <a:r>
                        <a:rPr lang="en-US" dirty="0" smtClean="0"/>
                        <a:t>164/</a:t>
                      </a:r>
                      <a:r>
                        <a:rPr lang="en-US" dirty="0" smtClean="0"/>
                        <a:t>202)</a:t>
                      </a:r>
                      <a:endParaRPr lang="en-US" dirty="0"/>
                    </a:p>
                  </a:txBody>
                  <a:tcPr/>
                </a:tc>
              </a:tr>
              <a:tr h="370840">
                <a:tc>
                  <a:txBody>
                    <a:bodyPr/>
                    <a:lstStyle/>
                    <a:p>
                      <a:r>
                        <a:rPr lang="en-US" dirty="0" smtClean="0"/>
                        <a:t>Validation</a:t>
                      </a:r>
                      <a:endParaRPr lang="en-US" dirty="0"/>
                    </a:p>
                  </a:txBody>
                  <a:tcPr/>
                </a:tc>
                <a:tc>
                  <a:txBody>
                    <a:bodyPr/>
                    <a:lstStyle/>
                    <a:p>
                      <a:r>
                        <a:rPr lang="en-US" dirty="0" smtClean="0"/>
                        <a:t>58% </a:t>
                      </a:r>
                      <a:r>
                        <a:rPr lang="en-US" dirty="0" smtClean="0"/>
                        <a:t>(</a:t>
                      </a:r>
                      <a:r>
                        <a:rPr lang="en-US" dirty="0" smtClean="0"/>
                        <a:t>29/</a:t>
                      </a:r>
                      <a:r>
                        <a:rPr lang="en-US" dirty="0" smtClean="0"/>
                        <a:t>50)</a:t>
                      </a:r>
                      <a:endParaRPr lang="en-US" dirty="0"/>
                    </a:p>
                  </a:txBody>
                  <a:tcPr/>
                </a:tc>
              </a:tr>
              <a:tr h="370840">
                <a:tc>
                  <a:txBody>
                    <a:bodyPr/>
                    <a:lstStyle/>
                    <a:p>
                      <a:r>
                        <a:rPr lang="en-US" dirty="0" smtClean="0"/>
                        <a:t>Sensitivity</a:t>
                      </a:r>
                      <a:endParaRPr lang="en-US" dirty="0"/>
                    </a:p>
                  </a:txBody>
                  <a:tcPr/>
                </a:tc>
                <a:tc>
                  <a:txBody>
                    <a:bodyPr/>
                    <a:lstStyle/>
                    <a:p>
                      <a:r>
                        <a:rPr lang="en-US" dirty="0" smtClean="0"/>
                        <a:t>44% (11/25)</a:t>
                      </a:r>
                      <a:endParaRPr lang="en-US" dirty="0"/>
                    </a:p>
                  </a:txBody>
                  <a:tcPr/>
                </a:tc>
              </a:tr>
              <a:tr h="370840">
                <a:tc>
                  <a:txBody>
                    <a:bodyPr/>
                    <a:lstStyle/>
                    <a:p>
                      <a:r>
                        <a:rPr lang="en-US" dirty="0" smtClean="0"/>
                        <a:t>Specificity</a:t>
                      </a:r>
                      <a:endParaRPr lang="en-US" dirty="0"/>
                    </a:p>
                  </a:txBody>
                  <a:tcPr/>
                </a:tc>
                <a:tc>
                  <a:txBody>
                    <a:bodyPr/>
                    <a:lstStyle/>
                    <a:p>
                      <a:r>
                        <a:rPr lang="en-US" dirty="0" smtClean="0"/>
                        <a:t>72% (18/25)</a:t>
                      </a:r>
                      <a:endParaRPr lang="en-US" dirty="0"/>
                    </a:p>
                  </a:txBody>
                  <a:tcPr/>
                </a:tc>
              </a:tr>
            </a:tbl>
          </a:graphicData>
        </a:graphic>
      </p:graphicFrame>
      <p:sp>
        <p:nvSpPr>
          <p:cNvPr id="15" name="Line 4"/>
          <p:cNvSpPr>
            <a:spLocks noChangeShapeType="1"/>
          </p:cNvSpPr>
          <p:nvPr/>
        </p:nvSpPr>
        <p:spPr bwMode="auto">
          <a:xfrm>
            <a:off x="151085" y="838979"/>
            <a:ext cx="8896350" cy="0"/>
          </a:xfrm>
          <a:prstGeom prst="line">
            <a:avLst/>
          </a:prstGeom>
          <a:noFill/>
          <a:ln w="12700">
            <a:solidFill>
              <a:srgbClr val="CC3300"/>
            </a:solidFill>
            <a:round/>
            <a:headEnd/>
            <a:tailEnd/>
          </a:ln>
          <a:effectLst>
            <a:outerShdw blurRad="63500" dist="38099" dir="2700000" algn="ctr" rotWithShape="0">
              <a:schemeClr val="bg2">
                <a:alpha val="50000"/>
              </a:schemeClr>
            </a:outerShdw>
          </a:effectLst>
        </p:spPr>
        <p:txBody>
          <a:bodyPr wrap="none" anchor="ctr"/>
          <a:lstStyle/>
          <a:p>
            <a:pPr>
              <a:defRPr/>
            </a:pPr>
            <a:endParaRPr lang="en-US">
              <a:ea typeface="ＭＳ Ｐゴシック" charset="-128"/>
              <a:cs typeface="ＭＳ Ｐゴシック" charset="-128"/>
            </a:endParaRPr>
          </a:p>
        </p:txBody>
      </p:sp>
      <p:sp>
        <p:nvSpPr>
          <p:cNvPr id="6" name="TextBox 5"/>
          <p:cNvSpPr txBox="1"/>
          <p:nvPr/>
        </p:nvSpPr>
        <p:spPr>
          <a:xfrm>
            <a:off x="4599260" y="6249581"/>
            <a:ext cx="4546023" cy="369332"/>
          </a:xfrm>
          <a:prstGeom prst="rect">
            <a:avLst/>
          </a:prstGeom>
          <a:noFill/>
        </p:spPr>
        <p:txBody>
          <a:bodyPr wrap="none" rtlCol="0">
            <a:spAutoFit/>
          </a:bodyPr>
          <a:lstStyle/>
          <a:p>
            <a:r>
              <a:rPr lang="en-US" dirty="0" smtClean="0"/>
              <a:t>*Di Martino et al., </a:t>
            </a:r>
            <a:r>
              <a:rPr lang="en-US" i="1" dirty="0" err="1" smtClean="0"/>
              <a:t>Mol</a:t>
            </a:r>
            <a:r>
              <a:rPr lang="en-US" i="1" dirty="0" smtClean="0"/>
              <a:t> Psychiatry</a:t>
            </a:r>
            <a:r>
              <a:rPr lang="en-US" dirty="0" smtClean="0"/>
              <a:t> (in press)</a:t>
            </a:r>
            <a:endParaRPr lang="en-US" dirty="0"/>
          </a:p>
        </p:txBody>
      </p:sp>
    </p:spTree>
    <p:extLst>
      <p:ext uri="{BB962C8B-B14F-4D97-AF65-F5344CB8AC3E}">
        <p14:creationId xmlns:p14="http://schemas.microsoft.com/office/powerpoint/2010/main" val="102750025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PSO</a:t>
            </a:r>
            <a:endParaRPr lang="en-US" dirty="0"/>
          </a:p>
        </p:txBody>
      </p:sp>
      <p:sp>
        <p:nvSpPr>
          <p:cNvPr id="3" name="Content Placeholder 2"/>
          <p:cNvSpPr>
            <a:spLocks noGrp="1"/>
          </p:cNvSpPr>
          <p:nvPr>
            <p:ph idx="1"/>
          </p:nvPr>
        </p:nvSpPr>
        <p:spPr/>
        <p:txBody>
          <a:bodyPr>
            <a:normAutofit/>
          </a:bodyPr>
          <a:lstStyle/>
          <a:p>
            <a:r>
              <a:rPr lang="en-US" dirty="0" smtClean="0"/>
              <a:t>PSO is finding noise</a:t>
            </a:r>
          </a:p>
          <a:p>
            <a:pPr lvl="1"/>
            <a:r>
              <a:rPr lang="en-US" dirty="0" smtClean="0"/>
              <a:t>Randomness in the data is driving the decisions as opposed to repeatable characteristics. </a:t>
            </a:r>
          </a:p>
          <a:p>
            <a:pPr lvl="1"/>
            <a:r>
              <a:rPr lang="en-US" dirty="0" smtClean="0"/>
              <a:t>Large degrees of freedom </a:t>
            </a:r>
            <a:r>
              <a:rPr lang="en-US" dirty="0" smtClean="0"/>
              <a:t>(provided </a:t>
            </a:r>
            <a:r>
              <a:rPr lang="en-US" dirty="0" smtClean="0"/>
              <a:t>into the </a:t>
            </a:r>
            <a:r>
              <a:rPr lang="en-US" dirty="0" smtClean="0"/>
              <a:t>model) </a:t>
            </a:r>
            <a:r>
              <a:rPr lang="en-US" dirty="0" smtClean="0"/>
              <a:t>but not enough sample data</a:t>
            </a:r>
          </a:p>
          <a:p>
            <a:pPr lvl="1"/>
            <a:r>
              <a:rPr lang="en-US" dirty="0" smtClean="0"/>
              <a:t>model does not generalize well, it </a:t>
            </a:r>
            <a:r>
              <a:rPr lang="en-US" dirty="0" smtClean="0"/>
              <a:t>is specific </a:t>
            </a:r>
            <a:r>
              <a:rPr lang="en-US" dirty="0" smtClean="0"/>
              <a:t>for the data it was trained on</a:t>
            </a:r>
            <a:endParaRPr lang="en-US" dirty="0"/>
          </a:p>
        </p:txBody>
      </p:sp>
      <p:sp>
        <p:nvSpPr>
          <p:cNvPr id="4" name="&quot;No&quot; Symbol 3"/>
          <p:cNvSpPr/>
          <p:nvPr/>
        </p:nvSpPr>
        <p:spPr>
          <a:xfrm>
            <a:off x="3994398" y="63499"/>
            <a:ext cx="1101477" cy="910981"/>
          </a:xfrm>
          <a:prstGeom prst="noSmoking">
            <a:avLst/>
          </a:prstGeom>
          <a:noFill/>
          <a:ln w="57150" cmpd="sng">
            <a:solidFill>
              <a:srgbClr val="FF0000"/>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983156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17975"/>
          </a:xfrm>
        </p:spPr>
        <p:txBody>
          <a:bodyPr>
            <a:normAutofit fontScale="90000"/>
          </a:bodyPr>
          <a:lstStyle/>
          <a:p>
            <a:r>
              <a:rPr lang="en-US" sz="2800" dirty="0" smtClean="0"/>
              <a:t>Alternative approach: </a:t>
            </a:r>
            <a:br>
              <a:rPr lang="en-US" sz="2800" dirty="0" smtClean="0"/>
            </a:br>
            <a:r>
              <a:rPr lang="en-US" sz="2800" dirty="0" smtClean="0"/>
              <a:t>Recursive Feature Elimination (RFE) for feature ranking </a:t>
            </a:r>
            <a:endParaRPr lang="en-US" sz="2800" dirty="0"/>
          </a:p>
        </p:txBody>
      </p:sp>
      <p:sp>
        <p:nvSpPr>
          <p:cNvPr id="3" name="Content Placeholder 2"/>
          <p:cNvSpPr>
            <a:spLocks noGrp="1"/>
          </p:cNvSpPr>
          <p:nvPr>
            <p:ph idx="1"/>
          </p:nvPr>
        </p:nvSpPr>
        <p:spPr>
          <a:xfrm>
            <a:off x="457200" y="1231265"/>
            <a:ext cx="8229600" cy="5275903"/>
          </a:xfrm>
        </p:spPr>
        <p:txBody>
          <a:bodyPr>
            <a:normAutofit/>
          </a:bodyPr>
          <a:lstStyle/>
          <a:p>
            <a:r>
              <a:rPr lang="en-US" sz="2400" dirty="0" smtClean="0"/>
              <a:t>Implemented Support Vector Machine (SVM) method based on Recursive Feature Elimination (RFE) 		</a:t>
            </a:r>
            <a:r>
              <a:rPr lang="en-US" sz="2000" dirty="0" smtClean="0"/>
              <a:t>(</a:t>
            </a:r>
            <a:r>
              <a:rPr lang="en-US" sz="2000" dirty="0" err="1" smtClean="0"/>
              <a:t>Guyon</a:t>
            </a:r>
            <a:r>
              <a:rPr lang="en-US" sz="2000" dirty="0" smtClean="0"/>
              <a:t>, 2002)</a:t>
            </a:r>
            <a:endParaRPr lang="en-US" sz="2400" dirty="0" smtClean="0"/>
          </a:p>
          <a:p>
            <a:pPr lvl="1"/>
            <a:r>
              <a:rPr lang="en-US" sz="2000" dirty="0" smtClean="0"/>
              <a:t>Variable parameter: number of features </a:t>
            </a:r>
          </a:p>
          <a:p>
            <a:r>
              <a:rPr lang="en-US" sz="2400" dirty="0" smtClean="0"/>
              <a:t>Ranks all features using SVM-RFE algorithm to obtain a list of ranked connections</a:t>
            </a:r>
          </a:p>
          <a:p>
            <a:r>
              <a:rPr lang="en-US" sz="2400" dirty="0" smtClean="0"/>
              <a:t>Then selects a minimal subset of top ranked features that consistently achieves 100% classification accuracy on training dataset</a:t>
            </a:r>
          </a:p>
          <a:p>
            <a:r>
              <a:rPr lang="en-US" sz="2400" dirty="0" smtClean="0"/>
              <a:t>Apply those features to an independent validation set</a:t>
            </a:r>
          </a:p>
        </p:txBody>
      </p:sp>
      <p:sp>
        <p:nvSpPr>
          <p:cNvPr id="4" name="TextBox 3"/>
          <p:cNvSpPr txBox="1"/>
          <p:nvPr/>
        </p:nvSpPr>
        <p:spPr>
          <a:xfrm>
            <a:off x="283308" y="6516081"/>
            <a:ext cx="8636424" cy="276999"/>
          </a:xfrm>
          <a:prstGeom prst="rect">
            <a:avLst/>
          </a:prstGeom>
          <a:noFill/>
        </p:spPr>
        <p:txBody>
          <a:bodyPr wrap="none" rtlCol="0">
            <a:spAutoFit/>
          </a:bodyPr>
          <a:lstStyle/>
          <a:p>
            <a:r>
              <a:rPr lang="en-US" sz="1200" dirty="0" err="1" smtClean="0"/>
              <a:t>Guyon</a:t>
            </a:r>
            <a:r>
              <a:rPr lang="en-US" sz="1200" dirty="0" smtClean="0"/>
              <a:t> et al., Gene Selection for Cancer Classification using Support Vector Machines, Machine Learning, 2002, 46:389-422</a:t>
            </a:r>
            <a:endParaRPr lang="en-US" sz="1200" dirty="0"/>
          </a:p>
        </p:txBody>
      </p:sp>
    </p:spTree>
    <p:extLst>
      <p:ext uri="{BB962C8B-B14F-4D97-AF65-F5344CB8AC3E}">
        <p14:creationId xmlns:p14="http://schemas.microsoft.com/office/powerpoint/2010/main" val="121707118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06577730"/>
              </p:ext>
            </p:extLst>
          </p:nvPr>
        </p:nvGraphicFramePr>
        <p:xfrm>
          <a:off x="389853" y="1532846"/>
          <a:ext cx="82296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5" name="Title 1"/>
          <p:cNvSpPr>
            <a:spLocks noGrp="1"/>
          </p:cNvSpPr>
          <p:nvPr>
            <p:ph type="title"/>
          </p:nvPr>
        </p:nvSpPr>
        <p:spPr/>
        <p:txBody>
          <a:bodyPr>
            <a:normAutofit/>
          </a:bodyPr>
          <a:lstStyle/>
          <a:p>
            <a:r>
              <a:rPr lang="en-US" dirty="0" smtClean="0"/>
              <a:t>SVM-RFE feature subset selection</a:t>
            </a:r>
            <a:endParaRPr lang="en-US" dirty="0"/>
          </a:p>
        </p:txBody>
      </p:sp>
    </p:spTree>
    <p:extLst>
      <p:ext uri="{BB962C8B-B14F-4D97-AF65-F5344CB8AC3E}">
        <p14:creationId xmlns:p14="http://schemas.microsoft.com/office/powerpoint/2010/main" val="1929704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SVM-RFE Classification Performance </a:t>
            </a:r>
            <a:endParaRPr lang="en-US" dirty="0"/>
          </a:p>
        </p:txBody>
      </p:sp>
      <p:sp>
        <p:nvSpPr>
          <p:cNvPr id="3" name="Text Placeholder 2"/>
          <p:cNvSpPr>
            <a:spLocks noGrp="1"/>
          </p:cNvSpPr>
          <p:nvPr>
            <p:ph type="body" idx="1"/>
          </p:nvPr>
        </p:nvSpPr>
        <p:spPr>
          <a:xfrm>
            <a:off x="457199" y="1701186"/>
            <a:ext cx="7942339" cy="639762"/>
          </a:xfrm>
        </p:spPr>
        <p:txBody>
          <a:bodyPr>
            <a:normAutofit fontScale="92500"/>
          </a:bodyPr>
          <a:lstStyle/>
          <a:p>
            <a:r>
              <a:rPr lang="en-US" b="0" dirty="0" smtClean="0"/>
              <a:t>SVM classification accuracy using the top ranked 40 features: </a:t>
            </a:r>
            <a:endParaRPr lang="en-US" b="0" dirty="0"/>
          </a:p>
        </p:txBody>
      </p:sp>
      <p:graphicFrame>
        <p:nvGraphicFramePr>
          <p:cNvPr id="8" name="Table 7"/>
          <p:cNvGraphicFramePr>
            <a:graphicFrameLocks noGrp="1"/>
          </p:cNvGraphicFramePr>
          <p:nvPr>
            <p:extLst>
              <p:ext uri="{D42A27DB-BD31-4B8C-83A1-F6EECF244321}">
                <p14:modId xmlns:p14="http://schemas.microsoft.com/office/powerpoint/2010/main" val="3190618265"/>
              </p:ext>
            </p:extLst>
          </p:nvPr>
        </p:nvGraphicFramePr>
        <p:xfrm>
          <a:off x="1100065" y="2544555"/>
          <a:ext cx="6664467" cy="2398951"/>
        </p:xfrm>
        <a:graphic>
          <a:graphicData uri="http://schemas.openxmlformats.org/drawingml/2006/table">
            <a:tbl>
              <a:tblPr firstRow="1" bandRow="1">
                <a:tableStyleId>{5C22544A-7EE6-4342-B048-85BDC9FD1C3A}</a:tableStyleId>
              </a:tblPr>
              <a:tblGrid>
                <a:gridCol w="1666117"/>
                <a:gridCol w="1666117"/>
                <a:gridCol w="1717709"/>
                <a:gridCol w="1614524"/>
              </a:tblGrid>
              <a:tr h="712965">
                <a:tc>
                  <a:txBody>
                    <a:bodyPr/>
                    <a:lstStyle/>
                    <a:p>
                      <a:endParaRPr lang="en-US" dirty="0" smtClean="0"/>
                    </a:p>
                    <a:p>
                      <a:r>
                        <a:rPr lang="en-US" dirty="0" smtClean="0"/>
                        <a:t>Data</a:t>
                      </a:r>
                      <a:r>
                        <a:rPr lang="en-US" baseline="0" dirty="0" smtClean="0"/>
                        <a:t> </a:t>
                      </a:r>
                      <a:r>
                        <a:rPr lang="en-US" dirty="0" smtClean="0"/>
                        <a:t>set</a:t>
                      </a:r>
                      <a:endParaRPr lang="en-US" dirty="0"/>
                    </a:p>
                  </a:txBody>
                  <a:tcPr/>
                </a:tc>
                <a:tc>
                  <a:txBody>
                    <a:bodyPr/>
                    <a:lstStyle/>
                    <a:p>
                      <a:r>
                        <a:rPr lang="en-US" dirty="0" smtClean="0"/>
                        <a:t>Accuracy</a:t>
                      </a:r>
                    </a:p>
                    <a:p>
                      <a:r>
                        <a:rPr lang="en-US" dirty="0" smtClean="0"/>
                        <a:t>overall</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Sensitivity</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Specificity</a:t>
                      </a:r>
                    </a:p>
                  </a:txBody>
                  <a:tcPr/>
                </a:tc>
              </a:tr>
              <a:tr h="842993">
                <a:tc>
                  <a:txBody>
                    <a:bodyPr/>
                    <a:lstStyle/>
                    <a:p>
                      <a:r>
                        <a:rPr lang="en-US" dirty="0" smtClean="0"/>
                        <a:t>Training (N=202)</a:t>
                      </a:r>
                      <a:endParaRPr lang="en-US" dirty="0"/>
                    </a:p>
                  </a:txBody>
                  <a:tcPr/>
                </a:tc>
                <a:tc>
                  <a:txBody>
                    <a:bodyPr/>
                    <a:lstStyle/>
                    <a:p>
                      <a:endParaRPr lang="en-US" dirty="0" smtClean="0"/>
                    </a:p>
                    <a:p>
                      <a:r>
                        <a:rPr lang="en-US" dirty="0" smtClean="0"/>
                        <a:t>100%</a:t>
                      </a:r>
                      <a:endParaRPr lang="en-US" dirty="0"/>
                    </a:p>
                  </a:txBody>
                  <a:tcPr/>
                </a:tc>
                <a:tc>
                  <a:txBody>
                    <a:bodyPr/>
                    <a:lstStyle/>
                    <a:p>
                      <a:endParaRPr lang="en-US" dirty="0"/>
                    </a:p>
                  </a:txBody>
                  <a:tcPr/>
                </a:tc>
                <a:tc>
                  <a:txBody>
                    <a:bodyPr/>
                    <a:lstStyle/>
                    <a:p>
                      <a:endParaRPr lang="en-US" dirty="0"/>
                    </a:p>
                  </a:txBody>
                  <a:tcPr/>
                </a:tc>
              </a:tr>
              <a:tr h="842993">
                <a:tc>
                  <a:txBody>
                    <a:bodyPr/>
                    <a:lstStyle/>
                    <a:p>
                      <a:r>
                        <a:rPr lang="en-US" dirty="0" smtClean="0"/>
                        <a:t>Validation (N=50)</a:t>
                      </a:r>
                      <a:endParaRPr lang="en-US" dirty="0"/>
                    </a:p>
                  </a:txBody>
                  <a:tcPr/>
                </a:tc>
                <a:tc>
                  <a:txBody>
                    <a:bodyPr/>
                    <a:lstStyle/>
                    <a:p>
                      <a:r>
                        <a:rPr lang="en-US" dirty="0" smtClean="0"/>
                        <a:t>66%</a:t>
                      </a:r>
                    </a:p>
                    <a:p>
                      <a:r>
                        <a:rPr lang="en-US" dirty="0" smtClean="0"/>
                        <a:t>(33/50)</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60%</a:t>
                      </a:r>
                    </a:p>
                    <a:p>
                      <a:r>
                        <a:rPr lang="en-US" dirty="0" smtClean="0"/>
                        <a:t>(15/25)</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72%</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(18/25)</a:t>
                      </a:r>
                      <a:endParaRPr lang="en-US" dirty="0"/>
                    </a:p>
                  </a:txBody>
                  <a:tcPr/>
                </a:tc>
              </a:tr>
            </a:tbl>
          </a:graphicData>
        </a:graphic>
      </p:graphicFrame>
      <p:sp>
        <p:nvSpPr>
          <p:cNvPr id="10" name="Line 4"/>
          <p:cNvSpPr>
            <a:spLocks noChangeShapeType="1"/>
          </p:cNvSpPr>
          <p:nvPr/>
        </p:nvSpPr>
        <p:spPr bwMode="auto">
          <a:xfrm>
            <a:off x="159103" y="827574"/>
            <a:ext cx="8896350" cy="0"/>
          </a:xfrm>
          <a:prstGeom prst="line">
            <a:avLst/>
          </a:prstGeom>
          <a:noFill/>
          <a:ln w="12700">
            <a:solidFill>
              <a:srgbClr val="CC3300"/>
            </a:solidFill>
            <a:round/>
            <a:headEnd/>
            <a:tailEnd/>
          </a:ln>
          <a:effectLst>
            <a:outerShdw blurRad="63500" dist="38099" dir="2700000" algn="ctr" rotWithShape="0">
              <a:schemeClr val="bg2">
                <a:alpha val="50000"/>
              </a:schemeClr>
            </a:outerShdw>
          </a:effectLst>
        </p:spPr>
        <p:txBody>
          <a:bodyPr wrap="none" anchor="ctr"/>
          <a:lstStyle/>
          <a:p>
            <a:pPr>
              <a:defRPr/>
            </a:pPr>
            <a:endParaRPr lang="en-US">
              <a:ea typeface="ＭＳ Ｐゴシック" charset="-128"/>
              <a:cs typeface="ＭＳ Ｐゴシック" charset="-128"/>
            </a:endParaRPr>
          </a:p>
        </p:txBody>
      </p:sp>
    </p:spTree>
    <p:extLst>
      <p:ext uri="{BB962C8B-B14F-4D97-AF65-F5344CB8AC3E}">
        <p14:creationId xmlns:p14="http://schemas.microsoft.com/office/powerpoint/2010/main" val="44447703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Most informative features (connections)</a:t>
            </a:r>
            <a:endParaRPr lang="en-US" dirty="0"/>
          </a:p>
        </p:txBody>
      </p:sp>
      <p:sp>
        <p:nvSpPr>
          <p:cNvPr id="3" name="Content Placeholder 2"/>
          <p:cNvSpPr>
            <a:spLocks noGrp="1"/>
          </p:cNvSpPr>
          <p:nvPr>
            <p:ph idx="1"/>
          </p:nvPr>
        </p:nvSpPr>
        <p:spPr>
          <a:xfrm>
            <a:off x="457200" y="1299897"/>
            <a:ext cx="8229600" cy="4971692"/>
          </a:xfrm>
        </p:spPr>
        <p:txBody>
          <a:bodyPr>
            <a:normAutofit/>
          </a:bodyPr>
          <a:lstStyle/>
          <a:p>
            <a:r>
              <a:rPr lang="en-US" sz="2800" dirty="0" smtClean="0"/>
              <a:t>Almost even mix of under- </a:t>
            </a:r>
            <a:r>
              <a:rPr lang="en-US" sz="2800" dirty="0"/>
              <a:t> </a:t>
            </a:r>
            <a:r>
              <a:rPr lang="en-US" sz="2800" dirty="0" smtClean="0"/>
              <a:t>and overconnectivity </a:t>
            </a:r>
          </a:p>
          <a:p>
            <a:pPr lvl="1"/>
            <a:r>
              <a:rPr lang="en-US" sz="2400" dirty="0"/>
              <a:t>52% </a:t>
            </a:r>
            <a:r>
              <a:rPr lang="en-US" sz="2400" dirty="0" err="1" smtClean="0"/>
              <a:t>underconnected</a:t>
            </a:r>
            <a:endParaRPr lang="en-US" sz="2400" dirty="0" smtClean="0"/>
          </a:p>
          <a:p>
            <a:pPr lvl="1"/>
            <a:r>
              <a:rPr lang="en-US" sz="2400" dirty="0" smtClean="0"/>
              <a:t>48% </a:t>
            </a:r>
            <a:r>
              <a:rPr lang="en-US" sz="2400" dirty="0" err="1" smtClean="0"/>
              <a:t>overconnected</a:t>
            </a:r>
            <a:r>
              <a:rPr lang="en-US" sz="2400" dirty="0" smtClean="0"/>
              <a:t> </a:t>
            </a:r>
          </a:p>
          <a:p>
            <a:pPr lvl="1"/>
            <a:endParaRPr lang="en-US" sz="2400" dirty="0" smtClean="0"/>
          </a:p>
          <a:p>
            <a:r>
              <a:rPr lang="en-US" sz="2800" dirty="0" smtClean="0"/>
              <a:t>Long- and short-distance connections</a:t>
            </a:r>
            <a:r>
              <a:rPr lang="en-US" sz="2800" dirty="0" smtClean="0"/>
              <a:t>: </a:t>
            </a:r>
          </a:p>
          <a:p>
            <a:pPr lvl="1"/>
            <a:r>
              <a:rPr lang="en-US" sz="2400" dirty="0" smtClean="0"/>
              <a:t>25</a:t>
            </a:r>
            <a:r>
              <a:rPr lang="en-US" sz="2400" dirty="0" smtClean="0"/>
              <a:t>% </a:t>
            </a:r>
            <a:r>
              <a:rPr lang="en-US" sz="2400" dirty="0" smtClean="0"/>
              <a:t>&gt;100mm</a:t>
            </a:r>
          </a:p>
          <a:p>
            <a:pPr lvl="1"/>
            <a:r>
              <a:rPr lang="en-US" sz="2400" dirty="0" smtClean="0"/>
              <a:t>20% </a:t>
            </a:r>
            <a:r>
              <a:rPr lang="en-US" sz="2400" dirty="0" smtClean="0"/>
              <a:t>&lt;40mm</a:t>
            </a:r>
            <a:endParaRPr lang="en-US" sz="2400" dirty="0"/>
          </a:p>
        </p:txBody>
      </p:sp>
    </p:spTree>
    <p:extLst>
      <p:ext uri="{BB962C8B-B14F-4D97-AF65-F5344CB8AC3E}">
        <p14:creationId xmlns:p14="http://schemas.microsoft.com/office/powerpoint/2010/main" val="427510344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Line 4"/>
          <p:cNvSpPr>
            <a:spLocks noChangeShapeType="1"/>
          </p:cNvSpPr>
          <p:nvPr/>
        </p:nvSpPr>
        <p:spPr bwMode="auto">
          <a:xfrm>
            <a:off x="159103" y="1199651"/>
            <a:ext cx="4571639" cy="0"/>
          </a:xfrm>
          <a:prstGeom prst="line">
            <a:avLst/>
          </a:prstGeom>
          <a:noFill/>
          <a:ln w="12700">
            <a:solidFill>
              <a:srgbClr val="CC3300"/>
            </a:solidFill>
            <a:round/>
            <a:headEnd/>
            <a:tailEnd/>
          </a:ln>
          <a:effectLst>
            <a:outerShdw blurRad="63500" dist="38099" dir="2700000" algn="ctr" rotWithShape="0">
              <a:schemeClr val="bg2">
                <a:alpha val="50000"/>
              </a:schemeClr>
            </a:outerShdw>
          </a:effectLst>
        </p:spPr>
        <p:txBody>
          <a:bodyPr wrap="none" anchor="ctr"/>
          <a:lstStyle/>
          <a:p>
            <a:pPr>
              <a:defRPr/>
            </a:pPr>
            <a:endParaRPr lang="en-US">
              <a:ea typeface="ＭＳ Ｐゴシック" charset="-128"/>
              <a:cs typeface="ＭＳ Ｐゴシック" charset="-128"/>
            </a:endParaRPr>
          </a:p>
        </p:txBody>
      </p:sp>
      <p:sp>
        <p:nvSpPr>
          <p:cNvPr id="2" name="Title 1"/>
          <p:cNvSpPr>
            <a:spLocks noGrp="1"/>
          </p:cNvSpPr>
          <p:nvPr>
            <p:ph type="title"/>
          </p:nvPr>
        </p:nvSpPr>
        <p:spPr>
          <a:xfrm>
            <a:off x="45212" y="145426"/>
            <a:ext cx="4642779" cy="960088"/>
          </a:xfrm>
        </p:spPr>
        <p:txBody>
          <a:bodyPr>
            <a:normAutofit fontScale="90000"/>
          </a:bodyPr>
          <a:lstStyle/>
          <a:p>
            <a:r>
              <a:rPr lang="en-US" dirty="0"/>
              <a:t>Network distribution of </a:t>
            </a:r>
            <a:r>
              <a:rPr lang="en-US" dirty="0" smtClean="0"/>
              <a:t>most informative ROIs</a:t>
            </a:r>
            <a:endParaRPr lang="en-US" dirty="0"/>
          </a:p>
        </p:txBody>
      </p:sp>
      <p:graphicFrame>
        <p:nvGraphicFramePr>
          <p:cNvPr id="11" name="Content Placeholder 10"/>
          <p:cNvGraphicFramePr>
            <a:graphicFrameLocks noGrp="1"/>
          </p:cNvGraphicFramePr>
          <p:nvPr>
            <p:ph sz="quarter" idx="4"/>
            <p:extLst>
              <p:ext uri="{D42A27DB-BD31-4B8C-83A1-F6EECF244321}">
                <p14:modId xmlns:p14="http://schemas.microsoft.com/office/powerpoint/2010/main" val="4007135517"/>
              </p:ext>
            </p:extLst>
          </p:nvPr>
        </p:nvGraphicFramePr>
        <p:xfrm>
          <a:off x="4826473" y="561789"/>
          <a:ext cx="4184696" cy="6121400"/>
        </p:xfrm>
        <a:graphic>
          <a:graphicData uri="http://schemas.openxmlformats.org/drawingml/2006/table">
            <a:tbl>
              <a:tblPr firstRow="1" bandRow="1">
                <a:tableStyleId>{5C22544A-7EE6-4342-B048-85BDC9FD1C3A}</a:tableStyleId>
              </a:tblPr>
              <a:tblGrid>
                <a:gridCol w="2147930"/>
                <a:gridCol w="1004381"/>
                <a:gridCol w="1032385"/>
              </a:tblGrid>
              <a:tr h="370840">
                <a:tc>
                  <a:txBody>
                    <a:bodyPr/>
                    <a:lstStyle/>
                    <a:p>
                      <a:r>
                        <a:rPr lang="en-US" dirty="0" smtClean="0"/>
                        <a:t>Functional network</a:t>
                      </a:r>
                      <a:endParaRPr lang="en-US" dirty="0"/>
                    </a:p>
                  </a:txBody>
                  <a:tcPr/>
                </a:tc>
                <a:tc>
                  <a:txBody>
                    <a:bodyPr/>
                    <a:lstStyle/>
                    <a:p>
                      <a:r>
                        <a:rPr lang="en-US" sz="1200" dirty="0" smtClean="0"/>
                        <a:t>% informative ROIs per network</a:t>
                      </a:r>
                      <a:endParaRPr lang="en-US" sz="1200" dirty="0"/>
                    </a:p>
                  </a:txBody>
                  <a:tcPr/>
                </a:tc>
                <a:tc>
                  <a:txBody>
                    <a:bodyPr/>
                    <a:lstStyle/>
                    <a:p>
                      <a:r>
                        <a:rPr lang="en-US" sz="1100" dirty="0" smtClean="0"/>
                        <a:t>%</a:t>
                      </a:r>
                      <a:r>
                        <a:rPr lang="en-US" sz="1100" baseline="0" dirty="0" smtClean="0"/>
                        <a:t> </a:t>
                      </a:r>
                      <a:r>
                        <a:rPr lang="en-US" sz="1100" dirty="0" smtClean="0"/>
                        <a:t>informative ROIs / total ROIs per network</a:t>
                      </a:r>
                      <a:endParaRPr lang="en-US" sz="1100" dirty="0"/>
                    </a:p>
                  </a:txBody>
                  <a:tcPr/>
                </a:tc>
              </a:tr>
              <a:tr h="370840">
                <a:tc>
                  <a:txBody>
                    <a:bodyPr/>
                    <a:lstStyle/>
                    <a:p>
                      <a:pPr algn="l" fontAlgn="b"/>
                      <a:r>
                        <a:rPr lang="en-US" sz="1200" b="0" i="0" u="none" strike="noStrike" dirty="0" smtClean="0">
                          <a:solidFill>
                            <a:srgbClr val="000000"/>
                          </a:solidFill>
                          <a:effectLst/>
                          <a:latin typeface="Calibri"/>
                        </a:rPr>
                        <a:t>Somatosensory/motor </a:t>
                      </a:r>
                      <a:r>
                        <a:rPr lang="en-US" sz="1200" b="0" i="0" u="none" strike="noStrike" dirty="0">
                          <a:solidFill>
                            <a:srgbClr val="000000"/>
                          </a:solidFill>
                          <a:effectLst/>
                          <a:latin typeface="Calibri"/>
                        </a:rPr>
                        <a:t>Hand</a:t>
                      </a:r>
                    </a:p>
                  </a:txBody>
                  <a:tcPr marL="12700" marR="12700" marT="12700" marB="0" anchor="b"/>
                </a:tc>
                <a:tc>
                  <a:txBody>
                    <a:bodyPr/>
                    <a:lstStyle/>
                    <a:p>
                      <a:pPr algn="ctr" fontAlgn="b"/>
                      <a:r>
                        <a:rPr lang="en-US" sz="1200" b="0" i="0" u="none" strike="noStrike" dirty="0" smtClean="0">
                          <a:solidFill>
                            <a:srgbClr val="000000"/>
                          </a:solidFill>
                          <a:effectLst/>
                          <a:latin typeface="Calibri"/>
                        </a:rPr>
                        <a:t>16%</a:t>
                      </a:r>
                      <a:endParaRPr lang="en-US" sz="1200" b="0" i="0" u="none" strike="noStrike" dirty="0">
                        <a:solidFill>
                          <a:srgbClr val="000000"/>
                        </a:solidFill>
                        <a:effectLst/>
                        <a:latin typeface="Calibri"/>
                      </a:endParaRPr>
                    </a:p>
                  </a:txBody>
                  <a:tcPr marL="12700" marR="12700" marT="12700" marB="0" anchor="b"/>
                </a:tc>
                <a:tc>
                  <a:txBody>
                    <a:bodyPr/>
                    <a:lstStyle/>
                    <a:p>
                      <a:pPr algn="ctr" fontAlgn="b"/>
                      <a:r>
                        <a:rPr lang="en-US" sz="1200" b="1" i="0" u="none" strike="noStrike" dirty="0" smtClean="0">
                          <a:solidFill>
                            <a:srgbClr val="000000"/>
                          </a:solidFill>
                          <a:effectLst/>
                          <a:latin typeface="Calibri"/>
                        </a:rPr>
                        <a:t>62%</a:t>
                      </a:r>
                      <a:endParaRPr lang="en-US" sz="1200" b="1" i="0" u="none" strike="noStrike" dirty="0">
                        <a:solidFill>
                          <a:srgbClr val="000000"/>
                        </a:solidFill>
                        <a:effectLst/>
                        <a:latin typeface="Calibri"/>
                      </a:endParaRPr>
                    </a:p>
                  </a:txBody>
                  <a:tcPr marL="12700" marR="12700" marT="12700" marB="0" anchor="b"/>
                </a:tc>
              </a:tr>
              <a:tr h="370840">
                <a:tc>
                  <a:txBody>
                    <a:bodyPr/>
                    <a:lstStyle/>
                    <a:p>
                      <a:pPr algn="l" fontAlgn="b"/>
                      <a:r>
                        <a:rPr lang="en-US" sz="1200" b="0" i="0" u="none" strike="noStrike" dirty="0" smtClean="0">
                          <a:solidFill>
                            <a:srgbClr val="000000"/>
                          </a:solidFill>
                          <a:effectLst/>
                          <a:latin typeface="Calibri"/>
                        </a:rPr>
                        <a:t>Somatosensory/motor Face</a:t>
                      </a:r>
                      <a:endParaRPr lang="en-US" sz="1200" b="0" i="0" u="none" strike="noStrike" dirty="0">
                        <a:solidFill>
                          <a:srgbClr val="000000"/>
                        </a:solidFill>
                        <a:effectLst/>
                        <a:latin typeface="Calibri"/>
                      </a:endParaRPr>
                    </a:p>
                  </a:txBody>
                  <a:tcPr marL="12700" marR="12700" marT="12700" marB="0" anchor="b"/>
                </a:tc>
                <a:tc>
                  <a:txBody>
                    <a:bodyPr/>
                    <a:lstStyle/>
                    <a:p>
                      <a:pPr algn="ctr" fontAlgn="b"/>
                      <a:r>
                        <a:rPr lang="en-US" sz="1200" b="0" i="0" u="none" strike="noStrike" dirty="0" smtClean="0">
                          <a:solidFill>
                            <a:srgbClr val="000000"/>
                          </a:solidFill>
                          <a:effectLst/>
                          <a:latin typeface="Calibri"/>
                        </a:rPr>
                        <a:t>6%</a:t>
                      </a:r>
                      <a:endParaRPr lang="en-US" sz="1200" b="0" i="0" u="none" strike="noStrike" dirty="0">
                        <a:solidFill>
                          <a:srgbClr val="000000"/>
                        </a:solidFill>
                        <a:effectLst/>
                        <a:latin typeface="Calibri"/>
                      </a:endParaRPr>
                    </a:p>
                  </a:txBody>
                  <a:tcPr marL="12700" marR="12700" marT="12700" marB="0" anchor="b"/>
                </a:tc>
                <a:tc>
                  <a:txBody>
                    <a:bodyPr/>
                    <a:lstStyle/>
                    <a:p>
                      <a:pPr algn="ctr" fontAlgn="b"/>
                      <a:r>
                        <a:rPr lang="en-US" sz="1200" b="1" i="0" u="none" strike="noStrike" dirty="0" smtClean="0">
                          <a:solidFill>
                            <a:srgbClr val="000000"/>
                          </a:solidFill>
                          <a:effectLst/>
                          <a:latin typeface="Calibri"/>
                        </a:rPr>
                        <a:t>100%</a:t>
                      </a:r>
                      <a:endParaRPr lang="en-US" sz="1200" b="1" i="0" u="none" strike="noStrike" dirty="0">
                        <a:solidFill>
                          <a:srgbClr val="000000"/>
                        </a:solidFill>
                        <a:effectLst/>
                        <a:latin typeface="Calibri"/>
                      </a:endParaRPr>
                    </a:p>
                  </a:txBody>
                  <a:tcPr marL="12700" marR="12700" marT="12700" marB="0" anchor="b"/>
                </a:tc>
              </a:tr>
              <a:tr h="370840">
                <a:tc>
                  <a:txBody>
                    <a:bodyPr/>
                    <a:lstStyle/>
                    <a:p>
                      <a:pPr algn="l" fontAlgn="b"/>
                      <a:r>
                        <a:rPr lang="en-US" sz="1200" b="0" i="0" u="none" strike="noStrike" dirty="0" err="1">
                          <a:solidFill>
                            <a:srgbClr val="000000"/>
                          </a:solidFill>
                          <a:effectLst/>
                          <a:latin typeface="Calibri"/>
                        </a:rPr>
                        <a:t>C</a:t>
                      </a:r>
                      <a:r>
                        <a:rPr lang="en-US" sz="1200" b="0" i="0" u="none" strike="noStrike" dirty="0" err="1" smtClean="0">
                          <a:solidFill>
                            <a:srgbClr val="000000"/>
                          </a:solidFill>
                          <a:effectLst/>
                          <a:latin typeface="Calibri"/>
                        </a:rPr>
                        <a:t>ingulo</a:t>
                      </a:r>
                      <a:r>
                        <a:rPr lang="en-US" sz="1200" b="0" i="0" u="none" strike="noStrike" dirty="0" err="1">
                          <a:solidFill>
                            <a:srgbClr val="000000"/>
                          </a:solidFill>
                          <a:effectLst/>
                          <a:latin typeface="Calibri"/>
                        </a:rPr>
                        <a:t>-opercular</a:t>
                      </a:r>
                      <a:r>
                        <a:rPr lang="en-US" sz="1200" b="0" i="0" u="none" strike="noStrike" dirty="0">
                          <a:solidFill>
                            <a:srgbClr val="000000"/>
                          </a:solidFill>
                          <a:effectLst/>
                          <a:latin typeface="Calibri"/>
                        </a:rPr>
                        <a:t> task control</a:t>
                      </a:r>
                    </a:p>
                  </a:txBody>
                  <a:tcPr marL="12700" marR="12700" marT="12700" marB="0" anchor="b"/>
                </a:tc>
                <a:tc>
                  <a:txBody>
                    <a:bodyPr/>
                    <a:lstStyle/>
                    <a:p>
                      <a:pPr algn="ctr" fontAlgn="b"/>
                      <a:r>
                        <a:rPr lang="en-US" sz="1200" b="0" i="0" u="none" strike="noStrike" dirty="0" smtClean="0">
                          <a:solidFill>
                            <a:srgbClr val="000000"/>
                          </a:solidFill>
                          <a:effectLst/>
                          <a:latin typeface="Calibri"/>
                        </a:rPr>
                        <a:t>5%</a:t>
                      </a:r>
                      <a:endParaRPr lang="en-US" sz="1200" b="0" i="0" u="none" strike="noStrike" dirty="0">
                        <a:solidFill>
                          <a:srgbClr val="000000"/>
                        </a:solidFill>
                        <a:effectLst/>
                        <a:latin typeface="Calibri"/>
                      </a:endParaRPr>
                    </a:p>
                  </a:txBody>
                  <a:tcPr marL="12700" marR="12700" marT="12700" marB="0" anchor="b"/>
                </a:tc>
                <a:tc>
                  <a:txBody>
                    <a:bodyPr/>
                    <a:lstStyle/>
                    <a:p>
                      <a:pPr algn="ctr" fontAlgn="b"/>
                      <a:r>
                        <a:rPr lang="en-US" sz="1200" b="1" i="0" u="none" strike="noStrike" dirty="0" smtClean="0">
                          <a:solidFill>
                            <a:srgbClr val="000000"/>
                          </a:solidFill>
                          <a:effectLst/>
                          <a:latin typeface="Calibri"/>
                        </a:rPr>
                        <a:t>36%</a:t>
                      </a:r>
                      <a:endParaRPr lang="en-US" sz="1200" b="1" i="0" u="none" strike="noStrike" dirty="0">
                        <a:solidFill>
                          <a:srgbClr val="000000"/>
                        </a:solidFill>
                        <a:effectLst/>
                        <a:latin typeface="Calibri"/>
                      </a:endParaRPr>
                    </a:p>
                  </a:txBody>
                  <a:tcPr marL="12700" marR="12700" marT="12700" marB="0" anchor="b"/>
                </a:tc>
              </a:tr>
              <a:tr h="370840">
                <a:tc>
                  <a:txBody>
                    <a:bodyPr/>
                    <a:lstStyle/>
                    <a:p>
                      <a:pPr algn="l" fontAlgn="b"/>
                      <a:r>
                        <a:rPr lang="en-US" sz="1200" b="0" i="0" u="none" strike="noStrike" dirty="0">
                          <a:solidFill>
                            <a:srgbClr val="000000"/>
                          </a:solidFill>
                          <a:effectLst/>
                          <a:latin typeface="Calibri"/>
                        </a:rPr>
                        <a:t>A</a:t>
                      </a:r>
                      <a:r>
                        <a:rPr lang="en-US" sz="1200" b="0" i="0" u="none" strike="noStrike" dirty="0" smtClean="0">
                          <a:solidFill>
                            <a:srgbClr val="000000"/>
                          </a:solidFill>
                          <a:effectLst/>
                          <a:latin typeface="Calibri"/>
                        </a:rPr>
                        <a:t>uditory</a:t>
                      </a:r>
                      <a:endParaRPr lang="en-US" sz="1200" b="0" i="0" u="none" strike="noStrike" dirty="0">
                        <a:solidFill>
                          <a:srgbClr val="000000"/>
                        </a:solidFill>
                        <a:effectLst/>
                        <a:latin typeface="Calibri"/>
                      </a:endParaRPr>
                    </a:p>
                  </a:txBody>
                  <a:tcPr marL="12700" marR="12700" marT="12700" marB="0" anchor="b"/>
                </a:tc>
                <a:tc>
                  <a:txBody>
                    <a:bodyPr/>
                    <a:lstStyle/>
                    <a:p>
                      <a:pPr algn="ctr" fontAlgn="b"/>
                      <a:r>
                        <a:rPr lang="en-US" sz="1200" b="0" i="0" u="none" strike="noStrike" dirty="0" smtClean="0">
                          <a:solidFill>
                            <a:srgbClr val="000000"/>
                          </a:solidFill>
                          <a:effectLst/>
                          <a:latin typeface="Calibri"/>
                        </a:rPr>
                        <a:t>5%</a:t>
                      </a:r>
                      <a:endParaRPr lang="en-US" sz="1200" b="0" i="0" u="none" strike="noStrike" dirty="0">
                        <a:solidFill>
                          <a:srgbClr val="000000"/>
                        </a:solidFill>
                        <a:effectLst/>
                        <a:latin typeface="Calibri"/>
                      </a:endParaRPr>
                    </a:p>
                  </a:txBody>
                  <a:tcPr marL="12700" marR="12700" marT="12700" marB="0" anchor="b"/>
                </a:tc>
                <a:tc>
                  <a:txBody>
                    <a:bodyPr/>
                    <a:lstStyle/>
                    <a:p>
                      <a:pPr algn="ctr" fontAlgn="b"/>
                      <a:r>
                        <a:rPr lang="en-US" sz="1200" b="1" i="0" u="none" strike="noStrike" dirty="0" smtClean="0">
                          <a:solidFill>
                            <a:srgbClr val="000000"/>
                          </a:solidFill>
                          <a:effectLst/>
                          <a:latin typeface="Calibri"/>
                        </a:rPr>
                        <a:t>31%</a:t>
                      </a:r>
                      <a:endParaRPr lang="en-US" sz="1200" b="1" i="0" u="none" strike="noStrike" dirty="0">
                        <a:solidFill>
                          <a:srgbClr val="000000"/>
                        </a:solidFill>
                        <a:effectLst/>
                        <a:latin typeface="Calibri"/>
                      </a:endParaRPr>
                    </a:p>
                  </a:txBody>
                  <a:tcPr marL="12700" marR="12700" marT="12700" marB="0" anchor="b"/>
                </a:tc>
              </a:tr>
              <a:tr h="370840">
                <a:tc>
                  <a:txBody>
                    <a:bodyPr/>
                    <a:lstStyle/>
                    <a:p>
                      <a:pPr algn="l" fontAlgn="b"/>
                      <a:r>
                        <a:rPr lang="en-US" sz="1200" b="0" i="0" u="none" strike="noStrike" dirty="0">
                          <a:solidFill>
                            <a:srgbClr val="000000"/>
                          </a:solidFill>
                          <a:effectLst/>
                          <a:latin typeface="Calibri"/>
                        </a:rPr>
                        <a:t>D</a:t>
                      </a:r>
                      <a:r>
                        <a:rPr lang="en-US" sz="1200" b="0" i="0" u="none" strike="noStrike" dirty="0" smtClean="0">
                          <a:solidFill>
                            <a:srgbClr val="000000"/>
                          </a:solidFill>
                          <a:effectLst/>
                          <a:latin typeface="Calibri"/>
                        </a:rPr>
                        <a:t>efault </a:t>
                      </a:r>
                      <a:r>
                        <a:rPr lang="en-US" sz="1200" b="0" i="0" u="none" strike="noStrike" dirty="0">
                          <a:solidFill>
                            <a:srgbClr val="000000"/>
                          </a:solidFill>
                          <a:effectLst/>
                          <a:latin typeface="Calibri"/>
                        </a:rPr>
                        <a:t>mode</a:t>
                      </a:r>
                    </a:p>
                  </a:txBody>
                  <a:tcPr marL="12700" marR="12700" marT="12700" marB="0" anchor="b"/>
                </a:tc>
                <a:tc>
                  <a:txBody>
                    <a:bodyPr/>
                    <a:lstStyle/>
                    <a:p>
                      <a:pPr algn="ctr" fontAlgn="b"/>
                      <a:r>
                        <a:rPr lang="en-US" sz="1200" b="0" i="0" u="none" strike="noStrike" dirty="0" smtClean="0">
                          <a:solidFill>
                            <a:srgbClr val="000000"/>
                          </a:solidFill>
                          <a:effectLst/>
                          <a:latin typeface="Calibri"/>
                        </a:rPr>
                        <a:t>20%</a:t>
                      </a:r>
                      <a:endParaRPr lang="en-US" sz="1200" b="0" i="0" u="none" strike="noStrike" dirty="0">
                        <a:solidFill>
                          <a:srgbClr val="000000"/>
                        </a:solidFill>
                        <a:effectLst/>
                        <a:latin typeface="Calibri"/>
                      </a:endParaRPr>
                    </a:p>
                  </a:txBody>
                  <a:tcPr marL="12700" marR="12700" marT="12700" marB="0" anchor="b"/>
                </a:tc>
                <a:tc>
                  <a:txBody>
                    <a:bodyPr/>
                    <a:lstStyle/>
                    <a:p>
                      <a:pPr algn="ctr" fontAlgn="b"/>
                      <a:r>
                        <a:rPr lang="en-US" sz="1200" b="1" i="0" u="none" strike="noStrike" dirty="0" smtClean="0">
                          <a:solidFill>
                            <a:srgbClr val="000000"/>
                          </a:solidFill>
                          <a:effectLst/>
                          <a:latin typeface="Calibri"/>
                        </a:rPr>
                        <a:t>35%</a:t>
                      </a:r>
                      <a:endParaRPr lang="en-US" sz="1200" b="1" i="0" u="none" strike="noStrike" dirty="0">
                        <a:solidFill>
                          <a:srgbClr val="000000"/>
                        </a:solidFill>
                        <a:effectLst/>
                        <a:latin typeface="Calibri"/>
                      </a:endParaRPr>
                    </a:p>
                  </a:txBody>
                  <a:tcPr marL="12700" marR="12700" marT="12700" marB="0" anchor="b"/>
                </a:tc>
              </a:tr>
              <a:tr h="370840">
                <a:tc>
                  <a:txBody>
                    <a:bodyPr/>
                    <a:lstStyle/>
                    <a:p>
                      <a:pPr algn="l" fontAlgn="b"/>
                      <a:r>
                        <a:rPr lang="en-US" sz="1200" b="0" i="0" u="none" strike="noStrike" dirty="0">
                          <a:solidFill>
                            <a:srgbClr val="000000"/>
                          </a:solidFill>
                          <a:effectLst/>
                          <a:latin typeface="Calibri"/>
                        </a:rPr>
                        <a:t>M</a:t>
                      </a:r>
                      <a:r>
                        <a:rPr lang="en-US" sz="1200" b="0" i="0" u="none" strike="noStrike" dirty="0" smtClean="0">
                          <a:solidFill>
                            <a:srgbClr val="000000"/>
                          </a:solidFill>
                          <a:effectLst/>
                          <a:latin typeface="Calibri"/>
                        </a:rPr>
                        <a:t>emory </a:t>
                      </a:r>
                      <a:r>
                        <a:rPr lang="en-US" sz="1200" b="0" i="0" u="none" strike="noStrike" dirty="0">
                          <a:solidFill>
                            <a:srgbClr val="000000"/>
                          </a:solidFill>
                          <a:effectLst/>
                          <a:latin typeface="Calibri"/>
                        </a:rPr>
                        <a:t>retrieval</a:t>
                      </a:r>
                    </a:p>
                  </a:txBody>
                  <a:tcPr marL="12700" marR="12700" marT="12700" marB="0" anchor="b"/>
                </a:tc>
                <a:tc>
                  <a:txBody>
                    <a:bodyPr/>
                    <a:lstStyle/>
                    <a:p>
                      <a:pPr algn="ctr" fontAlgn="b"/>
                      <a:r>
                        <a:rPr lang="en-US" sz="1200" b="0" i="0" u="none" strike="noStrike" dirty="0" smtClean="0">
                          <a:solidFill>
                            <a:srgbClr val="000000"/>
                          </a:solidFill>
                          <a:effectLst/>
                          <a:latin typeface="Calibri"/>
                        </a:rPr>
                        <a:t>1%</a:t>
                      </a:r>
                      <a:endParaRPr lang="en-US" sz="1200" b="0" i="0" u="none" strike="noStrike" dirty="0">
                        <a:solidFill>
                          <a:srgbClr val="000000"/>
                        </a:solidFill>
                        <a:effectLst/>
                        <a:latin typeface="Calibri"/>
                      </a:endParaRPr>
                    </a:p>
                  </a:txBody>
                  <a:tcPr marL="12700" marR="12700" marT="12700" marB="0" anchor="b"/>
                </a:tc>
                <a:tc>
                  <a:txBody>
                    <a:bodyPr/>
                    <a:lstStyle/>
                    <a:p>
                      <a:pPr algn="ctr" fontAlgn="b"/>
                      <a:r>
                        <a:rPr lang="en-US" sz="1200" b="1" i="0" u="none" strike="noStrike" dirty="0" smtClean="0">
                          <a:solidFill>
                            <a:srgbClr val="000000"/>
                          </a:solidFill>
                          <a:effectLst/>
                          <a:latin typeface="Calibri"/>
                        </a:rPr>
                        <a:t>20%</a:t>
                      </a:r>
                      <a:endParaRPr lang="en-US" sz="1200" b="1" i="0" u="none" strike="noStrike" dirty="0">
                        <a:solidFill>
                          <a:srgbClr val="000000"/>
                        </a:solidFill>
                        <a:effectLst/>
                        <a:latin typeface="Calibri"/>
                      </a:endParaRPr>
                    </a:p>
                  </a:txBody>
                  <a:tcPr marL="12700" marR="12700" marT="12700" marB="0" anchor="b"/>
                </a:tc>
              </a:tr>
              <a:tr h="370840">
                <a:tc>
                  <a:txBody>
                    <a:bodyPr/>
                    <a:lstStyle/>
                    <a:p>
                      <a:pPr algn="l" fontAlgn="b"/>
                      <a:r>
                        <a:rPr lang="en-US" sz="1200" b="0" i="0" u="none" strike="noStrike" dirty="0">
                          <a:solidFill>
                            <a:srgbClr val="000000"/>
                          </a:solidFill>
                          <a:effectLst/>
                          <a:latin typeface="Calibri"/>
                        </a:rPr>
                        <a:t>V</a:t>
                      </a:r>
                      <a:r>
                        <a:rPr lang="en-US" sz="1200" b="0" i="0" u="none" strike="noStrike" dirty="0" smtClean="0">
                          <a:solidFill>
                            <a:srgbClr val="000000"/>
                          </a:solidFill>
                          <a:effectLst/>
                          <a:latin typeface="Calibri"/>
                        </a:rPr>
                        <a:t>isual</a:t>
                      </a:r>
                      <a:endParaRPr lang="en-US" sz="1200" b="0" i="0" u="none" strike="noStrike" dirty="0">
                        <a:solidFill>
                          <a:srgbClr val="000000"/>
                        </a:solidFill>
                        <a:effectLst/>
                        <a:latin typeface="Calibri"/>
                      </a:endParaRPr>
                    </a:p>
                  </a:txBody>
                  <a:tcPr marL="12700" marR="12700" marT="12700" marB="0" anchor="b"/>
                </a:tc>
                <a:tc>
                  <a:txBody>
                    <a:bodyPr/>
                    <a:lstStyle/>
                    <a:p>
                      <a:pPr algn="ctr" fontAlgn="b"/>
                      <a:r>
                        <a:rPr lang="en-US" sz="1200" b="0" i="0" u="none" strike="noStrike" dirty="0" smtClean="0">
                          <a:solidFill>
                            <a:srgbClr val="000000"/>
                          </a:solidFill>
                          <a:effectLst/>
                          <a:latin typeface="Calibri"/>
                        </a:rPr>
                        <a:t>8%</a:t>
                      </a:r>
                      <a:endParaRPr lang="en-US" sz="1200" b="0" i="0" u="none" strike="noStrike" dirty="0">
                        <a:solidFill>
                          <a:srgbClr val="000000"/>
                        </a:solidFill>
                        <a:effectLst/>
                        <a:latin typeface="Calibri"/>
                      </a:endParaRPr>
                    </a:p>
                  </a:txBody>
                  <a:tcPr marL="12700" marR="12700" marT="12700" marB="0" anchor="b"/>
                </a:tc>
                <a:tc>
                  <a:txBody>
                    <a:bodyPr/>
                    <a:lstStyle/>
                    <a:p>
                      <a:pPr algn="ctr" fontAlgn="b"/>
                      <a:r>
                        <a:rPr lang="en-US" sz="1200" b="1" i="0" u="none" strike="noStrike" dirty="0" smtClean="0">
                          <a:solidFill>
                            <a:srgbClr val="000000"/>
                          </a:solidFill>
                          <a:effectLst/>
                          <a:latin typeface="Calibri"/>
                        </a:rPr>
                        <a:t>19%</a:t>
                      </a:r>
                      <a:endParaRPr lang="en-US" sz="1200" b="1" i="0" u="none" strike="noStrike" dirty="0">
                        <a:solidFill>
                          <a:srgbClr val="000000"/>
                        </a:solidFill>
                        <a:effectLst/>
                        <a:latin typeface="Calibri"/>
                      </a:endParaRPr>
                    </a:p>
                  </a:txBody>
                  <a:tcPr marL="12700" marR="12700" marT="12700" marB="0" anchor="b"/>
                </a:tc>
              </a:tr>
              <a:tr h="370840">
                <a:tc>
                  <a:txBody>
                    <a:bodyPr/>
                    <a:lstStyle/>
                    <a:p>
                      <a:pPr algn="l" fontAlgn="b"/>
                      <a:r>
                        <a:rPr lang="en-US" sz="1200" b="0" i="0" u="none" strike="noStrike" dirty="0" err="1">
                          <a:solidFill>
                            <a:srgbClr val="000000"/>
                          </a:solidFill>
                          <a:effectLst/>
                          <a:latin typeface="Calibri"/>
                        </a:rPr>
                        <a:t>F</a:t>
                      </a:r>
                      <a:r>
                        <a:rPr lang="en-US" sz="1200" b="0" i="0" u="none" strike="noStrike" dirty="0" err="1" smtClean="0">
                          <a:solidFill>
                            <a:srgbClr val="000000"/>
                          </a:solidFill>
                          <a:effectLst/>
                          <a:latin typeface="Calibri"/>
                        </a:rPr>
                        <a:t>ronto</a:t>
                      </a:r>
                      <a:r>
                        <a:rPr lang="en-US" sz="1200" b="0" i="0" u="none" strike="noStrike" dirty="0">
                          <a:solidFill>
                            <a:srgbClr val="000000"/>
                          </a:solidFill>
                          <a:effectLst/>
                          <a:latin typeface="Calibri"/>
                        </a:rPr>
                        <a:t>-parietal task control</a:t>
                      </a:r>
                    </a:p>
                  </a:txBody>
                  <a:tcPr marL="12700" marR="12700" marT="12700" marB="0" anchor="b"/>
                </a:tc>
                <a:tc>
                  <a:txBody>
                    <a:bodyPr/>
                    <a:lstStyle/>
                    <a:p>
                      <a:pPr algn="ctr" fontAlgn="b"/>
                      <a:r>
                        <a:rPr lang="en-US" sz="1200" b="0" i="0" u="none" strike="noStrike" dirty="0" smtClean="0">
                          <a:solidFill>
                            <a:srgbClr val="000000"/>
                          </a:solidFill>
                          <a:effectLst/>
                          <a:latin typeface="Calibri"/>
                        </a:rPr>
                        <a:t>14%</a:t>
                      </a:r>
                      <a:endParaRPr lang="en-US" sz="1200" b="0" i="0" u="none" strike="noStrike" dirty="0">
                        <a:solidFill>
                          <a:srgbClr val="000000"/>
                        </a:solidFill>
                        <a:effectLst/>
                        <a:latin typeface="Calibri"/>
                      </a:endParaRPr>
                    </a:p>
                  </a:txBody>
                  <a:tcPr marL="12700" marR="12700" marT="12700" marB="0" anchor="b"/>
                </a:tc>
                <a:tc>
                  <a:txBody>
                    <a:bodyPr/>
                    <a:lstStyle/>
                    <a:p>
                      <a:pPr algn="ctr" fontAlgn="b"/>
                      <a:r>
                        <a:rPr lang="en-US" sz="1200" b="1" i="0" u="none" strike="noStrike" dirty="0" smtClean="0">
                          <a:solidFill>
                            <a:srgbClr val="000000"/>
                          </a:solidFill>
                          <a:effectLst/>
                          <a:latin typeface="Calibri"/>
                        </a:rPr>
                        <a:t>44%</a:t>
                      </a:r>
                      <a:endParaRPr lang="en-US" sz="1200" b="1" i="0" u="none" strike="noStrike" dirty="0">
                        <a:solidFill>
                          <a:srgbClr val="000000"/>
                        </a:solidFill>
                        <a:effectLst/>
                        <a:latin typeface="Calibri"/>
                      </a:endParaRPr>
                    </a:p>
                  </a:txBody>
                  <a:tcPr marL="12700" marR="12700" marT="12700" marB="0" anchor="b"/>
                </a:tc>
              </a:tr>
              <a:tr h="370840">
                <a:tc>
                  <a:txBody>
                    <a:bodyPr/>
                    <a:lstStyle/>
                    <a:p>
                      <a:pPr algn="l" fontAlgn="b"/>
                      <a:r>
                        <a:rPr lang="en-US" sz="1200" b="0" i="0" u="none" strike="noStrike" dirty="0">
                          <a:solidFill>
                            <a:srgbClr val="000000"/>
                          </a:solidFill>
                          <a:effectLst/>
                          <a:latin typeface="Calibri"/>
                        </a:rPr>
                        <a:t>S</a:t>
                      </a:r>
                      <a:r>
                        <a:rPr lang="en-US" sz="1200" b="0" i="0" u="none" strike="noStrike" dirty="0" smtClean="0">
                          <a:solidFill>
                            <a:srgbClr val="000000"/>
                          </a:solidFill>
                          <a:effectLst/>
                          <a:latin typeface="Calibri"/>
                        </a:rPr>
                        <a:t>alience</a:t>
                      </a:r>
                      <a:endParaRPr lang="en-US" sz="1200" b="0" i="0" u="none" strike="noStrike" dirty="0">
                        <a:solidFill>
                          <a:srgbClr val="000000"/>
                        </a:solidFill>
                        <a:effectLst/>
                        <a:latin typeface="Calibri"/>
                      </a:endParaRPr>
                    </a:p>
                  </a:txBody>
                  <a:tcPr marL="12700" marR="12700" marT="12700" marB="0" anchor="b"/>
                </a:tc>
                <a:tc>
                  <a:txBody>
                    <a:bodyPr/>
                    <a:lstStyle/>
                    <a:p>
                      <a:pPr algn="ctr" fontAlgn="b"/>
                      <a:r>
                        <a:rPr lang="en-US" sz="1200" b="0" i="0" u="none" strike="noStrike" dirty="0" smtClean="0">
                          <a:solidFill>
                            <a:srgbClr val="000000"/>
                          </a:solidFill>
                          <a:effectLst/>
                          <a:latin typeface="Calibri"/>
                        </a:rPr>
                        <a:t>10%</a:t>
                      </a:r>
                      <a:endParaRPr lang="en-US" sz="1200" b="0" i="0" u="none" strike="noStrike" dirty="0">
                        <a:solidFill>
                          <a:srgbClr val="000000"/>
                        </a:solidFill>
                        <a:effectLst/>
                        <a:latin typeface="Calibri"/>
                      </a:endParaRPr>
                    </a:p>
                  </a:txBody>
                  <a:tcPr marL="12700" marR="12700" marT="12700" marB="0" anchor="b"/>
                </a:tc>
                <a:tc>
                  <a:txBody>
                    <a:bodyPr/>
                    <a:lstStyle/>
                    <a:p>
                      <a:pPr algn="ctr" fontAlgn="b"/>
                      <a:r>
                        <a:rPr lang="en-US" sz="1200" b="1" i="0" u="none" strike="noStrike" dirty="0" smtClean="0">
                          <a:solidFill>
                            <a:srgbClr val="000000"/>
                          </a:solidFill>
                          <a:effectLst/>
                          <a:latin typeface="Calibri"/>
                        </a:rPr>
                        <a:t>44%</a:t>
                      </a:r>
                      <a:endParaRPr lang="en-US" sz="1200" b="1" i="0" u="none" strike="noStrike" dirty="0">
                        <a:solidFill>
                          <a:srgbClr val="000000"/>
                        </a:solidFill>
                        <a:effectLst/>
                        <a:latin typeface="Calibri"/>
                      </a:endParaRPr>
                    </a:p>
                  </a:txBody>
                  <a:tcPr marL="12700" marR="12700" marT="12700" marB="0" anchor="b"/>
                </a:tc>
              </a:tr>
              <a:tr h="370840">
                <a:tc>
                  <a:txBody>
                    <a:bodyPr/>
                    <a:lstStyle/>
                    <a:p>
                      <a:pPr algn="l" fontAlgn="b"/>
                      <a:r>
                        <a:rPr lang="en-US" sz="1200" b="0" i="0" u="none" strike="noStrike" dirty="0">
                          <a:solidFill>
                            <a:srgbClr val="000000"/>
                          </a:solidFill>
                          <a:effectLst/>
                          <a:latin typeface="Calibri"/>
                        </a:rPr>
                        <a:t>S</a:t>
                      </a:r>
                      <a:r>
                        <a:rPr lang="en-US" sz="1200" b="0" i="0" u="none" strike="noStrike" dirty="0" smtClean="0">
                          <a:solidFill>
                            <a:srgbClr val="000000"/>
                          </a:solidFill>
                          <a:effectLst/>
                          <a:latin typeface="Calibri"/>
                        </a:rPr>
                        <a:t>ubcortical</a:t>
                      </a:r>
                      <a:endParaRPr lang="en-US" sz="1200" b="0" i="0" u="none" strike="noStrike" dirty="0">
                        <a:solidFill>
                          <a:srgbClr val="000000"/>
                        </a:solidFill>
                        <a:effectLst/>
                        <a:latin typeface="Calibri"/>
                      </a:endParaRPr>
                    </a:p>
                  </a:txBody>
                  <a:tcPr marL="12700" marR="12700" marT="12700" marB="0" anchor="b"/>
                </a:tc>
                <a:tc>
                  <a:txBody>
                    <a:bodyPr/>
                    <a:lstStyle/>
                    <a:p>
                      <a:pPr algn="ctr" fontAlgn="b"/>
                      <a:r>
                        <a:rPr lang="en-US" sz="1200" b="0" i="0" u="none" strike="noStrike" dirty="0" smtClean="0">
                          <a:solidFill>
                            <a:srgbClr val="000000"/>
                          </a:solidFill>
                          <a:effectLst/>
                          <a:latin typeface="Calibri"/>
                        </a:rPr>
                        <a:t>0%</a:t>
                      </a:r>
                      <a:endParaRPr lang="en-US" sz="1200" b="0" i="0" u="none" strike="noStrike" dirty="0">
                        <a:solidFill>
                          <a:srgbClr val="000000"/>
                        </a:solidFill>
                        <a:effectLst/>
                        <a:latin typeface="Calibri"/>
                      </a:endParaRPr>
                    </a:p>
                  </a:txBody>
                  <a:tcPr marL="12700" marR="12700" marT="12700" marB="0" anchor="b"/>
                </a:tc>
                <a:tc>
                  <a:txBody>
                    <a:bodyPr/>
                    <a:lstStyle/>
                    <a:p>
                      <a:pPr algn="ctr" fontAlgn="b"/>
                      <a:r>
                        <a:rPr lang="en-US" sz="1200" b="1" i="0" u="none" strike="noStrike" dirty="0" smtClean="0">
                          <a:solidFill>
                            <a:srgbClr val="000000"/>
                          </a:solidFill>
                          <a:effectLst/>
                          <a:latin typeface="Calibri"/>
                        </a:rPr>
                        <a:t>0%</a:t>
                      </a:r>
                      <a:endParaRPr lang="en-US" sz="1200" b="1" i="0" u="none" strike="noStrike" dirty="0">
                        <a:solidFill>
                          <a:srgbClr val="000000"/>
                        </a:solidFill>
                        <a:effectLst/>
                        <a:latin typeface="Calibri"/>
                      </a:endParaRPr>
                    </a:p>
                  </a:txBody>
                  <a:tcPr marL="12700" marR="12700" marT="12700" marB="0" anchor="b"/>
                </a:tc>
              </a:tr>
              <a:tr h="370840">
                <a:tc>
                  <a:txBody>
                    <a:bodyPr/>
                    <a:lstStyle/>
                    <a:p>
                      <a:pPr algn="l" fontAlgn="b"/>
                      <a:r>
                        <a:rPr lang="en-US" sz="1200" b="0" i="0" u="none" strike="noStrike" dirty="0">
                          <a:solidFill>
                            <a:srgbClr val="000000"/>
                          </a:solidFill>
                          <a:effectLst/>
                          <a:latin typeface="Calibri"/>
                        </a:rPr>
                        <a:t>V</a:t>
                      </a:r>
                      <a:r>
                        <a:rPr lang="en-US" sz="1200" b="0" i="0" u="none" strike="noStrike" dirty="0" smtClean="0">
                          <a:solidFill>
                            <a:srgbClr val="000000"/>
                          </a:solidFill>
                          <a:effectLst/>
                          <a:latin typeface="Calibri"/>
                        </a:rPr>
                        <a:t>entral </a:t>
                      </a:r>
                      <a:r>
                        <a:rPr lang="en-US" sz="1200" b="0" i="0" u="none" strike="noStrike" dirty="0">
                          <a:solidFill>
                            <a:srgbClr val="000000"/>
                          </a:solidFill>
                          <a:effectLst/>
                          <a:latin typeface="Calibri"/>
                        </a:rPr>
                        <a:t>attention</a:t>
                      </a:r>
                    </a:p>
                  </a:txBody>
                  <a:tcPr marL="12700" marR="12700" marT="12700" marB="0" anchor="b"/>
                </a:tc>
                <a:tc>
                  <a:txBody>
                    <a:bodyPr/>
                    <a:lstStyle/>
                    <a:p>
                      <a:pPr algn="ctr" fontAlgn="b"/>
                      <a:r>
                        <a:rPr lang="en-US" sz="1200" b="0" i="0" u="none" strike="noStrike" dirty="0" smtClean="0">
                          <a:solidFill>
                            <a:srgbClr val="000000"/>
                          </a:solidFill>
                          <a:effectLst/>
                          <a:latin typeface="Calibri"/>
                        </a:rPr>
                        <a:t>4%</a:t>
                      </a:r>
                      <a:endParaRPr lang="en-US" sz="1200" b="0" i="0" u="none" strike="noStrike" dirty="0">
                        <a:solidFill>
                          <a:srgbClr val="000000"/>
                        </a:solidFill>
                        <a:effectLst/>
                        <a:latin typeface="Calibri"/>
                      </a:endParaRPr>
                    </a:p>
                  </a:txBody>
                  <a:tcPr marL="12700" marR="12700" marT="12700" marB="0" anchor="b"/>
                </a:tc>
                <a:tc>
                  <a:txBody>
                    <a:bodyPr/>
                    <a:lstStyle/>
                    <a:p>
                      <a:pPr algn="ctr" fontAlgn="b"/>
                      <a:r>
                        <a:rPr lang="en-US" sz="1200" b="1" i="0" u="none" strike="noStrike" dirty="0" smtClean="0">
                          <a:solidFill>
                            <a:srgbClr val="000000"/>
                          </a:solidFill>
                          <a:effectLst/>
                          <a:latin typeface="Calibri"/>
                        </a:rPr>
                        <a:t>38%</a:t>
                      </a:r>
                      <a:endParaRPr lang="en-US" sz="1200" b="1" i="0" u="none" strike="noStrike" dirty="0">
                        <a:solidFill>
                          <a:srgbClr val="000000"/>
                        </a:solidFill>
                        <a:effectLst/>
                        <a:latin typeface="Calibri"/>
                      </a:endParaRPr>
                    </a:p>
                  </a:txBody>
                  <a:tcPr marL="12700" marR="12700" marT="12700" marB="0" anchor="b"/>
                </a:tc>
              </a:tr>
              <a:tr h="370840">
                <a:tc>
                  <a:txBody>
                    <a:bodyPr/>
                    <a:lstStyle/>
                    <a:p>
                      <a:pPr algn="l" fontAlgn="b"/>
                      <a:r>
                        <a:rPr lang="en-US" sz="1200" b="0" i="0" u="none" strike="noStrike" dirty="0">
                          <a:solidFill>
                            <a:srgbClr val="000000"/>
                          </a:solidFill>
                          <a:effectLst/>
                          <a:latin typeface="Calibri"/>
                        </a:rPr>
                        <a:t>C</a:t>
                      </a:r>
                      <a:r>
                        <a:rPr lang="en-US" sz="1200" b="0" i="0" u="none" strike="noStrike" dirty="0" smtClean="0">
                          <a:solidFill>
                            <a:srgbClr val="000000"/>
                          </a:solidFill>
                          <a:effectLst/>
                          <a:latin typeface="Calibri"/>
                        </a:rPr>
                        <a:t>erebellar</a:t>
                      </a:r>
                      <a:endParaRPr lang="en-US" sz="1200" b="0" i="0" u="none" strike="noStrike" dirty="0">
                        <a:solidFill>
                          <a:srgbClr val="000000"/>
                        </a:solidFill>
                        <a:effectLst/>
                        <a:latin typeface="Calibri"/>
                      </a:endParaRPr>
                    </a:p>
                  </a:txBody>
                  <a:tcPr marL="12700" marR="12700" marT="12700" marB="0" anchor="b"/>
                </a:tc>
                <a:tc>
                  <a:txBody>
                    <a:bodyPr/>
                    <a:lstStyle/>
                    <a:p>
                      <a:pPr algn="ctr" fontAlgn="b"/>
                      <a:r>
                        <a:rPr lang="en-US" sz="1200" b="0" i="0" u="none" strike="noStrike" dirty="0" smtClean="0">
                          <a:solidFill>
                            <a:srgbClr val="000000"/>
                          </a:solidFill>
                          <a:effectLst/>
                          <a:latin typeface="Calibri"/>
                        </a:rPr>
                        <a:t>0%</a:t>
                      </a:r>
                      <a:endParaRPr lang="en-US" sz="1200" b="0" i="0" u="none" strike="noStrike" dirty="0">
                        <a:solidFill>
                          <a:srgbClr val="000000"/>
                        </a:solidFill>
                        <a:effectLst/>
                        <a:latin typeface="Calibri"/>
                      </a:endParaRPr>
                    </a:p>
                  </a:txBody>
                  <a:tcPr marL="12700" marR="12700" marT="12700" marB="0" anchor="b"/>
                </a:tc>
                <a:tc>
                  <a:txBody>
                    <a:bodyPr/>
                    <a:lstStyle/>
                    <a:p>
                      <a:pPr algn="ctr" fontAlgn="b"/>
                      <a:r>
                        <a:rPr lang="en-US" sz="1200" b="1" i="0" u="none" strike="noStrike" dirty="0" smtClean="0">
                          <a:solidFill>
                            <a:srgbClr val="000000"/>
                          </a:solidFill>
                          <a:effectLst/>
                          <a:latin typeface="Calibri"/>
                        </a:rPr>
                        <a:t>0%</a:t>
                      </a:r>
                      <a:endParaRPr lang="en-US" sz="1200" b="1" i="0" u="none" strike="noStrike" dirty="0">
                        <a:solidFill>
                          <a:srgbClr val="000000"/>
                        </a:solidFill>
                        <a:effectLst/>
                        <a:latin typeface="Calibri"/>
                      </a:endParaRPr>
                    </a:p>
                  </a:txBody>
                  <a:tcPr marL="12700" marR="12700" marT="12700" marB="0" anchor="b"/>
                </a:tc>
              </a:tr>
              <a:tr h="370840">
                <a:tc>
                  <a:txBody>
                    <a:bodyPr/>
                    <a:lstStyle/>
                    <a:p>
                      <a:pPr algn="l" fontAlgn="b"/>
                      <a:r>
                        <a:rPr lang="en-US" sz="1200" b="0" i="0" u="none" strike="noStrike" dirty="0">
                          <a:solidFill>
                            <a:srgbClr val="000000"/>
                          </a:solidFill>
                          <a:effectLst/>
                          <a:latin typeface="Calibri"/>
                        </a:rPr>
                        <a:t>D</a:t>
                      </a:r>
                      <a:r>
                        <a:rPr lang="en-US" sz="1200" b="0" i="0" u="none" strike="noStrike" dirty="0" smtClean="0">
                          <a:solidFill>
                            <a:srgbClr val="000000"/>
                          </a:solidFill>
                          <a:effectLst/>
                          <a:latin typeface="Calibri"/>
                        </a:rPr>
                        <a:t>orsal </a:t>
                      </a:r>
                      <a:r>
                        <a:rPr lang="en-US" sz="1200" b="0" i="0" u="none" strike="noStrike" dirty="0">
                          <a:solidFill>
                            <a:srgbClr val="000000"/>
                          </a:solidFill>
                          <a:effectLst/>
                          <a:latin typeface="Calibri"/>
                        </a:rPr>
                        <a:t>attention</a:t>
                      </a:r>
                    </a:p>
                  </a:txBody>
                  <a:tcPr marL="12700" marR="12700" marT="12700" marB="0" anchor="b"/>
                </a:tc>
                <a:tc>
                  <a:txBody>
                    <a:bodyPr/>
                    <a:lstStyle/>
                    <a:p>
                      <a:pPr algn="ctr" fontAlgn="b"/>
                      <a:r>
                        <a:rPr lang="en-US" sz="1200" b="0" i="0" u="none" strike="noStrike" dirty="0" smtClean="0">
                          <a:solidFill>
                            <a:srgbClr val="000000"/>
                          </a:solidFill>
                          <a:effectLst/>
                          <a:latin typeface="Calibri"/>
                        </a:rPr>
                        <a:t>0%</a:t>
                      </a:r>
                      <a:endParaRPr lang="en-US" sz="1200" b="0" i="0" u="none" strike="noStrike" dirty="0">
                        <a:solidFill>
                          <a:srgbClr val="000000"/>
                        </a:solidFill>
                        <a:effectLst/>
                        <a:latin typeface="Calibri"/>
                      </a:endParaRPr>
                    </a:p>
                  </a:txBody>
                  <a:tcPr marL="12700" marR="12700" marT="12700" marB="0" anchor="b"/>
                </a:tc>
                <a:tc>
                  <a:txBody>
                    <a:bodyPr/>
                    <a:lstStyle/>
                    <a:p>
                      <a:pPr algn="ctr" fontAlgn="b"/>
                      <a:r>
                        <a:rPr lang="en-US" sz="1200" b="1" i="0" u="none" strike="noStrike" dirty="0" smtClean="0">
                          <a:solidFill>
                            <a:srgbClr val="000000"/>
                          </a:solidFill>
                          <a:effectLst/>
                          <a:latin typeface="Calibri"/>
                        </a:rPr>
                        <a:t>0%</a:t>
                      </a:r>
                      <a:endParaRPr lang="en-US" sz="1200" b="1" i="0" u="none" strike="noStrike" dirty="0">
                        <a:solidFill>
                          <a:srgbClr val="000000"/>
                        </a:solidFill>
                        <a:effectLst/>
                        <a:latin typeface="Calibri"/>
                      </a:endParaRPr>
                    </a:p>
                  </a:txBody>
                  <a:tcPr marL="12700" marR="12700" marT="12700" marB="0" anchor="b"/>
                </a:tc>
              </a:tr>
              <a:tr h="370840">
                <a:tc>
                  <a:txBody>
                    <a:bodyPr/>
                    <a:lstStyle/>
                    <a:p>
                      <a:pPr algn="l" fontAlgn="b"/>
                      <a:r>
                        <a:rPr lang="en-US" sz="1200" b="0" i="0" u="none" strike="noStrike" dirty="0">
                          <a:solidFill>
                            <a:srgbClr val="000000"/>
                          </a:solidFill>
                          <a:effectLst/>
                          <a:latin typeface="Calibri"/>
                        </a:rPr>
                        <a:t>uncertain</a:t>
                      </a:r>
                    </a:p>
                  </a:txBody>
                  <a:tcPr marL="12700" marR="12700" marT="12700" marB="0" anchor="b"/>
                </a:tc>
                <a:tc>
                  <a:txBody>
                    <a:bodyPr/>
                    <a:lstStyle/>
                    <a:p>
                      <a:pPr algn="ctr" fontAlgn="b"/>
                      <a:r>
                        <a:rPr lang="en-US" sz="1200" b="0" i="0" u="none" strike="noStrike" dirty="0" smtClean="0">
                          <a:solidFill>
                            <a:srgbClr val="000000"/>
                          </a:solidFill>
                          <a:effectLst/>
                          <a:latin typeface="Calibri"/>
                        </a:rPr>
                        <a:t>11%</a:t>
                      </a:r>
                      <a:endParaRPr lang="en-US" sz="1200" b="0" i="0" u="none" strike="noStrike" dirty="0">
                        <a:solidFill>
                          <a:srgbClr val="000000"/>
                        </a:solidFill>
                        <a:effectLst/>
                        <a:latin typeface="Calibri"/>
                      </a:endParaRPr>
                    </a:p>
                  </a:txBody>
                  <a:tcPr marL="12700" marR="12700" marT="12700" marB="0" anchor="b"/>
                </a:tc>
                <a:tc>
                  <a:txBody>
                    <a:bodyPr/>
                    <a:lstStyle/>
                    <a:p>
                      <a:pPr algn="ctr" fontAlgn="b"/>
                      <a:r>
                        <a:rPr lang="en-US" sz="1200" b="1" i="0" u="none" strike="noStrike" dirty="0" smtClean="0">
                          <a:solidFill>
                            <a:srgbClr val="000000"/>
                          </a:solidFill>
                          <a:effectLst/>
                          <a:latin typeface="Calibri"/>
                        </a:rPr>
                        <a:t>82%</a:t>
                      </a:r>
                      <a:endParaRPr lang="en-US" sz="1200" b="1" i="0" u="none" strike="noStrike" dirty="0">
                        <a:solidFill>
                          <a:srgbClr val="000000"/>
                        </a:solidFill>
                        <a:effectLst/>
                        <a:latin typeface="Calibri"/>
                      </a:endParaRPr>
                    </a:p>
                  </a:txBody>
                  <a:tcPr marL="12700" marR="12700" marT="12700" marB="0" anchor="b"/>
                </a:tc>
              </a:tr>
            </a:tbl>
          </a:graphicData>
        </a:graphic>
      </p:graphicFrame>
      <p:sp>
        <p:nvSpPr>
          <p:cNvPr id="12" name="Right Arrow 11"/>
          <p:cNvSpPr/>
          <p:nvPr/>
        </p:nvSpPr>
        <p:spPr>
          <a:xfrm>
            <a:off x="4833222" y="1347839"/>
            <a:ext cx="3331252" cy="1282813"/>
          </a:xfrm>
          <a:prstGeom prst="rightArrow">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ight Arrow 12"/>
          <p:cNvSpPr/>
          <p:nvPr/>
        </p:nvSpPr>
        <p:spPr>
          <a:xfrm>
            <a:off x="4826464" y="4959361"/>
            <a:ext cx="3338009" cy="362880"/>
          </a:xfrm>
          <a:prstGeom prst="rightArrow">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5" name="Chart 14" title="Selected ROI distribution "/>
          <p:cNvGraphicFramePr/>
          <p:nvPr>
            <p:extLst>
              <p:ext uri="{D42A27DB-BD31-4B8C-83A1-F6EECF244321}">
                <p14:modId xmlns:p14="http://schemas.microsoft.com/office/powerpoint/2010/main" val="4120090404"/>
              </p:ext>
            </p:extLst>
          </p:nvPr>
        </p:nvGraphicFramePr>
        <p:xfrm>
          <a:off x="-1284328" y="1208677"/>
          <a:ext cx="7507327" cy="5494525"/>
        </p:xfrm>
        <a:graphic>
          <a:graphicData uri="http://schemas.openxmlformats.org/drawingml/2006/chart">
            <c:chart xmlns:c="http://schemas.openxmlformats.org/drawingml/2006/chart" xmlns:r="http://schemas.openxmlformats.org/officeDocument/2006/relationships" r:id="rId3"/>
          </a:graphicData>
        </a:graphic>
      </p:graphicFrame>
      <p:sp>
        <p:nvSpPr>
          <p:cNvPr id="8" name="Oval 7"/>
          <p:cNvSpPr/>
          <p:nvPr/>
        </p:nvSpPr>
        <p:spPr>
          <a:xfrm>
            <a:off x="317500" y="3778250"/>
            <a:ext cx="1809750" cy="1920875"/>
          </a:xfrm>
          <a:prstGeom prst="ellipse">
            <a:avLst/>
          </a:prstGeom>
          <a:noFill/>
          <a:ln>
            <a:solidFill>
              <a:srgbClr val="31093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42467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12"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0-#ppt_w/2"/>
                                          </p:val>
                                        </p:tav>
                                        <p:tav tm="100000">
                                          <p:val>
                                            <p:strVal val="#ppt_x"/>
                                          </p:val>
                                        </p:tav>
                                      </p:tavLst>
                                    </p:anim>
                                    <p:anim calcmode="lin" valueType="num">
                                      <p:cBhvr additive="base">
                                        <p:cTn id="1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2023" y="45288"/>
            <a:ext cx="2007629" cy="2504497"/>
          </a:xfrm>
        </p:spPr>
        <p:txBody>
          <a:bodyPr/>
          <a:lstStyle/>
          <a:p>
            <a:r>
              <a:rPr lang="en-US" sz="2700" dirty="0" smtClean="0"/>
              <a:t>No obvious regional pattern of informative connections</a:t>
            </a:r>
            <a:endParaRPr lang="en-US" sz="2700" dirty="0"/>
          </a:p>
        </p:txBody>
      </p:sp>
      <p:pic>
        <p:nvPicPr>
          <p:cNvPr id="10" name="Content Placeholder 9" descr="circos.png"/>
          <p:cNvPicPr>
            <a:picLocks noGrp="1" noChangeAspect="1"/>
          </p:cNvPicPr>
          <p:nvPr>
            <p:ph idx="4294967295"/>
          </p:nvPr>
        </p:nvPicPr>
        <p:blipFill rotWithShape="1">
          <a:blip r:embed="rId3">
            <a:extLst>
              <a:ext uri="{28A0092B-C50C-407E-A947-70E740481C1C}">
                <a14:useLocalDpi xmlns:a14="http://schemas.microsoft.com/office/drawing/2010/main" val="0"/>
              </a:ext>
            </a:extLst>
          </a:blip>
          <a:srcRect l="88" r="136"/>
          <a:stretch/>
        </p:blipFill>
        <p:spPr>
          <a:xfrm>
            <a:off x="2413842" y="203899"/>
            <a:ext cx="6465993" cy="6480033"/>
          </a:xfrm>
          <a:prstGeom prst="rect">
            <a:avLst/>
          </a:prstGeom>
          <a:ln>
            <a:noFill/>
          </a:ln>
          <a:effectLst>
            <a:outerShdw blurRad="225425" dist="63500" dir="2700000" algn="tl" rotWithShape="0">
              <a:schemeClr val="bg2">
                <a:lumMod val="60000"/>
                <a:lumOff val="40000"/>
                <a:alpha val="65000"/>
              </a:schemeClr>
            </a:outerShdw>
          </a:effectLst>
        </p:spPr>
      </p:pic>
    </p:spTree>
    <p:extLst>
      <p:ext uri="{BB962C8B-B14F-4D97-AF65-F5344CB8AC3E}">
        <p14:creationId xmlns:p14="http://schemas.microsoft.com/office/powerpoint/2010/main" val="84359648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Brain regions represented in ≥ 2 features</a:t>
            </a:r>
            <a:endParaRPr lang="en-US"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89000275"/>
              </p:ext>
            </p:extLst>
          </p:nvPr>
        </p:nvGraphicFramePr>
        <p:xfrm>
          <a:off x="457200" y="1212400"/>
          <a:ext cx="8229600" cy="370840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Left hemisphere</a:t>
                      </a:r>
                      <a:endParaRPr lang="en-US" dirty="0"/>
                    </a:p>
                  </a:txBody>
                  <a:tcPr/>
                </a:tc>
                <a:tc>
                  <a:txBody>
                    <a:bodyPr/>
                    <a:lstStyle/>
                    <a:p>
                      <a:r>
                        <a:rPr lang="en-US" dirty="0" smtClean="0"/>
                        <a:t>Right</a:t>
                      </a:r>
                      <a:r>
                        <a:rPr lang="en-US" baseline="0" dirty="0" smtClean="0"/>
                        <a:t> hemisphere</a:t>
                      </a:r>
                      <a:endParaRPr lang="en-U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Superior frontal gyrus</a:t>
                      </a:r>
                    </a:p>
                  </a:txBody>
                  <a:tcPr/>
                </a:tc>
                <a:tc>
                  <a:txBody>
                    <a:bodyPr/>
                    <a:lstStyle/>
                    <a:p>
                      <a:r>
                        <a:rPr lang="en-US" dirty="0" smtClean="0"/>
                        <a:t>Precentral</a:t>
                      </a:r>
                      <a:r>
                        <a:rPr lang="en-US" baseline="0" dirty="0" smtClean="0"/>
                        <a:t> gyrus</a:t>
                      </a:r>
                      <a:endParaRPr lang="en-US" dirty="0"/>
                    </a:p>
                  </a:txBody>
                  <a:tcPr/>
                </a:tc>
              </a:tr>
              <a:tr h="370840">
                <a:tc>
                  <a:txBody>
                    <a:bodyPr/>
                    <a:lstStyle/>
                    <a:p>
                      <a:r>
                        <a:rPr lang="en-US" dirty="0" smtClean="0"/>
                        <a:t>Precentral</a:t>
                      </a:r>
                      <a:r>
                        <a:rPr lang="en-US" baseline="0" dirty="0" smtClean="0"/>
                        <a:t> gyrus</a:t>
                      </a:r>
                      <a:endParaRPr lang="en-US" dirty="0"/>
                    </a:p>
                  </a:txBody>
                  <a:tcPr/>
                </a:tc>
                <a:tc>
                  <a:txBody>
                    <a:bodyPr/>
                    <a:lstStyle/>
                    <a:p>
                      <a:r>
                        <a:rPr lang="en-US" dirty="0" smtClean="0"/>
                        <a:t>Anterior cingulate gyrus </a:t>
                      </a:r>
                      <a:endParaRPr lang="en-U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Postcentral gyrus </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Middle cingulate gyrus</a:t>
                      </a:r>
                    </a:p>
                  </a:txBody>
                  <a:tcPr/>
                </a:tc>
              </a:tr>
              <a:tr h="370840">
                <a:tc>
                  <a:txBody>
                    <a:bodyPr/>
                    <a:lstStyle/>
                    <a:p>
                      <a:r>
                        <a:rPr lang="en-US" dirty="0" smtClean="0"/>
                        <a:t>Fusiform gyrus </a:t>
                      </a:r>
                      <a:endParaRPr lang="en-US" dirty="0"/>
                    </a:p>
                  </a:txBody>
                  <a:tcPr/>
                </a:tc>
                <a:tc>
                  <a:txBody>
                    <a:bodyPr/>
                    <a:lstStyle/>
                    <a:p>
                      <a:endParaRPr lang="en-US" dirty="0"/>
                    </a:p>
                  </a:txBody>
                  <a:tcPr/>
                </a:tc>
              </a:tr>
              <a:tr h="370840">
                <a:tc>
                  <a:txBody>
                    <a:bodyPr/>
                    <a:lstStyle/>
                    <a:p>
                      <a:r>
                        <a:rPr lang="en-US" dirty="0" smtClean="0"/>
                        <a:t>Middle temporal gyrus</a:t>
                      </a:r>
                      <a:endParaRPr lang="en-US" dirty="0"/>
                    </a:p>
                  </a:txBody>
                  <a:tcPr/>
                </a:tc>
                <a:tc>
                  <a:txBody>
                    <a:bodyPr/>
                    <a:lstStyle/>
                    <a:p>
                      <a:endParaRPr lang="en-US" dirty="0"/>
                    </a:p>
                  </a:txBody>
                  <a:tcPr/>
                </a:tc>
              </a:tr>
              <a:tr h="370840">
                <a:tc>
                  <a:txBody>
                    <a:bodyPr/>
                    <a:lstStyle/>
                    <a:p>
                      <a:r>
                        <a:rPr lang="en-US" dirty="0" smtClean="0"/>
                        <a:t>Temporal pole</a:t>
                      </a:r>
                      <a:endParaRPr lang="en-US" dirty="0"/>
                    </a:p>
                  </a:txBody>
                  <a:tcPr/>
                </a:tc>
                <a:tc>
                  <a:txBody>
                    <a:bodyPr/>
                    <a:lstStyle/>
                    <a:p>
                      <a:endParaRPr lang="en-US" dirty="0"/>
                    </a:p>
                  </a:txBody>
                  <a:tcPr/>
                </a:tc>
              </a:tr>
              <a:tr h="370840">
                <a:tc>
                  <a:txBody>
                    <a:bodyPr/>
                    <a:lstStyle/>
                    <a:p>
                      <a:r>
                        <a:rPr lang="en-US" dirty="0" smtClean="0"/>
                        <a:t>Angular gyrus</a:t>
                      </a:r>
                    </a:p>
                  </a:txBody>
                  <a:tcPr/>
                </a:tc>
                <a:tc>
                  <a:txBody>
                    <a:bodyPr/>
                    <a:lstStyle/>
                    <a:p>
                      <a:endParaRPr lang="en-US" dirty="0"/>
                    </a:p>
                  </a:txBody>
                  <a:tcPr/>
                </a:tc>
              </a:tr>
              <a:tr h="370840">
                <a:tc>
                  <a:txBody>
                    <a:bodyPr/>
                    <a:lstStyle/>
                    <a:p>
                      <a:r>
                        <a:rPr lang="en-US" dirty="0" smtClean="0"/>
                        <a:t>Precuneus</a:t>
                      </a:r>
                      <a:endParaRPr lang="en-US" dirty="0"/>
                    </a:p>
                  </a:txBody>
                  <a:tcPr/>
                </a:tc>
                <a:tc>
                  <a:txBody>
                    <a:bodyPr/>
                    <a:lstStyle/>
                    <a:p>
                      <a:endParaRPr lang="en-US" dirty="0"/>
                    </a:p>
                  </a:txBody>
                  <a:tcPr/>
                </a:tc>
              </a:tr>
              <a:tr h="370840">
                <a:tc>
                  <a:txBody>
                    <a:bodyPr/>
                    <a:lstStyle/>
                    <a:p>
                      <a:r>
                        <a:rPr lang="en-US" dirty="0" smtClean="0"/>
                        <a:t>Superior &amp; middle</a:t>
                      </a:r>
                      <a:r>
                        <a:rPr lang="en-US" baseline="0" dirty="0" smtClean="0"/>
                        <a:t> occipital gyrus</a:t>
                      </a:r>
                    </a:p>
                  </a:txBody>
                  <a:tcPr/>
                </a:tc>
                <a:tc>
                  <a:txBody>
                    <a:bodyPr/>
                    <a:lstStyle/>
                    <a:p>
                      <a:endParaRPr lang="en-US" dirty="0"/>
                    </a:p>
                  </a:txBody>
                  <a:tcPr/>
                </a:tc>
              </a:tr>
            </a:tbl>
          </a:graphicData>
        </a:graphic>
      </p:graphicFrame>
      <p:sp>
        <p:nvSpPr>
          <p:cNvPr id="6" name="TextBox 5"/>
          <p:cNvSpPr txBox="1"/>
          <p:nvPr/>
        </p:nvSpPr>
        <p:spPr>
          <a:xfrm>
            <a:off x="457200" y="5070485"/>
            <a:ext cx="8221481" cy="1190069"/>
          </a:xfrm>
          <a:prstGeom prst="rect">
            <a:avLst/>
          </a:prstGeom>
          <a:noFill/>
        </p:spPr>
        <p:txBody>
          <a:bodyPr wrap="square" rtlCol="0">
            <a:spAutoFit/>
          </a:bodyPr>
          <a:lstStyle/>
          <a:p>
            <a:pPr>
              <a:lnSpc>
                <a:spcPct val="120000"/>
              </a:lnSpc>
            </a:pPr>
            <a:r>
              <a:rPr lang="en-US" sz="2000" dirty="0" err="1" smtClean="0">
                <a:solidFill>
                  <a:srgbClr val="FFFF00"/>
                </a:solidFill>
              </a:rPr>
              <a:t>Intrahemispheric</a:t>
            </a:r>
            <a:r>
              <a:rPr lang="en-US" sz="2000" dirty="0" smtClean="0">
                <a:solidFill>
                  <a:srgbClr val="FFFF00"/>
                </a:solidFill>
              </a:rPr>
              <a:t>: 57.5%</a:t>
            </a:r>
          </a:p>
          <a:p>
            <a:pPr>
              <a:lnSpc>
                <a:spcPct val="120000"/>
              </a:lnSpc>
              <a:tabLst>
                <a:tab pos="911225" algn="l"/>
                <a:tab pos="4973638" algn="l"/>
                <a:tab pos="5030788" algn="l"/>
              </a:tabLst>
            </a:pPr>
            <a:r>
              <a:rPr lang="en-US" sz="2000" dirty="0" smtClean="0"/>
              <a:t>	Left: 37.5%	Right: 20%</a:t>
            </a:r>
          </a:p>
          <a:p>
            <a:pPr>
              <a:lnSpc>
                <a:spcPct val="120000"/>
              </a:lnSpc>
              <a:tabLst>
                <a:tab pos="455613" algn="l"/>
                <a:tab pos="4575175" algn="l"/>
              </a:tabLst>
            </a:pPr>
            <a:r>
              <a:rPr lang="en-US" sz="2000" dirty="0" smtClean="0">
                <a:solidFill>
                  <a:srgbClr val="FFFF00"/>
                </a:solidFill>
              </a:rPr>
              <a:t> </a:t>
            </a:r>
            <a:r>
              <a:rPr lang="en-US" sz="2000" dirty="0" err="1" smtClean="0">
                <a:solidFill>
                  <a:srgbClr val="FFFF00"/>
                </a:solidFill>
              </a:rPr>
              <a:t>Interhemispheric</a:t>
            </a:r>
            <a:r>
              <a:rPr lang="en-US" sz="2000" dirty="0" smtClean="0">
                <a:solidFill>
                  <a:srgbClr val="FFFF00"/>
                </a:solidFill>
              </a:rPr>
              <a:t>: 42.5%	 	</a:t>
            </a:r>
            <a:endParaRPr lang="en-US" sz="2000" dirty="0">
              <a:solidFill>
                <a:srgbClr val="FFFF00"/>
              </a:solidFill>
            </a:endParaRPr>
          </a:p>
        </p:txBody>
      </p:sp>
    </p:spTree>
    <p:extLst>
      <p:ext uri="{BB962C8B-B14F-4D97-AF65-F5344CB8AC3E}">
        <p14:creationId xmlns:p14="http://schemas.microsoft.com/office/powerpoint/2010/main" val="161589128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a:t>
            </a:r>
            <a:endParaRPr lang="en-US" dirty="0"/>
          </a:p>
        </p:txBody>
      </p:sp>
      <p:sp>
        <p:nvSpPr>
          <p:cNvPr id="3" name="Content Placeholder 2"/>
          <p:cNvSpPr>
            <a:spLocks noGrp="1"/>
          </p:cNvSpPr>
          <p:nvPr>
            <p:ph idx="1"/>
          </p:nvPr>
        </p:nvSpPr>
        <p:spPr>
          <a:xfrm>
            <a:off x="457200" y="1153705"/>
            <a:ext cx="8229600" cy="5467979"/>
          </a:xfrm>
        </p:spPr>
        <p:txBody>
          <a:bodyPr>
            <a:noAutofit/>
          </a:bodyPr>
          <a:lstStyle/>
          <a:p>
            <a:r>
              <a:rPr lang="en-US" sz="2400" dirty="0" smtClean="0"/>
              <a:t>While particle swarm optimization has been found useful for other types of data, it did not perform well in fcMRI data combined from multiple different sites</a:t>
            </a:r>
          </a:p>
          <a:p>
            <a:r>
              <a:rPr lang="en-US" sz="2400" dirty="0" smtClean="0"/>
              <a:t>Using a subset of low-motion </a:t>
            </a:r>
            <a:r>
              <a:rPr lang="en-US" sz="2400" dirty="0" err="1" smtClean="0"/>
              <a:t>rs</a:t>
            </a:r>
            <a:r>
              <a:rPr lang="en-US" sz="2400" dirty="0" smtClean="0"/>
              <a:t>-fMRI data from ABIDE, SVM performed perfectly on a training data set and moderately well (66% accuracy) on a validation data set</a:t>
            </a:r>
          </a:p>
          <a:p>
            <a:pPr lvl="1"/>
            <a:r>
              <a:rPr lang="en-US" sz="2000" dirty="0" smtClean="0"/>
              <a:t>Issue: Small validation sample included data from multiple sites</a:t>
            </a:r>
          </a:p>
          <a:p>
            <a:r>
              <a:rPr lang="en-US" sz="2400" dirty="0" smtClean="0"/>
              <a:t>Informative features (connections) widely distributed, but:</a:t>
            </a:r>
          </a:p>
          <a:p>
            <a:pPr lvl="1"/>
            <a:r>
              <a:rPr lang="en-US" sz="2000" dirty="0" smtClean="0"/>
              <a:t>25% long</a:t>
            </a:r>
            <a:r>
              <a:rPr lang="en-US" sz="2000" dirty="0" smtClean="0"/>
              <a:t>-distance</a:t>
            </a:r>
          </a:p>
          <a:p>
            <a:pPr lvl="1"/>
            <a:r>
              <a:rPr lang="en-US" sz="2000" dirty="0" smtClean="0"/>
              <a:t>Majority (80%) in left hemisphere or </a:t>
            </a:r>
            <a:r>
              <a:rPr lang="en-US" sz="2000" dirty="0" err="1" smtClean="0"/>
              <a:t>interhemispheric</a:t>
            </a:r>
            <a:endParaRPr lang="en-US" sz="2000" dirty="0" smtClean="0"/>
          </a:p>
          <a:p>
            <a:pPr lvl="1"/>
            <a:r>
              <a:rPr lang="en-US" sz="2000" dirty="0" smtClean="0"/>
              <a:t>Disproportionately strong contribution from somatosensory and motor regions (especially face</a:t>
            </a:r>
            <a:r>
              <a:rPr lang="en-US" sz="2000" dirty="0" smtClean="0"/>
              <a:t>)</a:t>
            </a:r>
          </a:p>
          <a:p>
            <a:pPr marL="0" indent="0">
              <a:buNone/>
            </a:pPr>
            <a:endParaRPr lang="en-US" sz="2400" dirty="0" smtClean="0"/>
          </a:p>
        </p:txBody>
      </p:sp>
    </p:spTree>
    <p:extLst>
      <p:ext uri="{BB962C8B-B14F-4D97-AF65-F5344CB8AC3E}">
        <p14:creationId xmlns:p14="http://schemas.microsoft.com/office/powerpoint/2010/main" val="182172917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Background: Autism Spectrum Disorders (ASD) </a:t>
            </a:r>
            <a:endParaRPr lang="en-US" sz="2800" dirty="0"/>
          </a:p>
        </p:txBody>
      </p:sp>
      <p:sp>
        <p:nvSpPr>
          <p:cNvPr id="3" name="Content Placeholder 2"/>
          <p:cNvSpPr>
            <a:spLocks noGrp="1"/>
          </p:cNvSpPr>
          <p:nvPr>
            <p:ph idx="1"/>
          </p:nvPr>
        </p:nvSpPr>
        <p:spPr/>
        <p:txBody>
          <a:bodyPr>
            <a:normAutofit/>
          </a:bodyPr>
          <a:lstStyle/>
          <a:p>
            <a:r>
              <a:rPr lang="en-US" sz="2800" dirty="0" smtClean="0">
                <a:latin typeface="Arial" pitchFamily="34" charset="0"/>
                <a:cs typeface="ＭＳ Ｐゴシック" charset="0"/>
              </a:rPr>
              <a:t>Array of neurodevelopmental disorders characterized by sociocommunicative, cognitive, and sensory motor impairments.</a:t>
            </a:r>
          </a:p>
          <a:p>
            <a:r>
              <a:rPr lang="en-US" sz="2800" dirty="0" smtClean="0">
                <a:latin typeface="Arial" pitchFamily="34" charset="0"/>
                <a:cs typeface="ＭＳ Ｐゴシック" charset="0"/>
              </a:rPr>
              <a:t>Current diagnostic methods rely on autism-specific behavioral criteria</a:t>
            </a:r>
            <a:endParaRPr lang="en-US" sz="2800" dirty="0">
              <a:effectLst>
                <a:outerShdw blurRad="50800" dist="38100" dir="5400000" algn="t" rotWithShape="0">
                  <a:prstClr val="black">
                    <a:alpha val="40000"/>
                  </a:prstClr>
                </a:outerShdw>
              </a:effectLst>
              <a:cs typeface="Arial"/>
            </a:endParaRPr>
          </a:p>
          <a:p>
            <a:r>
              <a:rPr lang="en-US" sz="2800" dirty="0" smtClean="0">
                <a:latin typeface="Arial" pitchFamily="34" charset="0"/>
                <a:cs typeface="ＭＳ Ｐゴシック" charset="0"/>
              </a:rPr>
              <a:t>Convergent evidence implicates abnormal connectivity in autism </a:t>
            </a:r>
          </a:p>
        </p:txBody>
      </p:sp>
    </p:spTree>
    <p:extLst>
      <p:ext uri="{BB962C8B-B14F-4D97-AF65-F5344CB8AC3E}">
        <p14:creationId xmlns:p14="http://schemas.microsoft.com/office/powerpoint/2010/main" val="276707601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normAutofit/>
          </a:bodyPr>
          <a:lstStyle/>
          <a:p>
            <a:pPr marL="318479" indent="-318479"/>
            <a:r>
              <a:rPr lang="en-US" sz="2400" dirty="0"/>
              <a:t>Are </a:t>
            </a:r>
            <a:r>
              <a:rPr lang="en-US" sz="2400" i="1" dirty="0"/>
              <a:t>behavior</a:t>
            </a:r>
            <a:r>
              <a:rPr lang="en-US" sz="2400" dirty="0"/>
              <a:t>-based diagnostic criteria (generally taken for granted in ASD research) fully adequate for identifying a </a:t>
            </a:r>
            <a:r>
              <a:rPr lang="en-US" sz="2400" i="1" dirty="0"/>
              <a:t>brain</a:t>
            </a:r>
            <a:r>
              <a:rPr lang="en-US" sz="2400" dirty="0"/>
              <a:t>-based (set of) disorder(s)? </a:t>
            </a:r>
          </a:p>
          <a:p>
            <a:pPr marL="581025" lvl="1" indent="-317500">
              <a:buFont typeface="Arial"/>
              <a:buChar char="•"/>
            </a:pPr>
            <a:r>
              <a:rPr lang="en-US" sz="2000" dirty="0"/>
              <a:t>Rather than being solely attributed to limitations of ML approaches, modest classification performance may reflect inadequacies of diagnostic procedures</a:t>
            </a:r>
          </a:p>
          <a:p>
            <a:pPr marL="0" indent="0">
              <a:buNone/>
            </a:pPr>
            <a:endParaRPr lang="en-US" i="1" dirty="0" smtClean="0">
              <a:solidFill>
                <a:srgbClr val="FFFF00"/>
              </a:solidFill>
            </a:endParaRPr>
          </a:p>
          <a:p>
            <a:pPr marL="0" indent="0">
              <a:buNone/>
            </a:pPr>
            <a:endParaRPr lang="en-US" i="1" dirty="0">
              <a:solidFill>
                <a:srgbClr val="FFFF00"/>
              </a:solidFill>
            </a:endParaRPr>
          </a:p>
          <a:p>
            <a:pPr marL="0" indent="0">
              <a:buNone/>
            </a:pPr>
            <a:endParaRPr lang="en-US" i="1" dirty="0" smtClean="0">
              <a:solidFill>
                <a:srgbClr val="FFFF00"/>
              </a:solidFill>
            </a:endParaRPr>
          </a:p>
          <a:p>
            <a:pPr marL="0" indent="0">
              <a:buNone/>
            </a:pPr>
            <a:r>
              <a:rPr lang="en-US" i="1" dirty="0" smtClean="0">
                <a:solidFill>
                  <a:srgbClr val="FFFF00"/>
                </a:solidFill>
              </a:rPr>
              <a:t>Poster </a:t>
            </a:r>
            <a:r>
              <a:rPr lang="en-US" i="1" dirty="0">
                <a:solidFill>
                  <a:srgbClr val="FFFF00"/>
                </a:solidFill>
              </a:rPr>
              <a:t>#1064 on display until Tuesday 6/18</a:t>
            </a:r>
          </a:p>
          <a:p>
            <a:endParaRPr lang="en-US" dirty="0"/>
          </a:p>
        </p:txBody>
      </p:sp>
    </p:spTree>
    <p:extLst>
      <p:ext uri="{BB962C8B-B14F-4D97-AF65-F5344CB8AC3E}">
        <p14:creationId xmlns:p14="http://schemas.microsoft.com/office/powerpoint/2010/main" val="3704394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Acknowledgements </a:t>
            </a:r>
            <a:endParaRPr lang="en-US" dirty="0"/>
          </a:p>
        </p:txBody>
      </p:sp>
      <p:sp>
        <p:nvSpPr>
          <p:cNvPr id="7" name="Line 4"/>
          <p:cNvSpPr>
            <a:spLocks noChangeShapeType="1"/>
          </p:cNvSpPr>
          <p:nvPr/>
        </p:nvSpPr>
        <p:spPr bwMode="auto">
          <a:xfrm>
            <a:off x="159103" y="1304641"/>
            <a:ext cx="8896350" cy="0"/>
          </a:xfrm>
          <a:prstGeom prst="line">
            <a:avLst/>
          </a:prstGeom>
          <a:noFill/>
          <a:ln w="12700">
            <a:solidFill>
              <a:srgbClr val="CC3300"/>
            </a:solidFill>
            <a:round/>
            <a:headEnd/>
            <a:tailEnd/>
          </a:ln>
          <a:effectLst>
            <a:outerShdw blurRad="63500" dist="38099" dir="2700000" algn="ctr" rotWithShape="0">
              <a:schemeClr val="bg2">
                <a:alpha val="50000"/>
              </a:schemeClr>
            </a:outerShdw>
          </a:effectLst>
        </p:spPr>
        <p:txBody>
          <a:bodyPr wrap="none" anchor="ctr"/>
          <a:lstStyle/>
          <a:p>
            <a:pPr>
              <a:defRPr/>
            </a:pPr>
            <a:endParaRPr lang="en-US">
              <a:ea typeface="ＭＳ Ｐゴシック" charset="-128"/>
              <a:cs typeface="ＭＳ Ｐゴシック" charset="-128"/>
            </a:endParaRPr>
          </a:p>
        </p:txBody>
      </p:sp>
      <p:sp>
        <p:nvSpPr>
          <p:cNvPr id="8" name="TextBox 7"/>
          <p:cNvSpPr txBox="1"/>
          <p:nvPr/>
        </p:nvSpPr>
        <p:spPr>
          <a:xfrm>
            <a:off x="34564" y="1537920"/>
            <a:ext cx="8950688" cy="2062103"/>
          </a:xfrm>
          <a:prstGeom prst="rect">
            <a:avLst/>
          </a:prstGeom>
          <a:noFill/>
        </p:spPr>
        <p:txBody>
          <a:bodyPr wrap="square" rtlCol="0">
            <a:spAutoFit/>
          </a:bodyPr>
          <a:lstStyle/>
          <a:p>
            <a:pPr marL="171450" indent="-171450">
              <a:buFont typeface="Arial"/>
              <a:buChar char="•"/>
            </a:pPr>
            <a:r>
              <a:rPr lang="en-US" sz="3200" dirty="0"/>
              <a:t>Omar </a:t>
            </a:r>
            <a:r>
              <a:rPr lang="en-US" sz="3200" dirty="0" err="1"/>
              <a:t>Maximo</a:t>
            </a:r>
            <a:r>
              <a:rPr lang="en-US" sz="3200" dirty="0"/>
              <a:t>, </a:t>
            </a:r>
            <a:r>
              <a:rPr lang="en-US" sz="3200" dirty="0" err="1"/>
              <a:t>Yuli</a:t>
            </a:r>
            <a:r>
              <a:rPr lang="en-US" sz="3200" dirty="0"/>
              <a:t> Cabrera, Mark </a:t>
            </a:r>
            <a:r>
              <a:rPr lang="en-US" sz="3200" dirty="0" err="1"/>
              <a:t>Mulvey</a:t>
            </a:r>
            <a:r>
              <a:rPr lang="en-US" sz="3200" dirty="0"/>
              <a:t>, and my mentor Chris </a:t>
            </a:r>
            <a:r>
              <a:rPr lang="en-US" sz="3200" dirty="0" err="1"/>
              <a:t>Keown</a:t>
            </a:r>
            <a:r>
              <a:rPr lang="en-US" sz="3200" dirty="0"/>
              <a:t>! </a:t>
            </a:r>
            <a:endParaRPr lang="en-US" sz="3200" dirty="0" smtClean="0"/>
          </a:p>
          <a:p>
            <a:pPr marL="171450" indent="-171450">
              <a:buFont typeface="Arial"/>
              <a:buChar char="•"/>
            </a:pPr>
            <a:r>
              <a:rPr lang="en-US" sz="3200" dirty="0" smtClean="0"/>
              <a:t>Supported </a:t>
            </a:r>
            <a:r>
              <a:rPr lang="en-US" sz="3200" dirty="0"/>
              <a:t>by NIH (R01-MH081023), grant CDMRP AR093335 (PI: J. Pineda</a:t>
            </a:r>
            <a:r>
              <a:rPr lang="en-US" sz="3200" dirty="0" smtClean="0"/>
              <a:t>)</a:t>
            </a:r>
          </a:p>
        </p:txBody>
      </p:sp>
    </p:spTree>
    <p:extLst>
      <p:ext uri="{BB962C8B-B14F-4D97-AF65-F5344CB8AC3E}">
        <p14:creationId xmlns:p14="http://schemas.microsoft.com/office/powerpoint/2010/main" val="50153913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3" name="Content Placeholder 12" descr="FeatureSubsetSelection.jpg"/>
          <p:cNvPicPr>
            <a:picLocks noGrp="1" noChangeAspect="1"/>
          </p:cNvPicPr>
          <p:nvPr>
            <p:ph idx="1"/>
          </p:nvPr>
        </p:nvPicPr>
        <p:blipFill rotWithShape="1">
          <a:blip r:embed="rId2">
            <a:extLst>
              <a:ext uri="{28A0092B-C50C-407E-A947-70E740481C1C}">
                <a14:useLocalDpi xmlns:a14="http://schemas.microsoft.com/office/drawing/2010/main" val="0"/>
              </a:ext>
            </a:extLst>
          </a:blip>
          <a:srcRect l="-8" r="-198"/>
          <a:stretch/>
        </p:blipFill>
        <p:spPr>
          <a:xfrm>
            <a:off x="457200" y="1600200"/>
            <a:ext cx="8229599" cy="4525963"/>
          </a:xfrm>
          <a:prstGeom prst="rect">
            <a:avLst/>
          </a:prstGeom>
          <a:ln>
            <a:noFill/>
          </a:ln>
          <a:effectLst>
            <a:outerShdw blurRad="292100" dist="139700" dir="2700000" algn="tl" rotWithShape="0">
              <a:srgbClr val="333333">
                <a:alpha val="65000"/>
              </a:srgbClr>
            </a:outerShdw>
          </a:effectLst>
        </p:spPr>
      </p:pic>
      <p:sp>
        <p:nvSpPr>
          <p:cNvPr id="14" name="Line 4"/>
          <p:cNvSpPr>
            <a:spLocks noChangeShapeType="1"/>
          </p:cNvSpPr>
          <p:nvPr/>
        </p:nvSpPr>
        <p:spPr bwMode="auto">
          <a:xfrm>
            <a:off x="159103" y="1373761"/>
            <a:ext cx="8896350" cy="0"/>
          </a:xfrm>
          <a:prstGeom prst="line">
            <a:avLst/>
          </a:prstGeom>
          <a:noFill/>
          <a:ln w="12700">
            <a:solidFill>
              <a:srgbClr val="CC3300"/>
            </a:solidFill>
            <a:round/>
            <a:headEnd/>
            <a:tailEnd/>
          </a:ln>
          <a:effectLst>
            <a:outerShdw blurRad="63500" dist="38099" dir="2700000" algn="ctr" rotWithShape="0">
              <a:schemeClr val="bg2">
                <a:alpha val="50000"/>
              </a:schemeClr>
            </a:outerShdw>
          </a:effectLst>
        </p:spPr>
        <p:txBody>
          <a:bodyPr wrap="none" anchor="ctr"/>
          <a:lstStyle/>
          <a:p>
            <a:pPr>
              <a:defRPr/>
            </a:pPr>
            <a:endParaRPr lang="en-US">
              <a:ea typeface="ＭＳ Ｐゴシック" charset="-128"/>
              <a:cs typeface="ＭＳ Ｐゴシック" charset="-128"/>
            </a:endParaRPr>
          </a:p>
        </p:txBody>
      </p:sp>
    </p:spTree>
    <p:extLst>
      <p:ext uri="{BB962C8B-B14F-4D97-AF65-F5344CB8AC3E}">
        <p14:creationId xmlns:p14="http://schemas.microsoft.com/office/powerpoint/2010/main" val="4528056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Correlation between </a:t>
            </a:r>
            <a:r>
              <a:rPr lang="en-US" sz="2800" dirty="0" err="1" smtClean="0"/>
              <a:t>ADOS_repetitive</a:t>
            </a:r>
            <a:r>
              <a:rPr lang="en-US" sz="2800" dirty="0" smtClean="0"/>
              <a:t> behavior scores and distance from the (SVM) </a:t>
            </a:r>
            <a:r>
              <a:rPr lang="en-US" sz="2800" dirty="0" err="1" smtClean="0"/>
              <a:t>hyperplane</a:t>
            </a:r>
            <a:r>
              <a:rPr lang="en-US" sz="2800" dirty="0" smtClean="0"/>
              <a:t> for all participants</a:t>
            </a:r>
            <a:endParaRPr lang="en-US" sz="2800" dirty="0"/>
          </a:p>
        </p:txBody>
      </p:sp>
      <p:sp>
        <p:nvSpPr>
          <p:cNvPr id="5" name="TextBox 4"/>
          <p:cNvSpPr txBox="1"/>
          <p:nvPr/>
        </p:nvSpPr>
        <p:spPr>
          <a:xfrm>
            <a:off x="111321" y="2130459"/>
            <a:ext cx="2754923" cy="646331"/>
          </a:xfrm>
          <a:prstGeom prst="rect">
            <a:avLst/>
          </a:prstGeom>
          <a:noFill/>
        </p:spPr>
        <p:txBody>
          <a:bodyPr wrap="square" rtlCol="0">
            <a:spAutoFit/>
          </a:bodyPr>
          <a:lstStyle/>
          <a:p>
            <a:r>
              <a:rPr lang="en-US" dirty="0" smtClean="0"/>
              <a:t>r=0.19</a:t>
            </a:r>
          </a:p>
          <a:p>
            <a:r>
              <a:rPr lang="en-US" dirty="0"/>
              <a:t>o</a:t>
            </a:r>
            <a:r>
              <a:rPr lang="en-US" dirty="0" smtClean="0"/>
              <a:t>ne-tailed p=0.04</a:t>
            </a:r>
          </a:p>
        </p:txBody>
      </p:sp>
      <p:graphicFrame>
        <p:nvGraphicFramePr>
          <p:cNvPr id="7" name="Chart 6"/>
          <p:cNvGraphicFramePr>
            <a:graphicFrameLocks/>
          </p:cNvGraphicFramePr>
          <p:nvPr>
            <p:extLst>
              <p:ext uri="{D42A27DB-BD31-4B8C-83A1-F6EECF244321}">
                <p14:modId xmlns:p14="http://schemas.microsoft.com/office/powerpoint/2010/main" val="1503059208"/>
              </p:ext>
            </p:extLst>
          </p:nvPr>
        </p:nvGraphicFramePr>
        <p:xfrm>
          <a:off x="457200" y="1600201"/>
          <a:ext cx="8229600" cy="4525962"/>
        </p:xfrm>
        <a:graphic>
          <a:graphicData uri="http://schemas.openxmlformats.org/drawingml/2006/chart">
            <c:chart xmlns:c="http://schemas.openxmlformats.org/drawingml/2006/chart" xmlns:r="http://schemas.openxmlformats.org/officeDocument/2006/relationships" r:id="rId3"/>
          </a:graphicData>
        </a:graphic>
      </p:graphicFrame>
      <p:sp>
        <p:nvSpPr>
          <p:cNvPr id="9" name="Line 4"/>
          <p:cNvSpPr>
            <a:spLocks noChangeShapeType="1"/>
          </p:cNvSpPr>
          <p:nvPr/>
        </p:nvSpPr>
        <p:spPr bwMode="auto">
          <a:xfrm>
            <a:off x="159103" y="1572481"/>
            <a:ext cx="8896350" cy="0"/>
          </a:xfrm>
          <a:prstGeom prst="line">
            <a:avLst/>
          </a:prstGeom>
          <a:noFill/>
          <a:ln w="12700">
            <a:solidFill>
              <a:srgbClr val="CC3300"/>
            </a:solidFill>
            <a:round/>
            <a:headEnd/>
            <a:tailEnd/>
          </a:ln>
          <a:effectLst>
            <a:outerShdw blurRad="63500" dist="38099" dir="2700000" algn="ctr" rotWithShape="0">
              <a:schemeClr val="bg2">
                <a:alpha val="50000"/>
              </a:schemeClr>
            </a:outerShdw>
          </a:effectLst>
        </p:spPr>
        <p:txBody>
          <a:bodyPr wrap="none" anchor="ctr"/>
          <a:lstStyle/>
          <a:p>
            <a:pPr>
              <a:defRPr/>
            </a:pPr>
            <a:endParaRPr lang="en-US">
              <a:ea typeface="ＭＳ Ｐゴシック" charset="-128"/>
              <a:cs typeface="ＭＳ Ｐゴシック" charset="-128"/>
            </a:endParaRPr>
          </a:p>
        </p:txBody>
      </p:sp>
    </p:spTree>
    <p:extLst>
      <p:ext uri="{BB962C8B-B14F-4D97-AF65-F5344CB8AC3E}">
        <p14:creationId xmlns:p14="http://schemas.microsoft.com/office/powerpoint/2010/main" val="31460384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 ML</a:t>
            </a:r>
            <a:r>
              <a:rPr lang="en-US" dirty="0" smtClean="0">
                <a:cs typeface="Arial"/>
              </a:rPr>
              <a:t> </a:t>
            </a:r>
            <a:r>
              <a:rPr lang="en-US" dirty="0">
                <a:cs typeface="Arial"/>
              </a:rPr>
              <a:t>data-driven approach </a:t>
            </a:r>
            <a:endParaRPr lang="en-US" dirty="0"/>
          </a:p>
        </p:txBody>
      </p:sp>
      <p:sp>
        <p:nvSpPr>
          <p:cNvPr id="3" name="Content Placeholder 2"/>
          <p:cNvSpPr>
            <a:spLocks noGrp="1"/>
          </p:cNvSpPr>
          <p:nvPr>
            <p:ph idx="1"/>
          </p:nvPr>
        </p:nvSpPr>
        <p:spPr/>
        <p:txBody>
          <a:bodyPr>
            <a:noAutofit/>
          </a:bodyPr>
          <a:lstStyle/>
          <a:p>
            <a:pPr marL="285750" indent="-285750"/>
            <a:r>
              <a:rPr lang="en-US" sz="2400" dirty="0" smtClean="0">
                <a:cs typeface="Arial"/>
              </a:rPr>
              <a:t>ML </a:t>
            </a:r>
            <a:r>
              <a:rPr lang="en-US" sz="2400" dirty="0">
                <a:cs typeface="Arial"/>
              </a:rPr>
              <a:t>is programming computers to optimize a performance criterion using data or past experience</a:t>
            </a:r>
          </a:p>
          <a:p>
            <a:pPr marL="285750" indent="-285750"/>
            <a:r>
              <a:rPr lang="en-US" sz="2400" dirty="0">
                <a:cs typeface="Arial"/>
              </a:rPr>
              <a:t>Exploratory data analysis looks at </a:t>
            </a:r>
            <a:r>
              <a:rPr lang="en-US" sz="2400" dirty="0" smtClean="0">
                <a:cs typeface="Arial"/>
              </a:rPr>
              <a:t>experimental </a:t>
            </a:r>
            <a:r>
              <a:rPr lang="en-US" sz="2400" dirty="0">
                <a:cs typeface="Arial"/>
              </a:rPr>
              <a:t>results and attempts to make sense of them</a:t>
            </a:r>
          </a:p>
          <a:p>
            <a:pPr marL="285750" indent="-285750"/>
            <a:r>
              <a:rPr lang="en-US" sz="2400" dirty="0">
                <a:cs typeface="Arial"/>
              </a:rPr>
              <a:t>ML finds pattern in complex data, but requires a priori knowledge to determine whether pattern is meaningful or </a:t>
            </a:r>
            <a:r>
              <a:rPr lang="en-US" sz="2400" dirty="0" smtClean="0">
                <a:cs typeface="Arial"/>
              </a:rPr>
              <a:t>relevant</a:t>
            </a:r>
            <a:endParaRPr lang="en-US" sz="2400" dirty="0" smtClean="0">
              <a:solidFill>
                <a:srgbClr val="FFFFFF"/>
              </a:solidFill>
            </a:endParaRPr>
          </a:p>
        </p:txBody>
      </p:sp>
      <p:sp>
        <p:nvSpPr>
          <p:cNvPr id="5" name="Line 4"/>
          <p:cNvSpPr>
            <a:spLocks noChangeShapeType="1"/>
          </p:cNvSpPr>
          <p:nvPr/>
        </p:nvSpPr>
        <p:spPr bwMode="auto">
          <a:xfrm>
            <a:off x="159103" y="1494721"/>
            <a:ext cx="8896350" cy="0"/>
          </a:xfrm>
          <a:prstGeom prst="line">
            <a:avLst/>
          </a:prstGeom>
          <a:noFill/>
          <a:ln w="12700">
            <a:solidFill>
              <a:srgbClr val="CC3300"/>
            </a:solidFill>
            <a:round/>
            <a:headEnd/>
            <a:tailEnd/>
          </a:ln>
          <a:effectLst>
            <a:outerShdw blurRad="63500" dist="38099" dir="2700000" algn="ctr" rotWithShape="0">
              <a:schemeClr val="bg2">
                <a:alpha val="50000"/>
              </a:schemeClr>
            </a:outerShdw>
          </a:effectLst>
        </p:spPr>
        <p:txBody>
          <a:bodyPr wrap="none" anchor="ctr"/>
          <a:lstStyle/>
          <a:p>
            <a:pPr>
              <a:defRPr/>
            </a:pPr>
            <a:endParaRPr lang="en-US">
              <a:ea typeface="ＭＳ Ｐゴシック" charset="-128"/>
              <a:cs typeface="ＭＳ Ｐゴシック" charset="-128"/>
            </a:endParaRPr>
          </a:p>
        </p:txBody>
      </p:sp>
    </p:spTree>
    <p:extLst>
      <p:ext uri="{BB962C8B-B14F-4D97-AF65-F5344CB8AC3E}">
        <p14:creationId xmlns:p14="http://schemas.microsoft.com/office/powerpoint/2010/main" val="40997273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PSO-SVM</a:t>
            </a:r>
            <a:endParaRPr lang="en-US" dirty="0"/>
          </a:p>
        </p:txBody>
      </p:sp>
      <p:sp>
        <p:nvSpPr>
          <p:cNvPr id="3" name="Content Placeholder 2"/>
          <p:cNvSpPr>
            <a:spLocks noGrp="1"/>
          </p:cNvSpPr>
          <p:nvPr>
            <p:ph idx="1"/>
          </p:nvPr>
        </p:nvSpPr>
        <p:spPr/>
        <p:txBody>
          <a:bodyPr/>
          <a:lstStyle/>
          <a:p>
            <a:r>
              <a:rPr lang="en-US" dirty="0" smtClean="0"/>
              <a:t>PSO utilized as feature selection tool to obtain a discriminative feature subset to improve accuracy and robustness of classifier </a:t>
            </a:r>
          </a:p>
          <a:p>
            <a:endParaRPr lang="en-US" dirty="0"/>
          </a:p>
        </p:txBody>
      </p:sp>
      <p:pic>
        <p:nvPicPr>
          <p:cNvPr id="34" name="Picture 33" descr="PSO-SVM.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846" y="3879790"/>
            <a:ext cx="3702539" cy="2458486"/>
          </a:xfrm>
          <a:prstGeom prst="rect">
            <a:avLst/>
          </a:prstGeom>
        </p:spPr>
      </p:pic>
      <p:sp>
        <p:nvSpPr>
          <p:cNvPr id="35" name="Line 4"/>
          <p:cNvSpPr>
            <a:spLocks noChangeShapeType="1"/>
          </p:cNvSpPr>
          <p:nvPr/>
        </p:nvSpPr>
        <p:spPr bwMode="auto">
          <a:xfrm>
            <a:off x="159103" y="1494721"/>
            <a:ext cx="8896350" cy="0"/>
          </a:xfrm>
          <a:prstGeom prst="line">
            <a:avLst/>
          </a:prstGeom>
          <a:noFill/>
          <a:ln w="12700">
            <a:solidFill>
              <a:srgbClr val="CC3300"/>
            </a:solidFill>
            <a:round/>
            <a:headEnd/>
            <a:tailEnd/>
          </a:ln>
          <a:effectLst>
            <a:outerShdw blurRad="63500" dist="38099" dir="2700000" algn="ctr" rotWithShape="0">
              <a:schemeClr val="bg2">
                <a:alpha val="50000"/>
              </a:schemeClr>
            </a:outerShdw>
          </a:effectLst>
        </p:spPr>
        <p:txBody>
          <a:bodyPr wrap="none" anchor="ctr"/>
          <a:lstStyle/>
          <a:p>
            <a:pPr>
              <a:defRPr/>
            </a:pPr>
            <a:endParaRPr lang="en-US">
              <a:ea typeface="ＭＳ Ｐゴシック" charset="-128"/>
              <a:cs typeface="ＭＳ Ｐゴシック" charset="-128"/>
            </a:endParaRPr>
          </a:p>
        </p:txBody>
      </p:sp>
    </p:spTree>
    <p:extLst>
      <p:ext uri="{BB962C8B-B14F-4D97-AF65-F5344CB8AC3E}">
        <p14:creationId xmlns:p14="http://schemas.microsoft.com/office/powerpoint/2010/main" val="476087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Distribution of sample vectors from the </a:t>
            </a:r>
            <a:r>
              <a:rPr lang="en-US" dirty="0" err="1" smtClean="0"/>
              <a:t>hyperplane</a:t>
            </a:r>
            <a:endParaRPr lang="en-US" dirty="0"/>
          </a:p>
        </p:txBody>
      </p:sp>
      <p:pic>
        <p:nvPicPr>
          <p:cNvPr id="4" name="Content Placeholder 3" descr="maximum-marginHyperplane.jpg"/>
          <p:cNvPicPr>
            <a:picLocks noGrp="1" noChangeAspect="1"/>
          </p:cNvPicPr>
          <p:nvPr>
            <p:ph idx="1"/>
          </p:nvPr>
        </p:nvPicPr>
        <p:blipFill>
          <a:blip r:embed="rId2">
            <a:extLst>
              <a:ext uri="{28A0092B-C50C-407E-A947-70E740481C1C}">
                <a14:useLocalDpi xmlns:a14="http://schemas.microsoft.com/office/drawing/2010/main" val="0"/>
              </a:ext>
            </a:extLst>
          </a:blip>
          <a:srcRect t="4128" b="4128"/>
          <a:stretch>
            <a:fillRect/>
          </a:stretch>
        </p:blipFill>
        <p:spPr/>
      </p:pic>
    </p:spTree>
    <p:extLst>
      <p:ext uri="{BB962C8B-B14F-4D97-AF65-F5344CB8AC3E}">
        <p14:creationId xmlns:p14="http://schemas.microsoft.com/office/powerpoint/2010/main" val="31088128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sp>
        <p:nvSpPr>
          <p:cNvPr id="3" name="Content Placeholder 2"/>
          <p:cNvSpPr>
            <a:spLocks noGrp="1"/>
          </p:cNvSpPr>
          <p:nvPr>
            <p:ph idx="1"/>
          </p:nvPr>
        </p:nvSpPr>
        <p:spPr/>
        <p:txBody>
          <a:bodyPr/>
          <a:lstStyle/>
          <a:p>
            <a:r>
              <a:rPr lang="en-US" dirty="0"/>
              <a:t>left </a:t>
            </a:r>
            <a:r>
              <a:rPr lang="en-US" dirty="0" smtClean="0"/>
              <a:t>Precuneous, left &amp;right </a:t>
            </a:r>
            <a:r>
              <a:rPr lang="en-US" dirty="0"/>
              <a:t>Precentral </a:t>
            </a:r>
            <a:r>
              <a:rPr lang="en-US" dirty="0" smtClean="0"/>
              <a:t>gyrus, </a:t>
            </a:r>
            <a:r>
              <a:rPr lang="en-US" dirty="0"/>
              <a:t>left </a:t>
            </a:r>
            <a:r>
              <a:rPr lang="en-US" dirty="0" err="1"/>
              <a:t>Postcentral</a:t>
            </a:r>
            <a:r>
              <a:rPr lang="en-US" dirty="0"/>
              <a:t> </a:t>
            </a:r>
            <a:r>
              <a:rPr lang="en-US" dirty="0" smtClean="0"/>
              <a:t>gyrus, </a:t>
            </a:r>
            <a:r>
              <a:rPr lang="en-US" dirty="0"/>
              <a:t>left Temporal </a:t>
            </a:r>
            <a:r>
              <a:rPr lang="en-US" dirty="0" smtClean="0"/>
              <a:t>pole,</a:t>
            </a:r>
            <a:r>
              <a:rPr lang="en-US" dirty="0"/>
              <a:t> left Middle temporal </a:t>
            </a:r>
            <a:r>
              <a:rPr lang="en-US" dirty="0" smtClean="0"/>
              <a:t>gyrus, </a:t>
            </a:r>
            <a:r>
              <a:rPr lang="en-US" dirty="0"/>
              <a:t>left Superior frontal </a:t>
            </a:r>
            <a:r>
              <a:rPr lang="en-US" dirty="0" smtClean="0"/>
              <a:t>gyrus, </a:t>
            </a:r>
            <a:r>
              <a:rPr lang="en-US" dirty="0"/>
              <a:t>left Superior Occipital </a:t>
            </a:r>
            <a:r>
              <a:rPr lang="en-US" dirty="0" smtClean="0"/>
              <a:t>gyrus, </a:t>
            </a:r>
            <a:r>
              <a:rPr lang="en-US" dirty="0"/>
              <a:t>left Middle occipital </a:t>
            </a:r>
            <a:r>
              <a:rPr lang="en-US" dirty="0" smtClean="0"/>
              <a:t>gyrus, </a:t>
            </a:r>
            <a:r>
              <a:rPr lang="en-US" dirty="0"/>
              <a:t>left Fusiform </a:t>
            </a:r>
            <a:r>
              <a:rPr lang="en-US" dirty="0" smtClean="0"/>
              <a:t>gyrus, </a:t>
            </a:r>
            <a:r>
              <a:rPr lang="en-US" dirty="0"/>
              <a:t>left Angular gyrus</a:t>
            </a:r>
            <a:r>
              <a:rPr lang="en-US" dirty="0" smtClean="0"/>
              <a:t> , </a:t>
            </a:r>
            <a:r>
              <a:rPr lang="en-US" dirty="0"/>
              <a:t>right Middle-anterior cingulate gyrus</a:t>
            </a:r>
            <a:r>
              <a:rPr lang="en-US" dirty="0" smtClean="0"/>
              <a:t> , </a:t>
            </a:r>
            <a:r>
              <a:rPr lang="en-US" dirty="0"/>
              <a:t>right Anterior cingulate gyrus</a:t>
            </a:r>
            <a:r>
              <a:rPr lang="en-US" dirty="0" smtClean="0"/>
              <a:t> </a:t>
            </a:r>
            <a:endParaRPr lang="en-US" dirty="0"/>
          </a:p>
        </p:txBody>
      </p:sp>
    </p:spTree>
    <p:extLst>
      <p:ext uri="{BB962C8B-B14F-4D97-AF65-F5344CB8AC3E}">
        <p14:creationId xmlns:p14="http://schemas.microsoft.com/office/powerpoint/2010/main" val="25178093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t="-312" r="23349" b="-2715"/>
          <a:stretch/>
        </p:blipFill>
        <p:spPr>
          <a:xfrm>
            <a:off x="256221" y="1872511"/>
            <a:ext cx="4776709" cy="4288694"/>
          </a:xfrm>
        </p:spPr>
      </p:pic>
      <p:sp>
        <p:nvSpPr>
          <p:cNvPr id="7" name="TextBox 6"/>
          <p:cNvSpPr txBox="1"/>
          <p:nvPr/>
        </p:nvSpPr>
        <p:spPr>
          <a:xfrm>
            <a:off x="195398" y="156320"/>
            <a:ext cx="7779594" cy="646331"/>
          </a:xfrm>
          <a:prstGeom prst="rect">
            <a:avLst/>
          </a:prstGeom>
          <a:noFill/>
        </p:spPr>
        <p:txBody>
          <a:bodyPr wrap="none" rtlCol="0">
            <a:spAutoFit/>
          </a:bodyPr>
          <a:lstStyle/>
          <a:p>
            <a:r>
              <a:rPr lang="en-US" sz="3600" dirty="0" smtClean="0">
                <a:latin typeface="+mj-lt"/>
              </a:rPr>
              <a:t>Network distribution of selected ROIs </a:t>
            </a:r>
            <a:endParaRPr lang="en-US" sz="3600" dirty="0">
              <a:latin typeface="+mj-lt"/>
            </a:endParaRPr>
          </a:p>
        </p:txBody>
      </p:sp>
      <p:graphicFrame>
        <p:nvGraphicFramePr>
          <p:cNvPr id="8" name="Table 7"/>
          <p:cNvGraphicFramePr>
            <a:graphicFrameLocks noGrp="1"/>
          </p:cNvGraphicFramePr>
          <p:nvPr>
            <p:extLst>
              <p:ext uri="{D42A27DB-BD31-4B8C-83A1-F6EECF244321}">
                <p14:modId xmlns:p14="http://schemas.microsoft.com/office/powerpoint/2010/main" val="57975425"/>
              </p:ext>
            </p:extLst>
          </p:nvPr>
        </p:nvGraphicFramePr>
        <p:xfrm>
          <a:off x="5140598" y="1043935"/>
          <a:ext cx="3827368" cy="5374449"/>
        </p:xfrm>
        <a:graphic>
          <a:graphicData uri="http://schemas.openxmlformats.org/drawingml/2006/table">
            <a:tbl>
              <a:tblPr firstRow="1" bandRow="1">
                <a:tableStyleId>{5C22544A-7EE6-4342-B048-85BDC9FD1C3A}</a:tableStyleId>
              </a:tblPr>
              <a:tblGrid>
                <a:gridCol w="2019282"/>
                <a:gridCol w="857724"/>
                <a:gridCol w="950362"/>
              </a:tblGrid>
              <a:tr h="883243">
                <a:tc>
                  <a:txBody>
                    <a:bodyPr/>
                    <a:lstStyle/>
                    <a:p>
                      <a:r>
                        <a:rPr lang="en-US" dirty="0" smtClean="0"/>
                        <a:t>Functional network</a:t>
                      </a:r>
                      <a:endParaRPr lang="en-US" dirty="0"/>
                    </a:p>
                  </a:txBody>
                  <a:tcPr/>
                </a:tc>
                <a:tc>
                  <a:txBody>
                    <a:bodyPr/>
                    <a:lstStyle/>
                    <a:p>
                      <a:r>
                        <a:rPr lang="en-US" sz="1200" dirty="0" smtClean="0"/>
                        <a:t>% of all 264</a:t>
                      </a:r>
                      <a:r>
                        <a:rPr lang="en-US" sz="1200" baseline="0" dirty="0" smtClean="0"/>
                        <a:t> ROIs</a:t>
                      </a:r>
                      <a:endParaRPr lang="en-US" sz="1200" dirty="0"/>
                    </a:p>
                  </a:txBody>
                  <a:tcPr/>
                </a:tc>
                <a:tc>
                  <a:txBody>
                    <a:bodyPr/>
                    <a:lstStyle/>
                    <a:p>
                      <a:r>
                        <a:rPr lang="en-US" sz="1200" dirty="0" smtClean="0"/>
                        <a:t>% of informative ROIs</a:t>
                      </a:r>
                      <a:endParaRPr lang="en-US" sz="1200" dirty="0"/>
                    </a:p>
                  </a:txBody>
                  <a:tcPr/>
                </a:tc>
              </a:tr>
              <a:tr h="306570">
                <a:tc>
                  <a:txBody>
                    <a:bodyPr/>
                    <a:lstStyle/>
                    <a:p>
                      <a:pPr algn="l" fontAlgn="b"/>
                      <a:r>
                        <a:rPr lang="en-US" sz="1200" b="0" i="0" u="none" strike="noStrike" dirty="0">
                          <a:solidFill>
                            <a:srgbClr val="000000"/>
                          </a:solidFill>
                          <a:effectLst/>
                          <a:latin typeface="Calibri"/>
                        </a:rPr>
                        <a:t>S</a:t>
                      </a:r>
                      <a:r>
                        <a:rPr lang="en-US" sz="1200" b="0" i="0" u="none" strike="noStrike" dirty="0" smtClean="0">
                          <a:solidFill>
                            <a:srgbClr val="000000"/>
                          </a:solidFill>
                          <a:effectLst/>
                          <a:latin typeface="Calibri"/>
                        </a:rPr>
                        <a:t>ensory</a:t>
                      </a:r>
                      <a:r>
                        <a:rPr lang="en-US" sz="1200" b="0" i="0" u="none" strike="noStrike" dirty="0">
                          <a:solidFill>
                            <a:srgbClr val="000000"/>
                          </a:solidFill>
                          <a:effectLst/>
                          <a:latin typeface="Calibri"/>
                        </a:rPr>
                        <a:t>/</a:t>
                      </a:r>
                      <a:r>
                        <a:rPr lang="en-US" sz="1200" b="0" i="0" u="none" strike="noStrike" dirty="0" err="1">
                          <a:solidFill>
                            <a:srgbClr val="000000"/>
                          </a:solidFill>
                          <a:effectLst/>
                          <a:latin typeface="Calibri"/>
                        </a:rPr>
                        <a:t>somatomotor</a:t>
                      </a:r>
                      <a:r>
                        <a:rPr lang="en-US" sz="1200" b="0" i="0" u="none" strike="noStrike" dirty="0">
                          <a:solidFill>
                            <a:srgbClr val="000000"/>
                          </a:solidFill>
                          <a:effectLst/>
                          <a:latin typeface="Calibri"/>
                        </a:rPr>
                        <a:t> Hand</a:t>
                      </a:r>
                    </a:p>
                  </a:txBody>
                  <a:tcPr marL="12700" marR="12700" marT="12700" marB="0" anchor="b"/>
                </a:tc>
                <a:tc>
                  <a:txBody>
                    <a:bodyPr/>
                    <a:lstStyle/>
                    <a:p>
                      <a:pPr algn="ctr" fontAlgn="b"/>
                      <a:r>
                        <a:rPr lang="en-US" sz="1200" b="0" i="0" u="none" strike="noStrike" dirty="0" smtClean="0">
                          <a:solidFill>
                            <a:srgbClr val="000000"/>
                          </a:solidFill>
                          <a:effectLst/>
                          <a:latin typeface="Calibri"/>
                        </a:rPr>
                        <a:t>9.5%</a:t>
                      </a:r>
                      <a:endParaRPr lang="en-US" sz="1200" b="0" i="0" u="none" strike="noStrike" dirty="0">
                        <a:solidFill>
                          <a:srgbClr val="000000"/>
                        </a:solidFill>
                        <a:effectLst/>
                        <a:latin typeface="Calibri"/>
                      </a:endParaRPr>
                    </a:p>
                  </a:txBody>
                  <a:tcPr marL="12700" marR="12700" marT="12700" marB="0" anchor="b"/>
                </a:tc>
                <a:tc>
                  <a:txBody>
                    <a:bodyPr/>
                    <a:lstStyle/>
                    <a:p>
                      <a:pPr algn="ctr" fontAlgn="b"/>
                      <a:endParaRPr lang="en-US" sz="1200" b="0" i="0" u="none" strike="noStrike" dirty="0">
                        <a:solidFill>
                          <a:srgbClr val="000000"/>
                        </a:solidFill>
                        <a:effectLst/>
                        <a:latin typeface="Calibri"/>
                      </a:endParaRPr>
                    </a:p>
                  </a:txBody>
                  <a:tcPr marL="12700" marR="12700" marT="12700" marB="0" anchor="b"/>
                </a:tc>
              </a:tr>
              <a:tr h="406183">
                <a:tc>
                  <a:txBody>
                    <a:bodyPr/>
                    <a:lstStyle/>
                    <a:p>
                      <a:pPr algn="l" fontAlgn="b"/>
                      <a:r>
                        <a:rPr lang="en-US" sz="1200" b="0" i="0" u="none" strike="noStrike" dirty="0">
                          <a:solidFill>
                            <a:srgbClr val="000000"/>
                          </a:solidFill>
                          <a:effectLst/>
                          <a:latin typeface="Calibri"/>
                        </a:rPr>
                        <a:t>S</a:t>
                      </a:r>
                      <a:r>
                        <a:rPr lang="en-US" sz="1200" b="0" i="0" u="none" strike="noStrike" dirty="0" smtClean="0">
                          <a:solidFill>
                            <a:srgbClr val="000000"/>
                          </a:solidFill>
                          <a:effectLst/>
                          <a:latin typeface="Calibri"/>
                        </a:rPr>
                        <a:t>ensory</a:t>
                      </a:r>
                      <a:r>
                        <a:rPr lang="en-US" sz="1200" b="0" i="0" u="none" strike="noStrike" dirty="0">
                          <a:solidFill>
                            <a:srgbClr val="000000"/>
                          </a:solidFill>
                          <a:effectLst/>
                          <a:latin typeface="Calibri"/>
                        </a:rPr>
                        <a:t>/</a:t>
                      </a:r>
                      <a:r>
                        <a:rPr lang="en-US" sz="1200" b="0" i="0" u="none" strike="noStrike" dirty="0" err="1">
                          <a:solidFill>
                            <a:srgbClr val="000000"/>
                          </a:solidFill>
                          <a:effectLst/>
                          <a:latin typeface="Calibri"/>
                        </a:rPr>
                        <a:t>somatomotor</a:t>
                      </a:r>
                      <a:r>
                        <a:rPr lang="en-US" sz="1200" b="0" i="0" u="none" strike="noStrike" dirty="0">
                          <a:solidFill>
                            <a:srgbClr val="000000"/>
                          </a:solidFill>
                          <a:effectLst/>
                          <a:latin typeface="Calibri"/>
                        </a:rPr>
                        <a:t> Mouth</a:t>
                      </a:r>
                    </a:p>
                  </a:txBody>
                  <a:tcPr marL="12700" marR="12700" marT="12700" marB="0" anchor="b"/>
                </a:tc>
                <a:tc>
                  <a:txBody>
                    <a:bodyPr/>
                    <a:lstStyle/>
                    <a:p>
                      <a:pPr algn="ctr" fontAlgn="b"/>
                      <a:r>
                        <a:rPr lang="en-US" sz="1200" b="0" i="0" u="none" strike="noStrike" dirty="0" smtClean="0">
                          <a:solidFill>
                            <a:srgbClr val="000000"/>
                          </a:solidFill>
                          <a:effectLst/>
                          <a:latin typeface="Calibri"/>
                        </a:rPr>
                        <a:t>2.2%</a:t>
                      </a:r>
                      <a:endParaRPr lang="en-US" sz="1200" b="0" i="0" u="none" strike="noStrike" dirty="0">
                        <a:solidFill>
                          <a:srgbClr val="000000"/>
                        </a:solidFill>
                        <a:effectLst/>
                        <a:latin typeface="Calibri"/>
                      </a:endParaRPr>
                    </a:p>
                  </a:txBody>
                  <a:tcPr marL="12700" marR="12700" marT="12700" marB="0" anchor="b"/>
                </a:tc>
                <a:tc>
                  <a:txBody>
                    <a:bodyPr/>
                    <a:lstStyle/>
                    <a:p>
                      <a:pPr algn="ctr" fontAlgn="b"/>
                      <a:endParaRPr lang="en-US" sz="1200" b="0" i="0" u="none" strike="noStrike" dirty="0">
                        <a:solidFill>
                          <a:srgbClr val="000000"/>
                        </a:solidFill>
                        <a:effectLst/>
                        <a:latin typeface="Calibri"/>
                      </a:endParaRPr>
                    </a:p>
                  </a:txBody>
                  <a:tcPr marL="12700" marR="12700" marT="12700" marB="0" anchor="b"/>
                </a:tc>
              </a:tr>
              <a:tr h="406183">
                <a:tc>
                  <a:txBody>
                    <a:bodyPr/>
                    <a:lstStyle/>
                    <a:p>
                      <a:pPr algn="l" fontAlgn="b"/>
                      <a:r>
                        <a:rPr lang="en-US" sz="1200" b="0" i="0" u="none" strike="noStrike" dirty="0" err="1">
                          <a:solidFill>
                            <a:srgbClr val="000000"/>
                          </a:solidFill>
                          <a:effectLst/>
                          <a:latin typeface="Calibri"/>
                        </a:rPr>
                        <a:t>C</a:t>
                      </a:r>
                      <a:r>
                        <a:rPr lang="en-US" sz="1200" b="0" i="0" u="none" strike="noStrike" dirty="0" err="1" smtClean="0">
                          <a:solidFill>
                            <a:srgbClr val="000000"/>
                          </a:solidFill>
                          <a:effectLst/>
                          <a:latin typeface="Calibri"/>
                        </a:rPr>
                        <a:t>ingulo</a:t>
                      </a:r>
                      <a:r>
                        <a:rPr lang="en-US" sz="1200" b="0" i="0" u="none" strike="noStrike" dirty="0" err="1">
                          <a:solidFill>
                            <a:srgbClr val="000000"/>
                          </a:solidFill>
                          <a:effectLst/>
                          <a:latin typeface="Calibri"/>
                        </a:rPr>
                        <a:t>-opercular</a:t>
                      </a:r>
                      <a:r>
                        <a:rPr lang="en-US" sz="1200" b="0" i="0" u="none" strike="noStrike" dirty="0">
                          <a:solidFill>
                            <a:srgbClr val="000000"/>
                          </a:solidFill>
                          <a:effectLst/>
                          <a:latin typeface="Calibri"/>
                        </a:rPr>
                        <a:t> task control</a:t>
                      </a:r>
                    </a:p>
                  </a:txBody>
                  <a:tcPr marL="12700" marR="12700" marT="12700" marB="0" anchor="b"/>
                </a:tc>
                <a:tc>
                  <a:txBody>
                    <a:bodyPr/>
                    <a:lstStyle/>
                    <a:p>
                      <a:pPr algn="ctr" fontAlgn="b"/>
                      <a:r>
                        <a:rPr lang="en-US" sz="1200" b="0" i="0" u="none" strike="noStrike" dirty="0" smtClean="0">
                          <a:solidFill>
                            <a:srgbClr val="000000"/>
                          </a:solidFill>
                          <a:effectLst/>
                          <a:latin typeface="Calibri"/>
                        </a:rPr>
                        <a:t>5%</a:t>
                      </a:r>
                      <a:endParaRPr lang="en-US" sz="1200" b="0" i="0" u="none" strike="noStrike" dirty="0">
                        <a:solidFill>
                          <a:srgbClr val="000000"/>
                        </a:solidFill>
                        <a:effectLst/>
                        <a:latin typeface="Calibri"/>
                      </a:endParaRPr>
                    </a:p>
                  </a:txBody>
                  <a:tcPr marL="12700" marR="12700" marT="12700" marB="0" anchor="b"/>
                </a:tc>
                <a:tc>
                  <a:txBody>
                    <a:bodyPr/>
                    <a:lstStyle/>
                    <a:p>
                      <a:pPr algn="ctr" fontAlgn="b"/>
                      <a:endParaRPr lang="en-US" sz="1200" b="0" i="0" u="none" strike="noStrike" dirty="0">
                        <a:solidFill>
                          <a:srgbClr val="000000"/>
                        </a:solidFill>
                        <a:effectLst/>
                        <a:latin typeface="Calibri"/>
                      </a:endParaRPr>
                    </a:p>
                  </a:txBody>
                  <a:tcPr marL="12700" marR="12700" marT="12700" marB="0" anchor="b"/>
                </a:tc>
              </a:tr>
              <a:tr h="306570">
                <a:tc>
                  <a:txBody>
                    <a:bodyPr/>
                    <a:lstStyle/>
                    <a:p>
                      <a:pPr algn="l" fontAlgn="b"/>
                      <a:r>
                        <a:rPr lang="en-US" sz="1200" b="0" i="0" u="none" strike="noStrike" dirty="0">
                          <a:solidFill>
                            <a:srgbClr val="000000"/>
                          </a:solidFill>
                          <a:effectLst/>
                          <a:latin typeface="Calibri"/>
                        </a:rPr>
                        <a:t>A</a:t>
                      </a:r>
                      <a:r>
                        <a:rPr lang="en-US" sz="1200" b="0" i="0" u="none" strike="noStrike" dirty="0" smtClean="0">
                          <a:solidFill>
                            <a:srgbClr val="000000"/>
                          </a:solidFill>
                          <a:effectLst/>
                          <a:latin typeface="Calibri"/>
                        </a:rPr>
                        <a:t>uditory</a:t>
                      </a:r>
                      <a:endParaRPr lang="en-US" sz="1200" b="0" i="0" u="none" strike="noStrike" dirty="0">
                        <a:solidFill>
                          <a:srgbClr val="000000"/>
                        </a:solidFill>
                        <a:effectLst/>
                        <a:latin typeface="Calibri"/>
                      </a:endParaRPr>
                    </a:p>
                  </a:txBody>
                  <a:tcPr marL="12700" marR="12700" marT="12700" marB="0" anchor="b"/>
                </a:tc>
                <a:tc>
                  <a:txBody>
                    <a:bodyPr/>
                    <a:lstStyle/>
                    <a:p>
                      <a:pPr algn="ctr" fontAlgn="b"/>
                      <a:r>
                        <a:rPr lang="en-US" sz="1200" b="0" i="0" u="none" strike="noStrike" dirty="0" smtClean="0">
                          <a:solidFill>
                            <a:srgbClr val="000000"/>
                          </a:solidFill>
                          <a:effectLst/>
                          <a:latin typeface="Calibri"/>
                        </a:rPr>
                        <a:t>5.9%</a:t>
                      </a:r>
                      <a:endParaRPr lang="en-US" sz="1200" b="0" i="0" u="none" strike="noStrike" dirty="0">
                        <a:solidFill>
                          <a:srgbClr val="000000"/>
                        </a:solidFill>
                        <a:effectLst/>
                        <a:latin typeface="Calibri"/>
                      </a:endParaRPr>
                    </a:p>
                  </a:txBody>
                  <a:tcPr marL="12700" marR="12700" marT="12700" marB="0" anchor="b"/>
                </a:tc>
                <a:tc>
                  <a:txBody>
                    <a:bodyPr/>
                    <a:lstStyle/>
                    <a:p>
                      <a:pPr algn="ctr" fontAlgn="b"/>
                      <a:endParaRPr lang="en-US" sz="1200" b="0" i="0" u="none" strike="noStrike" dirty="0">
                        <a:solidFill>
                          <a:srgbClr val="000000"/>
                        </a:solidFill>
                        <a:effectLst/>
                        <a:latin typeface="Calibri"/>
                      </a:endParaRPr>
                    </a:p>
                  </a:txBody>
                  <a:tcPr marL="12700" marR="12700" marT="12700" marB="0" anchor="b"/>
                </a:tc>
              </a:tr>
              <a:tr h="306570">
                <a:tc>
                  <a:txBody>
                    <a:bodyPr/>
                    <a:lstStyle/>
                    <a:p>
                      <a:pPr algn="l" fontAlgn="b"/>
                      <a:r>
                        <a:rPr lang="en-US" sz="1200" b="0" i="0" u="none" strike="noStrike" dirty="0">
                          <a:solidFill>
                            <a:srgbClr val="000000"/>
                          </a:solidFill>
                          <a:effectLst/>
                          <a:latin typeface="Calibri"/>
                        </a:rPr>
                        <a:t>D</a:t>
                      </a:r>
                      <a:r>
                        <a:rPr lang="en-US" sz="1200" b="0" i="0" u="none" strike="noStrike" dirty="0" smtClean="0">
                          <a:solidFill>
                            <a:srgbClr val="000000"/>
                          </a:solidFill>
                          <a:effectLst/>
                          <a:latin typeface="Calibri"/>
                        </a:rPr>
                        <a:t>efault </a:t>
                      </a:r>
                      <a:r>
                        <a:rPr lang="en-US" sz="1200" b="0" i="0" u="none" strike="noStrike" dirty="0">
                          <a:solidFill>
                            <a:srgbClr val="000000"/>
                          </a:solidFill>
                          <a:effectLst/>
                          <a:latin typeface="Calibri"/>
                        </a:rPr>
                        <a:t>mode</a:t>
                      </a:r>
                    </a:p>
                  </a:txBody>
                  <a:tcPr marL="12700" marR="12700" marT="12700" marB="0" anchor="b"/>
                </a:tc>
                <a:tc>
                  <a:txBody>
                    <a:bodyPr/>
                    <a:lstStyle/>
                    <a:p>
                      <a:pPr algn="ctr" fontAlgn="b"/>
                      <a:r>
                        <a:rPr lang="en-US" sz="1200" b="0" i="0" u="none" strike="noStrike" dirty="0" smtClean="0">
                          <a:solidFill>
                            <a:srgbClr val="000000"/>
                          </a:solidFill>
                          <a:effectLst/>
                          <a:latin typeface="Calibri"/>
                        </a:rPr>
                        <a:t>20.5%</a:t>
                      </a:r>
                      <a:endParaRPr lang="en-US" sz="1200" b="0" i="0" u="none" strike="noStrike" dirty="0">
                        <a:solidFill>
                          <a:srgbClr val="000000"/>
                        </a:solidFill>
                        <a:effectLst/>
                        <a:latin typeface="Calibri"/>
                      </a:endParaRPr>
                    </a:p>
                  </a:txBody>
                  <a:tcPr marL="12700" marR="12700" marT="12700" marB="0" anchor="b"/>
                </a:tc>
                <a:tc>
                  <a:txBody>
                    <a:bodyPr/>
                    <a:lstStyle/>
                    <a:p>
                      <a:pPr algn="ctr" fontAlgn="b"/>
                      <a:endParaRPr lang="en-US" sz="1200" b="0" i="0" u="none" strike="noStrike" dirty="0">
                        <a:solidFill>
                          <a:srgbClr val="000000"/>
                        </a:solidFill>
                        <a:effectLst/>
                        <a:latin typeface="Calibri"/>
                      </a:endParaRPr>
                    </a:p>
                  </a:txBody>
                  <a:tcPr marL="12700" marR="12700" marT="12700" marB="0" anchor="b"/>
                </a:tc>
              </a:tr>
              <a:tr h="306570">
                <a:tc>
                  <a:txBody>
                    <a:bodyPr/>
                    <a:lstStyle/>
                    <a:p>
                      <a:pPr algn="l" fontAlgn="b"/>
                      <a:r>
                        <a:rPr lang="en-US" sz="1200" b="0" i="0" u="none" strike="noStrike" dirty="0">
                          <a:solidFill>
                            <a:srgbClr val="000000"/>
                          </a:solidFill>
                          <a:effectLst/>
                          <a:latin typeface="Calibri"/>
                        </a:rPr>
                        <a:t>M</a:t>
                      </a:r>
                      <a:r>
                        <a:rPr lang="en-US" sz="1200" b="0" i="0" u="none" strike="noStrike" dirty="0" smtClean="0">
                          <a:solidFill>
                            <a:srgbClr val="000000"/>
                          </a:solidFill>
                          <a:effectLst/>
                          <a:latin typeface="Calibri"/>
                        </a:rPr>
                        <a:t>emory </a:t>
                      </a:r>
                      <a:r>
                        <a:rPr lang="en-US" sz="1200" b="0" i="0" u="none" strike="noStrike" dirty="0">
                          <a:solidFill>
                            <a:srgbClr val="000000"/>
                          </a:solidFill>
                          <a:effectLst/>
                          <a:latin typeface="Calibri"/>
                        </a:rPr>
                        <a:t>retrieval</a:t>
                      </a:r>
                    </a:p>
                  </a:txBody>
                  <a:tcPr marL="12700" marR="12700" marT="12700" marB="0" anchor="b"/>
                </a:tc>
                <a:tc>
                  <a:txBody>
                    <a:bodyPr/>
                    <a:lstStyle/>
                    <a:p>
                      <a:pPr algn="ctr" fontAlgn="b"/>
                      <a:r>
                        <a:rPr lang="en-US" sz="1200" b="0" i="0" u="none" strike="noStrike" dirty="0" smtClean="0">
                          <a:solidFill>
                            <a:srgbClr val="000000"/>
                          </a:solidFill>
                          <a:effectLst/>
                          <a:latin typeface="Calibri"/>
                        </a:rPr>
                        <a:t>2.2%</a:t>
                      </a:r>
                      <a:endParaRPr lang="en-US" sz="1200" b="0" i="0" u="none" strike="noStrike" dirty="0">
                        <a:solidFill>
                          <a:srgbClr val="000000"/>
                        </a:solidFill>
                        <a:effectLst/>
                        <a:latin typeface="Calibri"/>
                      </a:endParaRPr>
                    </a:p>
                  </a:txBody>
                  <a:tcPr marL="12700" marR="12700" marT="12700" marB="0" anchor="b"/>
                </a:tc>
                <a:tc>
                  <a:txBody>
                    <a:bodyPr/>
                    <a:lstStyle/>
                    <a:p>
                      <a:pPr algn="ctr" fontAlgn="b"/>
                      <a:endParaRPr lang="en-US" sz="1200" b="0" i="0" u="none" strike="noStrike" dirty="0">
                        <a:solidFill>
                          <a:srgbClr val="000000"/>
                        </a:solidFill>
                        <a:effectLst/>
                        <a:latin typeface="Calibri"/>
                      </a:endParaRPr>
                    </a:p>
                  </a:txBody>
                  <a:tcPr marL="12700" marR="12700" marT="12700" marB="0" anchor="b"/>
                </a:tc>
              </a:tr>
              <a:tr h="306570">
                <a:tc>
                  <a:txBody>
                    <a:bodyPr/>
                    <a:lstStyle/>
                    <a:p>
                      <a:pPr algn="l" fontAlgn="b"/>
                      <a:r>
                        <a:rPr lang="en-US" sz="1200" b="0" i="0" u="none" strike="noStrike" dirty="0">
                          <a:solidFill>
                            <a:srgbClr val="000000"/>
                          </a:solidFill>
                          <a:effectLst/>
                          <a:latin typeface="Calibri"/>
                        </a:rPr>
                        <a:t>V</a:t>
                      </a:r>
                      <a:r>
                        <a:rPr lang="en-US" sz="1200" b="0" i="0" u="none" strike="noStrike" dirty="0" smtClean="0">
                          <a:solidFill>
                            <a:srgbClr val="000000"/>
                          </a:solidFill>
                          <a:effectLst/>
                          <a:latin typeface="Calibri"/>
                        </a:rPr>
                        <a:t>isual</a:t>
                      </a:r>
                      <a:endParaRPr lang="en-US" sz="1200" b="0" i="0" u="none" strike="noStrike" dirty="0">
                        <a:solidFill>
                          <a:srgbClr val="000000"/>
                        </a:solidFill>
                        <a:effectLst/>
                        <a:latin typeface="Calibri"/>
                      </a:endParaRPr>
                    </a:p>
                  </a:txBody>
                  <a:tcPr marL="12700" marR="12700" marT="12700" marB="0" anchor="b"/>
                </a:tc>
                <a:tc>
                  <a:txBody>
                    <a:bodyPr/>
                    <a:lstStyle/>
                    <a:p>
                      <a:pPr algn="ctr" fontAlgn="b"/>
                      <a:r>
                        <a:rPr lang="en-US" sz="1200" b="0" i="0" u="none" strike="noStrike" dirty="0" smtClean="0">
                          <a:solidFill>
                            <a:srgbClr val="000000"/>
                          </a:solidFill>
                          <a:effectLst/>
                          <a:latin typeface="Calibri"/>
                        </a:rPr>
                        <a:t>14%</a:t>
                      </a:r>
                      <a:endParaRPr lang="en-US" sz="1200" b="0" i="0" u="none" strike="noStrike" dirty="0">
                        <a:solidFill>
                          <a:srgbClr val="000000"/>
                        </a:solidFill>
                        <a:effectLst/>
                        <a:latin typeface="Calibri"/>
                      </a:endParaRPr>
                    </a:p>
                  </a:txBody>
                  <a:tcPr marL="12700" marR="12700" marT="12700" marB="0" anchor="b"/>
                </a:tc>
                <a:tc>
                  <a:txBody>
                    <a:bodyPr/>
                    <a:lstStyle/>
                    <a:p>
                      <a:pPr algn="ctr" fontAlgn="b"/>
                      <a:endParaRPr lang="en-US" sz="1200" b="0" i="0" u="none" strike="noStrike" dirty="0">
                        <a:solidFill>
                          <a:srgbClr val="000000"/>
                        </a:solidFill>
                        <a:effectLst/>
                        <a:latin typeface="Calibri"/>
                      </a:endParaRPr>
                    </a:p>
                  </a:txBody>
                  <a:tcPr marL="12700" marR="12700" marT="12700" marB="0" anchor="b"/>
                </a:tc>
              </a:tr>
              <a:tr h="306570">
                <a:tc>
                  <a:txBody>
                    <a:bodyPr/>
                    <a:lstStyle/>
                    <a:p>
                      <a:pPr algn="l" fontAlgn="b"/>
                      <a:r>
                        <a:rPr lang="en-US" sz="1200" b="0" i="0" u="none" strike="noStrike" dirty="0" err="1">
                          <a:solidFill>
                            <a:srgbClr val="000000"/>
                          </a:solidFill>
                          <a:effectLst/>
                          <a:latin typeface="Calibri"/>
                        </a:rPr>
                        <a:t>F</a:t>
                      </a:r>
                      <a:r>
                        <a:rPr lang="en-US" sz="1200" b="0" i="0" u="none" strike="noStrike" dirty="0" err="1" smtClean="0">
                          <a:solidFill>
                            <a:srgbClr val="000000"/>
                          </a:solidFill>
                          <a:effectLst/>
                          <a:latin typeface="Calibri"/>
                        </a:rPr>
                        <a:t>ronto</a:t>
                      </a:r>
                      <a:r>
                        <a:rPr lang="en-US" sz="1200" b="0" i="0" u="none" strike="noStrike" dirty="0">
                          <a:solidFill>
                            <a:srgbClr val="000000"/>
                          </a:solidFill>
                          <a:effectLst/>
                          <a:latin typeface="Calibri"/>
                        </a:rPr>
                        <a:t>-parietal task control</a:t>
                      </a:r>
                    </a:p>
                  </a:txBody>
                  <a:tcPr marL="12700" marR="12700" marT="12700" marB="0" anchor="b"/>
                </a:tc>
                <a:tc>
                  <a:txBody>
                    <a:bodyPr/>
                    <a:lstStyle/>
                    <a:p>
                      <a:pPr algn="ctr" fontAlgn="b"/>
                      <a:r>
                        <a:rPr lang="en-US" sz="1200" b="0" i="0" u="none" strike="noStrike" dirty="0" smtClean="0">
                          <a:solidFill>
                            <a:srgbClr val="000000"/>
                          </a:solidFill>
                          <a:effectLst/>
                          <a:latin typeface="Calibri"/>
                        </a:rPr>
                        <a:t>11%</a:t>
                      </a:r>
                      <a:endParaRPr lang="en-US" sz="1200" b="0" i="0" u="none" strike="noStrike" dirty="0">
                        <a:solidFill>
                          <a:srgbClr val="000000"/>
                        </a:solidFill>
                        <a:effectLst/>
                        <a:latin typeface="Calibri"/>
                      </a:endParaRPr>
                    </a:p>
                  </a:txBody>
                  <a:tcPr marL="12700" marR="12700" marT="12700" marB="0" anchor="b"/>
                </a:tc>
                <a:tc>
                  <a:txBody>
                    <a:bodyPr/>
                    <a:lstStyle/>
                    <a:p>
                      <a:pPr algn="ctr" fontAlgn="b"/>
                      <a:endParaRPr lang="en-US" sz="1200" b="0" i="0" u="none" strike="noStrike" dirty="0">
                        <a:solidFill>
                          <a:srgbClr val="000000"/>
                        </a:solidFill>
                        <a:effectLst/>
                        <a:latin typeface="Calibri"/>
                      </a:endParaRPr>
                    </a:p>
                  </a:txBody>
                  <a:tcPr marL="12700" marR="12700" marT="12700" marB="0" anchor="b"/>
                </a:tc>
              </a:tr>
              <a:tr h="306570">
                <a:tc>
                  <a:txBody>
                    <a:bodyPr/>
                    <a:lstStyle/>
                    <a:p>
                      <a:pPr algn="l" fontAlgn="b"/>
                      <a:r>
                        <a:rPr lang="en-US" sz="1200" b="0" i="0" u="none" strike="noStrike" dirty="0">
                          <a:solidFill>
                            <a:srgbClr val="000000"/>
                          </a:solidFill>
                          <a:effectLst/>
                          <a:latin typeface="Calibri"/>
                        </a:rPr>
                        <a:t>S</a:t>
                      </a:r>
                      <a:r>
                        <a:rPr lang="en-US" sz="1200" b="0" i="0" u="none" strike="noStrike" dirty="0" smtClean="0">
                          <a:solidFill>
                            <a:srgbClr val="000000"/>
                          </a:solidFill>
                          <a:effectLst/>
                          <a:latin typeface="Calibri"/>
                        </a:rPr>
                        <a:t>alience</a:t>
                      </a:r>
                      <a:endParaRPr lang="en-US" sz="1200" b="0" i="0" u="none" strike="noStrike" dirty="0">
                        <a:solidFill>
                          <a:srgbClr val="000000"/>
                        </a:solidFill>
                        <a:effectLst/>
                        <a:latin typeface="Calibri"/>
                      </a:endParaRPr>
                    </a:p>
                  </a:txBody>
                  <a:tcPr marL="12700" marR="12700" marT="12700" marB="0" anchor="b"/>
                </a:tc>
                <a:tc>
                  <a:txBody>
                    <a:bodyPr/>
                    <a:lstStyle/>
                    <a:p>
                      <a:pPr algn="ctr" fontAlgn="b"/>
                      <a:r>
                        <a:rPr lang="en-US" sz="1200" b="0" i="0" u="none" strike="noStrike" dirty="0" smtClean="0">
                          <a:solidFill>
                            <a:srgbClr val="000000"/>
                          </a:solidFill>
                          <a:effectLst/>
                          <a:latin typeface="Calibri"/>
                        </a:rPr>
                        <a:t>8.2%</a:t>
                      </a:r>
                      <a:endParaRPr lang="en-US" sz="1200" b="0" i="0" u="none" strike="noStrike" dirty="0">
                        <a:solidFill>
                          <a:srgbClr val="000000"/>
                        </a:solidFill>
                        <a:effectLst/>
                        <a:latin typeface="Calibri"/>
                      </a:endParaRPr>
                    </a:p>
                  </a:txBody>
                  <a:tcPr marL="12700" marR="12700" marT="12700" marB="0" anchor="b"/>
                </a:tc>
                <a:tc>
                  <a:txBody>
                    <a:bodyPr/>
                    <a:lstStyle/>
                    <a:p>
                      <a:pPr algn="ctr" fontAlgn="b"/>
                      <a:endParaRPr lang="en-US" sz="1200" b="0" i="0" u="none" strike="noStrike" dirty="0">
                        <a:solidFill>
                          <a:srgbClr val="000000"/>
                        </a:solidFill>
                        <a:effectLst/>
                        <a:latin typeface="Calibri"/>
                      </a:endParaRPr>
                    </a:p>
                  </a:txBody>
                  <a:tcPr marL="12700" marR="12700" marT="12700" marB="0" anchor="b"/>
                </a:tc>
              </a:tr>
              <a:tr h="306570">
                <a:tc>
                  <a:txBody>
                    <a:bodyPr/>
                    <a:lstStyle/>
                    <a:p>
                      <a:pPr algn="l" fontAlgn="b"/>
                      <a:r>
                        <a:rPr lang="en-US" sz="1200" b="0" i="0" u="none" strike="noStrike" dirty="0">
                          <a:solidFill>
                            <a:srgbClr val="000000"/>
                          </a:solidFill>
                          <a:effectLst/>
                          <a:latin typeface="Calibri"/>
                        </a:rPr>
                        <a:t>S</a:t>
                      </a:r>
                      <a:r>
                        <a:rPr lang="en-US" sz="1200" b="0" i="0" u="none" strike="noStrike" dirty="0" smtClean="0">
                          <a:solidFill>
                            <a:srgbClr val="000000"/>
                          </a:solidFill>
                          <a:effectLst/>
                          <a:latin typeface="Calibri"/>
                        </a:rPr>
                        <a:t>ubcortical</a:t>
                      </a:r>
                      <a:endParaRPr lang="en-US" sz="1200" b="0" i="0" u="none" strike="noStrike" dirty="0">
                        <a:solidFill>
                          <a:srgbClr val="000000"/>
                        </a:solidFill>
                        <a:effectLst/>
                        <a:latin typeface="Calibri"/>
                      </a:endParaRPr>
                    </a:p>
                  </a:txBody>
                  <a:tcPr marL="12700" marR="12700" marT="12700" marB="0" anchor="b"/>
                </a:tc>
                <a:tc>
                  <a:txBody>
                    <a:bodyPr/>
                    <a:lstStyle/>
                    <a:p>
                      <a:pPr algn="ctr" fontAlgn="b"/>
                      <a:r>
                        <a:rPr lang="en-US" sz="1200" b="0" i="0" u="none" strike="noStrike" dirty="0" smtClean="0">
                          <a:solidFill>
                            <a:srgbClr val="000000"/>
                          </a:solidFill>
                          <a:effectLst/>
                          <a:latin typeface="Calibri"/>
                        </a:rPr>
                        <a:t>5.9%</a:t>
                      </a:r>
                      <a:endParaRPr lang="en-US" sz="1200" b="0" i="0" u="none" strike="noStrike" dirty="0">
                        <a:solidFill>
                          <a:srgbClr val="000000"/>
                        </a:solidFill>
                        <a:effectLst/>
                        <a:latin typeface="Calibri"/>
                      </a:endParaRPr>
                    </a:p>
                  </a:txBody>
                  <a:tcPr marL="12700" marR="12700" marT="12700" marB="0" anchor="b"/>
                </a:tc>
                <a:tc>
                  <a:txBody>
                    <a:bodyPr/>
                    <a:lstStyle/>
                    <a:p>
                      <a:pPr algn="ctr" fontAlgn="b"/>
                      <a:endParaRPr lang="en-US" sz="1200" b="0" i="0" u="none" strike="noStrike" dirty="0">
                        <a:solidFill>
                          <a:srgbClr val="000000"/>
                        </a:solidFill>
                        <a:effectLst/>
                        <a:latin typeface="Calibri"/>
                      </a:endParaRPr>
                    </a:p>
                  </a:txBody>
                  <a:tcPr marL="12700" marR="12700" marT="12700" marB="0" anchor="b"/>
                </a:tc>
              </a:tr>
              <a:tr h="306570">
                <a:tc>
                  <a:txBody>
                    <a:bodyPr/>
                    <a:lstStyle/>
                    <a:p>
                      <a:pPr algn="l" fontAlgn="b"/>
                      <a:r>
                        <a:rPr lang="en-US" sz="1200" b="0" i="0" u="none" strike="noStrike" dirty="0">
                          <a:solidFill>
                            <a:srgbClr val="000000"/>
                          </a:solidFill>
                          <a:effectLst/>
                          <a:latin typeface="Calibri"/>
                        </a:rPr>
                        <a:t>V</a:t>
                      </a:r>
                      <a:r>
                        <a:rPr lang="en-US" sz="1200" b="0" i="0" u="none" strike="noStrike" dirty="0" smtClean="0">
                          <a:solidFill>
                            <a:srgbClr val="000000"/>
                          </a:solidFill>
                          <a:effectLst/>
                          <a:latin typeface="Calibri"/>
                        </a:rPr>
                        <a:t>entral </a:t>
                      </a:r>
                      <a:r>
                        <a:rPr lang="en-US" sz="1200" b="0" i="0" u="none" strike="noStrike" dirty="0">
                          <a:solidFill>
                            <a:srgbClr val="000000"/>
                          </a:solidFill>
                          <a:effectLst/>
                          <a:latin typeface="Calibri"/>
                        </a:rPr>
                        <a:t>attention</a:t>
                      </a:r>
                    </a:p>
                  </a:txBody>
                  <a:tcPr marL="12700" marR="12700" marT="12700" marB="0" anchor="b"/>
                </a:tc>
                <a:tc>
                  <a:txBody>
                    <a:bodyPr/>
                    <a:lstStyle/>
                    <a:p>
                      <a:pPr algn="ctr" fontAlgn="b"/>
                      <a:r>
                        <a:rPr lang="en-US" sz="1200" b="0" i="0" u="none" strike="noStrike" dirty="0" smtClean="0">
                          <a:solidFill>
                            <a:srgbClr val="000000"/>
                          </a:solidFill>
                          <a:effectLst/>
                          <a:latin typeface="Calibri"/>
                        </a:rPr>
                        <a:t>3.6%</a:t>
                      </a:r>
                      <a:endParaRPr lang="en-US" sz="1200" b="0" i="0" u="none" strike="noStrike" dirty="0">
                        <a:solidFill>
                          <a:srgbClr val="000000"/>
                        </a:solidFill>
                        <a:effectLst/>
                        <a:latin typeface="Calibri"/>
                      </a:endParaRPr>
                    </a:p>
                  </a:txBody>
                  <a:tcPr marL="12700" marR="12700" marT="12700" marB="0" anchor="b"/>
                </a:tc>
                <a:tc>
                  <a:txBody>
                    <a:bodyPr/>
                    <a:lstStyle/>
                    <a:p>
                      <a:pPr algn="ctr" fontAlgn="b"/>
                      <a:endParaRPr lang="en-US" sz="1200" b="0" i="0" u="none" strike="noStrike" dirty="0">
                        <a:solidFill>
                          <a:srgbClr val="000000"/>
                        </a:solidFill>
                        <a:effectLst/>
                        <a:latin typeface="Calibri"/>
                      </a:endParaRPr>
                    </a:p>
                  </a:txBody>
                  <a:tcPr marL="12700" marR="12700" marT="12700" marB="0" anchor="b"/>
                </a:tc>
              </a:tr>
              <a:tr h="306570">
                <a:tc>
                  <a:txBody>
                    <a:bodyPr/>
                    <a:lstStyle/>
                    <a:p>
                      <a:pPr algn="l" fontAlgn="b"/>
                      <a:r>
                        <a:rPr lang="en-US" sz="1200" b="0" i="0" u="none" strike="noStrike" dirty="0">
                          <a:solidFill>
                            <a:srgbClr val="000000"/>
                          </a:solidFill>
                          <a:effectLst/>
                          <a:latin typeface="Calibri"/>
                        </a:rPr>
                        <a:t>C</a:t>
                      </a:r>
                      <a:r>
                        <a:rPr lang="en-US" sz="1200" b="0" i="0" u="none" strike="noStrike" dirty="0" smtClean="0">
                          <a:solidFill>
                            <a:srgbClr val="000000"/>
                          </a:solidFill>
                          <a:effectLst/>
                          <a:latin typeface="Calibri"/>
                        </a:rPr>
                        <a:t>erebellar</a:t>
                      </a:r>
                      <a:endParaRPr lang="en-US" sz="1200" b="0" i="0" u="none" strike="noStrike" dirty="0">
                        <a:solidFill>
                          <a:srgbClr val="000000"/>
                        </a:solidFill>
                        <a:effectLst/>
                        <a:latin typeface="Calibri"/>
                      </a:endParaRPr>
                    </a:p>
                  </a:txBody>
                  <a:tcPr marL="12700" marR="12700" marT="12700" marB="0" anchor="b"/>
                </a:tc>
                <a:tc>
                  <a:txBody>
                    <a:bodyPr/>
                    <a:lstStyle/>
                    <a:p>
                      <a:pPr algn="ctr" fontAlgn="b"/>
                      <a:r>
                        <a:rPr lang="en-US" sz="1200" b="0" i="0" u="none" strike="noStrike" dirty="0" smtClean="0">
                          <a:solidFill>
                            <a:srgbClr val="000000"/>
                          </a:solidFill>
                          <a:effectLst/>
                          <a:latin typeface="Calibri"/>
                        </a:rPr>
                        <a:t>1.4%</a:t>
                      </a:r>
                      <a:endParaRPr lang="en-US" sz="1200" b="0" i="0" u="none" strike="noStrike" dirty="0">
                        <a:solidFill>
                          <a:srgbClr val="000000"/>
                        </a:solidFill>
                        <a:effectLst/>
                        <a:latin typeface="Calibri"/>
                      </a:endParaRPr>
                    </a:p>
                  </a:txBody>
                  <a:tcPr marL="12700" marR="12700" marT="12700" marB="0" anchor="b"/>
                </a:tc>
                <a:tc>
                  <a:txBody>
                    <a:bodyPr/>
                    <a:lstStyle/>
                    <a:p>
                      <a:pPr algn="ctr" fontAlgn="b"/>
                      <a:endParaRPr lang="en-US" sz="1200" b="0" i="0" u="none" strike="noStrike" dirty="0">
                        <a:solidFill>
                          <a:srgbClr val="000000"/>
                        </a:solidFill>
                        <a:effectLst/>
                        <a:latin typeface="Calibri"/>
                      </a:endParaRPr>
                    </a:p>
                  </a:txBody>
                  <a:tcPr marL="12700" marR="12700" marT="12700" marB="0" anchor="b"/>
                </a:tc>
              </a:tr>
              <a:tr h="306570">
                <a:tc>
                  <a:txBody>
                    <a:bodyPr/>
                    <a:lstStyle/>
                    <a:p>
                      <a:pPr algn="l" fontAlgn="b"/>
                      <a:r>
                        <a:rPr lang="en-US" sz="1200" b="0" i="0" u="none" strike="noStrike" dirty="0">
                          <a:solidFill>
                            <a:srgbClr val="000000"/>
                          </a:solidFill>
                          <a:effectLst/>
                          <a:latin typeface="Calibri"/>
                        </a:rPr>
                        <a:t>D</a:t>
                      </a:r>
                      <a:r>
                        <a:rPr lang="en-US" sz="1200" b="0" i="0" u="none" strike="noStrike" dirty="0" smtClean="0">
                          <a:solidFill>
                            <a:srgbClr val="000000"/>
                          </a:solidFill>
                          <a:effectLst/>
                          <a:latin typeface="Calibri"/>
                        </a:rPr>
                        <a:t>orsal </a:t>
                      </a:r>
                      <a:r>
                        <a:rPr lang="en-US" sz="1200" b="0" i="0" u="none" strike="noStrike" dirty="0">
                          <a:solidFill>
                            <a:srgbClr val="000000"/>
                          </a:solidFill>
                          <a:effectLst/>
                          <a:latin typeface="Calibri"/>
                        </a:rPr>
                        <a:t>attention</a:t>
                      </a:r>
                    </a:p>
                  </a:txBody>
                  <a:tcPr marL="12700" marR="12700" marT="12700" marB="0" anchor="b"/>
                </a:tc>
                <a:tc>
                  <a:txBody>
                    <a:bodyPr/>
                    <a:lstStyle/>
                    <a:p>
                      <a:pPr algn="ctr" fontAlgn="b"/>
                      <a:r>
                        <a:rPr lang="en-US" sz="1200" b="0" i="0" u="none" strike="noStrike" dirty="0" smtClean="0">
                          <a:solidFill>
                            <a:srgbClr val="000000"/>
                          </a:solidFill>
                          <a:effectLst/>
                          <a:latin typeface="Calibri"/>
                        </a:rPr>
                        <a:t>5%</a:t>
                      </a:r>
                      <a:endParaRPr lang="en-US" sz="1200" b="0" i="0" u="none" strike="noStrike" dirty="0">
                        <a:solidFill>
                          <a:srgbClr val="000000"/>
                        </a:solidFill>
                        <a:effectLst/>
                        <a:latin typeface="Calibri"/>
                      </a:endParaRPr>
                    </a:p>
                  </a:txBody>
                  <a:tcPr marL="12700" marR="12700" marT="12700" marB="0" anchor="b"/>
                </a:tc>
                <a:tc>
                  <a:txBody>
                    <a:bodyPr/>
                    <a:lstStyle/>
                    <a:p>
                      <a:pPr algn="ctr" fontAlgn="b"/>
                      <a:endParaRPr lang="en-US" sz="1200" b="0" i="0" u="none" strike="noStrike" dirty="0" smtClean="0">
                        <a:solidFill>
                          <a:srgbClr val="000000"/>
                        </a:solidFill>
                        <a:effectLst/>
                        <a:latin typeface="Calibri"/>
                      </a:endParaRPr>
                    </a:p>
                  </a:txBody>
                  <a:tcPr marL="12700" marR="12700" marT="12700" marB="0" anchor="b"/>
                </a:tc>
              </a:tr>
              <a:tr h="306570">
                <a:tc>
                  <a:txBody>
                    <a:bodyPr/>
                    <a:lstStyle/>
                    <a:p>
                      <a:pPr algn="l" fontAlgn="b"/>
                      <a:r>
                        <a:rPr lang="en-US" sz="1200" b="0" i="0" u="none" strike="noStrike" dirty="0">
                          <a:solidFill>
                            <a:srgbClr val="000000"/>
                          </a:solidFill>
                          <a:effectLst/>
                          <a:latin typeface="Calibri"/>
                        </a:rPr>
                        <a:t>uncertain</a:t>
                      </a:r>
                    </a:p>
                  </a:txBody>
                  <a:tcPr marL="12700" marR="12700" marT="12700" marB="0" anchor="b"/>
                </a:tc>
                <a:tc>
                  <a:txBody>
                    <a:bodyPr/>
                    <a:lstStyle/>
                    <a:p>
                      <a:pPr algn="ctr" fontAlgn="b"/>
                      <a:r>
                        <a:rPr lang="en-US" sz="1200" b="0" i="0" u="none" strike="noStrike" dirty="0" smtClean="0">
                          <a:solidFill>
                            <a:srgbClr val="000000"/>
                          </a:solidFill>
                          <a:effectLst/>
                          <a:latin typeface="Calibri"/>
                        </a:rPr>
                        <a:t>5%</a:t>
                      </a:r>
                      <a:endParaRPr lang="en-US" sz="1200" b="0" i="0" u="none" strike="noStrike" dirty="0">
                        <a:solidFill>
                          <a:srgbClr val="000000"/>
                        </a:solidFill>
                        <a:effectLst/>
                        <a:latin typeface="Calibri"/>
                      </a:endParaRPr>
                    </a:p>
                  </a:txBody>
                  <a:tcPr marL="12700" marR="12700" marT="12700" marB="0" anchor="b"/>
                </a:tc>
                <a:tc>
                  <a:txBody>
                    <a:bodyPr/>
                    <a:lstStyle/>
                    <a:p>
                      <a:pPr algn="ctr" fontAlgn="b"/>
                      <a:endParaRPr lang="en-US" sz="1200" b="0" i="0" u="none" strike="noStrike" dirty="0" smtClean="0">
                        <a:solidFill>
                          <a:srgbClr val="000000"/>
                        </a:solidFill>
                        <a:effectLst/>
                        <a:latin typeface="Calibri"/>
                      </a:endParaRPr>
                    </a:p>
                  </a:txBody>
                  <a:tcPr marL="12700" marR="12700" marT="12700" marB="0" anchor="b"/>
                </a:tc>
              </a:tr>
            </a:tbl>
          </a:graphicData>
        </a:graphic>
      </p:graphicFrame>
      <p:sp>
        <p:nvSpPr>
          <p:cNvPr id="9" name="Right Arrow 8"/>
          <p:cNvSpPr/>
          <p:nvPr/>
        </p:nvSpPr>
        <p:spPr>
          <a:xfrm>
            <a:off x="5933347" y="5235841"/>
            <a:ext cx="2288931" cy="362880"/>
          </a:xfrm>
          <a:prstGeom prst="rightArrow">
            <a:avLst/>
          </a:prstGeom>
          <a:noFill/>
          <a:ln>
            <a:solidFill>
              <a:srgbClr val="31093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Arrow 9"/>
          <p:cNvSpPr/>
          <p:nvPr/>
        </p:nvSpPr>
        <p:spPr>
          <a:xfrm>
            <a:off x="5178822" y="2134079"/>
            <a:ext cx="2933818" cy="1282813"/>
          </a:xfrm>
          <a:prstGeom prst="rightArrow">
            <a:avLst/>
          </a:prstGeom>
          <a:noFill/>
          <a:ln>
            <a:solidFill>
              <a:srgbClr val="31093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345586" y="3784320"/>
            <a:ext cx="1676094" cy="1725526"/>
          </a:xfrm>
          <a:prstGeom prst="ellipse">
            <a:avLst/>
          </a:prstGeom>
          <a:noFill/>
          <a:ln>
            <a:solidFill>
              <a:srgbClr val="31093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440623" y="1226880"/>
            <a:ext cx="3762568" cy="646331"/>
          </a:xfrm>
          <a:prstGeom prst="rect">
            <a:avLst/>
          </a:prstGeom>
          <a:noFill/>
        </p:spPr>
        <p:txBody>
          <a:bodyPr wrap="none" rtlCol="0">
            <a:spAutoFit/>
          </a:bodyPr>
          <a:lstStyle/>
          <a:p>
            <a:r>
              <a:rPr lang="en-US" dirty="0" smtClean="0"/>
              <a:t>Pie chart showing selection ratio of </a:t>
            </a:r>
          </a:p>
          <a:p>
            <a:r>
              <a:rPr lang="en-US" dirty="0" smtClean="0"/>
              <a:t>functional networks</a:t>
            </a:r>
            <a:endParaRPr lang="en-US" dirty="0"/>
          </a:p>
        </p:txBody>
      </p:sp>
    </p:spTree>
    <p:extLst>
      <p:ext uri="{BB962C8B-B14F-4D97-AF65-F5344CB8AC3E}">
        <p14:creationId xmlns:p14="http://schemas.microsoft.com/office/powerpoint/2010/main" val="1625912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0-#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Can ASD be detected using fMRI data? </a:t>
            </a:r>
            <a:endParaRPr lang="en-US" dirty="0"/>
          </a:p>
        </p:txBody>
      </p:sp>
      <p:sp>
        <p:nvSpPr>
          <p:cNvPr id="3" name="Content Placeholder 2"/>
          <p:cNvSpPr>
            <a:spLocks noGrp="1"/>
          </p:cNvSpPr>
          <p:nvPr>
            <p:ph idx="1"/>
          </p:nvPr>
        </p:nvSpPr>
        <p:spPr/>
        <p:txBody>
          <a:bodyPr>
            <a:normAutofit fontScale="92500" lnSpcReduction="20000"/>
          </a:bodyPr>
          <a:lstStyle/>
          <a:p>
            <a:pPr marL="342900" lvl="1" indent="-342900">
              <a:buFont typeface="Arial"/>
              <a:buChar char="•"/>
            </a:pPr>
            <a:r>
              <a:rPr lang="en-US" dirty="0" smtClean="0"/>
              <a:t>Machine-learning (ML) application in classifying autism data from typically developing functional imaging data </a:t>
            </a:r>
          </a:p>
          <a:p>
            <a:pPr lvl="1"/>
            <a:r>
              <a:rPr lang="en-US" dirty="0" smtClean="0">
                <a:solidFill>
                  <a:srgbClr val="FFFFFF"/>
                </a:solidFill>
              </a:rPr>
              <a:t>Classification studies in autism: Anderson et al. (2011) </a:t>
            </a:r>
            <a:endParaRPr lang="en-US" dirty="0" smtClean="0"/>
          </a:p>
          <a:p>
            <a:r>
              <a:rPr lang="en-US" sz="2800" dirty="0" smtClean="0"/>
              <a:t>Experimental method: implement ML algorithms to maximize classification accuracy while selecting for </a:t>
            </a:r>
            <a:r>
              <a:rPr lang="en-US" sz="2800" i="1" dirty="0" smtClean="0"/>
              <a:t>features</a:t>
            </a:r>
            <a:r>
              <a:rPr lang="en-US" sz="2800" dirty="0" smtClean="0"/>
              <a:t> that were most informative</a:t>
            </a:r>
          </a:p>
          <a:p>
            <a:r>
              <a:rPr lang="en-US" sz="2800" dirty="0" smtClean="0"/>
              <a:t>Try to understand patterns underlying autism by using a data-driven approach to classify ASD fcMRI</a:t>
            </a:r>
          </a:p>
          <a:p>
            <a:r>
              <a:rPr lang="en-US" sz="2800" dirty="0">
                <a:solidFill>
                  <a:srgbClr val="FFFFFF"/>
                </a:solidFill>
              </a:rPr>
              <a:t>ADHD 200 Competition: </a:t>
            </a:r>
            <a:r>
              <a:rPr lang="en-US" sz="2800" dirty="0" smtClean="0">
                <a:solidFill>
                  <a:srgbClr val="FFFFFF"/>
                </a:solidFill>
              </a:rPr>
              <a:t>21 teams competed in classifying fMRI </a:t>
            </a:r>
            <a:r>
              <a:rPr lang="en-US" sz="2800" dirty="0">
                <a:solidFill>
                  <a:srgbClr val="FFFFFF"/>
                </a:solidFill>
              </a:rPr>
              <a:t>data collected from various </a:t>
            </a:r>
            <a:r>
              <a:rPr lang="en-US" sz="2800" dirty="0" smtClean="0">
                <a:solidFill>
                  <a:srgbClr val="FFFFFF"/>
                </a:solidFill>
              </a:rPr>
              <a:t>sites.</a:t>
            </a:r>
          </a:p>
          <a:p>
            <a:pPr lvl="1"/>
            <a:r>
              <a:rPr lang="en-US" sz="2400" dirty="0" smtClean="0">
                <a:solidFill>
                  <a:srgbClr val="FFFFFF"/>
                </a:solidFill>
              </a:rPr>
              <a:t>Highest prediction accuracy: 60.5%; sensitivity: 52%, specificity: 94%</a:t>
            </a:r>
            <a:r>
              <a:rPr lang="en-US" sz="2400" dirty="0" smtClean="0">
                <a:solidFill>
                  <a:srgbClr val="FFFFFF"/>
                </a:solidFill>
              </a:rPr>
              <a:t> </a:t>
            </a:r>
            <a:endParaRPr lang="en-US" sz="2200" dirty="0" smtClean="0"/>
          </a:p>
          <a:p>
            <a:pPr marL="0" indent="0">
              <a:buNone/>
            </a:pPr>
            <a:endParaRPr lang="en-US" sz="2600" dirty="0"/>
          </a:p>
        </p:txBody>
      </p:sp>
    </p:spTree>
    <p:extLst>
      <p:ext uri="{BB962C8B-B14F-4D97-AF65-F5344CB8AC3E}">
        <p14:creationId xmlns:p14="http://schemas.microsoft.com/office/powerpoint/2010/main" val="17718093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latin typeface="Arial"/>
                <a:cs typeface="Arial"/>
              </a:rPr>
              <a:t>T</a:t>
            </a:r>
            <a:r>
              <a:rPr lang="en-US" sz="3600" dirty="0" smtClean="0">
                <a:latin typeface="Arial"/>
                <a:cs typeface="Arial"/>
              </a:rPr>
              <a:t>oward diagnostic classification of autism</a:t>
            </a:r>
            <a:endParaRPr lang="en-US" sz="3600" dirty="0">
              <a:latin typeface="Arial"/>
              <a:cs typeface="Arial"/>
            </a:endParaRPr>
          </a:p>
        </p:txBody>
      </p:sp>
      <p:sp>
        <p:nvSpPr>
          <p:cNvPr id="3" name="TextBox 2"/>
          <p:cNvSpPr txBox="1"/>
          <p:nvPr/>
        </p:nvSpPr>
        <p:spPr>
          <a:xfrm>
            <a:off x="457200" y="1236226"/>
            <a:ext cx="8229600" cy="4278094"/>
          </a:xfrm>
          <a:prstGeom prst="rect">
            <a:avLst/>
          </a:prstGeom>
          <a:noFill/>
        </p:spPr>
        <p:txBody>
          <a:bodyPr wrap="square" rtlCol="0">
            <a:spAutoFit/>
          </a:bodyPr>
          <a:lstStyle/>
          <a:p>
            <a:pPr marL="285750" indent="-285750">
              <a:buFont typeface="Arial"/>
              <a:buChar char="•"/>
            </a:pPr>
            <a:r>
              <a:rPr lang="en-US" sz="2800" dirty="0" smtClean="0">
                <a:latin typeface="Arial"/>
                <a:cs typeface="Arial"/>
              </a:rPr>
              <a:t>Motivation: Identification of complex biomarkers</a:t>
            </a:r>
          </a:p>
          <a:p>
            <a:pPr marL="285750" indent="-285750">
              <a:buFont typeface="Arial"/>
              <a:buChar char="•"/>
            </a:pPr>
            <a:r>
              <a:rPr lang="en-US" sz="2800" dirty="0" smtClean="0">
                <a:latin typeface="Arial"/>
                <a:cs typeface="Arial"/>
              </a:rPr>
              <a:t>Current classification efforts </a:t>
            </a:r>
          </a:p>
          <a:p>
            <a:pPr marL="742950" lvl="1" indent="-285750">
              <a:buFont typeface="Arial"/>
              <a:buChar char="•"/>
            </a:pPr>
            <a:r>
              <a:rPr lang="en-US" sz="2400" dirty="0" smtClean="0">
                <a:latin typeface="Arial"/>
                <a:cs typeface="Arial"/>
              </a:rPr>
              <a:t>Anderson et al. (2011): 71 – 79% overall from data collected from one site</a:t>
            </a:r>
          </a:p>
          <a:p>
            <a:pPr marL="285750" indent="-285750">
              <a:buFont typeface="Arial"/>
              <a:buChar char="•"/>
            </a:pPr>
            <a:r>
              <a:rPr lang="en-US" sz="2800" dirty="0" smtClean="0">
                <a:latin typeface="Arial"/>
                <a:cs typeface="Arial"/>
              </a:rPr>
              <a:t>Objective: </a:t>
            </a:r>
            <a:r>
              <a:rPr lang="en-US" sz="2800" dirty="0"/>
              <a:t>t</a:t>
            </a:r>
            <a:r>
              <a:rPr lang="en-US" sz="2800" dirty="0" smtClean="0"/>
              <a:t>o find functional connections that are informative in classifying autism from typically developing imaging data, for identifying possible biomarkers </a:t>
            </a:r>
          </a:p>
          <a:p>
            <a:pPr marL="285750" indent="-285750">
              <a:buFont typeface="Arial"/>
              <a:buChar char="•"/>
            </a:pPr>
            <a:r>
              <a:rPr lang="en-US" sz="2800" dirty="0" smtClean="0"/>
              <a:t>Challenge: classifying data collected across various sites </a:t>
            </a:r>
          </a:p>
        </p:txBody>
      </p:sp>
      <p:sp>
        <p:nvSpPr>
          <p:cNvPr id="5" name="TextBox 4"/>
          <p:cNvSpPr txBox="1"/>
          <p:nvPr/>
        </p:nvSpPr>
        <p:spPr>
          <a:xfrm>
            <a:off x="332156" y="6467231"/>
            <a:ext cx="8723187" cy="276999"/>
          </a:xfrm>
          <a:prstGeom prst="rect">
            <a:avLst/>
          </a:prstGeom>
          <a:noFill/>
        </p:spPr>
        <p:txBody>
          <a:bodyPr wrap="none" rtlCol="0">
            <a:spAutoFit/>
          </a:bodyPr>
          <a:lstStyle/>
          <a:p>
            <a:r>
              <a:rPr lang="en-US" sz="1200" dirty="0" smtClean="0"/>
              <a:t>Anderson et al., Functional connectivity magnetic resonance imaging classification of autism, Brain, 2011, 134(12):3739-3751</a:t>
            </a:r>
            <a:endParaRPr lang="en-US" sz="1200" dirty="0"/>
          </a:p>
        </p:txBody>
      </p:sp>
    </p:spTree>
    <p:extLst>
      <p:ext uri="{BB962C8B-B14F-4D97-AF65-F5344CB8AC3E}">
        <p14:creationId xmlns:p14="http://schemas.microsoft.com/office/powerpoint/2010/main" val="243286838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Methods</a:t>
            </a:r>
            <a:endParaRPr lang="en-US" dirty="0"/>
          </a:p>
        </p:txBody>
      </p:sp>
      <p:sp>
        <p:nvSpPr>
          <p:cNvPr id="3" name="Content Placeholder 2"/>
          <p:cNvSpPr>
            <a:spLocks noGrp="1"/>
          </p:cNvSpPr>
          <p:nvPr>
            <p:ph idx="1"/>
          </p:nvPr>
        </p:nvSpPr>
        <p:spPr/>
        <p:txBody>
          <a:bodyPr>
            <a:noAutofit/>
          </a:bodyPr>
          <a:lstStyle/>
          <a:p>
            <a:r>
              <a:rPr lang="en-US" sz="2800" dirty="0" smtClean="0"/>
              <a:t>Autism Brain Imaging Data Exchange (ABIDE) </a:t>
            </a:r>
          </a:p>
          <a:p>
            <a:pPr lvl="1"/>
            <a:r>
              <a:rPr lang="en-US" sz="2400" dirty="0" smtClean="0"/>
              <a:t>To maximize data quality:</a:t>
            </a:r>
          </a:p>
          <a:p>
            <a:pPr lvl="2"/>
            <a:r>
              <a:rPr lang="en-US" sz="2000" dirty="0" smtClean="0">
                <a:solidFill>
                  <a:srgbClr val="FFFFFF"/>
                </a:solidFill>
              </a:rPr>
              <a:t>fcMRI sensitive to even small amounts of motion</a:t>
            </a:r>
            <a:endParaRPr lang="en-US" sz="2000" dirty="0" smtClean="0"/>
          </a:p>
          <a:p>
            <a:pPr lvl="2"/>
            <a:r>
              <a:rPr lang="en-US" sz="2000" dirty="0" smtClean="0"/>
              <a:t>Relatively conservative motion cutoff </a:t>
            </a:r>
            <a:r>
              <a:rPr lang="en-US" sz="2000" dirty="0"/>
              <a:t>&gt;</a:t>
            </a:r>
            <a:r>
              <a:rPr lang="en-US" sz="2000" dirty="0" smtClean="0"/>
              <a:t>0.25mm for censoring (“scrubbing”)</a:t>
            </a:r>
          </a:p>
          <a:p>
            <a:pPr lvl="1"/>
            <a:r>
              <a:rPr lang="en-US" sz="2400" dirty="0"/>
              <a:t>L</a:t>
            </a:r>
            <a:r>
              <a:rPr lang="en-US" sz="2400" dirty="0" smtClean="0"/>
              <a:t>arge sample size + low motion</a:t>
            </a:r>
          </a:p>
          <a:p>
            <a:pPr lvl="1"/>
            <a:r>
              <a:rPr lang="en-US" sz="2400" dirty="0" smtClean="0"/>
              <a:t>Resting state (rs-fMRI) data from 252 low-motion participants</a:t>
            </a:r>
          </a:p>
          <a:p>
            <a:pPr lvl="2"/>
            <a:r>
              <a:rPr lang="en-US" sz="2000" dirty="0" smtClean="0"/>
              <a:t>Training set: N=202</a:t>
            </a:r>
          </a:p>
          <a:p>
            <a:pPr lvl="2"/>
            <a:r>
              <a:rPr lang="en-US" sz="2000" dirty="0" smtClean="0"/>
              <a:t>Validation set: N=50 (randomly selected) </a:t>
            </a:r>
          </a:p>
          <a:p>
            <a:pPr lvl="2"/>
            <a:r>
              <a:rPr lang="en-US" sz="2000" dirty="0" smtClean="0"/>
              <a:t>In each set, equal numbers of ASD and TD participants, matched for age and head motion</a:t>
            </a:r>
          </a:p>
        </p:txBody>
      </p:sp>
    </p:spTree>
    <p:extLst>
      <p:ext uri="{BB962C8B-B14F-4D97-AF65-F5344CB8AC3E}">
        <p14:creationId xmlns:p14="http://schemas.microsoft.com/office/powerpoint/2010/main" val="311260204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preprocessing</a:t>
            </a:r>
            <a:endParaRPr lang="en-US" dirty="0"/>
          </a:p>
        </p:txBody>
      </p:sp>
      <p:sp>
        <p:nvSpPr>
          <p:cNvPr id="3" name="Content Placeholder 2"/>
          <p:cNvSpPr>
            <a:spLocks noGrp="1"/>
          </p:cNvSpPr>
          <p:nvPr>
            <p:ph idx="1"/>
          </p:nvPr>
        </p:nvSpPr>
        <p:spPr/>
        <p:txBody>
          <a:bodyPr>
            <a:normAutofit/>
          </a:bodyPr>
          <a:lstStyle/>
          <a:p>
            <a:r>
              <a:rPr lang="en-US" sz="2800" dirty="0" smtClean="0"/>
              <a:t>AFNI and FSL</a:t>
            </a:r>
          </a:p>
          <a:p>
            <a:r>
              <a:rPr lang="en-US" sz="2800" dirty="0" smtClean="0"/>
              <a:t>Slice-time, motion (3dvolreg), and field-map correction</a:t>
            </a:r>
          </a:p>
          <a:p>
            <a:r>
              <a:rPr lang="en-US" sz="2800" dirty="0" smtClean="0"/>
              <a:t>Second-order band-pass using Butterworth filter </a:t>
            </a:r>
            <a:r>
              <a:rPr lang="en-US" sz="2400" dirty="0" smtClean="0"/>
              <a:t>(.008&lt;</a:t>
            </a:r>
            <a:r>
              <a:rPr lang="en-US" sz="2400" i="1" dirty="0" smtClean="0"/>
              <a:t>f&lt;</a:t>
            </a:r>
            <a:r>
              <a:rPr lang="en-US" sz="2400" dirty="0" smtClean="0"/>
              <a:t>.08)</a:t>
            </a:r>
          </a:p>
          <a:p>
            <a:pPr lvl="1"/>
            <a:r>
              <a:rPr lang="en-US" sz="2400" dirty="0" smtClean="0"/>
              <a:t>Minimize the ripple effect of motion from high-motion time points that are later censored                                                                                                                                                                       </a:t>
            </a:r>
          </a:p>
          <a:p>
            <a:r>
              <a:rPr lang="en-US" sz="2800" dirty="0" smtClean="0"/>
              <a:t>17 nuisance regressors</a:t>
            </a:r>
          </a:p>
          <a:p>
            <a:pPr lvl="1"/>
            <a:r>
              <a:rPr lang="en-US" sz="2400" dirty="0" smtClean="0"/>
              <a:t>6 rigid-body, white matter, ventricles, and derivatives </a:t>
            </a:r>
          </a:p>
          <a:p>
            <a:pPr lvl="1"/>
            <a:r>
              <a:rPr lang="en-US" sz="2400" dirty="0"/>
              <a:t>G</a:t>
            </a:r>
            <a:r>
              <a:rPr lang="en-US" sz="2400" dirty="0" smtClean="0"/>
              <a:t>lobal signal</a:t>
            </a:r>
            <a:endParaRPr lang="en-US" sz="2400" dirty="0"/>
          </a:p>
        </p:txBody>
      </p:sp>
    </p:spTree>
    <p:extLst>
      <p:ext uri="{BB962C8B-B14F-4D97-AF65-F5344CB8AC3E}">
        <p14:creationId xmlns:p14="http://schemas.microsoft.com/office/powerpoint/2010/main" val="403571005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ROI selection</a:t>
            </a:r>
            <a:endParaRPr lang="en-US" dirty="0"/>
          </a:p>
        </p:txBody>
      </p:sp>
      <p:sp>
        <p:nvSpPr>
          <p:cNvPr id="3" name="Content Placeholder 2"/>
          <p:cNvSpPr>
            <a:spLocks noGrp="1"/>
          </p:cNvSpPr>
          <p:nvPr>
            <p:ph idx="1"/>
          </p:nvPr>
        </p:nvSpPr>
        <p:spPr/>
        <p:txBody>
          <a:bodyPr/>
          <a:lstStyle/>
          <a:p>
            <a:r>
              <a:rPr lang="en-US" dirty="0"/>
              <a:t>264 ROIs </a:t>
            </a:r>
            <a:r>
              <a:rPr lang="en-US" dirty="0" smtClean="0"/>
              <a:t>defined from </a:t>
            </a:r>
            <a:r>
              <a:rPr lang="en-US" dirty="0"/>
              <a:t>meta-</a:t>
            </a:r>
            <a:r>
              <a:rPr lang="en-US" dirty="0" smtClean="0"/>
              <a:t>analysis by Power et al. (2011)</a:t>
            </a:r>
          </a:p>
          <a:p>
            <a:pPr lvl="1"/>
            <a:r>
              <a:rPr lang="en-US" dirty="0" smtClean="0"/>
              <a:t>Almost all assigned to known functional networks</a:t>
            </a:r>
          </a:p>
          <a:p>
            <a:endParaRPr lang="en-US" dirty="0" smtClean="0"/>
          </a:p>
        </p:txBody>
      </p:sp>
      <p:pic>
        <p:nvPicPr>
          <p:cNvPr id="4" name="Picture 3" descr="Screen Shot 2013-03-01 at 3.54.1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7086" y="3261224"/>
            <a:ext cx="7033684" cy="2676163"/>
          </a:xfrm>
          <a:prstGeom prst="rect">
            <a:avLst/>
          </a:prstGeom>
          <a:ln>
            <a:noFill/>
          </a:ln>
          <a:effectLst>
            <a:outerShdw blurRad="260350" dist="76200" dir="2700000" algn="tl" rotWithShape="0">
              <a:schemeClr val="bg2">
                <a:lumMod val="60000"/>
                <a:lumOff val="40000"/>
                <a:alpha val="65000"/>
              </a:schemeClr>
            </a:outerShdw>
          </a:effectLst>
        </p:spPr>
      </p:pic>
      <p:sp>
        <p:nvSpPr>
          <p:cNvPr id="5" name="TextBox 4"/>
          <p:cNvSpPr txBox="1"/>
          <p:nvPr/>
        </p:nvSpPr>
        <p:spPr>
          <a:xfrm>
            <a:off x="322389" y="6408620"/>
            <a:ext cx="8677976" cy="338554"/>
          </a:xfrm>
          <a:prstGeom prst="rect">
            <a:avLst/>
          </a:prstGeom>
          <a:noFill/>
        </p:spPr>
        <p:txBody>
          <a:bodyPr wrap="none" rtlCol="0">
            <a:spAutoFit/>
          </a:bodyPr>
          <a:lstStyle/>
          <a:p>
            <a:r>
              <a:rPr lang="en-US" sz="1600" dirty="0" smtClean="0"/>
              <a:t>Power et al., Functional Network Organization of the Human Brain, Neuron, 2011, 72:665-678</a:t>
            </a:r>
            <a:endParaRPr lang="en-US" sz="1600" dirty="0"/>
          </a:p>
        </p:txBody>
      </p:sp>
    </p:spTree>
    <p:extLst>
      <p:ext uri="{BB962C8B-B14F-4D97-AF65-F5344CB8AC3E}">
        <p14:creationId xmlns:p14="http://schemas.microsoft.com/office/powerpoint/2010/main" val="348292635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Functional connectivity</a:t>
            </a:r>
            <a:endParaRPr lang="en-US" dirty="0"/>
          </a:p>
        </p:txBody>
      </p:sp>
      <p:sp>
        <p:nvSpPr>
          <p:cNvPr id="3" name="Content Placeholder 2"/>
          <p:cNvSpPr>
            <a:spLocks noGrp="1"/>
          </p:cNvSpPr>
          <p:nvPr>
            <p:ph idx="1"/>
          </p:nvPr>
        </p:nvSpPr>
        <p:spPr/>
        <p:txBody>
          <a:bodyPr/>
          <a:lstStyle/>
          <a:p>
            <a:r>
              <a:rPr lang="en-US" dirty="0" smtClean="0"/>
              <a:t>Pearson’s correlation matrix computed to quantify connectivity between ROIs</a:t>
            </a:r>
          </a:p>
          <a:p>
            <a:pPr lvl="1"/>
            <a:r>
              <a:rPr lang="en-US" dirty="0" smtClean="0"/>
              <a:t>Correlation coefficients were normalized</a:t>
            </a:r>
          </a:p>
          <a:p>
            <a:pPr lvl="1"/>
            <a:r>
              <a:rPr lang="en-US" dirty="0" smtClean="0"/>
              <a:t>Regressed </a:t>
            </a:r>
            <a:r>
              <a:rPr lang="en-US" dirty="0"/>
              <a:t>out site and age </a:t>
            </a:r>
            <a:endParaRPr lang="en-US" dirty="0" smtClean="0"/>
          </a:p>
          <a:p>
            <a:pPr marL="0" indent="0">
              <a:buNone/>
            </a:pPr>
            <a:endParaRPr lang="en-US" dirty="0"/>
          </a:p>
        </p:txBody>
      </p:sp>
    </p:spTree>
    <p:extLst>
      <p:ext uri="{BB962C8B-B14F-4D97-AF65-F5344CB8AC3E}">
        <p14:creationId xmlns:p14="http://schemas.microsoft.com/office/powerpoint/2010/main" val="295625570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700" dirty="0" smtClean="0"/>
              <a:t>Particle Swarm Optimization (PSO) for feature selection </a:t>
            </a:r>
            <a:endParaRPr lang="en-US" sz="2700" dirty="0"/>
          </a:p>
        </p:txBody>
      </p:sp>
      <p:sp>
        <p:nvSpPr>
          <p:cNvPr id="3" name="Content Placeholder 2"/>
          <p:cNvSpPr>
            <a:spLocks noGrp="1"/>
          </p:cNvSpPr>
          <p:nvPr>
            <p:ph idx="1"/>
          </p:nvPr>
        </p:nvSpPr>
        <p:spPr/>
        <p:txBody>
          <a:bodyPr>
            <a:normAutofit/>
          </a:bodyPr>
          <a:lstStyle/>
          <a:p>
            <a:r>
              <a:rPr lang="en-US" sz="2400" dirty="0" smtClean="0"/>
              <a:t>Evolutionary Algorithm (EA) utilizing stochastic (random) search optimization</a:t>
            </a:r>
          </a:p>
          <a:p>
            <a:pPr lvl="1"/>
            <a:r>
              <a:rPr lang="en-US" sz="2000" dirty="0" smtClean="0"/>
              <a:t>Models social behavior of swarming particles </a:t>
            </a:r>
          </a:p>
          <a:p>
            <a:r>
              <a:rPr lang="en-US" sz="2400" dirty="0" smtClean="0"/>
              <a:t>Computationally efficient for high dimensional feature space such as fMRI data </a:t>
            </a:r>
          </a:p>
          <a:p>
            <a:r>
              <a:rPr lang="en-US" sz="2400" dirty="0" smtClean="0"/>
              <a:t>Implemented a PSO based approach for feature selection of the Support Vector Machine (SVM), termed PSO-SVM</a:t>
            </a:r>
            <a:endParaRPr lang="en-US" sz="2400" dirty="0"/>
          </a:p>
          <a:p>
            <a:r>
              <a:rPr lang="en-US" sz="2400" dirty="0" smtClean="0"/>
              <a:t>Demonstrated efficacy in breast cancer diagnostics: 99.28</a:t>
            </a:r>
            <a:r>
              <a:rPr lang="en-US" sz="2400" dirty="0"/>
              <a:t>% </a:t>
            </a:r>
            <a:r>
              <a:rPr lang="en-US" sz="2000" dirty="0"/>
              <a:t>(Chen 2012 J Med </a:t>
            </a:r>
            <a:r>
              <a:rPr lang="en-US" sz="2000" dirty="0" err="1"/>
              <a:t>Syst</a:t>
            </a:r>
            <a:r>
              <a:rPr lang="en-US" sz="2000" dirty="0"/>
              <a:t>)</a:t>
            </a:r>
            <a:endParaRPr lang="en-US" sz="2000" dirty="0" smtClean="0"/>
          </a:p>
          <a:p>
            <a:endParaRPr lang="en-US" sz="2400" dirty="0"/>
          </a:p>
        </p:txBody>
      </p:sp>
    </p:spTree>
    <p:extLst>
      <p:ext uri="{BB962C8B-B14F-4D97-AF65-F5344CB8AC3E}">
        <p14:creationId xmlns:p14="http://schemas.microsoft.com/office/powerpoint/2010/main" val="379185938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12311</TotalTime>
  <Words>1957</Words>
  <Application>Microsoft Macintosh PowerPoint</Application>
  <PresentationFormat>On-screen Show (4:3)</PresentationFormat>
  <Paragraphs>285</Paragraphs>
  <Slides>28</Slides>
  <Notes>10</Notes>
  <HiddenSlides>8</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Custom Design</vt:lpstr>
      <vt:lpstr>Diagnostic classification of autism using particle swarm optimization for fMRI feature selection</vt:lpstr>
      <vt:lpstr>Background: Autism Spectrum Disorders (ASD) </vt:lpstr>
      <vt:lpstr>Can ASD be detected using fMRI data? </vt:lpstr>
      <vt:lpstr>Toward diagnostic classification of autism</vt:lpstr>
      <vt:lpstr>Methods</vt:lpstr>
      <vt:lpstr>Data preprocessing</vt:lpstr>
      <vt:lpstr>ROI selection</vt:lpstr>
      <vt:lpstr>Functional connectivity</vt:lpstr>
      <vt:lpstr>Particle Swarm Optimization (PSO) for feature selection </vt:lpstr>
      <vt:lpstr>PSO-SVM Results: </vt:lpstr>
      <vt:lpstr>PSO</vt:lpstr>
      <vt:lpstr>Alternative approach:  Recursive Feature Elimination (RFE) for feature ranking </vt:lpstr>
      <vt:lpstr>SVM-RFE feature subset selection</vt:lpstr>
      <vt:lpstr>SVM-RFE Classification Performance </vt:lpstr>
      <vt:lpstr>Most informative features (connections)</vt:lpstr>
      <vt:lpstr>Network distribution of most informative ROIs</vt:lpstr>
      <vt:lpstr>No obvious regional pattern of informative connections</vt:lpstr>
      <vt:lpstr>Brain regions represented in ≥ 2 features</vt:lpstr>
      <vt:lpstr>Conclusion</vt:lpstr>
      <vt:lpstr>Discussion</vt:lpstr>
      <vt:lpstr>Acknowledgements </vt:lpstr>
      <vt:lpstr>PowerPoint Presentation</vt:lpstr>
      <vt:lpstr>Correlation between ADOS_repetitive behavior scores and distance from the (SVM) hyperplane for all participants</vt:lpstr>
      <vt:lpstr>Introduction: ML data-driven approach </vt:lpstr>
      <vt:lpstr>PSO-SVM</vt:lpstr>
      <vt:lpstr>Distribution of sample vectors from the hyperplane</vt:lpstr>
      <vt:lpstr>PowerPoint Presentation</vt:lpstr>
      <vt:lpstr>PowerPoint Presentation</vt:lpstr>
    </vt:vector>
  </TitlesOfParts>
  <Company>The Den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Colleen Chen</dc:creator>
  <cp:lastModifiedBy>Colleen Chen</cp:lastModifiedBy>
  <cp:revision>355</cp:revision>
  <cp:lastPrinted>2013-06-06T19:37:49Z</cp:lastPrinted>
  <dcterms:created xsi:type="dcterms:W3CDTF">2013-06-03T16:09:22Z</dcterms:created>
  <dcterms:modified xsi:type="dcterms:W3CDTF">2013-06-12T17:18:22Z</dcterms:modified>
</cp:coreProperties>
</file>