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16D4B-3DCB-4627-B56D-FF5B69CCE820}" v="14" dt="2023-10-20T15:05:55.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75695" autoAdjust="0"/>
  </p:normalViewPr>
  <p:slideViewPr>
    <p:cSldViewPr snapToGrid="0">
      <p:cViewPr varScale="1">
        <p:scale>
          <a:sx n="100" d="100"/>
          <a:sy n="100" d="100"/>
        </p:scale>
        <p:origin x="102"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l, Joshua (LNG-RDU)" userId="856f32cf-c296-4d97-ac22-950d6d95efc9" providerId="ADAL" clId="{A6716D4B-3DCB-4627-B56D-FF5B69CCE820}"/>
    <pc:docChg chg="undo custSel delSld modSld">
      <pc:chgData name="Weil, Joshua (LNG-RDU)" userId="856f32cf-c296-4d97-ac22-950d6d95efc9" providerId="ADAL" clId="{A6716D4B-3DCB-4627-B56D-FF5B69CCE820}" dt="2023-10-20T15:05:59.616" v="316" actId="478"/>
      <pc:docMkLst>
        <pc:docMk/>
      </pc:docMkLst>
      <pc:sldChg chg="addSp modSp mod">
        <pc:chgData name="Weil, Joshua (LNG-RDU)" userId="856f32cf-c296-4d97-ac22-950d6d95efc9" providerId="ADAL" clId="{A6716D4B-3DCB-4627-B56D-FF5B69CCE820}" dt="2023-10-19T18:39:02.284" v="4" actId="164"/>
        <pc:sldMkLst>
          <pc:docMk/>
          <pc:sldMk cId="2110982734" sldId="258"/>
        </pc:sldMkLst>
        <pc:spChg chg="add mod">
          <ac:chgData name="Weil, Joshua (LNG-RDU)" userId="856f32cf-c296-4d97-ac22-950d6d95efc9" providerId="ADAL" clId="{A6716D4B-3DCB-4627-B56D-FF5B69CCE820}" dt="2023-10-19T18:39:02.284" v="4" actId="164"/>
          <ac:spMkLst>
            <pc:docMk/>
            <pc:sldMk cId="2110982734" sldId="258"/>
            <ac:spMk id="8" creationId="{889F5086-F98F-C6DC-A0F9-978FA95F17BE}"/>
          </ac:spMkLst>
        </pc:spChg>
        <pc:grpChg chg="add mod">
          <ac:chgData name="Weil, Joshua (LNG-RDU)" userId="856f32cf-c296-4d97-ac22-950d6d95efc9" providerId="ADAL" clId="{A6716D4B-3DCB-4627-B56D-FF5B69CCE820}" dt="2023-10-19T18:39:02.284" v="4" actId="164"/>
          <ac:grpSpMkLst>
            <pc:docMk/>
            <pc:sldMk cId="2110982734" sldId="258"/>
            <ac:grpSpMk id="9" creationId="{2A1FA3F6-351C-D006-39C1-1340D44A7C4D}"/>
          </ac:grpSpMkLst>
        </pc:grpChg>
        <pc:picChg chg="mod">
          <ac:chgData name="Weil, Joshua (LNG-RDU)" userId="856f32cf-c296-4d97-ac22-950d6d95efc9" providerId="ADAL" clId="{A6716D4B-3DCB-4627-B56D-FF5B69CCE820}" dt="2023-10-19T18:39:02.284" v="4" actId="164"/>
          <ac:picMkLst>
            <pc:docMk/>
            <pc:sldMk cId="2110982734" sldId="258"/>
            <ac:picMk id="2050" creationId="{A1975303-25C7-A07B-F467-CCC4DF3872A6}"/>
          </ac:picMkLst>
        </pc:picChg>
      </pc:sldChg>
      <pc:sldChg chg="addSp delSp modSp mod modNotesTx">
        <pc:chgData name="Weil, Joshua (LNG-RDU)" userId="856f32cf-c296-4d97-ac22-950d6d95efc9" providerId="ADAL" clId="{A6716D4B-3DCB-4627-B56D-FF5B69CCE820}" dt="2023-10-20T15:05:59.616" v="316" actId="478"/>
        <pc:sldMkLst>
          <pc:docMk/>
          <pc:sldMk cId="2939827060" sldId="263"/>
        </pc:sldMkLst>
        <pc:spChg chg="add mod">
          <ac:chgData name="Weil, Joshua (LNG-RDU)" userId="856f32cf-c296-4d97-ac22-950d6d95efc9" providerId="ADAL" clId="{A6716D4B-3DCB-4627-B56D-FF5B69CCE820}" dt="2023-10-20T14:55:46.115" v="22" actId="20577"/>
          <ac:spMkLst>
            <pc:docMk/>
            <pc:sldMk cId="2939827060" sldId="263"/>
            <ac:spMk id="5" creationId="{4395A501-70CD-B7EC-067E-E330008FD2CA}"/>
          </ac:spMkLst>
        </pc:spChg>
        <pc:spChg chg="add mod">
          <ac:chgData name="Weil, Joshua (LNG-RDU)" userId="856f32cf-c296-4d97-ac22-950d6d95efc9" providerId="ADAL" clId="{A6716D4B-3DCB-4627-B56D-FF5B69CCE820}" dt="2023-10-20T14:59:08.263" v="273" actId="20577"/>
          <ac:spMkLst>
            <pc:docMk/>
            <pc:sldMk cId="2939827060" sldId="263"/>
            <ac:spMk id="6" creationId="{9AB09AD2-28C9-FEAF-5F75-5507B393C3CF}"/>
          </ac:spMkLst>
        </pc:spChg>
        <pc:picChg chg="add mod">
          <ac:chgData name="Weil, Joshua (LNG-RDU)" userId="856f32cf-c296-4d97-ac22-950d6d95efc9" providerId="ADAL" clId="{A6716D4B-3DCB-4627-B56D-FF5B69CCE820}" dt="2023-10-20T14:55:34.380" v="5"/>
          <ac:picMkLst>
            <pc:docMk/>
            <pc:sldMk cId="2939827060" sldId="263"/>
            <ac:picMk id="4" creationId="{65ED1797-1376-CD6C-CE6A-081005FBA690}"/>
          </ac:picMkLst>
        </pc:picChg>
        <pc:picChg chg="add mod">
          <ac:chgData name="Weil, Joshua (LNG-RDU)" userId="856f32cf-c296-4d97-ac22-950d6d95efc9" providerId="ADAL" clId="{A6716D4B-3DCB-4627-B56D-FF5B69CCE820}" dt="2023-10-20T14:56:15.743" v="26" actId="1076"/>
          <ac:picMkLst>
            <pc:docMk/>
            <pc:sldMk cId="2939827060" sldId="263"/>
            <ac:picMk id="8" creationId="{1DC51EBB-2F75-0866-840D-5E403FE5DD9A}"/>
          </ac:picMkLst>
        </pc:picChg>
        <pc:picChg chg="add del mod">
          <ac:chgData name="Weil, Joshua (LNG-RDU)" userId="856f32cf-c296-4d97-ac22-950d6d95efc9" providerId="ADAL" clId="{A6716D4B-3DCB-4627-B56D-FF5B69CCE820}" dt="2023-10-20T15:05:59.616" v="316" actId="478"/>
          <ac:picMkLst>
            <pc:docMk/>
            <pc:sldMk cId="2939827060" sldId="263"/>
            <ac:picMk id="9" creationId="{10468594-5EE5-90B0-C31C-EE328FE3694A}"/>
          </ac:picMkLst>
        </pc:picChg>
      </pc:sldChg>
      <pc:sldChg chg="del">
        <pc:chgData name="Weil, Joshua (LNG-RDU)" userId="856f32cf-c296-4d97-ac22-950d6d95efc9" providerId="ADAL" clId="{A6716D4B-3DCB-4627-B56D-FF5B69CCE820}" dt="2023-10-20T15:01:48.427" v="275" actId="2696"/>
        <pc:sldMkLst>
          <pc:docMk/>
          <pc:sldMk cId="2176380898" sldId="265"/>
        </pc:sldMkLst>
      </pc:sldChg>
      <pc:sldChg chg="del">
        <pc:chgData name="Weil, Joshua (LNG-RDU)" userId="856f32cf-c296-4d97-ac22-950d6d95efc9" providerId="ADAL" clId="{A6716D4B-3DCB-4627-B56D-FF5B69CCE820}" dt="2023-10-20T15:01:48.427" v="275" actId="2696"/>
        <pc:sldMkLst>
          <pc:docMk/>
          <pc:sldMk cId="934039014" sldId="266"/>
        </pc:sldMkLst>
      </pc:sldChg>
      <pc:sldChg chg="del">
        <pc:chgData name="Weil, Joshua (LNG-RDU)" userId="856f32cf-c296-4d97-ac22-950d6d95efc9" providerId="ADAL" clId="{A6716D4B-3DCB-4627-B56D-FF5B69CCE820}" dt="2023-10-20T15:01:48.427" v="275" actId="2696"/>
        <pc:sldMkLst>
          <pc:docMk/>
          <pc:sldMk cId="3728788764" sldId="267"/>
        </pc:sldMkLst>
      </pc:sldChg>
      <pc:sldChg chg="del">
        <pc:chgData name="Weil, Joshua (LNG-RDU)" userId="856f32cf-c296-4d97-ac22-950d6d95efc9" providerId="ADAL" clId="{A6716D4B-3DCB-4627-B56D-FF5B69CCE820}" dt="2023-10-20T15:01:48.427" v="275" actId="2696"/>
        <pc:sldMkLst>
          <pc:docMk/>
          <pc:sldMk cId="565056433" sldId="268"/>
        </pc:sldMkLst>
      </pc:sldChg>
      <pc:sldChg chg="del">
        <pc:chgData name="Weil, Joshua (LNG-RDU)" userId="856f32cf-c296-4d97-ac22-950d6d95efc9" providerId="ADAL" clId="{A6716D4B-3DCB-4627-B56D-FF5B69CCE820}" dt="2023-10-20T15:01:48.427" v="275" actId="2696"/>
        <pc:sldMkLst>
          <pc:docMk/>
          <pc:sldMk cId="2344607307" sldId="269"/>
        </pc:sldMkLst>
      </pc:sldChg>
      <pc:sldChg chg="del">
        <pc:chgData name="Weil, Joshua (LNG-RDU)" userId="856f32cf-c296-4d97-ac22-950d6d95efc9" providerId="ADAL" clId="{A6716D4B-3DCB-4627-B56D-FF5B69CCE820}" dt="2023-10-20T15:01:48.427" v="275" actId="2696"/>
        <pc:sldMkLst>
          <pc:docMk/>
          <pc:sldMk cId="3764204840" sldId="270"/>
        </pc:sldMkLst>
      </pc:sldChg>
      <pc:sldChg chg="del">
        <pc:chgData name="Weil, Joshua (LNG-RDU)" userId="856f32cf-c296-4d97-ac22-950d6d95efc9" providerId="ADAL" clId="{A6716D4B-3DCB-4627-B56D-FF5B69CCE820}" dt="2023-10-20T15:01:48.427" v="275" actId="2696"/>
        <pc:sldMkLst>
          <pc:docMk/>
          <pc:sldMk cId="3955168762" sldId="271"/>
        </pc:sldMkLst>
      </pc:sldChg>
      <pc:sldChg chg="addSp delSp modSp mod">
        <pc:chgData name="Weil, Joshua (LNG-RDU)" userId="856f32cf-c296-4d97-ac22-950d6d95efc9" providerId="ADAL" clId="{A6716D4B-3DCB-4627-B56D-FF5B69CCE820}" dt="2023-10-20T15:03:20.966" v="301" actId="1076"/>
        <pc:sldMkLst>
          <pc:docMk/>
          <pc:sldMk cId="2254618633" sldId="272"/>
        </pc:sldMkLst>
        <pc:spChg chg="add del mod">
          <ac:chgData name="Weil, Joshua (LNG-RDU)" userId="856f32cf-c296-4d97-ac22-950d6d95efc9" providerId="ADAL" clId="{A6716D4B-3DCB-4627-B56D-FF5B69CCE820}" dt="2023-10-20T15:02:03.653" v="277"/>
          <ac:spMkLst>
            <pc:docMk/>
            <pc:sldMk cId="2254618633" sldId="272"/>
            <ac:spMk id="5" creationId="{30A26ED4-823C-0B8F-BF0C-859730FB2134}"/>
          </ac:spMkLst>
        </pc:spChg>
        <pc:spChg chg="add del mod">
          <ac:chgData name="Weil, Joshua (LNG-RDU)" userId="856f32cf-c296-4d97-ac22-950d6d95efc9" providerId="ADAL" clId="{A6716D4B-3DCB-4627-B56D-FF5B69CCE820}" dt="2023-10-20T15:02:03.653" v="277"/>
          <ac:spMkLst>
            <pc:docMk/>
            <pc:sldMk cId="2254618633" sldId="272"/>
            <ac:spMk id="6" creationId="{62FD8A52-8F90-D460-2C6E-6903E13013AB}"/>
          </ac:spMkLst>
        </pc:spChg>
        <pc:spChg chg="add del mod">
          <ac:chgData name="Weil, Joshua (LNG-RDU)" userId="856f32cf-c296-4d97-ac22-950d6d95efc9" providerId="ADAL" clId="{A6716D4B-3DCB-4627-B56D-FF5B69CCE820}" dt="2023-10-20T15:02:03.653" v="277"/>
          <ac:spMkLst>
            <pc:docMk/>
            <pc:sldMk cId="2254618633" sldId="272"/>
            <ac:spMk id="7" creationId="{FF92CFCE-6976-C074-DE68-3C5D965BBF3D}"/>
          </ac:spMkLst>
        </pc:spChg>
        <pc:spChg chg="add del mod">
          <ac:chgData name="Weil, Joshua (LNG-RDU)" userId="856f32cf-c296-4d97-ac22-950d6d95efc9" providerId="ADAL" clId="{A6716D4B-3DCB-4627-B56D-FF5B69CCE820}" dt="2023-10-20T15:02:03.653" v="277"/>
          <ac:spMkLst>
            <pc:docMk/>
            <pc:sldMk cId="2254618633" sldId="272"/>
            <ac:spMk id="8" creationId="{60F4F9E3-2A53-6A53-A489-384A0A25A51A}"/>
          </ac:spMkLst>
        </pc:spChg>
        <pc:spChg chg="add mod">
          <ac:chgData name="Weil, Joshua (LNG-RDU)" userId="856f32cf-c296-4d97-ac22-950d6d95efc9" providerId="ADAL" clId="{A6716D4B-3DCB-4627-B56D-FF5B69CCE820}" dt="2023-10-20T15:02:17.198" v="290" actId="20577"/>
          <ac:spMkLst>
            <pc:docMk/>
            <pc:sldMk cId="2254618633" sldId="272"/>
            <ac:spMk id="11" creationId="{D941B05E-9450-5181-1167-00EC1D32A17E}"/>
          </ac:spMkLst>
        </pc:spChg>
        <pc:spChg chg="add del mod">
          <ac:chgData name="Weil, Joshua (LNG-RDU)" userId="856f32cf-c296-4d97-ac22-950d6d95efc9" providerId="ADAL" clId="{A6716D4B-3DCB-4627-B56D-FF5B69CCE820}" dt="2023-10-20T15:02:20.977" v="291" actId="478"/>
          <ac:spMkLst>
            <pc:docMk/>
            <pc:sldMk cId="2254618633" sldId="272"/>
            <ac:spMk id="12" creationId="{2F0945FC-14AD-E468-EDA7-F705CFA1A73A}"/>
          </ac:spMkLst>
        </pc:spChg>
        <pc:spChg chg="add del mod">
          <ac:chgData name="Weil, Joshua (LNG-RDU)" userId="856f32cf-c296-4d97-ac22-950d6d95efc9" providerId="ADAL" clId="{A6716D4B-3DCB-4627-B56D-FF5B69CCE820}" dt="2023-10-20T15:02:24.261" v="292" actId="478"/>
          <ac:spMkLst>
            <pc:docMk/>
            <pc:sldMk cId="2254618633" sldId="272"/>
            <ac:spMk id="13" creationId="{8E44E564-B855-EF16-2A29-57892D5A7854}"/>
          </ac:spMkLst>
        </pc:spChg>
        <pc:spChg chg="add mod">
          <ac:chgData name="Weil, Joshua (LNG-RDU)" userId="856f32cf-c296-4d97-ac22-950d6d95efc9" providerId="ADAL" clId="{A6716D4B-3DCB-4627-B56D-FF5B69CCE820}" dt="2023-10-20T15:02:11.801" v="280"/>
          <ac:spMkLst>
            <pc:docMk/>
            <pc:sldMk cId="2254618633" sldId="272"/>
            <ac:spMk id="14" creationId="{F0B46E27-905A-A264-B576-1C6045FA88CD}"/>
          </ac:spMkLst>
        </pc:spChg>
        <pc:spChg chg="add mod">
          <ac:chgData name="Weil, Joshua (LNG-RDU)" userId="856f32cf-c296-4d97-ac22-950d6d95efc9" providerId="ADAL" clId="{A6716D4B-3DCB-4627-B56D-FF5B69CCE820}" dt="2023-10-20T15:03:15.484" v="300" actId="1076"/>
          <ac:spMkLst>
            <pc:docMk/>
            <pc:sldMk cId="2254618633" sldId="272"/>
            <ac:spMk id="15" creationId="{A992BFA4-07FA-F634-3BDD-84F7FC9651BD}"/>
          </ac:spMkLst>
        </pc:spChg>
        <pc:picChg chg="add del mod">
          <ac:chgData name="Weil, Joshua (LNG-RDU)" userId="856f32cf-c296-4d97-ac22-950d6d95efc9" providerId="ADAL" clId="{A6716D4B-3DCB-4627-B56D-FF5B69CCE820}" dt="2023-10-20T15:02:03.653" v="277"/>
          <ac:picMkLst>
            <pc:docMk/>
            <pc:sldMk cId="2254618633" sldId="272"/>
            <ac:picMk id="4" creationId="{C8357970-2C3B-7414-3D38-63DFD87E9F58}"/>
          </ac:picMkLst>
        </pc:picChg>
        <pc:picChg chg="add del">
          <ac:chgData name="Weil, Joshua (LNG-RDU)" userId="856f32cf-c296-4d97-ac22-950d6d95efc9" providerId="ADAL" clId="{A6716D4B-3DCB-4627-B56D-FF5B69CCE820}" dt="2023-10-20T15:02:09.031" v="279"/>
          <ac:picMkLst>
            <pc:docMk/>
            <pc:sldMk cId="2254618633" sldId="272"/>
            <ac:picMk id="9" creationId="{41B9D742-B192-24BD-EB2B-09F7A9357192}"/>
          </ac:picMkLst>
        </pc:picChg>
        <pc:picChg chg="add mod">
          <ac:chgData name="Weil, Joshua (LNG-RDU)" userId="856f32cf-c296-4d97-ac22-950d6d95efc9" providerId="ADAL" clId="{A6716D4B-3DCB-4627-B56D-FF5B69CCE820}" dt="2023-10-20T15:02:11.801" v="280"/>
          <ac:picMkLst>
            <pc:docMk/>
            <pc:sldMk cId="2254618633" sldId="272"/>
            <ac:picMk id="10" creationId="{1480E534-8CC2-CBF7-2EB5-F40E77BAD57D}"/>
          </ac:picMkLst>
        </pc:picChg>
        <pc:picChg chg="add mod">
          <ac:chgData name="Weil, Joshua (LNG-RDU)" userId="856f32cf-c296-4d97-ac22-950d6d95efc9" providerId="ADAL" clId="{A6716D4B-3DCB-4627-B56D-FF5B69CCE820}" dt="2023-10-20T15:03:20.966" v="301" actId="1076"/>
          <ac:picMkLst>
            <pc:docMk/>
            <pc:sldMk cId="2254618633" sldId="272"/>
            <ac:picMk id="16" creationId="{3D806AC3-B9F7-692E-BA67-124F0584EE38}"/>
          </ac:picMkLst>
        </pc:picChg>
      </pc:sldChg>
      <pc:sldChg chg="addSp modSp mod">
        <pc:chgData name="Weil, Joshua (LNG-RDU)" userId="856f32cf-c296-4d97-ac22-950d6d95efc9" providerId="ADAL" clId="{A6716D4B-3DCB-4627-B56D-FF5B69CCE820}" dt="2023-10-20T15:04:05.943" v="312" actId="20577"/>
        <pc:sldMkLst>
          <pc:docMk/>
          <pc:sldMk cId="1876106392" sldId="273"/>
        </pc:sldMkLst>
        <pc:spChg chg="add mod">
          <ac:chgData name="Weil, Joshua (LNG-RDU)" userId="856f32cf-c296-4d97-ac22-950d6d95efc9" providerId="ADAL" clId="{A6716D4B-3DCB-4627-B56D-FF5B69CCE820}" dt="2023-10-20T15:04:05.943" v="312" actId="20577"/>
          <ac:spMkLst>
            <pc:docMk/>
            <pc:sldMk cId="1876106392" sldId="273"/>
            <ac:spMk id="5" creationId="{5C5D9B73-6061-6CD6-49F2-122DDC389F2C}"/>
          </ac:spMkLst>
        </pc:spChg>
        <pc:spChg chg="add mod">
          <ac:chgData name="Weil, Joshua (LNG-RDU)" userId="856f32cf-c296-4d97-ac22-950d6d95efc9" providerId="ADAL" clId="{A6716D4B-3DCB-4627-B56D-FF5B69CCE820}" dt="2023-10-20T15:04:00.214" v="302"/>
          <ac:spMkLst>
            <pc:docMk/>
            <pc:sldMk cId="1876106392" sldId="273"/>
            <ac:spMk id="6" creationId="{C8C91253-ED1E-872A-8519-070FF688F17B}"/>
          </ac:spMkLst>
        </pc:spChg>
        <pc:spChg chg="add mod">
          <ac:chgData name="Weil, Joshua (LNG-RDU)" userId="856f32cf-c296-4d97-ac22-950d6d95efc9" providerId="ADAL" clId="{A6716D4B-3DCB-4627-B56D-FF5B69CCE820}" dt="2023-10-20T15:04:00.214" v="302"/>
          <ac:spMkLst>
            <pc:docMk/>
            <pc:sldMk cId="1876106392" sldId="273"/>
            <ac:spMk id="7" creationId="{4949ECB3-A0CB-A52B-B662-23FAD83F122E}"/>
          </ac:spMkLst>
        </pc:spChg>
        <pc:picChg chg="add mod">
          <ac:chgData name="Weil, Joshua (LNG-RDU)" userId="856f32cf-c296-4d97-ac22-950d6d95efc9" providerId="ADAL" clId="{A6716D4B-3DCB-4627-B56D-FF5B69CCE820}" dt="2023-10-20T15:04:00.214" v="302"/>
          <ac:picMkLst>
            <pc:docMk/>
            <pc:sldMk cId="1876106392" sldId="273"/>
            <ac:picMk id="4" creationId="{BBAE918C-B256-AAF5-A26F-88A835DDD025}"/>
          </ac:picMkLst>
        </pc:picChg>
        <pc:picChg chg="add mod">
          <ac:chgData name="Weil, Joshua (LNG-RDU)" userId="856f32cf-c296-4d97-ac22-950d6d95efc9" providerId="ADAL" clId="{A6716D4B-3DCB-4627-B56D-FF5B69CCE820}" dt="2023-10-20T15:04:00.214" v="302"/>
          <ac:picMkLst>
            <pc:docMk/>
            <pc:sldMk cId="1876106392" sldId="273"/>
            <ac:picMk id="8" creationId="{C0B7EBFA-5D21-4223-35FB-0A5EB69136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49E63-48DF-4D83-AE66-9EEB45F53F19}"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9773F-0CFF-43D5-913F-955A0CEB1A5C}" type="slidenum">
              <a:rPr lang="en-US" smtClean="0"/>
              <a:t>‹#›</a:t>
            </a:fld>
            <a:endParaRPr lang="en-US"/>
          </a:p>
        </p:txBody>
      </p:sp>
    </p:spTree>
    <p:extLst>
      <p:ext uri="{BB962C8B-B14F-4D97-AF65-F5344CB8AC3E}">
        <p14:creationId xmlns:p14="http://schemas.microsoft.com/office/powerpoint/2010/main" val="82646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D9773F-0CFF-43D5-913F-955A0CEB1A5C}" type="slidenum">
              <a:rPr lang="en-US" smtClean="0"/>
              <a:t>1</a:t>
            </a:fld>
            <a:endParaRPr lang="en-US"/>
          </a:p>
        </p:txBody>
      </p:sp>
    </p:spTree>
    <p:extLst>
      <p:ext uri="{BB962C8B-B14F-4D97-AF65-F5344CB8AC3E}">
        <p14:creationId xmlns:p14="http://schemas.microsoft.com/office/powerpoint/2010/main" val="455478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Slide 16: Q&amp;A</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Open the floor for questions.</a:t>
            </a:r>
          </a:p>
          <a:p>
            <a:endParaRPr lang="en-US" dirty="0"/>
          </a:p>
          <a:p>
            <a:r>
              <a:rPr lang="en-US" b="0" i="0" dirty="0">
                <a:solidFill>
                  <a:srgbClr val="D1D5DB"/>
                </a:solidFill>
                <a:effectLst/>
                <a:latin typeface="Söhne"/>
              </a:rPr>
              <a:t>Open the floor for questions and engage with the audience.</a:t>
            </a:r>
            <a:endParaRPr lang="en-US" dirty="0"/>
          </a:p>
        </p:txBody>
      </p:sp>
      <p:sp>
        <p:nvSpPr>
          <p:cNvPr id="4" name="Slide Number Placeholder 3"/>
          <p:cNvSpPr>
            <a:spLocks noGrp="1"/>
          </p:cNvSpPr>
          <p:nvPr>
            <p:ph type="sldNum" sz="quarter" idx="5"/>
          </p:nvPr>
        </p:nvSpPr>
        <p:spPr/>
        <p:txBody>
          <a:bodyPr/>
          <a:lstStyle/>
          <a:p>
            <a:fld id="{30D9773F-0CFF-43D5-913F-955A0CEB1A5C}" type="slidenum">
              <a:rPr lang="en-US" smtClean="0"/>
              <a:t>10</a:t>
            </a:fld>
            <a:endParaRPr lang="en-US"/>
          </a:p>
        </p:txBody>
      </p:sp>
    </p:spTree>
    <p:extLst>
      <p:ext uri="{BB962C8B-B14F-4D97-AF65-F5344CB8AC3E}">
        <p14:creationId xmlns:p14="http://schemas.microsoft.com/office/powerpoint/2010/main" val="1621160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Slide 17: Thank You</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Thank your audience for their attention.</a:t>
            </a:r>
          </a:p>
          <a:p>
            <a:pPr algn="l">
              <a:buFont typeface="Arial" panose="020B0604020202020204" pitchFamily="34" charset="0"/>
              <a:buChar char="•"/>
            </a:pPr>
            <a:r>
              <a:rPr lang="en-US" b="0" i="0" dirty="0">
                <a:solidFill>
                  <a:srgbClr val="D1D5DB"/>
                </a:solidFill>
                <a:effectLst/>
                <a:latin typeface="Söhne"/>
              </a:rPr>
              <a:t>Provide contact information for further queries.</a:t>
            </a:r>
          </a:p>
          <a:p>
            <a:endParaRPr lang="en-US" dirty="0"/>
          </a:p>
          <a:p>
            <a:pPr algn="l">
              <a:buFont typeface="Arial" panose="020B0604020202020204" pitchFamily="34" charset="0"/>
              <a:buChar char="•"/>
            </a:pPr>
            <a:r>
              <a:rPr lang="en-US" b="0" i="0" dirty="0">
                <a:solidFill>
                  <a:srgbClr val="D1D5DB"/>
                </a:solidFill>
                <a:effectLst/>
                <a:latin typeface="Söhne"/>
              </a:rPr>
              <a:t>Thank your audience for their time and attention.</a:t>
            </a:r>
          </a:p>
          <a:p>
            <a:pPr algn="l">
              <a:buFont typeface="Arial" panose="020B0604020202020204" pitchFamily="34" charset="0"/>
              <a:buChar char="•"/>
            </a:pPr>
            <a:r>
              <a:rPr lang="en-US" b="0" i="0" dirty="0">
                <a:solidFill>
                  <a:srgbClr val="D1D5DB"/>
                </a:solidFill>
                <a:effectLst/>
                <a:latin typeface="Söhne"/>
              </a:rPr>
              <a:t>Provide your contact information for any further questions or assistance.</a:t>
            </a:r>
          </a:p>
          <a:p>
            <a:endParaRPr lang="en-US" dirty="0"/>
          </a:p>
        </p:txBody>
      </p:sp>
      <p:sp>
        <p:nvSpPr>
          <p:cNvPr id="4" name="Slide Number Placeholder 3"/>
          <p:cNvSpPr>
            <a:spLocks noGrp="1"/>
          </p:cNvSpPr>
          <p:nvPr>
            <p:ph type="sldNum" sz="quarter" idx="5"/>
          </p:nvPr>
        </p:nvSpPr>
        <p:spPr/>
        <p:txBody>
          <a:bodyPr/>
          <a:lstStyle/>
          <a:p>
            <a:fld id="{30D9773F-0CFF-43D5-913F-955A0CEB1A5C}" type="slidenum">
              <a:rPr lang="en-US" smtClean="0"/>
              <a:t>11</a:t>
            </a:fld>
            <a:endParaRPr lang="en-US"/>
          </a:p>
        </p:txBody>
      </p:sp>
    </p:spTree>
    <p:extLst>
      <p:ext uri="{BB962C8B-B14F-4D97-AF65-F5344CB8AC3E}">
        <p14:creationId xmlns:p14="http://schemas.microsoft.com/office/powerpoint/2010/main" val="88223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Introduction</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Briefly introduce yourself.</a:t>
            </a:r>
          </a:p>
          <a:p>
            <a:pPr algn="l">
              <a:buFont typeface="Arial" panose="020B0604020202020204" pitchFamily="34" charset="0"/>
              <a:buChar char="•"/>
            </a:pPr>
            <a:r>
              <a:rPr lang="en-US" b="0" i="0" dirty="0">
                <a:solidFill>
                  <a:srgbClr val="D1D5DB"/>
                </a:solidFill>
                <a:effectLst/>
                <a:latin typeface="Söhne"/>
              </a:rPr>
              <a:t>Mention the topic: Angular.</a:t>
            </a:r>
          </a:p>
          <a:p>
            <a:pPr algn="l">
              <a:buFont typeface="Arial" panose="020B0604020202020204" pitchFamily="34" charset="0"/>
              <a:buChar char="•"/>
            </a:pPr>
            <a:r>
              <a:rPr lang="en-US" b="0" i="0" dirty="0">
                <a:solidFill>
                  <a:srgbClr val="D1D5DB"/>
                </a:solidFill>
                <a:effectLst/>
                <a:latin typeface="Söhne"/>
              </a:rPr>
              <a:t>State the purpose and outline of the presentation.</a:t>
            </a:r>
          </a:p>
          <a:p>
            <a:endParaRPr lang="en-US" dirty="0"/>
          </a:p>
          <a:p>
            <a:pPr algn="l">
              <a:buFont typeface="Arial" panose="020B0604020202020204" pitchFamily="34" charset="0"/>
              <a:buChar char="•"/>
            </a:pPr>
            <a:r>
              <a:rPr lang="en-US" b="0" i="0" dirty="0">
                <a:solidFill>
                  <a:srgbClr val="D1D5DB"/>
                </a:solidFill>
                <a:effectLst/>
                <a:latin typeface="Söhne"/>
              </a:rPr>
              <a:t>Begin by introducing yourself.</a:t>
            </a:r>
          </a:p>
          <a:p>
            <a:pPr algn="l">
              <a:buFont typeface="Arial" panose="020B0604020202020204" pitchFamily="34" charset="0"/>
              <a:buChar char="•"/>
            </a:pPr>
            <a:r>
              <a:rPr lang="en-US" b="0" i="0" dirty="0">
                <a:solidFill>
                  <a:srgbClr val="D1D5DB"/>
                </a:solidFill>
                <a:effectLst/>
                <a:latin typeface="Söhne"/>
              </a:rPr>
              <a:t>Mention that you will be discussing Angular.</a:t>
            </a:r>
          </a:p>
          <a:p>
            <a:pPr algn="l">
              <a:buFont typeface="Arial" panose="020B0604020202020204" pitchFamily="34" charset="0"/>
              <a:buChar char="•"/>
            </a:pPr>
            <a:r>
              <a:rPr lang="en-US" b="0" i="0" dirty="0">
                <a:solidFill>
                  <a:srgbClr val="D1D5DB"/>
                </a:solidFill>
                <a:effectLst/>
                <a:latin typeface="Söhne"/>
              </a:rPr>
              <a:t>State the purpose of the presentation and briefly outline the topics.</a:t>
            </a:r>
          </a:p>
          <a:p>
            <a:endParaRPr lang="en-US" dirty="0"/>
          </a:p>
        </p:txBody>
      </p:sp>
      <p:sp>
        <p:nvSpPr>
          <p:cNvPr id="4" name="Slide Number Placeholder 3"/>
          <p:cNvSpPr>
            <a:spLocks noGrp="1"/>
          </p:cNvSpPr>
          <p:nvPr>
            <p:ph type="sldNum" sz="quarter" idx="5"/>
          </p:nvPr>
        </p:nvSpPr>
        <p:spPr/>
        <p:txBody>
          <a:bodyPr/>
          <a:lstStyle/>
          <a:p>
            <a:fld id="{30D9773F-0CFF-43D5-913F-955A0CEB1A5C}" type="slidenum">
              <a:rPr lang="en-US" smtClean="0"/>
              <a:t>2</a:t>
            </a:fld>
            <a:endParaRPr lang="en-US"/>
          </a:p>
        </p:txBody>
      </p:sp>
    </p:spTree>
    <p:extLst>
      <p:ext uri="{BB962C8B-B14F-4D97-AF65-F5344CB8AC3E}">
        <p14:creationId xmlns:p14="http://schemas.microsoft.com/office/powerpoint/2010/main" val="382334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Agenda</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Provide an overview of what you'll cover:</a:t>
            </a:r>
          </a:p>
          <a:p>
            <a:pPr marL="742950" lvl="1" indent="-285750" algn="l">
              <a:buFont typeface="Arial" panose="020B0604020202020204" pitchFamily="34" charset="0"/>
              <a:buChar char="•"/>
            </a:pPr>
            <a:r>
              <a:rPr lang="en-US" b="0" i="0" dirty="0">
                <a:solidFill>
                  <a:srgbClr val="D1D5DB"/>
                </a:solidFill>
                <a:effectLst/>
                <a:latin typeface="Söhne"/>
              </a:rPr>
              <a:t>What is Angular?</a:t>
            </a:r>
          </a:p>
          <a:p>
            <a:pPr marL="742950" lvl="1" indent="-285750" algn="l">
              <a:buFont typeface="Arial" panose="020B0604020202020204" pitchFamily="34" charset="0"/>
              <a:buChar char="•"/>
            </a:pPr>
            <a:r>
              <a:rPr lang="en-US" b="0" i="0" dirty="0">
                <a:solidFill>
                  <a:srgbClr val="D1D5DB"/>
                </a:solidFill>
                <a:effectLst/>
                <a:latin typeface="Söhne"/>
              </a:rPr>
              <a:t>Why use Angular?</a:t>
            </a:r>
          </a:p>
          <a:p>
            <a:pPr marL="742950" lvl="1" indent="-285750" algn="l">
              <a:buFont typeface="Arial" panose="020B0604020202020204" pitchFamily="34" charset="0"/>
              <a:buChar char="•"/>
            </a:pPr>
            <a:r>
              <a:rPr lang="en-US" b="0" i="0" dirty="0">
                <a:solidFill>
                  <a:srgbClr val="D1D5DB"/>
                </a:solidFill>
                <a:effectLst/>
                <a:latin typeface="Söhne"/>
              </a:rPr>
              <a:t>Angular Features</a:t>
            </a:r>
          </a:p>
          <a:p>
            <a:pPr marL="742950" lvl="1" indent="-285750" algn="l">
              <a:buFont typeface="Arial" panose="020B0604020202020204" pitchFamily="34" charset="0"/>
              <a:buChar char="•"/>
            </a:pPr>
            <a:r>
              <a:rPr lang="en-US" b="0" i="0" dirty="0">
                <a:solidFill>
                  <a:srgbClr val="D1D5DB"/>
                </a:solidFill>
                <a:effectLst/>
                <a:latin typeface="Söhne"/>
              </a:rPr>
              <a:t>Angular Demo</a:t>
            </a:r>
          </a:p>
          <a:p>
            <a:pPr marL="742950" lvl="1" indent="-285750" algn="l">
              <a:buFont typeface="Arial" panose="020B0604020202020204" pitchFamily="34" charset="0"/>
              <a:buChar char="•"/>
            </a:pPr>
            <a:r>
              <a:rPr lang="en-US" b="0" i="0" dirty="0">
                <a:solidFill>
                  <a:srgbClr val="D1D5DB"/>
                </a:solidFill>
                <a:effectLst/>
                <a:latin typeface="Söhne"/>
              </a:rPr>
              <a:t>Q&amp;A</a:t>
            </a:r>
          </a:p>
          <a:p>
            <a:endParaRPr lang="en-US" dirty="0"/>
          </a:p>
        </p:txBody>
      </p:sp>
      <p:sp>
        <p:nvSpPr>
          <p:cNvPr id="4" name="Slide Number Placeholder 3"/>
          <p:cNvSpPr>
            <a:spLocks noGrp="1"/>
          </p:cNvSpPr>
          <p:nvPr>
            <p:ph type="sldNum" sz="quarter" idx="5"/>
          </p:nvPr>
        </p:nvSpPr>
        <p:spPr/>
        <p:txBody>
          <a:bodyPr/>
          <a:lstStyle/>
          <a:p>
            <a:fld id="{30D9773F-0CFF-43D5-913F-955A0CEB1A5C}" type="slidenum">
              <a:rPr lang="en-US" smtClean="0"/>
              <a:t>3</a:t>
            </a:fld>
            <a:endParaRPr lang="en-US"/>
          </a:p>
        </p:txBody>
      </p:sp>
    </p:spTree>
    <p:extLst>
      <p:ext uri="{BB962C8B-B14F-4D97-AF65-F5344CB8AC3E}">
        <p14:creationId xmlns:p14="http://schemas.microsoft.com/office/powerpoint/2010/main" val="160186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What is Angular?</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Explain what Angular is.</a:t>
            </a:r>
          </a:p>
          <a:p>
            <a:pPr algn="l">
              <a:buFont typeface="Arial" panose="020B0604020202020204" pitchFamily="34" charset="0"/>
              <a:buChar char="•"/>
            </a:pPr>
            <a:r>
              <a:rPr lang="en-US" b="0" i="0" dirty="0">
                <a:solidFill>
                  <a:srgbClr val="D1D5DB"/>
                </a:solidFill>
                <a:effectLst/>
                <a:latin typeface="Söhne"/>
              </a:rPr>
              <a:t>Mention it's a JavaScript framework for building web applications.</a:t>
            </a:r>
          </a:p>
          <a:p>
            <a:pPr algn="l">
              <a:buFont typeface="Arial" panose="020B0604020202020204" pitchFamily="34" charset="0"/>
              <a:buChar char="•"/>
            </a:pPr>
            <a:r>
              <a:rPr lang="en-US" b="0" i="0" dirty="0">
                <a:solidFill>
                  <a:srgbClr val="D1D5DB"/>
                </a:solidFill>
                <a:effectLst/>
                <a:latin typeface="Söhne"/>
              </a:rPr>
              <a:t>Emphasize that it's maintained by Google.</a:t>
            </a:r>
          </a:p>
          <a:p>
            <a:pPr algn="l">
              <a:buFont typeface="Arial" panose="020B0604020202020204" pitchFamily="34" charset="0"/>
              <a:buChar char="•"/>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Framework, not just a Library:</a:t>
            </a:r>
            <a:r>
              <a:rPr lang="en-US" b="0" i="0" dirty="0">
                <a:solidFill>
                  <a:srgbClr val="D1D5DB"/>
                </a:solidFill>
                <a:effectLst/>
                <a:latin typeface="Söhne"/>
              </a:rPr>
              <a:t> Angular is more than just a library or a collection of tools; it's a complete framework. It provides a set of rules, practices, and tools to help you build robust, feature-rich web applications.</a:t>
            </a:r>
          </a:p>
          <a:p>
            <a:pPr algn="l">
              <a:buFont typeface="+mj-lt"/>
              <a:buAutoNum type="arabicPeriod"/>
            </a:pPr>
            <a:r>
              <a:rPr lang="en-US" b="1" i="0" dirty="0">
                <a:solidFill>
                  <a:srgbClr val="D1D5DB"/>
                </a:solidFill>
                <a:effectLst/>
                <a:latin typeface="Söhne"/>
              </a:rPr>
              <a:t>Helps You Organize:</a:t>
            </a:r>
            <a:r>
              <a:rPr lang="en-US" b="0" i="0" dirty="0">
                <a:solidFill>
                  <a:srgbClr val="D1D5DB"/>
                </a:solidFill>
                <a:effectLst/>
                <a:latin typeface="Söhne"/>
              </a:rPr>
              <a:t> It helps you organize your code and design your application in a structured way, making it easier to manage and scale as your project grows.</a:t>
            </a:r>
          </a:p>
          <a:p>
            <a:pPr algn="l">
              <a:buFont typeface="+mj-lt"/>
              <a:buAutoNum type="arabicPeriod"/>
            </a:pPr>
            <a:r>
              <a:rPr lang="en-US" b="1" i="0" dirty="0">
                <a:solidFill>
                  <a:srgbClr val="D1D5DB"/>
                </a:solidFill>
                <a:effectLst/>
                <a:latin typeface="Söhne"/>
              </a:rPr>
              <a:t>Two-Way Data Binding:</a:t>
            </a:r>
            <a:r>
              <a:rPr lang="en-US" b="0" i="0" dirty="0">
                <a:solidFill>
                  <a:srgbClr val="D1D5DB"/>
                </a:solidFill>
                <a:effectLst/>
                <a:latin typeface="Söhne"/>
              </a:rPr>
              <a:t> One of the cool features of Angular is its two-way data binding. This means that changes in your application's user interface (UI) are automatically reflected in your application's data, and vice versa. It reduces the need for manual updates, making your code more efficient.</a:t>
            </a:r>
          </a:p>
          <a:p>
            <a:pPr algn="l">
              <a:buFont typeface="+mj-lt"/>
              <a:buAutoNum type="arabicPeriod"/>
            </a:pPr>
            <a:r>
              <a:rPr lang="en-US" b="1" i="0" dirty="0">
                <a:solidFill>
                  <a:srgbClr val="D1D5DB"/>
                </a:solidFill>
                <a:effectLst/>
                <a:latin typeface="Söhne"/>
              </a:rPr>
              <a:t>Modular:</a:t>
            </a:r>
            <a:r>
              <a:rPr lang="en-US" b="0" i="0" dirty="0">
                <a:solidFill>
                  <a:srgbClr val="D1D5DB"/>
                </a:solidFill>
                <a:effectLst/>
                <a:latin typeface="Söhne"/>
              </a:rPr>
              <a:t> Angular encourages you to break your application into smaller, reusable pieces called components. This modularity makes it easier to develop and maintain complex applications.</a:t>
            </a:r>
          </a:p>
          <a:p>
            <a:pPr algn="l">
              <a:buFont typeface="+mj-lt"/>
              <a:buAutoNum type="arabicPeriod"/>
            </a:pPr>
            <a:r>
              <a:rPr lang="en-US" b="1" i="0" dirty="0">
                <a:solidFill>
                  <a:srgbClr val="D1D5DB"/>
                </a:solidFill>
                <a:effectLst/>
                <a:latin typeface="Söhne"/>
              </a:rPr>
              <a:t>Dependency Injection:</a:t>
            </a:r>
            <a:r>
              <a:rPr lang="en-US" b="0" i="0" dirty="0">
                <a:solidFill>
                  <a:srgbClr val="D1D5DB"/>
                </a:solidFill>
                <a:effectLst/>
                <a:latin typeface="Söhne"/>
              </a:rPr>
              <a:t> Angular uses a technique called dependency injection, which makes it easy to manage and share application dependencies, like data services, across your components.</a:t>
            </a:r>
          </a:p>
          <a:p>
            <a:pPr algn="l">
              <a:buFont typeface="+mj-lt"/>
              <a:buAutoNum type="arabicPeriod"/>
            </a:pPr>
            <a:r>
              <a:rPr lang="en-US" b="1" i="0" dirty="0">
                <a:solidFill>
                  <a:srgbClr val="D1D5DB"/>
                </a:solidFill>
                <a:effectLst/>
                <a:latin typeface="Söhne"/>
              </a:rPr>
              <a:t>Rich User Interfaces:</a:t>
            </a:r>
            <a:r>
              <a:rPr lang="en-US" b="0" i="0" dirty="0">
                <a:solidFill>
                  <a:srgbClr val="D1D5DB"/>
                </a:solidFill>
                <a:effectLst/>
                <a:latin typeface="Söhne"/>
              </a:rPr>
              <a:t> With Angular, you can create rich and responsive user interfaces. It provides a powerful templating system that allows you to define your application's UI declaratively.</a:t>
            </a:r>
          </a:p>
          <a:p>
            <a:pPr algn="l">
              <a:buFont typeface="+mj-lt"/>
              <a:buAutoNum type="arabicPeriod"/>
            </a:pPr>
            <a:r>
              <a:rPr lang="en-US" b="1" i="0" dirty="0">
                <a:solidFill>
                  <a:srgbClr val="D1D5DB"/>
                </a:solidFill>
                <a:effectLst/>
                <a:latin typeface="Söhne"/>
              </a:rPr>
              <a:t>Supports Building Single-Page Applications (SPAs):</a:t>
            </a:r>
            <a:r>
              <a:rPr lang="en-US" b="0" i="0" dirty="0">
                <a:solidFill>
                  <a:srgbClr val="D1D5DB"/>
                </a:solidFill>
                <a:effectLst/>
                <a:latin typeface="Söhne"/>
              </a:rPr>
              <a:t> Angular is great for building single-page applications (SPAs) where you can load all the necessary code and data when the application starts, and then dynamically update the content as users interact with it. This can lead to a smoother and more seamless user experience.</a:t>
            </a:r>
          </a:p>
          <a:p>
            <a:pPr algn="l">
              <a:buFont typeface="+mj-lt"/>
              <a:buAutoNum type="arabicPeriod"/>
            </a:pPr>
            <a:r>
              <a:rPr lang="en-US" b="1" i="0" dirty="0">
                <a:solidFill>
                  <a:srgbClr val="D1D5DB"/>
                </a:solidFill>
                <a:effectLst/>
                <a:latin typeface="Söhne"/>
              </a:rPr>
              <a:t>Developed by Google:</a:t>
            </a:r>
            <a:r>
              <a:rPr lang="en-US" b="0" i="0" dirty="0">
                <a:solidFill>
                  <a:srgbClr val="D1D5DB"/>
                </a:solidFill>
                <a:effectLst/>
                <a:latin typeface="Söhne"/>
              </a:rPr>
              <a:t> Angular is developed and maintained by Google, so it's well-supported and constantly evolving.</a:t>
            </a:r>
          </a:p>
          <a:p>
            <a:pPr algn="l">
              <a:buFont typeface="Arial" panose="020B0604020202020204" pitchFamily="34" charset="0"/>
              <a:buChar char="•"/>
            </a:pP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30D9773F-0CFF-43D5-913F-955A0CEB1A5C}" type="slidenum">
              <a:rPr lang="en-US" smtClean="0"/>
              <a:t>4</a:t>
            </a:fld>
            <a:endParaRPr lang="en-US"/>
          </a:p>
        </p:txBody>
      </p:sp>
    </p:spTree>
    <p:extLst>
      <p:ext uri="{BB962C8B-B14F-4D97-AF65-F5344CB8AC3E}">
        <p14:creationId xmlns:p14="http://schemas.microsoft.com/office/powerpoint/2010/main" val="129494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Why Angular?</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Discuss the value of using Angular.</a:t>
            </a:r>
          </a:p>
          <a:p>
            <a:pPr algn="l">
              <a:buFont typeface="Arial" panose="020B0604020202020204" pitchFamily="34" charset="0"/>
              <a:buChar char="•"/>
            </a:pPr>
            <a:r>
              <a:rPr lang="en-US" b="0" i="0" dirty="0">
                <a:solidFill>
                  <a:srgbClr val="D1D5DB"/>
                </a:solidFill>
                <a:effectLst/>
                <a:latin typeface="Söhne"/>
              </a:rPr>
              <a:t>Benefits: Two-way data binding, dependency injection, modular structure.</a:t>
            </a:r>
          </a:p>
          <a:p>
            <a:pPr algn="l">
              <a:buFont typeface="Arial" panose="020B0604020202020204" pitchFamily="34" charset="0"/>
              <a:buChar char="•"/>
            </a:pPr>
            <a:r>
              <a:rPr lang="en-US" b="0" i="0" dirty="0">
                <a:solidFill>
                  <a:srgbClr val="D1D5DB"/>
                </a:solidFill>
                <a:effectLst/>
                <a:latin typeface="Söhne"/>
              </a:rPr>
              <a:t>Highlight its popularity in the industry.</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Discuss the benefits of using Angular, such as two-way data binding, dependency injection, and modular structure.</a:t>
            </a:r>
          </a:p>
          <a:p>
            <a:pPr algn="l">
              <a:buFont typeface="Arial" panose="020B0604020202020204" pitchFamily="34" charset="0"/>
              <a:buChar char="•"/>
            </a:pPr>
            <a:r>
              <a:rPr lang="en-US" b="0" i="0" dirty="0">
                <a:solidFill>
                  <a:srgbClr val="D1D5DB"/>
                </a:solidFill>
                <a:effectLst/>
                <a:latin typeface="Söhne"/>
              </a:rPr>
              <a:t>Highlight </a:t>
            </a:r>
            <a:r>
              <a:rPr lang="en-US" b="0" i="0" dirty="0" err="1">
                <a:solidFill>
                  <a:srgbClr val="D1D5DB"/>
                </a:solidFill>
                <a:effectLst/>
                <a:latin typeface="Söhne"/>
              </a:rPr>
              <a:t>Angular's</a:t>
            </a:r>
            <a:r>
              <a:rPr lang="en-US" b="0" i="0" dirty="0">
                <a:solidFill>
                  <a:srgbClr val="D1D5DB"/>
                </a:solidFill>
                <a:effectLst/>
                <a:latin typeface="Söhne"/>
              </a:rPr>
              <a:t> popularity in the industry.</a:t>
            </a:r>
          </a:p>
          <a:p>
            <a:pPr algn="l">
              <a:buFont typeface="Arial" panose="020B0604020202020204" pitchFamily="34" charset="0"/>
              <a:buChar cha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D9773F-0CFF-43D5-913F-955A0CEB1A5C}" type="slidenum">
              <a:rPr lang="en-US" smtClean="0"/>
              <a:t>5</a:t>
            </a:fld>
            <a:endParaRPr lang="en-US"/>
          </a:p>
        </p:txBody>
      </p:sp>
    </p:spTree>
    <p:extLst>
      <p:ext uri="{BB962C8B-B14F-4D97-AF65-F5344CB8AC3E}">
        <p14:creationId xmlns:p14="http://schemas.microsoft.com/office/powerpoint/2010/main" val="358204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Components:</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What is it?</a:t>
            </a:r>
            <a:r>
              <a:rPr lang="en-US" b="0" i="0" dirty="0">
                <a:solidFill>
                  <a:srgbClr val="D1D5DB"/>
                </a:solidFill>
                <a:effectLst/>
                <a:latin typeface="Söhne"/>
              </a:rPr>
              <a:t> Components are the building blocks of an Angular application. They represent specific parts of the user interface (UI) and encapsulate their functionality and data.</a:t>
            </a:r>
          </a:p>
          <a:p>
            <a:pPr marL="742950" lvl="1" indent="-285750" algn="l">
              <a:buFont typeface="+mj-lt"/>
              <a:buAutoNum type="arabicPeriod"/>
            </a:pPr>
            <a:r>
              <a:rPr lang="en-US" b="1" i="0" dirty="0">
                <a:solidFill>
                  <a:srgbClr val="D1D5DB"/>
                </a:solidFill>
                <a:effectLst/>
                <a:latin typeface="Söhne"/>
              </a:rPr>
              <a:t>How it works:</a:t>
            </a:r>
            <a:r>
              <a:rPr lang="en-US" b="0" i="0" dirty="0">
                <a:solidFill>
                  <a:srgbClr val="D1D5DB"/>
                </a:solidFill>
                <a:effectLst/>
                <a:latin typeface="Söhne"/>
              </a:rPr>
              <a:t> Each component consists of a TypeScript class, an HTML template, and CSS styles. These elements work together to define the behavior and appearance of a portion of your web application.</a:t>
            </a:r>
          </a:p>
          <a:p>
            <a:pPr marL="742950" lvl="1" indent="-285750" algn="l">
              <a:buFont typeface="+mj-lt"/>
              <a:buAutoNum type="arabicPeriod"/>
            </a:pPr>
            <a:r>
              <a:rPr lang="en-US" b="1" i="0" dirty="0">
                <a:solidFill>
                  <a:srgbClr val="D1D5DB"/>
                </a:solidFill>
                <a:effectLst/>
                <a:latin typeface="Söhne"/>
              </a:rPr>
              <a:t>Why it's important:</a:t>
            </a:r>
            <a:r>
              <a:rPr lang="en-US" b="0" i="0" dirty="0">
                <a:solidFill>
                  <a:srgbClr val="D1D5DB"/>
                </a:solidFill>
                <a:effectLst/>
                <a:latin typeface="Söhne"/>
              </a:rPr>
              <a:t> Components promote modularity and reusability, making it easier to manage complex UIs and separate concerns.</a:t>
            </a:r>
          </a:p>
          <a:p>
            <a:pPr algn="l">
              <a:buFont typeface="+mj-lt"/>
              <a:buAutoNum type="arabicPeriod"/>
            </a:pPr>
            <a:r>
              <a:rPr lang="en-US" b="1" i="0" dirty="0">
                <a:solidFill>
                  <a:srgbClr val="D1D5DB"/>
                </a:solidFill>
                <a:effectLst/>
                <a:latin typeface="Söhne"/>
              </a:rPr>
              <a:t>Modules:</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What is it?</a:t>
            </a:r>
            <a:r>
              <a:rPr lang="en-US" b="0" i="0" dirty="0">
                <a:solidFill>
                  <a:srgbClr val="D1D5DB"/>
                </a:solidFill>
                <a:effectLst/>
                <a:latin typeface="Söhne"/>
              </a:rPr>
              <a:t> Angular Modules are containers for organizing related components, services, and other application features. They define the application's structure and dependencies.</a:t>
            </a:r>
          </a:p>
          <a:p>
            <a:pPr marL="742950" lvl="1" indent="-285750" algn="l">
              <a:buFont typeface="+mj-lt"/>
              <a:buAutoNum type="arabicPeriod"/>
            </a:pPr>
            <a:r>
              <a:rPr lang="en-US" b="1" i="0" dirty="0">
                <a:solidFill>
                  <a:srgbClr val="D1D5DB"/>
                </a:solidFill>
                <a:effectLst/>
                <a:latin typeface="Söhne"/>
              </a:rPr>
              <a:t>How it works:</a:t>
            </a:r>
            <a:r>
              <a:rPr lang="en-US" b="0" i="0" dirty="0">
                <a:solidFill>
                  <a:srgbClr val="D1D5DB"/>
                </a:solidFill>
                <a:effectLst/>
                <a:latin typeface="Söhne"/>
              </a:rPr>
              <a:t> You create modules by defining a class with the @NgModule decorator. Modules can be used to group components and services that work together.</a:t>
            </a:r>
          </a:p>
          <a:p>
            <a:pPr marL="742950" lvl="1" indent="-285750" algn="l">
              <a:buFont typeface="+mj-lt"/>
              <a:buAutoNum type="arabicPeriod"/>
            </a:pPr>
            <a:r>
              <a:rPr lang="en-US" b="1" i="0" dirty="0">
                <a:solidFill>
                  <a:srgbClr val="D1D5DB"/>
                </a:solidFill>
                <a:effectLst/>
                <a:latin typeface="Söhne"/>
              </a:rPr>
              <a:t>Why it's important:</a:t>
            </a:r>
            <a:r>
              <a:rPr lang="en-US" b="0" i="0" dirty="0">
                <a:solidFill>
                  <a:srgbClr val="D1D5DB"/>
                </a:solidFill>
                <a:effectLst/>
                <a:latin typeface="Söhne"/>
              </a:rPr>
              <a:t> Modules help keep your application organized and maintainable. They allow you to manage different parts of your application separately.</a:t>
            </a:r>
          </a:p>
          <a:p>
            <a:pPr algn="l">
              <a:buFont typeface="+mj-lt"/>
              <a:buAutoNum type="arabicPeriod"/>
            </a:pPr>
            <a:r>
              <a:rPr lang="en-US" b="1" i="0" dirty="0">
                <a:solidFill>
                  <a:srgbClr val="D1D5DB"/>
                </a:solidFill>
                <a:effectLst/>
                <a:latin typeface="Söhne"/>
              </a:rPr>
              <a:t>Templates:</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What is it?</a:t>
            </a:r>
            <a:r>
              <a:rPr lang="en-US" b="0" i="0" dirty="0">
                <a:solidFill>
                  <a:srgbClr val="D1D5DB"/>
                </a:solidFill>
                <a:effectLst/>
                <a:latin typeface="Söhne"/>
              </a:rPr>
              <a:t> Templates are used to define the HTML structure of a component and how it should render data.</a:t>
            </a:r>
          </a:p>
          <a:p>
            <a:pPr marL="742950" lvl="1" indent="-285750" algn="l">
              <a:buFont typeface="+mj-lt"/>
              <a:buAutoNum type="arabicPeriod"/>
            </a:pPr>
            <a:r>
              <a:rPr lang="en-US" b="1" i="0" dirty="0">
                <a:solidFill>
                  <a:srgbClr val="D1D5DB"/>
                </a:solidFill>
                <a:effectLst/>
                <a:latin typeface="Söhne"/>
              </a:rPr>
              <a:t>How it works:</a:t>
            </a:r>
            <a:r>
              <a:rPr lang="en-US" b="0" i="0" dirty="0">
                <a:solidFill>
                  <a:srgbClr val="D1D5DB"/>
                </a:solidFill>
                <a:effectLst/>
                <a:latin typeface="Söhne"/>
              </a:rPr>
              <a:t> Templates use </a:t>
            </a:r>
            <a:r>
              <a:rPr lang="en-US" b="0" i="0" dirty="0" err="1">
                <a:solidFill>
                  <a:srgbClr val="D1D5DB"/>
                </a:solidFill>
                <a:effectLst/>
                <a:latin typeface="Söhne"/>
              </a:rPr>
              <a:t>Angular's</a:t>
            </a:r>
            <a:r>
              <a:rPr lang="en-US" b="0" i="0" dirty="0">
                <a:solidFill>
                  <a:srgbClr val="D1D5DB"/>
                </a:solidFill>
                <a:effectLst/>
                <a:latin typeface="Söhne"/>
              </a:rPr>
              <a:t> templating syntax, which allows you to bind data from your components to the HTML. This data binding can be one-way (from component to view) or two-way.</a:t>
            </a:r>
          </a:p>
          <a:p>
            <a:pPr marL="742950" lvl="1" indent="-285750" algn="l">
              <a:buFont typeface="+mj-lt"/>
              <a:buAutoNum type="arabicPeriod"/>
            </a:pPr>
            <a:r>
              <a:rPr lang="en-US" b="1" i="0" dirty="0">
                <a:solidFill>
                  <a:srgbClr val="D1D5DB"/>
                </a:solidFill>
                <a:effectLst/>
                <a:latin typeface="Söhne"/>
              </a:rPr>
              <a:t>Why it's important:</a:t>
            </a:r>
            <a:r>
              <a:rPr lang="en-US" b="0" i="0" dirty="0">
                <a:solidFill>
                  <a:srgbClr val="D1D5DB"/>
                </a:solidFill>
                <a:effectLst/>
                <a:latin typeface="Söhne"/>
              </a:rPr>
              <a:t> Templates enable you to create dynamic and data-driven user interfaces. They help keep the UI in sync with your application's data.</a:t>
            </a:r>
          </a:p>
          <a:p>
            <a:pPr algn="l">
              <a:buFont typeface="+mj-lt"/>
              <a:buAutoNum type="arabicPeriod"/>
            </a:pPr>
            <a:r>
              <a:rPr lang="en-US" b="1" i="0" dirty="0">
                <a:solidFill>
                  <a:srgbClr val="D1D5DB"/>
                </a:solidFill>
                <a:effectLst/>
                <a:latin typeface="Söhne"/>
              </a:rPr>
              <a:t>Services:</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What is it?</a:t>
            </a:r>
            <a:r>
              <a:rPr lang="en-US" b="0" i="0" dirty="0">
                <a:solidFill>
                  <a:srgbClr val="D1D5DB"/>
                </a:solidFill>
                <a:effectLst/>
                <a:latin typeface="Söhne"/>
              </a:rPr>
              <a:t> Services are used for building functionality that can be shared across components. They often handle data, business logic, or communication with external resources.</a:t>
            </a:r>
          </a:p>
          <a:p>
            <a:pPr marL="742950" lvl="1" indent="-285750" algn="l">
              <a:buFont typeface="+mj-lt"/>
              <a:buAutoNum type="arabicPeriod"/>
            </a:pPr>
            <a:r>
              <a:rPr lang="en-US" b="1" i="0" dirty="0">
                <a:solidFill>
                  <a:srgbClr val="D1D5DB"/>
                </a:solidFill>
                <a:effectLst/>
                <a:latin typeface="Söhne"/>
              </a:rPr>
              <a:t>How it works:</a:t>
            </a:r>
            <a:r>
              <a:rPr lang="en-US" b="0" i="0" dirty="0">
                <a:solidFill>
                  <a:srgbClr val="D1D5DB"/>
                </a:solidFill>
                <a:effectLst/>
                <a:latin typeface="Söhne"/>
              </a:rPr>
              <a:t> Services are TypeScript classes decorated with @Injectable. They can be injected into components, allowing components to use the service's functionality.</a:t>
            </a:r>
          </a:p>
          <a:p>
            <a:pPr marL="742950" lvl="1" indent="-285750" algn="l">
              <a:buFont typeface="+mj-lt"/>
              <a:buAutoNum type="arabicPeriod"/>
            </a:pPr>
            <a:r>
              <a:rPr lang="en-US" b="1" i="0" dirty="0">
                <a:solidFill>
                  <a:srgbClr val="D1D5DB"/>
                </a:solidFill>
                <a:effectLst/>
                <a:latin typeface="Söhne"/>
              </a:rPr>
              <a:t>Why it's important:</a:t>
            </a:r>
            <a:r>
              <a:rPr lang="en-US" b="0" i="0" dirty="0">
                <a:solidFill>
                  <a:srgbClr val="D1D5DB"/>
                </a:solidFill>
                <a:effectLst/>
                <a:latin typeface="Söhne"/>
              </a:rPr>
              <a:t> Services promote the separation of concerns and reusability. They help avoid code duplication and make it easier to manage application logic.</a:t>
            </a:r>
          </a:p>
          <a:p>
            <a:pPr algn="l">
              <a:buFont typeface="+mj-lt"/>
              <a:buAutoNum type="arabicPeriod"/>
            </a:pPr>
            <a:r>
              <a:rPr lang="en-US" b="1" i="0" dirty="0">
                <a:solidFill>
                  <a:srgbClr val="D1D5DB"/>
                </a:solidFill>
                <a:effectLst/>
                <a:latin typeface="Söhne"/>
              </a:rPr>
              <a:t>Directives:</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What is it?</a:t>
            </a:r>
            <a:r>
              <a:rPr lang="en-US" b="0" i="0" dirty="0">
                <a:solidFill>
                  <a:srgbClr val="D1D5DB"/>
                </a:solidFill>
                <a:effectLst/>
                <a:latin typeface="Söhne"/>
              </a:rPr>
              <a:t> Directives are markers on the DOM elements that tell Angular to do something with the element or change its behavior.</a:t>
            </a:r>
          </a:p>
          <a:p>
            <a:pPr marL="742950" lvl="1" indent="-285750" algn="l">
              <a:buFont typeface="+mj-lt"/>
              <a:buAutoNum type="arabicPeriod"/>
            </a:pPr>
            <a:r>
              <a:rPr lang="en-US" b="1" i="0" dirty="0">
                <a:solidFill>
                  <a:srgbClr val="D1D5DB"/>
                </a:solidFill>
                <a:effectLst/>
                <a:latin typeface="Söhne"/>
              </a:rPr>
              <a:t>How it works:</a:t>
            </a:r>
            <a:r>
              <a:rPr lang="en-US" b="0" i="0" dirty="0">
                <a:solidFill>
                  <a:srgbClr val="D1D5DB"/>
                </a:solidFill>
                <a:effectLst/>
                <a:latin typeface="Söhne"/>
              </a:rPr>
              <a:t> Angular provides built-in directives like </a:t>
            </a:r>
            <a:r>
              <a:rPr lang="en-US" b="0" i="0" dirty="0" err="1">
                <a:solidFill>
                  <a:srgbClr val="D1D5DB"/>
                </a:solidFill>
                <a:effectLst/>
                <a:latin typeface="Söhne"/>
              </a:rPr>
              <a:t>ngIf</a:t>
            </a:r>
            <a:r>
              <a:rPr lang="en-US" b="0" i="0" dirty="0">
                <a:solidFill>
                  <a:srgbClr val="D1D5DB"/>
                </a:solidFill>
                <a:effectLst/>
                <a:latin typeface="Söhne"/>
              </a:rPr>
              <a:t>, </a:t>
            </a:r>
            <a:r>
              <a:rPr lang="en-US" b="0" i="0" dirty="0" err="1">
                <a:solidFill>
                  <a:srgbClr val="D1D5DB"/>
                </a:solidFill>
                <a:effectLst/>
                <a:latin typeface="Söhne"/>
              </a:rPr>
              <a:t>ngFor</a:t>
            </a:r>
            <a:r>
              <a:rPr lang="en-US" b="0" i="0" dirty="0">
                <a:solidFill>
                  <a:srgbClr val="D1D5DB"/>
                </a:solidFill>
                <a:effectLst/>
                <a:latin typeface="Söhne"/>
              </a:rPr>
              <a:t>, and </a:t>
            </a:r>
            <a:r>
              <a:rPr lang="en-US" b="0" i="0" dirty="0" err="1">
                <a:solidFill>
                  <a:srgbClr val="D1D5DB"/>
                </a:solidFill>
                <a:effectLst/>
                <a:latin typeface="Söhne"/>
              </a:rPr>
              <a:t>ngStyle</a:t>
            </a:r>
            <a:r>
              <a:rPr lang="en-US" b="0" i="0" dirty="0">
                <a:solidFill>
                  <a:srgbClr val="D1D5DB"/>
                </a:solidFill>
                <a:effectLst/>
                <a:latin typeface="Söhne"/>
              </a:rPr>
              <a:t>. You can also create custom directives.</a:t>
            </a:r>
          </a:p>
          <a:p>
            <a:pPr marL="742950" lvl="1" indent="-285750" algn="l">
              <a:buFont typeface="+mj-lt"/>
              <a:buAutoNum type="arabicPeriod"/>
            </a:pPr>
            <a:r>
              <a:rPr lang="en-US" b="1" i="0" dirty="0">
                <a:solidFill>
                  <a:srgbClr val="D1D5DB"/>
                </a:solidFill>
                <a:effectLst/>
                <a:latin typeface="Söhne"/>
              </a:rPr>
              <a:t>Why it's important:</a:t>
            </a:r>
            <a:r>
              <a:rPr lang="en-US" b="0" i="0" dirty="0">
                <a:solidFill>
                  <a:srgbClr val="D1D5DB"/>
                </a:solidFill>
                <a:effectLst/>
                <a:latin typeface="Söhne"/>
              </a:rPr>
              <a:t> Directives allow you to add behavior to HTML elements, manipulate the DOM, or apply conditional rendering based on your application's data.</a:t>
            </a:r>
          </a:p>
          <a:p>
            <a:pPr algn="l">
              <a:buFont typeface="+mj-lt"/>
              <a:buAutoNum type="arabicPeriod"/>
            </a:pPr>
            <a:r>
              <a:rPr lang="en-US" b="1" i="0" dirty="0">
                <a:solidFill>
                  <a:srgbClr val="D1D5DB"/>
                </a:solidFill>
                <a:effectLst/>
                <a:latin typeface="Söhne"/>
              </a:rPr>
              <a:t>Dependency Injection:</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What is it?</a:t>
            </a:r>
            <a:r>
              <a:rPr lang="en-US" b="0" i="0" dirty="0">
                <a:solidFill>
                  <a:srgbClr val="D1D5DB"/>
                </a:solidFill>
                <a:effectLst/>
                <a:latin typeface="Söhne"/>
              </a:rPr>
              <a:t> Dependency injection is a design pattern used in Angular to manage dependencies and share instances of services across components.</a:t>
            </a:r>
          </a:p>
          <a:p>
            <a:pPr marL="742950" lvl="1" indent="-285750" algn="l">
              <a:buFont typeface="+mj-lt"/>
              <a:buAutoNum type="arabicPeriod"/>
            </a:pPr>
            <a:r>
              <a:rPr lang="en-US" b="1" i="0" dirty="0">
                <a:solidFill>
                  <a:srgbClr val="D1D5DB"/>
                </a:solidFill>
                <a:effectLst/>
                <a:latin typeface="Söhne"/>
              </a:rPr>
              <a:t>How it works:</a:t>
            </a:r>
            <a:r>
              <a:rPr lang="en-US" b="0" i="0" dirty="0">
                <a:solidFill>
                  <a:srgbClr val="D1D5DB"/>
                </a:solidFill>
                <a:effectLst/>
                <a:latin typeface="Söhne"/>
              </a:rPr>
              <a:t> </a:t>
            </a:r>
            <a:r>
              <a:rPr lang="en-US" b="0" i="0" dirty="0" err="1">
                <a:solidFill>
                  <a:srgbClr val="D1D5DB"/>
                </a:solidFill>
                <a:effectLst/>
                <a:latin typeface="Söhne"/>
              </a:rPr>
              <a:t>Angular's</a:t>
            </a:r>
            <a:r>
              <a:rPr lang="en-US" b="0" i="0" dirty="0">
                <a:solidFill>
                  <a:srgbClr val="D1D5DB"/>
                </a:solidFill>
                <a:effectLst/>
                <a:latin typeface="Söhne"/>
              </a:rPr>
              <a:t> dependency injection framework provides instances of services to components when they are requested. Components can declare their dependencies in their constructors.</a:t>
            </a:r>
          </a:p>
          <a:p>
            <a:pPr marL="742950" lvl="1" indent="-285750" algn="l">
              <a:buFont typeface="+mj-lt"/>
              <a:buAutoNum type="arabicPeriod"/>
            </a:pPr>
            <a:r>
              <a:rPr lang="en-US" b="1" i="0" dirty="0">
                <a:solidFill>
                  <a:srgbClr val="D1D5DB"/>
                </a:solidFill>
                <a:effectLst/>
                <a:latin typeface="Söhne"/>
              </a:rPr>
              <a:t>Why it's important:</a:t>
            </a:r>
            <a:r>
              <a:rPr lang="en-US" b="0" i="0" dirty="0">
                <a:solidFill>
                  <a:srgbClr val="D1D5DB"/>
                </a:solidFill>
                <a:effectLst/>
                <a:latin typeface="Söhne"/>
              </a:rPr>
              <a:t> Dependency injection promotes loose coupling and helps manage dependencies and services effectively. It's a core part of </a:t>
            </a:r>
            <a:r>
              <a:rPr lang="en-US" b="0" i="0" dirty="0" err="1">
                <a:solidFill>
                  <a:srgbClr val="D1D5DB"/>
                </a:solidFill>
                <a:effectLst/>
                <a:latin typeface="Söhne"/>
              </a:rPr>
              <a:t>Angular's</a:t>
            </a:r>
            <a:r>
              <a:rPr lang="en-US" b="0" i="0" dirty="0">
                <a:solidFill>
                  <a:srgbClr val="D1D5DB"/>
                </a:solidFill>
                <a:effectLst/>
                <a:latin typeface="Söhne"/>
              </a:rPr>
              <a:t> architecture that makes your application modular and testable.</a:t>
            </a:r>
          </a:p>
          <a:p>
            <a:pPr algn="l"/>
            <a:r>
              <a:rPr lang="en-US" b="0" i="0" dirty="0">
                <a:solidFill>
                  <a:srgbClr val="D1D5DB"/>
                </a:solidFill>
                <a:effectLst/>
                <a:latin typeface="Söhne"/>
              </a:rPr>
              <a:t>Understanding and effectively using these key features of Angular is essential for developing scalable and maintainable web applications. These features help you create well-structured and efficient code, making Angular a powerful framework for web development.</a:t>
            </a:r>
          </a:p>
          <a:p>
            <a:pPr algn="l"/>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D9773F-0CFF-43D5-913F-955A0CEB1A5C}" type="slidenum">
              <a:rPr lang="en-US" smtClean="0"/>
              <a:t>6</a:t>
            </a:fld>
            <a:endParaRPr lang="en-US"/>
          </a:p>
        </p:txBody>
      </p:sp>
    </p:spTree>
    <p:extLst>
      <p:ext uri="{BB962C8B-B14F-4D97-AF65-F5344CB8AC3E}">
        <p14:creationId xmlns:p14="http://schemas.microsoft.com/office/powerpoint/2010/main" val="93529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Angular Architecture</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Explain </a:t>
            </a:r>
            <a:r>
              <a:rPr lang="en-US" b="0" i="0" dirty="0" err="1">
                <a:solidFill>
                  <a:srgbClr val="D1D5DB"/>
                </a:solidFill>
                <a:effectLst/>
                <a:latin typeface="Söhne"/>
              </a:rPr>
              <a:t>Angular's</a:t>
            </a:r>
            <a:r>
              <a:rPr lang="en-US" b="0" i="0" dirty="0">
                <a:solidFill>
                  <a:srgbClr val="D1D5DB"/>
                </a:solidFill>
                <a:effectLst/>
                <a:latin typeface="Söhne"/>
              </a:rPr>
              <a:t> architecture:</a:t>
            </a:r>
          </a:p>
          <a:p>
            <a:pPr marL="742950" lvl="1" indent="-285750" algn="l">
              <a:buFont typeface="Arial" panose="020B0604020202020204" pitchFamily="34" charset="0"/>
              <a:buChar char="•"/>
            </a:pPr>
            <a:r>
              <a:rPr lang="en-US" b="0" i="0" dirty="0">
                <a:solidFill>
                  <a:srgbClr val="D1D5DB"/>
                </a:solidFill>
                <a:effectLst/>
                <a:latin typeface="Söhne"/>
              </a:rPr>
              <a:t>Modules</a:t>
            </a:r>
          </a:p>
          <a:p>
            <a:pPr marL="742950" lvl="1" indent="-285750" algn="l">
              <a:buFont typeface="Arial" panose="020B0604020202020204" pitchFamily="34" charset="0"/>
              <a:buChar char="•"/>
            </a:pPr>
            <a:r>
              <a:rPr lang="en-US" b="0" i="0" dirty="0">
                <a:solidFill>
                  <a:srgbClr val="D1D5DB"/>
                </a:solidFill>
                <a:effectLst/>
                <a:latin typeface="Söhne"/>
              </a:rPr>
              <a:t>Components</a:t>
            </a:r>
          </a:p>
          <a:p>
            <a:pPr marL="742950" lvl="1" indent="-285750" algn="l">
              <a:buFont typeface="Arial" panose="020B0604020202020204" pitchFamily="34" charset="0"/>
              <a:buChar char="•"/>
            </a:pPr>
            <a:r>
              <a:rPr lang="en-US" b="0" i="0" dirty="0">
                <a:solidFill>
                  <a:srgbClr val="D1D5DB"/>
                </a:solidFill>
                <a:effectLst/>
                <a:latin typeface="Söhne"/>
              </a:rPr>
              <a:t>Templates</a:t>
            </a:r>
          </a:p>
          <a:p>
            <a:pPr marL="742950" lvl="1" indent="-285750" algn="l">
              <a:buFont typeface="Arial" panose="020B0604020202020204" pitchFamily="34" charset="0"/>
              <a:buChar char="•"/>
            </a:pPr>
            <a:r>
              <a:rPr lang="en-US" b="0" i="0" dirty="0">
                <a:solidFill>
                  <a:srgbClr val="D1D5DB"/>
                </a:solidFill>
                <a:effectLst/>
                <a:latin typeface="Söhne"/>
              </a:rPr>
              <a:t>Services</a:t>
            </a:r>
          </a:p>
          <a:p>
            <a:pPr algn="l">
              <a:buFont typeface="Arial" panose="020B0604020202020204" pitchFamily="34" charset="0"/>
              <a:buChar char="•"/>
            </a:pPr>
            <a:r>
              <a:rPr lang="en-US" b="0" i="0" dirty="0">
                <a:solidFill>
                  <a:srgbClr val="D1D5DB"/>
                </a:solidFill>
                <a:effectLst/>
                <a:latin typeface="Söhne"/>
              </a:rPr>
              <a:t>Show how they work together.</a:t>
            </a:r>
          </a:p>
          <a:p>
            <a:endParaRPr lang="en-US" dirty="0"/>
          </a:p>
          <a:p>
            <a:pPr algn="l">
              <a:buFont typeface="Arial" panose="020B0604020202020204" pitchFamily="34" charset="0"/>
              <a:buChar char="•"/>
            </a:pPr>
            <a:r>
              <a:rPr lang="en-US" b="0" i="0" dirty="0">
                <a:solidFill>
                  <a:srgbClr val="D1D5DB"/>
                </a:solidFill>
                <a:effectLst/>
                <a:latin typeface="Söhne"/>
              </a:rPr>
              <a:t>Explain </a:t>
            </a:r>
            <a:r>
              <a:rPr lang="en-US" b="0" i="0" dirty="0" err="1">
                <a:solidFill>
                  <a:srgbClr val="D1D5DB"/>
                </a:solidFill>
                <a:effectLst/>
                <a:latin typeface="Söhne"/>
              </a:rPr>
              <a:t>Angular's</a:t>
            </a:r>
            <a:r>
              <a:rPr lang="en-US" b="0" i="0" dirty="0">
                <a:solidFill>
                  <a:srgbClr val="D1D5DB"/>
                </a:solidFill>
                <a:effectLst/>
                <a:latin typeface="Söhne"/>
              </a:rPr>
              <a:t> architecture with modules, components, templates, and services.</a:t>
            </a:r>
          </a:p>
          <a:p>
            <a:pPr algn="l">
              <a:buFont typeface="Arial" panose="020B0604020202020204" pitchFamily="34" charset="0"/>
              <a:buChar char="•"/>
            </a:pPr>
            <a:r>
              <a:rPr lang="en-US" b="0" i="0" dirty="0">
                <a:solidFill>
                  <a:srgbClr val="D1D5DB"/>
                </a:solidFill>
                <a:effectLst/>
                <a:latin typeface="Söhne"/>
              </a:rPr>
              <a:t>Show how they work together to create a dynamic web application.</a:t>
            </a:r>
          </a:p>
          <a:p>
            <a:endParaRPr lang="en-US" dirty="0"/>
          </a:p>
        </p:txBody>
      </p:sp>
      <p:sp>
        <p:nvSpPr>
          <p:cNvPr id="4" name="Slide Number Placeholder 3"/>
          <p:cNvSpPr>
            <a:spLocks noGrp="1"/>
          </p:cNvSpPr>
          <p:nvPr>
            <p:ph type="sldNum" sz="quarter" idx="5"/>
          </p:nvPr>
        </p:nvSpPr>
        <p:spPr/>
        <p:txBody>
          <a:bodyPr/>
          <a:lstStyle/>
          <a:p>
            <a:fld id="{30D9773F-0CFF-43D5-913F-955A0CEB1A5C}" type="slidenum">
              <a:rPr lang="en-US" smtClean="0"/>
              <a:t>7</a:t>
            </a:fld>
            <a:endParaRPr lang="en-US"/>
          </a:p>
        </p:txBody>
      </p:sp>
    </p:spTree>
    <p:extLst>
      <p:ext uri="{BB962C8B-B14F-4D97-AF65-F5344CB8AC3E}">
        <p14:creationId xmlns:p14="http://schemas.microsoft.com/office/powerpoint/2010/main" val="3786757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Demo Introduction</a:t>
            </a:r>
            <a:endParaRPr lang="en-US" b="0" i="0" dirty="0">
              <a:solidFill>
                <a:srgbClr val="D1D5DB"/>
              </a:solidFill>
              <a:effectLst/>
              <a:latin typeface="Söhne"/>
            </a:endParaRPr>
          </a:p>
          <a:p>
            <a:pPr marL="457200" indent="-457200">
              <a:buFont typeface="Arial" panose="020B0604020202020204" pitchFamily="34" charset="0"/>
              <a:buChar char="•"/>
            </a:pPr>
            <a:r>
              <a:rPr lang="en-US" sz="1200" dirty="0"/>
              <a:t>Simple Angular Application</a:t>
            </a:r>
          </a:p>
          <a:p>
            <a:pPr marL="457200" indent="-457200">
              <a:buFont typeface="Arial" panose="020B0604020202020204" pitchFamily="34" charset="0"/>
              <a:buChar char="•"/>
            </a:pPr>
            <a:r>
              <a:rPr lang="en-US" sz="1200" dirty="0"/>
              <a:t>Setting Up Angular</a:t>
            </a:r>
          </a:p>
          <a:p>
            <a:pPr marL="457200" indent="-457200">
              <a:buFont typeface="Arial" panose="020B0604020202020204" pitchFamily="34" charset="0"/>
              <a:buChar char="•"/>
            </a:pPr>
            <a:r>
              <a:rPr lang="en-US" sz="1200" dirty="0"/>
              <a:t>Components – Task and Task List</a:t>
            </a:r>
          </a:p>
          <a:p>
            <a:pPr marL="457200" indent="-457200">
              <a:buFont typeface="Arial" panose="020B0604020202020204" pitchFamily="34" charset="0"/>
              <a:buChar char="•"/>
            </a:pPr>
            <a:r>
              <a:rPr lang="en-US" sz="1200" dirty="0"/>
              <a:t>Directives – Built In and Custom </a:t>
            </a:r>
            <a:r>
              <a:rPr lang="en-US" sz="1200" dirty="0" err="1"/>
              <a:t>onEnter</a:t>
            </a:r>
            <a:endParaRPr lang="en-US" sz="1200" dirty="0"/>
          </a:p>
          <a:p>
            <a:pPr marL="457200" indent="-457200">
              <a:buFont typeface="Arial" panose="020B0604020202020204" pitchFamily="34" charset="0"/>
              <a:buChar char="•"/>
            </a:pPr>
            <a:r>
              <a:rPr lang="en-US" sz="1200" dirty="0"/>
              <a:t>Services – Task Service</a:t>
            </a:r>
          </a:p>
          <a:p>
            <a:pPr marL="457200" indent="-457200">
              <a:buFont typeface="Arial" panose="020B0604020202020204" pitchFamily="34" charset="0"/>
              <a:buChar char="•"/>
            </a:pPr>
            <a:r>
              <a:rPr lang="en-US" sz="1200" dirty="0"/>
              <a:t>Templates – HTML Templates for Components</a:t>
            </a:r>
          </a:p>
          <a:p>
            <a:pPr marL="457200" indent="-457200">
              <a:buFont typeface="Arial" panose="020B0604020202020204" pitchFamily="34" charset="0"/>
              <a:buChar char="•"/>
            </a:pPr>
            <a:r>
              <a:rPr lang="en-US" sz="1200" dirty="0"/>
              <a:t>Routing – Simple Route Examples</a:t>
            </a:r>
          </a:p>
          <a:p>
            <a:endParaRPr lang="en-US" dirty="0"/>
          </a:p>
        </p:txBody>
      </p:sp>
      <p:sp>
        <p:nvSpPr>
          <p:cNvPr id="4" name="Slide Number Placeholder 3"/>
          <p:cNvSpPr>
            <a:spLocks noGrp="1"/>
          </p:cNvSpPr>
          <p:nvPr>
            <p:ph type="sldNum" sz="quarter" idx="5"/>
          </p:nvPr>
        </p:nvSpPr>
        <p:spPr/>
        <p:txBody>
          <a:bodyPr/>
          <a:lstStyle/>
          <a:p>
            <a:fld id="{30D9773F-0CFF-43D5-913F-955A0CEB1A5C}" type="slidenum">
              <a:rPr lang="en-US" smtClean="0"/>
              <a:t>8</a:t>
            </a:fld>
            <a:endParaRPr lang="en-US"/>
          </a:p>
        </p:txBody>
      </p:sp>
    </p:spTree>
    <p:extLst>
      <p:ext uri="{BB962C8B-B14F-4D97-AF65-F5344CB8AC3E}">
        <p14:creationId xmlns:p14="http://schemas.microsoft.com/office/powerpoint/2010/main" val="164417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Setting Up Angular</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Briefly describe the tools needed (Node.js, Angular CLI).</a:t>
            </a:r>
          </a:p>
          <a:p>
            <a:pPr algn="l">
              <a:buFont typeface="Arial" panose="020B0604020202020204" pitchFamily="34" charset="0"/>
              <a:buChar char="•"/>
            </a:pPr>
            <a:r>
              <a:rPr lang="en-US" b="0" i="0" dirty="0">
                <a:solidFill>
                  <a:srgbClr val="D1D5DB"/>
                </a:solidFill>
                <a:effectLst/>
                <a:latin typeface="Söhne"/>
              </a:rPr>
              <a:t>Provide step-by-step instructions for setting up a new Angular project.</a:t>
            </a:r>
          </a:p>
          <a:p>
            <a:endParaRPr lang="en-US" dirty="0"/>
          </a:p>
          <a:p>
            <a:pPr algn="l">
              <a:buFont typeface="Arial" panose="020B0604020202020204" pitchFamily="34" charset="0"/>
              <a:buChar char="•"/>
            </a:pPr>
            <a:r>
              <a:rPr lang="en-US" b="0" i="0" dirty="0">
                <a:solidFill>
                  <a:srgbClr val="D1D5DB"/>
                </a:solidFill>
                <a:effectLst/>
                <a:latin typeface="Söhne"/>
              </a:rPr>
              <a:t>Discuss the tools needed to set up Angular development (Node.js, Angular CLI).</a:t>
            </a:r>
          </a:p>
          <a:p>
            <a:pPr algn="l">
              <a:buFont typeface="Arial" panose="020B0604020202020204" pitchFamily="34" charset="0"/>
              <a:buChar char="•"/>
            </a:pPr>
            <a:r>
              <a:rPr lang="en-US" b="0" i="0" dirty="0">
                <a:solidFill>
                  <a:srgbClr val="D1D5DB"/>
                </a:solidFill>
                <a:effectLst/>
                <a:latin typeface="Söhne"/>
              </a:rPr>
              <a:t>Provide step-by-step instructions for setting up a new Angular project.</a:t>
            </a:r>
          </a:p>
          <a:p>
            <a:endParaRPr lang="en-US" dirty="0"/>
          </a:p>
        </p:txBody>
      </p:sp>
      <p:sp>
        <p:nvSpPr>
          <p:cNvPr id="4" name="Slide Number Placeholder 3"/>
          <p:cNvSpPr>
            <a:spLocks noGrp="1"/>
          </p:cNvSpPr>
          <p:nvPr>
            <p:ph type="sldNum" sz="quarter" idx="5"/>
          </p:nvPr>
        </p:nvSpPr>
        <p:spPr/>
        <p:txBody>
          <a:bodyPr/>
          <a:lstStyle/>
          <a:p>
            <a:fld id="{30D9773F-0CFF-43D5-913F-955A0CEB1A5C}" type="slidenum">
              <a:rPr lang="en-US" smtClean="0"/>
              <a:t>9</a:t>
            </a:fld>
            <a:endParaRPr lang="en-US"/>
          </a:p>
        </p:txBody>
      </p:sp>
    </p:spTree>
    <p:extLst>
      <p:ext uri="{BB962C8B-B14F-4D97-AF65-F5344CB8AC3E}">
        <p14:creationId xmlns:p14="http://schemas.microsoft.com/office/powerpoint/2010/main" val="12403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D7FD-4054-2EEC-303D-555CB6128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04017D-A5E4-1889-98FF-89EE513F1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1DE340-0210-63F9-DDAC-244B077C4E27}"/>
              </a:ext>
            </a:extLst>
          </p:cNvPr>
          <p:cNvSpPr>
            <a:spLocks noGrp="1"/>
          </p:cNvSpPr>
          <p:nvPr>
            <p:ph type="dt" sz="half" idx="10"/>
          </p:nvPr>
        </p:nvSpPr>
        <p:spPr/>
        <p:txBody>
          <a:bodyPr/>
          <a:lstStyle/>
          <a:p>
            <a:fld id="{76969C88-B244-455D-A017-012B25B1ACDD}" type="datetimeFigureOut">
              <a:rPr lang="en-US" smtClean="0"/>
              <a:t>10/19/2023</a:t>
            </a:fld>
            <a:endParaRPr lang="en-US"/>
          </a:p>
        </p:txBody>
      </p:sp>
      <p:sp>
        <p:nvSpPr>
          <p:cNvPr id="5" name="Footer Placeholder 4">
            <a:extLst>
              <a:ext uri="{FF2B5EF4-FFF2-40B4-BE49-F238E27FC236}">
                <a16:creationId xmlns:a16="http://schemas.microsoft.com/office/drawing/2014/main" id="{5BA34C62-2F06-FEB9-5857-15BECBF54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932F4-276A-D6F3-7582-A8A54EA59ECF}"/>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7498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E138-1D1F-4092-61F9-0D516CBC68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E3294A-F4D6-6DF4-E772-4DAD92D192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3CFB6-F589-F1FE-7F39-7D13D33284F3}"/>
              </a:ext>
            </a:extLst>
          </p:cNvPr>
          <p:cNvSpPr>
            <a:spLocks noGrp="1"/>
          </p:cNvSpPr>
          <p:nvPr>
            <p:ph type="dt" sz="half" idx="10"/>
          </p:nvPr>
        </p:nvSpPr>
        <p:spPr/>
        <p:txBody>
          <a:bodyPr/>
          <a:lstStyle/>
          <a:p>
            <a:fld id="{76969C88-B244-455D-A017-012B25B1ACDD}" type="datetimeFigureOut">
              <a:rPr lang="en-US" smtClean="0"/>
              <a:t>10/19/2023</a:t>
            </a:fld>
            <a:endParaRPr lang="en-US"/>
          </a:p>
        </p:txBody>
      </p:sp>
      <p:sp>
        <p:nvSpPr>
          <p:cNvPr id="5" name="Footer Placeholder 4">
            <a:extLst>
              <a:ext uri="{FF2B5EF4-FFF2-40B4-BE49-F238E27FC236}">
                <a16:creationId xmlns:a16="http://schemas.microsoft.com/office/drawing/2014/main" id="{829197D5-123C-3ED9-093D-3FFBA4A1F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D393B-2E9D-6420-88A5-C79FE540D7CF}"/>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260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752707-E670-9882-7561-D5F018F5D0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9CE59C-BE99-4C9D-F375-502830C948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0F91D-BDA5-2F56-5E31-5B7949F80B03}"/>
              </a:ext>
            </a:extLst>
          </p:cNvPr>
          <p:cNvSpPr>
            <a:spLocks noGrp="1"/>
          </p:cNvSpPr>
          <p:nvPr>
            <p:ph type="dt" sz="half" idx="10"/>
          </p:nvPr>
        </p:nvSpPr>
        <p:spPr/>
        <p:txBody>
          <a:bodyPr/>
          <a:lstStyle/>
          <a:p>
            <a:fld id="{76969C88-B244-455D-A017-012B25B1ACDD}" type="datetimeFigureOut">
              <a:rPr lang="en-US" smtClean="0"/>
              <a:t>10/19/2023</a:t>
            </a:fld>
            <a:endParaRPr lang="en-US"/>
          </a:p>
        </p:txBody>
      </p:sp>
      <p:sp>
        <p:nvSpPr>
          <p:cNvPr id="5" name="Footer Placeholder 4">
            <a:extLst>
              <a:ext uri="{FF2B5EF4-FFF2-40B4-BE49-F238E27FC236}">
                <a16:creationId xmlns:a16="http://schemas.microsoft.com/office/drawing/2014/main" id="{717E9BDD-17C0-12CB-5C6D-1D3AAF2B4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5486B-7871-F113-3C55-314755C37CF9}"/>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672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7655-A483-D8EF-777F-58A6295E2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682AE-A6DB-5735-AA85-A21C65A23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C985C-2701-AB25-9D41-BF1D9C908B17}"/>
              </a:ext>
            </a:extLst>
          </p:cNvPr>
          <p:cNvSpPr>
            <a:spLocks noGrp="1"/>
          </p:cNvSpPr>
          <p:nvPr>
            <p:ph type="dt" sz="half" idx="10"/>
          </p:nvPr>
        </p:nvSpPr>
        <p:spPr/>
        <p:txBody>
          <a:bodyPr/>
          <a:lstStyle/>
          <a:p>
            <a:fld id="{76969C88-B244-455D-A017-012B25B1ACDD}" type="datetimeFigureOut">
              <a:rPr lang="en-US" smtClean="0"/>
              <a:t>10/19/2023</a:t>
            </a:fld>
            <a:endParaRPr lang="en-US"/>
          </a:p>
        </p:txBody>
      </p:sp>
      <p:sp>
        <p:nvSpPr>
          <p:cNvPr id="5" name="Footer Placeholder 4">
            <a:extLst>
              <a:ext uri="{FF2B5EF4-FFF2-40B4-BE49-F238E27FC236}">
                <a16:creationId xmlns:a16="http://schemas.microsoft.com/office/drawing/2014/main" id="{0F9D82B2-6544-2BEE-CDFB-2EEBB0275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76A2C-785F-AF0F-C3AA-C10A8230ACE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69682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ABCD-A726-3FC1-06B0-799504F57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EADEA1-465E-F74F-93B9-A8EB9B52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8619A-BFB7-3B2D-99A8-6F620FCF5FB9}"/>
              </a:ext>
            </a:extLst>
          </p:cNvPr>
          <p:cNvSpPr>
            <a:spLocks noGrp="1"/>
          </p:cNvSpPr>
          <p:nvPr>
            <p:ph type="dt" sz="half" idx="10"/>
          </p:nvPr>
        </p:nvSpPr>
        <p:spPr/>
        <p:txBody>
          <a:bodyPr/>
          <a:lstStyle/>
          <a:p>
            <a:fld id="{76969C88-B244-455D-A017-012B25B1ACDD}" type="datetimeFigureOut">
              <a:rPr lang="en-US" smtClean="0"/>
              <a:t>10/19/2023</a:t>
            </a:fld>
            <a:endParaRPr lang="en-US"/>
          </a:p>
        </p:txBody>
      </p:sp>
      <p:sp>
        <p:nvSpPr>
          <p:cNvPr id="5" name="Footer Placeholder 4">
            <a:extLst>
              <a:ext uri="{FF2B5EF4-FFF2-40B4-BE49-F238E27FC236}">
                <a16:creationId xmlns:a16="http://schemas.microsoft.com/office/drawing/2014/main" id="{98812D18-28EE-9C04-E1C0-AF11D762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ECCF8-C5C2-C63D-2574-1A1900BF7E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695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7DEE-863B-2811-DC56-2BA021698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D57E5-A484-5E71-0DB7-A01E91607E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133F4B-CD80-6FE4-4A45-EEA3E2E60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B6DDC6-2FA7-2AF3-B0F6-7CFE911E23B9}"/>
              </a:ext>
            </a:extLst>
          </p:cNvPr>
          <p:cNvSpPr>
            <a:spLocks noGrp="1"/>
          </p:cNvSpPr>
          <p:nvPr>
            <p:ph type="dt" sz="half" idx="10"/>
          </p:nvPr>
        </p:nvSpPr>
        <p:spPr/>
        <p:txBody>
          <a:bodyPr/>
          <a:lstStyle/>
          <a:p>
            <a:fld id="{76969C88-B244-455D-A017-012B25B1ACDD}" type="datetimeFigureOut">
              <a:rPr lang="en-US" smtClean="0"/>
              <a:t>10/19/2023</a:t>
            </a:fld>
            <a:endParaRPr lang="en-US"/>
          </a:p>
        </p:txBody>
      </p:sp>
      <p:sp>
        <p:nvSpPr>
          <p:cNvPr id="6" name="Footer Placeholder 5">
            <a:extLst>
              <a:ext uri="{FF2B5EF4-FFF2-40B4-BE49-F238E27FC236}">
                <a16:creationId xmlns:a16="http://schemas.microsoft.com/office/drawing/2014/main" id="{B96F8A6B-448D-93DE-1A05-1B8FB1F52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E995D-93E0-FF0F-68D1-58DE494AE402}"/>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7775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B9BB-44BE-98AA-5AF8-5D27DD2481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C5263-A499-2D4C-412B-BD51808B2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68D736-F91E-7B39-3F89-5F0FF064A8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00AFA1-E032-0308-9D5E-23552F353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ECA0C8-69B3-B1BC-1961-C8930EB5C7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1C29AB-D1AA-D5F8-043E-C87A5B7E174A}"/>
              </a:ext>
            </a:extLst>
          </p:cNvPr>
          <p:cNvSpPr>
            <a:spLocks noGrp="1"/>
          </p:cNvSpPr>
          <p:nvPr>
            <p:ph type="dt" sz="half" idx="10"/>
          </p:nvPr>
        </p:nvSpPr>
        <p:spPr/>
        <p:txBody>
          <a:bodyPr/>
          <a:lstStyle/>
          <a:p>
            <a:fld id="{76969C88-B244-455D-A017-012B25B1ACDD}" type="datetimeFigureOut">
              <a:rPr lang="en-US" smtClean="0"/>
              <a:t>10/19/2023</a:t>
            </a:fld>
            <a:endParaRPr lang="en-US"/>
          </a:p>
        </p:txBody>
      </p:sp>
      <p:sp>
        <p:nvSpPr>
          <p:cNvPr id="8" name="Footer Placeholder 7">
            <a:extLst>
              <a:ext uri="{FF2B5EF4-FFF2-40B4-BE49-F238E27FC236}">
                <a16:creationId xmlns:a16="http://schemas.microsoft.com/office/drawing/2014/main" id="{F6AFEB20-6B14-1B5C-8A4A-BFE61DD4F9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2B68FC-B9B7-9690-E846-0BE38B6AE89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0878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BB11-9565-692E-7520-B2358C6571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52B2A3-1B60-B1C4-8E24-90D9167A9AED}"/>
              </a:ext>
            </a:extLst>
          </p:cNvPr>
          <p:cNvSpPr>
            <a:spLocks noGrp="1"/>
          </p:cNvSpPr>
          <p:nvPr>
            <p:ph type="dt" sz="half" idx="10"/>
          </p:nvPr>
        </p:nvSpPr>
        <p:spPr/>
        <p:txBody>
          <a:bodyPr/>
          <a:lstStyle/>
          <a:p>
            <a:fld id="{76969C88-B244-455D-A017-012B25B1ACDD}" type="datetimeFigureOut">
              <a:rPr lang="en-US" smtClean="0"/>
              <a:t>10/19/2023</a:t>
            </a:fld>
            <a:endParaRPr lang="en-US"/>
          </a:p>
        </p:txBody>
      </p:sp>
      <p:sp>
        <p:nvSpPr>
          <p:cNvPr id="4" name="Footer Placeholder 3">
            <a:extLst>
              <a:ext uri="{FF2B5EF4-FFF2-40B4-BE49-F238E27FC236}">
                <a16:creationId xmlns:a16="http://schemas.microsoft.com/office/drawing/2014/main" id="{A68B4F66-DE56-2ED7-FF06-89E437C241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A1209C-7222-62A1-EF70-CD312F9622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9392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1E908-A646-9F01-565B-1973192CE74A}"/>
              </a:ext>
            </a:extLst>
          </p:cNvPr>
          <p:cNvSpPr>
            <a:spLocks noGrp="1"/>
          </p:cNvSpPr>
          <p:nvPr>
            <p:ph type="dt" sz="half" idx="10"/>
          </p:nvPr>
        </p:nvSpPr>
        <p:spPr/>
        <p:txBody>
          <a:bodyPr/>
          <a:lstStyle/>
          <a:p>
            <a:fld id="{76969C88-B244-455D-A017-012B25B1ACDD}" type="datetimeFigureOut">
              <a:rPr lang="en-US" smtClean="0"/>
              <a:t>10/19/2023</a:t>
            </a:fld>
            <a:endParaRPr lang="en-US"/>
          </a:p>
        </p:txBody>
      </p:sp>
      <p:sp>
        <p:nvSpPr>
          <p:cNvPr id="3" name="Footer Placeholder 2">
            <a:extLst>
              <a:ext uri="{FF2B5EF4-FFF2-40B4-BE49-F238E27FC236}">
                <a16:creationId xmlns:a16="http://schemas.microsoft.com/office/drawing/2014/main" id="{BF7A9F44-575D-C7FB-C520-3EFC9AC409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0BC93E-EFD2-19F1-C458-890D33A6F950}"/>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7748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0177-8050-B105-5519-0CC597194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1B08BF-3010-059F-FD4A-0A517C361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5952A9-7206-451B-2DBA-4E209ABF0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2D151-F3C6-70AA-AFF7-E175A08D8939}"/>
              </a:ext>
            </a:extLst>
          </p:cNvPr>
          <p:cNvSpPr>
            <a:spLocks noGrp="1"/>
          </p:cNvSpPr>
          <p:nvPr>
            <p:ph type="dt" sz="half" idx="10"/>
          </p:nvPr>
        </p:nvSpPr>
        <p:spPr/>
        <p:txBody>
          <a:bodyPr/>
          <a:lstStyle/>
          <a:p>
            <a:fld id="{76969C88-B244-455D-A017-012B25B1ACDD}" type="datetimeFigureOut">
              <a:rPr lang="en-US" smtClean="0"/>
              <a:t>10/19/2023</a:t>
            </a:fld>
            <a:endParaRPr lang="en-US"/>
          </a:p>
        </p:txBody>
      </p:sp>
      <p:sp>
        <p:nvSpPr>
          <p:cNvPr id="6" name="Footer Placeholder 5">
            <a:extLst>
              <a:ext uri="{FF2B5EF4-FFF2-40B4-BE49-F238E27FC236}">
                <a16:creationId xmlns:a16="http://schemas.microsoft.com/office/drawing/2014/main" id="{6E34F32A-9CCD-8E0F-5B10-AF503F61A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09BA5-B65F-0DE4-708C-FF1657A39650}"/>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6376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680E-BC8B-340E-E551-2C3167626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30BAD2-4AA1-DF98-BC3E-72FF9B5F41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C3B28C-1659-F758-5FEF-5AD48F2BC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EFC5D-CDDC-D4C3-1C3D-A357D2CAFA0F}"/>
              </a:ext>
            </a:extLst>
          </p:cNvPr>
          <p:cNvSpPr>
            <a:spLocks noGrp="1"/>
          </p:cNvSpPr>
          <p:nvPr>
            <p:ph type="dt" sz="half" idx="10"/>
          </p:nvPr>
        </p:nvSpPr>
        <p:spPr/>
        <p:txBody>
          <a:bodyPr/>
          <a:lstStyle/>
          <a:p>
            <a:fld id="{76969C88-B244-455D-A017-012B25B1ACDD}" type="datetimeFigureOut">
              <a:rPr lang="en-US" smtClean="0"/>
              <a:t>10/19/2023</a:t>
            </a:fld>
            <a:endParaRPr lang="en-US"/>
          </a:p>
        </p:txBody>
      </p:sp>
      <p:sp>
        <p:nvSpPr>
          <p:cNvPr id="6" name="Footer Placeholder 5">
            <a:extLst>
              <a:ext uri="{FF2B5EF4-FFF2-40B4-BE49-F238E27FC236}">
                <a16:creationId xmlns:a16="http://schemas.microsoft.com/office/drawing/2014/main" id="{8E1F156E-8FCF-0F3C-AD9B-97E117E292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E11EA-D421-EBEA-92BC-EBF35767AD8F}"/>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0877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DD86C1-E09A-F594-67AB-244D1C1186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5312BB-4AFC-ABFC-6670-8F543FB67A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B9478-992B-8162-C2F8-E4C1A104ED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9C88-B244-455D-A017-012B25B1ACDD}" type="datetimeFigureOut">
              <a:rPr lang="en-US" smtClean="0"/>
              <a:pPr/>
              <a:t>10/19/2023</a:t>
            </a:fld>
            <a:endParaRPr lang="en-US"/>
          </a:p>
        </p:txBody>
      </p:sp>
      <p:sp>
        <p:nvSpPr>
          <p:cNvPr id="5" name="Footer Placeholder 4">
            <a:extLst>
              <a:ext uri="{FF2B5EF4-FFF2-40B4-BE49-F238E27FC236}">
                <a16:creationId xmlns:a16="http://schemas.microsoft.com/office/drawing/2014/main" id="{7C77A10E-0C40-5715-6899-F833FC5CC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35106E7-3F2F-6B18-C14B-DD5F7D101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21208174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mailto:Joshua.weil@lexisnexis.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mailto:Joshua.weil@lexisnexis.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mailto:Joshua.weil@lexisnexi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github.com/angular/angula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angular.io/cli"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Picture 3" descr="A colorful light bulb with business icons">
            <a:extLst>
              <a:ext uri="{FF2B5EF4-FFF2-40B4-BE49-F238E27FC236}">
                <a16:creationId xmlns:a16="http://schemas.microsoft.com/office/drawing/2014/main" id="{37E1B7FA-397E-15AE-8E3E-E53E5F1209B6}"/>
              </a:ext>
            </a:extLst>
          </p:cNvPr>
          <p:cNvPicPr>
            <a:picLocks noChangeAspect="1"/>
          </p:cNvPicPr>
          <p:nvPr/>
        </p:nvPicPr>
        <p:blipFill rotWithShape="1">
          <a:blip r:embed="rId3"/>
          <a:srcRect t="11465" b="8178"/>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2" name="Title 1">
            <a:extLst>
              <a:ext uri="{FF2B5EF4-FFF2-40B4-BE49-F238E27FC236}">
                <a16:creationId xmlns:a16="http://schemas.microsoft.com/office/drawing/2014/main" id="{807CE10C-4828-F091-C2FA-4A8755AE3C9C}"/>
              </a:ext>
            </a:extLst>
          </p:cNvPr>
          <p:cNvSpPr>
            <a:spLocks noGrp="1"/>
          </p:cNvSpPr>
          <p:nvPr>
            <p:ph type="ctrTitle"/>
          </p:nvPr>
        </p:nvSpPr>
        <p:spPr>
          <a:xfrm>
            <a:off x="7584293" y="1910680"/>
            <a:ext cx="4607687" cy="2286000"/>
          </a:xfrm>
        </p:spPr>
        <p:txBody>
          <a:bodyPr>
            <a:normAutofit/>
          </a:bodyPr>
          <a:lstStyle/>
          <a:p>
            <a:pPr algn="l"/>
            <a:r>
              <a:rPr lang="en-US" sz="4400" b="1" dirty="0"/>
              <a:t>Intro to Angular</a:t>
            </a:r>
            <a:br>
              <a:rPr lang="en-US" sz="4400" dirty="0"/>
            </a:br>
            <a:r>
              <a:rPr lang="en-US" sz="2200" dirty="0"/>
              <a:t>Building Dynamic Web Applications</a:t>
            </a:r>
          </a:p>
        </p:txBody>
      </p:sp>
      <p:sp>
        <p:nvSpPr>
          <p:cNvPr id="3" name="Subtitle 2">
            <a:extLst>
              <a:ext uri="{FF2B5EF4-FFF2-40B4-BE49-F238E27FC236}">
                <a16:creationId xmlns:a16="http://schemas.microsoft.com/office/drawing/2014/main" id="{46CE7615-49B0-515D-1C2E-240ADC54D5C4}"/>
              </a:ext>
            </a:extLst>
          </p:cNvPr>
          <p:cNvSpPr>
            <a:spLocks noGrp="1"/>
          </p:cNvSpPr>
          <p:nvPr>
            <p:ph type="subTitle" idx="1"/>
          </p:nvPr>
        </p:nvSpPr>
        <p:spPr>
          <a:xfrm>
            <a:off x="8381980" y="4572001"/>
            <a:ext cx="3810000" cy="1524000"/>
          </a:xfrm>
        </p:spPr>
        <p:txBody>
          <a:bodyPr anchor="b">
            <a:normAutofit/>
          </a:bodyPr>
          <a:lstStyle/>
          <a:p>
            <a:pPr algn="l"/>
            <a:r>
              <a:rPr lang="en-US" dirty="0"/>
              <a:t>Presented by Josh Weil</a:t>
            </a:r>
            <a:br>
              <a:rPr lang="en-US" dirty="0"/>
            </a:br>
            <a:r>
              <a:rPr lang="en-US" sz="1600" dirty="0">
                <a:hlinkClick r:id="rId4">
                  <a:extLst>
                    <a:ext uri="{A12FA001-AC4F-418D-AE19-62706E023703}">
                      <ahyp:hlinkClr xmlns:ahyp="http://schemas.microsoft.com/office/drawing/2018/hyperlinkcolor" val="tx"/>
                    </a:ext>
                  </a:extLst>
                </a:hlinkClick>
              </a:rPr>
              <a:t>Joshua.weil@lexisnexis.com</a:t>
            </a:r>
            <a:r>
              <a:rPr lang="en-US" sz="1600" dirty="0"/>
              <a:t> </a:t>
            </a:r>
          </a:p>
        </p:txBody>
      </p:sp>
      <p:pic>
        <p:nvPicPr>
          <p:cNvPr id="1026" name="Picture 2" descr="profile image">
            <a:extLst>
              <a:ext uri="{FF2B5EF4-FFF2-40B4-BE49-F238E27FC236}">
                <a16:creationId xmlns:a16="http://schemas.microsoft.com/office/drawing/2014/main" id="{8B250BA1-4B7D-4BBE-436E-FDEDD4CE05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3510" y="4691313"/>
            <a:ext cx="1947862" cy="1947862"/>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2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Advanced routing in Angular 2+ | VironIT">
            <a:extLst>
              <a:ext uri="{FF2B5EF4-FFF2-40B4-BE49-F238E27FC236}">
                <a16:creationId xmlns:a16="http://schemas.microsoft.com/office/drawing/2014/main" id="{1480E534-8CC2-CBF7-2EB5-F40E77BAD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39" y="1"/>
            <a:ext cx="13295037" cy="695739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4">
            <a:extLst>
              <a:ext uri="{FF2B5EF4-FFF2-40B4-BE49-F238E27FC236}">
                <a16:creationId xmlns:a16="http://schemas.microsoft.com/office/drawing/2014/main" id="{D941B05E-9450-5181-1167-00EC1D32A17E}"/>
              </a:ext>
            </a:extLst>
          </p:cNvPr>
          <p:cNvSpPr>
            <a:spLocks noGrp="1"/>
          </p:cNvSpPr>
          <p:nvPr>
            <p:ph type="title"/>
          </p:nvPr>
        </p:nvSpPr>
        <p:spPr>
          <a:xfrm>
            <a:off x="428017" y="170572"/>
            <a:ext cx="10515600" cy="1325563"/>
          </a:xfrm>
        </p:spPr>
        <p:txBody>
          <a:bodyPr/>
          <a:lstStyle/>
          <a:p>
            <a:r>
              <a:rPr lang="en-US" b="1" dirty="0">
                <a:solidFill>
                  <a:schemeClr val="bg1"/>
                </a:solidFill>
              </a:rPr>
              <a:t>Questions?</a:t>
            </a:r>
          </a:p>
        </p:txBody>
      </p:sp>
      <p:sp>
        <p:nvSpPr>
          <p:cNvPr id="14" name="Oval 13">
            <a:extLst>
              <a:ext uri="{FF2B5EF4-FFF2-40B4-BE49-F238E27FC236}">
                <a16:creationId xmlns:a16="http://schemas.microsoft.com/office/drawing/2014/main" id="{F0B46E27-905A-A264-B576-1C6045FA88CD}"/>
              </a:ext>
            </a:extLst>
          </p:cNvPr>
          <p:cNvSpPr/>
          <p:nvPr/>
        </p:nvSpPr>
        <p:spPr>
          <a:xfrm>
            <a:off x="8686800" y="1411357"/>
            <a:ext cx="719000" cy="719000"/>
          </a:xfrm>
          <a:prstGeom prst="ellipse">
            <a:avLst/>
          </a:prstGeom>
          <a:solidFill>
            <a:srgbClr val="C3002F"/>
          </a:solidFill>
          <a:ln>
            <a:solidFill>
              <a:srgbClr val="C300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ubtitle 2">
            <a:extLst>
              <a:ext uri="{FF2B5EF4-FFF2-40B4-BE49-F238E27FC236}">
                <a16:creationId xmlns:a16="http://schemas.microsoft.com/office/drawing/2014/main" id="{A992BFA4-07FA-F634-3BDD-84F7FC9651BD}"/>
              </a:ext>
            </a:extLst>
          </p:cNvPr>
          <p:cNvSpPr txBox="1">
            <a:spLocks/>
          </p:cNvSpPr>
          <p:nvPr/>
        </p:nvSpPr>
        <p:spPr>
          <a:xfrm>
            <a:off x="8313596" y="5825910"/>
            <a:ext cx="3810000" cy="895979"/>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Presented by Josh Weil</a:t>
            </a:r>
            <a:br>
              <a:rPr lang="en-US" dirty="0">
                <a:solidFill>
                  <a:schemeClr val="bg1"/>
                </a:solidFill>
              </a:rPr>
            </a:br>
            <a:r>
              <a:rPr lang="en-US" sz="1600" dirty="0">
                <a:solidFill>
                  <a:schemeClr val="bg1"/>
                </a:solidFill>
                <a:hlinkClick r:id="rId4">
                  <a:extLst>
                    <a:ext uri="{A12FA001-AC4F-418D-AE19-62706E023703}">
                      <ahyp:hlinkClr xmlns:ahyp="http://schemas.microsoft.com/office/drawing/2018/hyperlinkcolor" val="tx"/>
                    </a:ext>
                  </a:extLst>
                </a:hlinkClick>
              </a:rPr>
              <a:t>Joshua.weil@lexisnexis.com</a:t>
            </a:r>
            <a:r>
              <a:rPr lang="en-US" sz="1600" dirty="0">
                <a:solidFill>
                  <a:schemeClr val="bg1"/>
                </a:solidFill>
              </a:rPr>
              <a:t> </a:t>
            </a:r>
          </a:p>
        </p:txBody>
      </p:sp>
      <p:pic>
        <p:nvPicPr>
          <p:cNvPr id="16" name="Picture 2" descr="profile image">
            <a:extLst>
              <a:ext uri="{FF2B5EF4-FFF2-40B4-BE49-F238E27FC236}">
                <a16:creationId xmlns:a16="http://schemas.microsoft.com/office/drawing/2014/main" id="{3D806AC3-B9F7-692E-BA67-124F0584EE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755" y="3878048"/>
            <a:ext cx="1947862" cy="1947862"/>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61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dvanced routing in Angular 2+ | VironIT">
            <a:extLst>
              <a:ext uri="{FF2B5EF4-FFF2-40B4-BE49-F238E27FC236}">
                <a16:creationId xmlns:a16="http://schemas.microsoft.com/office/drawing/2014/main" id="{BBAE918C-B256-AAF5-A26F-88A835DDD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39" y="1"/>
            <a:ext cx="13295037" cy="69573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5C5D9B73-6061-6CD6-49F2-122DDC389F2C}"/>
              </a:ext>
            </a:extLst>
          </p:cNvPr>
          <p:cNvSpPr>
            <a:spLocks noGrp="1"/>
          </p:cNvSpPr>
          <p:nvPr>
            <p:ph type="title"/>
          </p:nvPr>
        </p:nvSpPr>
        <p:spPr>
          <a:xfrm>
            <a:off x="428017" y="170572"/>
            <a:ext cx="10515600" cy="1325563"/>
          </a:xfrm>
        </p:spPr>
        <p:txBody>
          <a:bodyPr/>
          <a:lstStyle/>
          <a:p>
            <a:r>
              <a:rPr lang="en-US" b="1" dirty="0">
                <a:solidFill>
                  <a:schemeClr val="bg1"/>
                </a:solidFill>
              </a:rPr>
              <a:t>Thank You!</a:t>
            </a:r>
          </a:p>
        </p:txBody>
      </p:sp>
      <p:sp>
        <p:nvSpPr>
          <p:cNvPr id="6" name="Oval 5">
            <a:extLst>
              <a:ext uri="{FF2B5EF4-FFF2-40B4-BE49-F238E27FC236}">
                <a16:creationId xmlns:a16="http://schemas.microsoft.com/office/drawing/2014/main" id="{C8C91253-ED1E-872A-8519-070FF688F17B}"/>
              </a:ext>
            </a:extLst>
          </p:cNvPr>
          <p:cNvSpPr/>
          <p:nvPr/>
        </p:nvSpPr>
        <p:spPr>
          <a:xfrm>
            <a:off x="8686800" y="1411357"/>
            <a:ext cx="719000" cy="719000"/>
          </a:xfrm>
          <a:prstGeom prst="ellipse">
            <a:avLst/>
          </a:prstGeom>
          <a:solidFill>
            <a:srgbClr val="C3002F"/>
          </a:solidFill>
          <a:ln>
            <a:solidFill>
              <a:srgbClr val="C300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ubtitle 2">
            <a:extLst>
              <a:ext uri="{FF2B5EF4-FFF2-40B4-BE49-F238E27FC236}">
                <a16:creationId xmlns:a16="http://schemas.microsoft.com/office/drawing/2014/main" id="{4949ECB3-A0CB-A52B-B662-23FAD83F122E}"/>
              </a:ext>
            </a:extLst>
          </p:cNvPr>
          <p:cNvSpPr txBox="1">
            <a:spLocks/>
          </p:cNvSpPr>
          <p:nvPr/>
        </p:nvSpPr>
        <p:spPr>
          <a:xfrm>
            <a:off x="8313596" y="5825910"/>
            <a:ext cx="3810000" cy="895979"/>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Presented by Josh Weil</a:t>
            </a:r>
            <a:br>
              <a:rPr lang="en-US" dirty="0">
                <a:solidFill>
                  <a:schemeClr val="bg1"/>
                </a:solidFill>
              </a:rPr>
            </a:br>
            <a:r>
              <a:rPr lang="en-US" sz="1600" dirty="0">
                <a:solidFill>
                  <a:schemeClr val="bg1"/>
                </a:solidFill>
                <a:hlinkClick r:id="rId4">
                  <a:extLst>
                    <a:ext uri="{A12FA001-AC4F-418D-AE19-62706E023703}">
                      <ahyp:hlinkClr xmlns:ahyp="http://schemas.microsoft.com/office/drawing/2018/hyperlinkcolor" val="tx"/>
                    </a:ext>
                  </a:extLst>
                </a:hlinkClick>
              </a:rPr>
              <a:t>Joshua.weil@lexisnexis.com</a:t>
            </a:r>
            <a:r>
              <a:rPr lang="en-US" sz="1600" dirty="0">
                <a:solidFill>
                  <a:schemeClr val="bg1"/>
                </a:solidFill>
              </a:rPr>
              <a:t> </a:t>
            </a:r>
          </a:p>
        </p:txBody>
      </p:sp>
      <p:pic>
        <p:nvPicPr>
          <p:cNvPr id="8" name="Picture 2" descr="profile image">
            <a:extLst>
              <a:ext uri="{FF2B5EF4-FFF2-40B4-BE49-F238E27FC236}">
                <a16:creationId xmlns:a16="http://schemas.microsoft.com/office/drawing/2014/main" id="{C0B7EBFA-5D21-4223-35FB-0A5EB69136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755" y="3878048"/>
            <a:ext cx="1947862" cy="1947862"/>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10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A8F86F-D6A4-6DB2-7C63-727B307CF343}"/>
              </a:ext>
            </a:extLst>
          </p:cNvPr>
          <p:cNvSpPr>
            <a:spLocks noGrp="1"/>
          </p:cNvSpPr>
          <p:nvPr>
            <p:ph type="title"/>
          </p:nvPr>
        </p:nvSpPr>
        <p:spPr>
          <a:xfrm>
            <a:off x="428017" y="170572"/>
            <a:ext cx="10515600" cy="1325563"/>
          </a:xfrm>
        </p:spPr>
        <p:txBody>
          <a:bodyPr/>
          <a:lstStyle/>
          <a:p>
            <a:r>
              <a:rPr lang="en-US" b="1" dirty="0"/>
              <a:t>Who am I and Why am I here?</a:t>
            </a:r>
          </a:p>
        </p:txBody>
      </p:sp>
      <p:sp>
        <p:nvSpPr>
          <p:cNvPr id="6" name="TextBox 5">
            <a:extLst>
              <a:ext uri="{FF2B5EF4-FFF2-40B4-BE49-F238E27FC236}">
                <a16:creationId xmlns:a16="http://schemas.microsoft.com/office/drawing/2014/main" id="{76A237A8-C392-8039-CEAA-9159A26F3495}"/>
              </a:ext>
            </a:extLst>
          </p:cNvPr>
          <p:cNvSpPr txBox="1"/>
          <p:nvPr/>
        </p:nvSpPr>
        <p:spPr>
          <a:xfrm>
            <a:off x="428017" y="1595334"/>
            <a:ext cx="11235446"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Josh Weil – Florida Tech Graduate 2010</a:t>
            </a:r>
          </a:p>
          <a:p>
            <a:pPr marL="285750" indent="-285750">
              <a:buFont typeface="Arial" panose="020B0604020202020204" pitchFamily="34" charset="0"/>
              <a:buChar char="•"/>
            </a:pPr>
            <a:r>
              <a:rPr lang="en-US" sz="2800" dirty="0"/>
              <a:t>Now Living in Raleigh, North Carolina</a:t>
            </a:r>
          </a:p>
          <a:p>
            <a:pPr marL="285750" indent="-285750">
              <a:buFont typeface="Arial" panose="020B0604020202020204" pitchFamily="34" charset="0"/>
              <a:buChar char="•"/>
            </a:pPr>
            <a:r>
              <a:rPr lang="en-US" sz="2800" dirty="0"/>
              <a:t>Professional Software Engineering for last 15 years</a:t>
            </a:r>
          </a:p>
          <a:p>
            <a:pPr marL="285750" indent="-285750">
              <a:buFont typeface="Arial" panose="020B0604020202020204" pitchFamily="34" charset="0"/>
              <a:buChar char="•"/>
            </a:pPr>
            <a:r>
              <a:rPr lang="en-US" sz="2800" dirty="0"/>
              <a:t>“Manager of Software Engineering” for LexisNexis – large company over 10k employees</a:t>
            </a:r>
          </a:p>
          <a:p>
            <a:pPr marL="285750" indent="-285750">
              <a:buFont typeface="Arial" panose="020B0604020202020204" pitchFamily="34" charset="0"/>
              <a:buChar char="•"/>
            </a:pPr>
            <a:r>
              <a:rPr lang="en-US" sz="2800" dirty="0"/>
              <a:t>Working in Angular since 2015</a:t>
            </a:r>
          </a:p>
          <a:p>
            <a:pPr marL="285750" indent="-285750">
              <a:buFont typeface="Arial" panose="020B0604020202020204" pitchFamily="34" charset="0"/>
              <a:buChar char="•"/>
            </a:pPr>
            <a:r>
              <a:rPr lang="en-US" sz="2800" dirty="0"/>
              <a:t>Now mostly strategic in my role but still can get my hands dirty</a:t>
            </a:r>
          </a:p>
          <a:p>
            <a:pPr marL="285750" indent="-285750">
              <a:buFont typeface="Arial" panose="020B0604020202020204" pitchFamily="34" charset="0"/>
              <a:buChar char="•"/>
            </a:pPr>
            <a:r>
              <a:rPr lang="en-US" sz="2800" dirty="0"/>
              <a:t>Asked to talk about Angular, its value, uses, and share some code</a:t>
            </a:r>
          </a:p>
        </p:txBody>
      </p:sp>
      <p:pic>
        <p:nvPicPr>
          <p:cNvPr id="7" name="Picture 2" descr="profile image">
            <a:extLst>
              <a:ext uri="{FF2B5EF4-FFF2-40B4-BE49-F238E27FC236}">
                <a16:creationId xmlns:a16="http://schemas.microsoft.com/office/drawing/2014/main" id="{9601FB0F-76F2-56B2-16AB-D3F54990D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686" y="245772"/>
            <a:ext cx="1947862" cy="1947862"/>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06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dvanced routing in Angular 2+ | VironIT">
            <a:extLst>
              <a:ext uri="{FF2B5EF4-FFF2-40B4-BE49-F238E27FC236}">
                <a16:creationId xmlns:a16="http://schemas.microsoft.com/office/drawing/2014/main" id="{A1975303-25C7-A07B-F467-CCC4DF387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39" y="1"/>
            <a:ext cx="13295037" cy="69573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a:extLst>
              <a:ext uri="{FF2B5EF4-FFF2-40B4-BE49-F238E27FC236}">
                <a16:creationId xmlns:a16="http://schemas.microsoft.com/office/drawing/2014/main" id="{6FA6541C-0DB7-F6A8-1B56-DCF250A15361}"/>
              </a:ext>
            </a:extLst>
          </p:cNvPr>
          <p:cNvSpPr>
            <a:spLocks noGrp="1"/>
          </p:cNvSpPr>
          <p:nvPr>
            <p:ph type="title"/>
          </p:nvPr>
        </p:nvSpPr>
        <p:spPr>
          <a:xfrm>
            <a:off x="428017" y="170572"/>
            <a:ext cx="10515600" cy="1325563"/>
          </a:xfrm>
        </p:spPr>
        <p:txBody>
          <a:bodyPr/>
          <a:lstStyle/>
          <a:p>
            <a:r>
              <a:rPr lang="en-US" b="1" dirty="0">
                <a:solidFill>
                  <a:schemeClr val="bg1"/>
                </a:solidFill>
              </a:rPr>
              <a:t>Agenda</a:t>
            </a:r>
          </a:p>
        </p:txBody>
      </p:sp>
      <p:sp>
        <p:nvSpPr>
          <p:cNvPr id="7" name="Rectangle: Rounded Corners 6">
            <a:extLst>
              <a:ext uri="{FF2B5EF4-FFF2-40B4-BE49-F238E27FC236}">
                <a16:creationId xmlns:a16="http://schemas.microsoft.com/office/drawing/2014/main" id="{E8387660-C2D1-CBC5-74F9-6B7AF51E44C9}"/>
              </a:ext>
            </a:extLst>
          </p:cNvPr>
          <p:cNvSpPr/>
          <p:nvPr/>
        </p:nvSpPr>
        <p:spPr>
          <a:xfrm>
            <a:off x="327991" y="1411357"/>
            <a:ext cx="4422913" cy="3737113"/>
          </a:xfrm>
          <a:prstGeom prst="roundRect">
            <a:avLst/>
          </a:prstGeom>
          <a:solidFill>
            <a:schemeClr val="bg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F427BB-335F-EA89-DA09-1DD8EAD9FAA8}"/>
              </a:ext>
            </a:extLst>
          </p:cNvPr>
          <p:cNvSpPr txBox="1"/>
          <p:nvPr/>
        </p:nvSpPr>
        <p:spPr>
          <a:xfrm>
            <a:off x="428017" y="1595334"/>
            <a:ext cx="11235446"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t>What is Angular?</a:t>
            </a:r>
          </a:p>
          <a:p>
            <a:pPr marL="285750" indent="-285750">
              <a:buFont typeface="Arial" panose="020B0604020202020204" pitchFamily="34" charset="0"/>
              <a:buChar char="•"/>
            </a:pPr>
            <a:r>
              <a:rPr lang="en-US" sz="4000" dirty="0"/>
              <a:t>Why use Angular? </a:t>
            </a:r>
          </a:p>
          <a:p>
            <a:pPr marL="285750" indent="-285750">
              <a:buFont typeface="Arial" panose="020B0604020202020204" pitchFamily="34" charset="0"/>
              <a:buChar char="•"/>
            </a:pPr>
            <a:r>
              <a:rPr lang="en-US" sz="4000" dirty="0"/>
              <a:t>Angular Features</a:t>
            </a:r>
          </a:p>
          <a:p>
            <a:pPr marL="285750" indent="-285750">
              <a:buFont typeface="Arial" panose="020B0604020202020204" pitchFamily="34" charset="0"/>
              <a:buChar char="•"/>
            </a:pPr>
            <a:r>
              <a:rPr lang="en-US" sz="4000" dirty="0"/>
              <a:t>Angular Demo</a:t>
            </a:r>
          </a:p>
          <a:p>
            <a:pPr marL="285750" indent="-285750">
              <a:buFont typeface="Arial" panose="020B0604020202020204" pitchFamily="34" charset="0"/>
              <a:buChar char="•"/>
            </a:pPr>
            <a:r>
              <a:rPr lang="en-US" sz="4000" dirty="0"/>
              <a:t>Q&amp;A</a:t>
            </a:r>
          </a:p>
        </p:txBody>
      </p:sp>
      <p:sp>
        <p:nvSpPr>
          <p:cNvPr id="8" name="Oval 7">
            <a:extLst>
              <a:ext uri="{FF2B5EF4-FFF2-40B4-BE49-F238E27FC236}">
                <a16:creationId xmlns:a16="http://schemas.microsoft.com/office/drawing/2014/main" id="{889F5086-F98F-C6DC-A0F9-978FA95F17BE}"/>
              </a:ext>
            </a:extLst>
          </p:cNvPr>
          <p:cNvSpPr/>
          <p:nvPr/>
        </p:nvSpPr>
        <p:spPr>
          <a:xfrm>
            <a:off x="8686800" y="1411357"/>
            <a:ext cx="719000" cy="719000"/>
          </a:xfrm>
          <a:prstGeom prst="ellipse">
            <a:avLst/>
          </a:prstGeom>
          <a:solidFill>
            <a:srgbClr val="C3002F"/>
          </a:solidFill>
          <a:ln>
            <a:solidFill>
              <a:srgbClr val="C300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098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ngular (web framework) - Wikipedia">
            <a:extLst>
              <a:ext uri="{FF2B5EF4-FFF2-40B4-BE49-F238E27FC236}">
                <a16:creationId xmlns:a16="http://schemas.microsoft.com/office/drawing/2014/main" id="{FF7C6EE6-94F2-2E2C-B4C6-BC914B209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3694" y="-105382"/>
            <a:ext cx="1608306" cy="160830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a:extLst>
              <a:ext uri="{FF2B5EF4-FFF2-40B4-BE49-F238E27FC236}">
                <a16:creationId xmlns:a16="http://schemas.microsoft.com/office/drawing/2014/main" id="{F203E88B-2E04-15C1-0A17-EED43F97404D}"/>
              </a:ext>
            </a:extLst>
          </p:cNvPr>
          <p:cNvSpPr>
            <a:spLocks noGrp="1"/>
          </p:cNvSpPr>
          <p:nvPr>
            <p:ph type="title"/>
          </p:nvPr>
        </p:nvSpPr>
        <p:spPr>
          <a:xfrm>
            <a:off x="428017" y="170572"/>
            <a:ext cx="10515600" cy="1325563"/>
          </a:xfrm>
        </p:spPr>
        <p:txBody>
          <a:bodyPr/>
          <a:lstStyle/>
          <a:p>
            <a:r>
              <a:rPr lang="en-US" b="1" dirty="0"/>
              <a:t>What is Angular?</a:t>
            </a:r>
          </a:p>
        </p:txBody>
      </p:sp>
      <p:sp>
        <p:nvSpPr>
          <p:cNvPr id="5" name="TextBox 4">
            <a:extLst>
              <a:ext uri="{FF2B5EF4-FFF2-40B4-BE49-F238E27FC236}">
                <a16:creationId xmlns:a16="http://schemas.microsoft.com/office/drawing/2014/main" id="{77CF26D6-6641-8191-C43F-8DBE64F7DEDF}"/>
              </a:ext>
            </a:extLst>
          </p:cNvPr>
          <p:cNvSpPr txBox="1"/>
          <p:nvPr/>
        </p:nvSpPr>
        <p:spPr>
          <a:xfrm>
            <a:off x="428017" y="1496135"/>
            <a:ext cx="11235446" cy="4524315"/>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latin typeface="Söhne"/>
              </a:rPr>
              <a:t>Popular open-source web framework for building dynamic and interactive web apps.</a:t>
            </a:r>
          </a:p>
          <a:p>
            <a:pPr marL="285750" indent="-285750">
              <a:buFont typeface="Arial" panose="020B0604020202020204" pitchFamily="34" charset="0"/>
              <a:buChar char="•"/>
            </a:pPr>
            <a:r>
              <a:rPr lang="en-US" sz="2400" dirty="0">
                <a:latin typeface="Söhne"/>
              </a:rPr>
              <a:t>It’s built on Typescript which is a super script of JavaScript</a:t>
            </a:r>
          </a:p>
          <a:p>
            <a:pPr marL="285750" indent="-285750">
              <a:buFont typeface="Arial" panose="020B0604020202020204" pitchFamily="34" charset="0"/>
              <a:buChar char="•"/>
            </a:pPr>
            <a:r>
              <a:rPr lang="en-US" sz="2400" b="0" i="0" dirty="0">
                <a:effectLst/>
                <a:latin typeface="Söhne"/>
              </a:rPr>
              <a:t>It’s </a:t>
            </a:r>
            <a:r>
              <a:rPr lang="en-US" sz="2400" dirty="0">
                <a:latin typeface="Söhne"/>
              </a:rPr>
              <a:t>Developed by Google so it is well supported and continually evolving</a:t>
            </a:r>
          </a:p>
          <a:p>
            <a:pPr marL="285750" indent="-285750">
              <a:buFont typeface="Arial" panose="020B0604020202020204" pitchFamily="34" charset="0"/>
              <a:buChar char="•"/>
            </a:pPr>
            <a:endParaRPr lang="en-US" sz="2400" b="0" i="0" dirty="0">
              <a:effectLst/>
              <a:latin typeface="Söhne"/>
            </a:endParaRPr>
          </a:p>
          <a:p>
            <a:r>
              <a:rPr lang="en-US" sz="2400" b="0" i="0" dirty="0">
                <a:effectLst/>
                <a:latin typeface="Söhne"/>
                <a:hlinkClick r:id="rId4"/>
              </a:rPr>
              <a:t>https://github.com/angular/angular</a:t>
            </a:r>
            <a:r>
              <a:rPr lang="en-US" sz="2400" dirty="0">
                <a:latin typeface="Söhne"/>
              </a:rPr>
              <a:t> </a:t>
            </a:r>
          </a:p>
          <a:p>
            <a:endParaRPr lang="en-US" sz="2400" b="0" i="0" dirty="0">
              <a:effectLst/>
              <a:latin typeface="Söhne"/>
            </a:endParaRPr>
          </a:p>
          <a:p>
            <a:r>
              <a:rPr lang="en-US" sz="2400" b="0" i="0" dirty="0">
                <a:solidFill>
                  <a:schemeClr val="tx1">
                    <a:lumMod val="65000"/>
                    <a:lumOff val="35000"/>
                  </a:schemeClr>
                </a:solidFill>
                <a:effectLst/>
                <a:latin typeface="Söhne"/>
              </a:rPr>
              <a:t>“In a nutshell, Angular is a comprehensive tool that simplifies web development by providing a structured and efficient way to create dynamic, data-driven web applications. It's especially valuable for creating modern, interactive web apps that require real-time updates and a smooth user experience. If you're studying computer science, getting familiar with Angular can be a valuable addition to your skill set, as it's widely used in the industry for web application development.”</a:t>
            </a:r>
          </a:p>
        </p:txBody>
      </p:sp>
      <p:pic>
        <p:nvPicPr>
          <p:cNvPr id="7" name="Picture 6">
            <a:extLst>
              <a:ext uri="{FF2B5EF4-FFF2-40B4-BE49-F238E27FC236}">
                <a16:creationId xmlns:a16="http://schemas.microsoft.com/office/drawing/2014/main" id="{D37A4E03-56BE-7B11-E236-8F2679B63CE8}"/>
              </a:ext>
            </a:extLst>
          </p:cNvPr>
          <p:cNvPicPr>
            <a:picLocks noChangeAspect="1"/>
          </p:cNvPicPr>
          <p:nvPr/>
        </p:nvPicPr>
        <p:blipFill>
          <a:blip r:embed="rId5"/>
          <a:stretch>
            <a:fillRect/>
          </a:stretch>
        </p:blipFill>
        <p:spPr>
          <a:xfrm>
            <a:off x="5163362" y="3024030"/>
            <a:ext cx="2876951" cy="400106"/>
          </a:xfrm>
          <a:prstGeom prst="rect">
            <a:avLst/>
          </a:prstGeom>
        </p:spPr>
      </p:pic>
      <p:pic>
        <p:nvPicPr>
          <p:cNvPr id="9" name="Picture 8">
            <a:extLst>
              <a:ext uri="{FF2B5EF4-FFF2-40B4-BE49-F238E27FC236}">
                <a16:creationId xmlns:a16="http://schemas.microsoft.com/office/drawing/2014/main" id="{DBDB941E-2276-0DFB-7773-D9B5FA73ABF8}"/>
              </a:ext>
            </a:extLst>
          </p:cNvPr>
          <p:cNvPicPr>
            <a:picLocks noChangeAspect="1"/>
          </p:cNvPicPr>
          <p:nvPr/>
        </p:nvPicPr>
        <p:blipFill>
          <a:blip r:embed="rId6"/>
          <a:stretch>
            <a:fillRect/>
          </a:stretch>
        </p:blipFill>
        <p:spPr>
          <a:xfrm>
            <a:off x="6439889" y="5853739"/>
            <a:ext cx="323895" cy="333422"/>
          </a:xfrm>
          <a:prstGeom prst="rect">
            <a:avLst/>
          </a:prstGeom>
        </p:spPr>
      </p:pic>
      <p:sp>
        <p:nvSpPr>
          <p:cNvPr id="10" name="TextBox 9">
            <a:extLst>
              <a:ext uri="{FF2B5EF4-FFF2-40B4-BE49-F238E27FC236}">
                <a16:creationId xmlns:a16="http://schemas.microsoft.com/office/drawing/2014/main" id="{C27E34E8-682B-46D5-5D7F-5E0400A63E12}"/>
              </a:ext>
            </a:extLst>
          </p:cNvPr>
          <p:cNvSpPr txBox="1"/>
          <p:nvPr/>
        </p:nvSpPr>
        <p:spPr>
          <a:xfrm>
            <a:off x="6763784" y="5853738"/>
            <a:ext cx="5272503" cy="738664"/>
          </a:xfrm>
          <a:prstGeom prst="rect">
            <a:avLst/>
          </a:prstGeom>
          <a:noFill/>
        </p:spPr>
        <p:txBody>
          <a:bodyPr wrap="square" rtlCol="0">
            <a:spAutoFit/>
          </a:bodyPr>
          <a:lstStyle/>
          <a:p>
            <a:r>
              <a:rPr lang="en-US" dirty="0"/>
              <a:t>Chat GPT</a:t>
            </a:r>
            <a:br>
              <a:rPr lang="en-US" dirty="0"/>
            </a:br>
            <a:r>
              <a:rPr lang="en-US" sz="1200" b="0" i="0" dirty="0">
                <a:solidFill>
                  <a:schemeClr val="tx1">
                    <a:lumMod val="65000"/>
                    <a:lumOff val="35000"/>
                  </a:schemeClr>
                </a:solidFill>
                <a:effectLst/>
                <a:latin typeface="Söhne"/>
              </a:rPr>
              <a:t>Explain what Angular is for someone who is a Student in Computer Science that has never used it before</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8562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ngular (web framework) - Wikipedia">
            <a:extLst>
              <a:ext uri="{FF2B5EF4-FFF2-40B4-BE49-F238E27FC236}">
                <a16:creationId xmlns:a16="http://schemas.microsoft.com/office/drawing/2014/main" id="{1354A855-728E-FF66-9363-C2F1A1FBE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3694" y="-105382"/>
            <a:ext cx="1608306" cy="160830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AB07EAC3-3677-19E1-4826-FAE70817AD70}"/>
              </a:ext>
            </a:extLst>
          </p:cNvPr>
          <p:cNvSpPr>
            <a:spLocks noGrp="1"/>
          </p:cNvSpPr>
          <p:nvPr>
            <p:ph type="title"/>
          </p:nvPr>
        </p:nvSpPr>
        <p:spPr>
          <a:xfrm>
            <a:off x="428017" y="170572"/>
            <a:ext cx="10515600" cy="1325563"/>
          </a:xfrm>
        </p:spPr>
        <p:txBody>
          <a:bodyPr/>
          <a:lstStyle/>
          <a:p>
            <a:r>
              <a:rPr lang="en-US" b="1" dirty="0"/>
              <a:t>Why use Angular?</a:t>
            </a:r>
          </a:p>
        </p:txBody>
      </p:sp>
      <p:sp>
        <p:nvSpPr>
          <p:cNvPr id="6" name="TextBox 5">
            <a:extLst>
              <a:ext uri="{FF2B5EF4-FFF2-40B4-BE49-F238E27FC236}">
                <a16:creationId xmlns:a16="http://schemas.microsoft.com/office/drawing/2014/main" id="{F6DE2210-88F4-DF95-CE4A-E78C4A88965A}"/>
              </a:ext>
            </a:extLst>
          </p:cNvPr>
          <p:cNvSpPr txBox="1"/>
          <p:nvPr/>
        </p:nvSpPr>
        <p:spPr>
          <a:xfrm>
            <a:off x="428017" y="1201290"/>
            <a:ext cx="11235446" cy="5847755"/>
          </a:xfrm>
          <a:prstGeom prst="rect">
            <a:avLst/>
          </a:prstGeom>
          <a:noFill/>
        </p:spPr>
        <p:txBody>
          <a:bodyPr wrap="square" rtlCol="0">
            <a:spAutoFit/>
          </a:bodyPr>
          <a:lstStyle/>
          <a:p>
            <a:r>
              <a:rPr lang="en-US" sz="2200" dirty="0"/>
              <a:t>Think of Angular as a </a:t>
            </a:r>
            <a:r>
              <a:rPr lang="en-US" sz="2200" b="1" dirty="0"/>
              <a:t>“Toolbox for building web applications”</a:t>
            </a:r>
            <a:br>
              <a:rPr lang="en-US" sz="2200" b="1" dirty="0"/>
            </a:br>
            <a:endParaRPr lang="en-US" sz="2200" b="1" dirty="0"/>
          </a:p>
          <a:p>
            <a:pPr marL="457200" indent="-457200">
              <a:buFont typeface="Arial" panose="020B0604020202020204" pitchFamily="34" charset="0"/>
              <a:buChar char="•"/>
            </a:pPr>
            <a:r>
              <a:rPr lang="en-US" sz="2200" b="1" dirty="0"/>
              <a:t>Framework Not Just a Library – </a:t>
            </a:r>
            <a:r>
              <a:rPr lang="en-US" sz="2200" dirty="0"/>
              <a:t>set of rules, practices, and tools to help build robust, feature rich, web applications</a:t>
            </a:r>
          </a:p>
          <a:p>
            <a:pPr marL="457200" indent="-457200">
              <a:buFont typeface="Arial" panose="020B0604020202020204" pitchFamily="34" charset="0"/>
              <a:buChar char="•"/>
            </a:pPr>
            <a:r>
              <a:rPr lang="en-US" sz="2200" b="1" dirty="0"/>
              <a:t>Helps you stay organized</a:t>
            </a:r>
            <a:r>
              <a:rPr lang="en-US" sz="2200" dirty="0"/>
              <a:t> – organizes your code in a structured way allowing your project to scale and grow</a:t>
            </a:r>
          </a:p>
          <a:p>
            <a:pPr marL="457200" indent="-457200">
              <a:buFont typeface="Arial" panose="020B0604020202020204" pitchFamily="34" charset="0"/>
              <a:buChar char="•"/>
            </a:pPr>
            <a:r>
              <a:rPr lang="en-US" sz="2200" b="1" dirty="0"/>
              <a:t>Two-Way Data Binding</a:t>
            </a:r>
            <a:r>
              <a:rPr lang="en-US" sz="2200" dirty="0"/>
              <a:t> – keeps UI and code in sync, reducing manual effort and making code more efficient</a:t>
            </a:r>
          </a:p>
          <a:p>
            <a:pPr marL="457200" indent="-457200">
              <a:buFont typeface="Arial" panose="020B0604020202020204" pitchFamily="34" charset="0"/>
              <a:buChar char="•"/>
            </a:pPr>
            <a:r>
              <a:rPr lang="en-US" sz="2200" b="1" dirty="0"/>
              <a:t>Modular</a:t>
            </a:r>
            <a:r>
              <a:rPr lang="en-US" sz="2200" dirty="0"/>
              <a:t> – encourages smaller Reuseable pieces called components</a:t>
            </a:r>
          </a:p>
          <a:p>
            <a:pPr marL="457200" indent="-457200">
              <a:buFont typeface="Arial" panose="020B0604020202020204" pitchFamily="34" charset="0"/>
              <a:buChar char="•"/>
            </a:pPr>
            <a:r>
              <a:rPr lang="en-US" sz="2200" b="1" dirty="0"/>
              <a:t>Dependency Injection </a:t>
            </a:r>
            <a:r>
              <a:rPr lang="en-US" sz="2200" dirty="0"/>
              <a:t>– makes it easy dependencies such as data services across components</a:t>
            </a:r>
          </a:p>
          <a:p>
            <a:pPr marL="457200" indent="-457200">
              <a:buFont typeface="Arial" panose="020B0604020202020204" pitchFamily="34" charset="0"/>
              <a:buChar char="•"/>
            </a:pPr>
            <a:r>
              <a:rPr lang="en-US" sz="2200" b="1" dirty="0"/>
              <a:t>Rich User Interface </a:t>
            </a:r>
            <a:r>
              <a:rPr lang="en-US" sz="2200" dirty="0"/>
              <a:t>– Allows for rich interactive interfaces with a templating system making code quicker and easier to maintain</a:t>
            </a:r>
          </a:p>
          <a:p>
            <a:pPr marL="457200" indent="-457200">
              <a:buFont typeface="Arial" panose="020B0604020202020204" pitchFamily="34" charset="0"/>
              <a:buChar char="•"/>
            </a:pPr>
            <a:r>
              <a:rPr lang="en-US" sz="2200" b="1" dirty="0"/>
              <a:t>Supports Single Page Applications – </a:t>
            </a:r>
            <a:r>
              <a:rPr lang="en-US" sz="2200" dirty="0"/>
              <a:t>allows loading the whole app when the app starts and changing pages or views dynamically resulting in a seamless user experience</a:t>
            </a:r>
          </a:p>
          <a:p>
            <a:pPr marL="457200" indent="-457200">
              <a:buFont typeface="Arial" panose="020B0604020202020204" pitchFamily="34" charset="0"/>
              <a:buChar char="•"/>
            </a:pPr>
            <a:r>
              <a:rPr lang="en-US" sz="2200" b="1" dirty="0"/>
              <a:t>Developed by Google </a:t>
            </a:r>
            <a:r>
              <a:rPr lang="en-US" sz="2200" dirty="0"/>
              <a:t>– well supported and constantly evolving</a:t>
            </a:r>
            <a:endParaRPr lang="en-US" sz="2200" b="1" dirty="0"/>
          </a:p>
          <a:p>
            <a:pPr marL="457200" indent="-457200">
              <a:buFont typeface="Arial" panose="020B0604020202020204" pitchFamily="34" charset="0"/>
              <a:buChar char="•"/>
            </a:pPr>
            <a:endParaRPr lang="en-US" sz="2200" b="1" dirty="0"/>
          </a:p>
        </p:txBody>
      </p:sp>
    </p:spTree>
    <p:extLst>
      <p:ext uri="{BB962C8B-B14F-4D97-AF65-F5344CB8AC3E}">
        <p14:creationId xmlns:p14="http://schemas.microsoft.com/office/powerpoint/2010/main" val="177128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ngular (web framework) - Wikipedia">
            <a:extLst>
              <a:ext uri="{FF2B5EF4-FFF2-40B4-BE49-F238E27FC236}">
                <a16:creationId xmlns:a16="http://schemas.microsoft.com/office/drawing/2014/main" id="{4910E334-DF16-5242-F8D4-02CF1334D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3694" y="-105382"/>
            <a:ext cx="1608306" cy="160830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7175CEB1-B56C-0680-38CD-62BC50C7CC50}"/>
              </a:ext>
            </a:extLst>
          </p:cNvPr>
          <p:cNvSpPr>
            <a:spLocks noGrp="1"/>
          </p:cNvSpPr>
          <p:nvPr>
            <p:ph type="title"/>
          </p:nvPr>
        </p:nvSpPr>
        <p:spPr>
          <a:xfrm>
            <a:off x="428017" y="170572"/>
            <a:ext cx="10515600" cy="1325563"/>
          </a:xfrm>
        </p:spPr>
        <p:txBody>
          <a:bodyPr/>
          <a:lstStyle/>
          <a:p>
            <a:r>
              <a:rPr lang="en-US" b="1" dirty="0"/>
              <a:t>Angular Features</a:t>
            </a:r>
          </a:p>
        </p:txBody>
      </p:sp>
      <p:sp>
        <p:nvSpPr>
          <p:cNvPr id="6" name="TextBox 5">
            <a:extLst>
              <a:ext uri="{FF2B5EF4-FFF2-40B4-BE49-F238E27FC236}">
                <a16:creationId xmlns:a16="http://schemas.microsoft.com/office/drawing/2014/main" id="{7ED710E8-BEDF-B1B9-570A-21531A48D1B8}"/>
              </a:ext>
            </a:extLst>
          </p:cNvPr>
          <p:cNvSpPr txBox="1"/>
          <p:nvPr/>
        </p:nvSpPr>
        <p:spPr>
          <a:xfrm>
            <a:off x="428016" y="1201290"/>
            <a:ext cx="11459183" cy="5509200"/>
          </a:xfrm>
          <a:prstGeom prst="rect">
            <a:avLst/>
          </a:prstGeom>
          <a:noFill/>
        </p:spPr>
        <p:txBody>
          <a:bodyPr wrap="square" rtlCol="0">
            <a:spAutoFit/>
          </a:bodyPr>
          <a:lstStyle/>
          <a:p>
            <a:r>
              <a:rPr lang="en-US" sz="2200" dirty="0"/>
              <a:t>Angular is comprised of many key features</a:t>
            </a:r>
            <a:br>
              <a:rPr lang="en-US" sz="2200" b="1" dirty="0"/>
            </a:br>
            <a:endParaRPr lang="en-US" sz="2200" b="1" dirty="0"/>
          </a:p>
          <a:p>
            <a:pPr marL="457200" indent="-457200">
              <a:buFont typeface="Arial" panose="020B0604020202020204" pitchFamily="34" charset="0"/>
              <a:buChar char="•"/>
            </a:pPr>
            <a:r>
              <a:rPr lang="en-US" sz="2200" b="1" dirty="0"/>
              <a:t>Components </a:t>
            </a:r>
            <a:r>
              <a:rPr lang="en-US" sz="2200" dirty="0"/>
              <a:t>- building blocks of an Angular application. They represent specific parts of the user interface and encapsulate their functionality.</a:t>
            </a:r>
            <a:endParaRPr lang="en-US" sz="2200" b="1" dirty="0"/>
          </a:p>
          <a:p>
            <a:pPr marL="457200" indent="-457200">
              <a:buFont typeface="Arial" panose="020B0604020202020204" pitchFamily="34" charset="0"/>
              <a:buChar char="•"/>
            </a:pPr>
            <a:r>
              <a:rPr lang="en-US" sz="2200" b="1" dirty="0"/>
              <a:t>Modules </a:t>
            </a:r>
            <a:r>
              <a:rPr lang="en-US" sz="2200" dirty="0"/>
              <a:t>- containers for organizing related components, services, and other application features. They define the application's structure and dependencies.</a:t>
            </a:r>
          </a:p>
          <a:p>
            <a:pPr marL="457200" indent="-457200">
              <a:buFont typeface="Arial" panose="020B0604020202020204" pitchFamily="34" charset="0"/>
              <a:buChar char="•"/>
            </a:pPr>
            <a:r>
              <a:rPr lang="en-US" sz="2200" b="1" dirty="0"/>
              <a:t>Templates </a:t>
            </a:r>
            <a:r>
              <a:rPr lang="en-US" sz="2200" dirty="0"/>
              <a:t>- used to define the HTML structure of a component and how it should render data.</a:t>
            </a:r>
            <a:endParaRPr lang="en-US" sz="2200" b="1" dirty="0"/>
          </a:p>
          <a:p>
            <a:pPr marL="457200" indent="-457200">
              <a:buFont typeface="Arial" panose="020B0604020202020204" pitchFamily="34" charset="0"/>
              <a:buChar char="•"/>
            </a:pPr>
            <a:r>
              <a:rPr lang="en-US" sz="2200" b="1" dirty="0"/>
              <a:t>Services </a:t>
            </a:r>
            <a:r>
              <a:rPr lang="en-US" sz="2200" dirty="0"/>
              <a:t>- used for building functionality that can be shared across components. They often handle data, business logic, or communication with external resources.</a:t>
            </a:r>
            <a:endParaRPr lang="en-US" sz="2200" b="1" dirty="0"/>
          </a:p>
          <a:p>
            <a:pPr marL="457200" indent="-457200">
              <a:buFont typeface="Arial" panose="020B0604020202020204" pitchFamily="34" charset="0"/>
              <a:buChar char="•"/>
            </a:pPr>
            <a:r>
              <a:rPr lang="en-US" sz="2200" b="1" dirty="0"/>
              <a:t>Directives </a:t>
            </a:r>
            <a:r>
              <a:rPr lang="en-US" sz="2200" dirty="0"/>
              <a:t>- markers on the DOM elements that tell Angular to do something with the element or change its behavior. Angular has built in directives like (</a:t>
            </a:r>
            <a:r>
              <a:rPr lang="en-US" sz="2200" dirty="0" err="1"/>
              <a:t>ngIf</a:t>
            </a:r>
            <a:r>
              <a:rPr lang="en-US" sz="2200" dirty="0"/>
              <a:t>, </a:t>
            </a:r>
            <a:r>
              <a:rPr lang="en-US" sz="2200" dirty="0" err="1"/>
              <a:t>ngFor</a:t>
            </a:r>
            <a:r>
              <a:rPr lang="en-US" sz="2200" dirty="0"/>
              <a:t>, </a:t>
            </a:r>
            <a:r>
              <a:rPr lang="en-US" sz="2200" dirty="0" err="1"/>
              <a:t>ngStyle</a:t>
            </a:r>
            <a:r>
              <a:rPr lang="en-US" sz="2200" dirty="0"/>
              <a:t>, and more) or you can define and build your own</a:t>
            </a:r>
          </a:p>
          <a:p>
            <a:pPr marL="457200" indent="-457200">
              <a:buFont typeface="Arial" panose="020B0604020202020204" pitchFamily="34" charset="0"/>
              <a:buChar char="•"/>
            </a:pPr>
            <a:r>
              <a:rPr lang="en-US" sz="2200" b="1" dirty="0"/>
              <a:t>Pipes </a:t>
            </a:r>
            <a:r>
              <a:rPr lang="en-US" sz="2200" dirty="0"/>
              <a:t>- feature in Angular that takes in a value as input, applies a transformation or formatting operation to it, and then returns the transformed value.</a:t>
            </a:r>
          </a:p>
          <a:p>
            <a:pPr marL="457200" indent="-457200">
              <a:buFont typeface="Arial" panose="020B0604020202020204" pitchFamily="34" charset="0"/>
              <a:buChar char="•"/>
            </a:pPr>
            <a:endParaRPr lang="en-US" sz="2200" dirty="0"/>
          </a:p>
          <a:p>
            <a:r>
              <a:rPr lang="en-US" sz="2200" dirty="0"/>
              <a:t>Many more Features exist but these are the most used</a:t>
            </a:r>
          </a:p>
        </p:txBody>
      </p:sp>
    </p:spTree>
    <p:extLst>
      <p:ext uri="{BB962C8B-B14F-4D97-AF65-F5344CB8AC3E}">
        <p14:creationId xmlns:p14="http://schemas.microsoft.com/office/powerpoint/2010/main" val="66876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ngular (web framework) - Wikipedia">
            <a:extLst>
              <a:ext uri="{FF2B5EF4-FFF2-40B4-BE49-F238E27FC236}">
                <a16:creationId xmlns:a16="http://schemas.microsoft.com/office/drawing/2014/main" id="{BCCBA524-C2CA-39A1-A428-4917F7C06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3694" y="-105382"/>
            <a:ext cx="1608306" cy="160830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ECEF01C8-4A58-0608-F09E-FC63584EC746}"/>
              </a:ext>
            </a:extLst>
          </p:cNvPr>
          <p:cNvSpPr>
            <a:spLocks noGrp="1"/>
          </p:cNvSpPr>
          <p:nvPr>
            <p:ph type="title"/>
          </p:nvPr>
        </p:nvSpPr>
        <p:spPr>
          <a:xfrm>
            <a:off x="428017" y="170572"/>
            <a:ext cx="10515600" cy="1325563"/>
          </a:xfrm>
        </p:spPr>
        <p:txBody>
          <a:bodyPr/>
          <a:lstStyle/>
          <a:p>
            <a:r>
              <a:rPr lang="en-US" b="1" dirty="0"/>
              <a:t>Angular Architecture</a:t>
            </a:r>
          </a:p>
        </p:txBody>
      </p:sp>
      <p:sp>
        <p:nvSpPr>
          <p:cNvPr id="6" name="TextBox 5">
            <a:extLst>
              <a:ext uri="{FF2B5EF4-FFF2-40B4-BE49-F238E27FC236}">
                <a16:creationId xmlns:a16="http://schemas.microsoft.com/office/drawing/2014/main" id="{D0F678B9-9D57-7237-02AA-EDC41E1241DB}"/>
              </a:ext>
            </a:extLst>
          </p:cNvPr>
          <p:cNvSpPr txBox="1"/>
          <p:nvPr/>
        </p:nvSpPr>
        <p:spPr>
          <a:xfrm>
            <a:off x="428016" y="1201290"/>
            <a:ext cx="11459183" cy="5509200"/>
          </a:xfrm>
          <a:prstGeom prst="rect">
            <a:avLst/>
          </a:prstGeom>
          <a:noFill/>
        </p:spPr>
        <p:txBody>
          <a:bodyPr wrap="square" rtlCol="0">
            <a:spAutoFit/>
          </a:bodyPr>
          <a:lstStyle/>
          <a:p>
            <a:endParaRPr lang="en-US" sz="2200" b="1" dirty="0"/>
          </a:p>
          <a:p>
            <a:pPr marL="457200" indent="-457200">
              <a:buFont typeface="Arial" panose="020B0604020202020204" pitchFamily="34" charset="0"/>
              <a:buChar char="•"/>
            </a:pPr>
            <a:r>
              <a:rPr lang="en-US" sz="2200" b="1" dirty="0"/>
              <a:t>Modules </a:t>
            </a:r>
            <a:r>
              <a:rPr lang="en-US" sz="2200" dirty="0"/>
              <a:t>– basic angular applications have a single module called the app module, but as applications get larger you often discover you need similar things in more than 1 application examples include logging or authentication modules.</a:t>
            </a:r>
          </a:p>
          <a:p>
            <a:pPr marL="457200" indent="-457200">
              <a:buFont typeface="Arial" panose="020B0604020202020204" pitchFamily="34" charset="0"/>
              <a:buChar char="•"/>
            </a:pPr>
            <a:r>
              <a:rPr lang="en-US" sz="2200" b="1" dirty="0"/>
              <a:t>Components </a:t>
            </a:r>
            <a:r>
              <a:rPr lang="en-US" sz="2200" dirty="0"/>
              <a:t>–continuing down the idea of multiple modules you may want to expose one or more components in an Authentication module think about Login Component, Reset Password Component, Log Out Components etc. These components can be built once and shared across many applications as modules</a:t>
            </a:r>
          </a:p>
          <a:p>
            <a:pPr marL="457200" indent="-457200">
              <a:buFont typeface="Arial" panose="020B0604020202020204" pitchFamily="34" charset="0"/>
              <a:buChar char="•"/>
            </a:pPr>
            <a:r>
              <a:rPr lang="en-US" sz="2200" b="1" dirty="0"/>
              <a:t>Templates </a:t>
            </a:r>
            <a:r>
              <a:rPr lang="en-US" sz="2200" dirty="0"/>
              <a:t>– each component likely needs its own template, although in some cases a single template can be shared with multiple components. Think about this like inheritance maybe you have a vehicle template and it could be used for both a Boar component and a Car Component. Templates lay out the screen via HTML and template syntax including bindings and directives</a:t>
            </a:r>
          </a:p>
          <a:p>
            <a:pPr marL="457200" indent="-457200">
              <a:buFont typeface="Arial" panose="020B0604020202020204" pitchFamily="34" charset="0"/>
              <a:buChar char="•"/>
            </a:pPr>
            <a:r>
              <a:rPr lang="en-US" sz="2200" b="1" dirty="0"/>
              <a:t>Services – </a:t>
            </a:r>
            <a:r>
              <a:rPr lang="en-US" sz="2200" dirty="0"/>
              <a:t>services are the last key concept in the architecture of a simple Angular app. Services are a singleton that are injected into modules and components and should provide most of your logic to the system that is not dependent on the view.</a:t>
            </a:r>
          </a:p>
          <a:p>
            <a:pPr marL="457200" indent="-457200">
              <a:buFont typeface="Arial" panose="020B0604020202020204" pitchFamily="34" charset="0"/>
              <a:buChar char="•"/>
            </a:pPr>
            <a:endParaRPr lang="en-US" sz="2200" dirty="0"/>
          </a:p>
        </p:txBody>
      </p:sp>
    </p:spTree>
    <p:extLst>
      <p:ext uri="{BB962C8B-B14F-4D97-AF65-F5344CB8AC3E}">
        <p14:creationId xmlns:p14="http://schemas.microsoft.com/office/powerpoint/2010/main" val="360247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ngular (web framework) - Wikipedia">
            <a:extLst>
              <a:ext uri="{FF2B5EF4-FFF2-40B4-BE49-F238E27FC236}">
                <a16:creationId xmlns:a16="http://schemas.microsoft.com/office/drawing/2014/main" id="{65ED1797-1376-CD6C-CE6A-081005FBA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3694" y="-105382"/>
            <a:ext cx="1608306" cy="160830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4395A501-70CD-B7EC-067E-E330008FD2CA}"/>
              </a:ext>
            </a:extLst>
          </p:cNvPr>
          <p:cNvSpPr>
            <a:spLocks noGrp="1"/>
          </p:cNvSpPr>
          <p:nvPr>
            <p:ph type="title"/>
          </p:nvPr>
        </p:nvSpPr>
        <p:spPr>
          <a:xfrm>
            <a:off x="428017" y="170572"/>
            <a:ext cx="10515600" cy="1325563"/>
          </a:xfrm>
        </p:spPr>
        <p:txBody>
          <a:bodyPr/>
          <a:lstStyle/>
          <a:p>
            <a:r>
              <a:rPr lang="en-US" b="1" dirty="0"/>
              <a:t>Demo Introduction</a:t>
            </a:r>
          </a:p>
        </p:txBody>
      </p:sp>
      <p:sp>
        <p:nvSpPr>
          <p:cNvPr id="6" name="TextBox 5">
            <a:extLst>
              <a:ext uri="{FF2B5EF4-FFF2-40B4-BE49-F238E27FC236}">
                <a16:creationId xmlns:a16="http://schemas.microsoft.com/office/drawing/2014/main" id="{9AB09AD2-28C9-FEAF-5F75-5507B393C3CF}"/>
              </a:ext>
            </a:extLst>
          </p:cNvPr>
          <p:cNvSpPr txBox="1"/>
          <p:nvPr/>
        </p:nvSpPr>
        <p:spPr>
          <a:xfrm>
            <a:off x="5523722" y="1201290"/>
            <a:ext cx="6363477" cy="2800767"/>
          </a:xfrm>
          <a:prstGeom prst="rect">
            <a:avLst/>
          </a:prstGeom>
          <a:noFill/>
        </p:spPr>
        <p:txBody>
          <a:bodyPr wrap="square" rtlCol="0">
            <a:spAutoFit/>
          </a:bodyPr>
          <a:lstStyle/>
          <a:p>
            <a:endParaRPr lang="en-US" sz="2200" b="1" dirty="0"/>
          </a:p>
          <a:p>
            <a:pPr marL="457200" indent="-457200">
              <a:buFont typeface="Arial" panose="020B0604020202020204" pitchFamily="34" charset="0"/>
              <a:buChar char="•"/>
            </a:pPr>
            <a:r>
              <a:rPr lang="en-US" sz="2200" dirty="0"/>
              <a:t>Simple Angular Application</a:t>
            </a:r>
          </a:p>
          <a:p>
            <a:pPr marL="457200" indent="-457200">
              <a:buFont typeface="Arial" panose="020B0604020202020204" pitchFamily="34" charset="0"/>
              <a:buChar char="•"/>
            </a:pPr>
            <a:r>
              <a:rPr lang="en-US" sz="2200" dirty="0"/>
              <a:t>Setting Up Angular</a:t>
            </a:r>
          </a:p>
          <a:p>
            <a:pPr marL="457200" indent="-457200">
              <a:buFont typeface="Arial" panose="020B0604020202020204" pitchFamily="34" charset="0"/>
              <a:buChar char="•"/>
            </a:pPr>
            <a:r>
              <a:rPr lang="en-US" sz="2200" dirty="0"/>
              <a:t>Components – Task and Task List</a:t>
            </a:r>
          </a:p>
          <a:p>
            <a:pPr marL="457200" indent="-457200">
              <a:buFont typeface="Arial" panose="020B0604020202020204" pitchFamily="34" charset="0"/>
              <a:buChar char="•"/>
            </a:pPr>
            <a:r>
              <a:rPr lang="en-US" sz="2200" dirty="0"/>
              <a:t>Directives – Built In and Custom </a:t>
            </a:r>
            <a:r>
              <a:rPr lang="en-US" sz="2200" dirty="0" err="1"/>
              <a:t>onEnter</a:t>
            </a:r>
            <a:endParaRPr lang="en-US" sz="2200" dirty="0"/>
          </a:p>
          <a:p>
            <a:pPr marL="457200" indent="-457200">
              <a:buFont typeface="Arial" panose="020B0604020202020204" pitchFamily="34" charset="0"/>
              <a:buChar char="•"/>
            </a:pPr>
            <a:r>
              <a:rPr lang="en-US" sz="2200" dirty="0"/>
              <a:t>Services – Task Service</a:t>
            </a:r>
          </a:p>
          <a:p>
            <a:pPr marL="457200" indent="-457200">
              <a:buFont typeface="Arial" panose="020B0604020202020204" pitchFamily="34" charset="0"/>
              <a:buChar char="•"/>
            </a:pPr>
            <a:r>
              <a:rPr lang="en-US" sz="2200" dirty="0"/>
              <a:t>Templates – HTML Templates for Components</a:t>
            </a:r>
          </a:p>
          <a:p>
            <a:pPr marL="457200" indent="-457200">
              <a:buFont typeface="Arial" panose="020B0604020202020204" pitchFamily="34" charset="0"/>
              <a:buChar char="•"/>
            </a:pPr>
            <a:r>
              <a:rPr lang="en-US" sz="2200" dirty="0"/>
              <a:t>Routing – Simple Route Examples</a:t>
            </a:r>
          </a:p>
        </p:txBody>
      </p:sp>
      <p:pic>
        <p:nvPicPr>
          <p:cNvPr id="8" name="Picture 7">
            <a:extLst>
              <a:ext uri="{FF2B5EF4-FFF2-40B4-BE49-F238E27FC236}">
                <a16:creationId xmlns:a16="http://schemas.microsoft.com/office/drawing/2014/main" id="{1DC51EBB-2F75-0866-840D-5E403FE5DD9A}"/>
              </a:ext>
            </a:extLst>
          </p:cNvPr>
          <p:cNvPicPr>
            <a:picLocks noChangeAspect="1"/>
          </p:cNvPicPr>
          <p:nvPr/>
        </p:nvPicPr>
        <p:blipFill>
          <a:blip r:embed="rId4"/>
          <a:stretch>
            <a:fillRect/>
          </a:stretch>
        </p:blipFill>
        <p:spPr>
          <a:xfrm>
            <a:off x="223065" y="1347529"/>
            <a:ext cx="5220429" cy="3705742"/>
          </a:xfrm>
          <a:prstGeom prst="rect">
            <a:avLst/>
          </a:prstGeom>
        </p:spPr>
      </p:pic>
    </p:spTree>
    <p:extLst>
      <p:ext uri="{BB962C8B-B14F-4D97-AF65-F5344CB8AC3E}">
        <p14:creationId xmlns:p14="http://schemas.microsoft.com/office/powerpoint/2010/main" val="293982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1F1EB1-9D71-970F-9807-30E88759137C}"/>
              </a:ext>
            </a:extLst>
          </p:cNvPr>
          <p:cNvPicPr>
            <a:picLocks noChangeAspect="1"/>
          </p:cNvPicPr>
          <p:nvPr/>
        </p:nvPicPr>
        <p:blipFill>
          <a:blip r:embed="rId3"/>
          <a:stretch>
            <a:fillRect/>
          </a:stretch>
        </p:blipFill>
        <p:spPr>
          <a:xfrm>
            <a:off x="6346025" y="1772089"/>
            <a:ext cx="5342604" cy="4195105"/>
          </a:xfrm>
          <a:prstGeom prst="rect">
            <a:avLst/>
          </a:prstGeom>
        </p:spPr>
      </p:pic>
      <p:pic>
        <p:nvPicPr>
          <p:cNvPr id="4" name="Picture 2" descr="Angular (web framework) - Wikipedia">
            <a:extLst>
              <a:ext uri="{FF2B5EF4-FFF2-40B4-BE49-F238E27FC236}">
                <a16:creationId xmlns:a16="http://schemas.microsoft.com/office/drawing/2014/main" id="{533D7237-DC00-1910-9790-D7C07AF86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3694" y="-105382"/>
            <a:ext cx="1608306" cy="160830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556132DB-6A7E-D9F6-FC1D-0B5F716DED26}"/>
              </a:ext>
            </a:extLst>
          </p:cNvPr>
          <p:cNvSpPr>
            <a:spLocks noGrp="1"/>
          </p:cNvSpPr>
          <p:nvPr>
            <p:ph type="title"/>
          </p:nvPr>
        </p:nvSpPr>
        <p:spPr>
          <a:xfrm>
            <a:off x="428017" y="170572"/>
            <a:ext cx="10515600" cy="1325563"/>
          </a:xfrm>
        </p:spPr>
        <p:txBody>
          <a:bodyPr/>
          <a:lstStyle/>
          <a:p>
            <a:r>
              <a:rPr lang="en-US" b="1" dirty="0"/>
              <a:t>Setting Up Angular</a:t>
            </a:r>
          </a:p>
        </p:txBody>
      </p:sp>
      <p:sp>
        <p:nvSpPr>
          <p:cNvPr id="6" name="TextBox 5">
            <a:extLst>
              <a:ext uri="{FF2B5EF4-FFF2-40B4-BE49-F238E27FC236}">
                <a16:creationId xmlns:a16="http://schemas.microsoft.com/office/drawing/2014/main" id="{1FB8BAC7-376C-AA42-2B7F-A751D7AB0C9F}"/>
              </a:ext>
            </a:extLst>
          </p:cNvPr>
          <p:cNvSpPr txBox="1"/>
          <p:nvPr/>
        </p:nvSpPr>
        <p:spPr>
          <a:xfrm>
            <a:off x="428016" y="1201290"/>
            <a:ext cx="11459183" cy="430887"/>
          </a:xfrm>
          <a:prstGeom prst="rect">
            <a:avLst/>
          </a:prstGeom>
          <a:noFill/>
        </p:spPr>
        <p:txBody>
          <a:bodyPr wrap="square" rtlCol="0">
            <a:spAutoFit/>
          </a:bodyPr>
          <a:lstStyle/>
          <a:p>
            <a:r>
              <a:rPr lang="en-US" sz="2200" b="1" dirty="0"/>
              <a:t>Dependencies: </a:t>
            </a:r>
            <a:r>
              <a:rPr lang="en-US" sz="2200" dirty="0"/>
              <a:t>Node.js and Angular CLI</a:t>
            </a:r>
          </a:p>
        </p:txBody>
      </p:sp>
      <p:sp>
        <p:nvSpPr>
          <p:cNvPr id="7" name="TextBox 6">
            <a:extLst>
              <a:ext uri="{FF2B5EF4-FFF2-40B4-BE49-F238E27FC236}">
                <a16:creationId xmlns:a16="http://schemas.microsoft.com/office/drawing/2014/main" id="{01B5D6FB-12CA-CDB0-1182-59C4EED15F23}"/>
              </a:ext>
            </a:extLst>
          </p:cNvPr>
          <p:cNvSpPr txBox="1"/>
          <p:nvPr/>
        </p:nvSpPr>
        <p:spPr>
          <a:xfrm>
            <a:off x="428016" y="1778878"/>
            <a:ext cx="6546716" cy="4339650"/>
          </a:xfrm>
          <a:prstGeom prst="rect">
            <a:avLst/>
          </a:prstGeom>
          <a:noFill/>
        </p:spPr>
        <p:txBody>
          <a:bodyPr wrap="square" rtlCol="0">
            <a:spAutoFit/>
          </a:bodyPr>
          <a:lstStyle/>
          <a:p>
            <a:pPr marL="457200" indent="-457200">
              <a:buFont typeface="+mj-lt"/>
              <a:buAutoNum type="arabicPeriod"/>
            </a:pPr>
            <a:r>
              <a:rPr lang="en-US" sz="2200" dirty="0"/>
              <a:t>Create an Angular Project with the CLI</a:t>
            </a:r>
            <a:br>
              <a:rPr lang="en-US" sz="2200" dirty="0"/>
            </a:br>
            <a:r>
              <a:rPr lang="en-US" dirty="0">
                <a:solidFill>
                  <a:schemeClr val="accent1">
                    <a:lumMod val="75000"/>
                  </a:schemeClr>
                </a:solidFill>
              </a:rPr>
              <a:t>ng new project-name</a:t>
            </a:r>
            <a:br>
              <a:rPr lang="en-US" sz="2200" dirty="0"/>
            </a:br>
            <a:endParaRPr lang="en-US" sz="2200" dirty="0"/>
          </a:p>
          <a:p>
            <a:pPr marL="457200" indent="-457200">
              <a:buFont typeface="+mj-lt"/>
              <a:buAutoNum type="arabicPeriod"/>
            </a:pPr>
            <a:r>
              <a:rPr lang="en-US" sz="2200" dirty="0"/>
              <a:t>Use Angular CLI to generate the code</a:t>
            </a:r>
          </a:p>
          <a:p>
            <a:pPr marL="800100" lvl="1" indent="-342900">
              <a:buFont typeface="Arial" panose="020B0604020202020204" pitchFamily="34" charset="0"/>
              <a:buChar char="•"/>
            </a:pPr>
            <a:r>
              <a:rPr lang="en-US" sz="2200" dirty="0"/>
              <a:t>Service: </a:t>
            </a:r>
            <a:r>
              <a:rPr lang="en-US" dirty="0">
                <a:solidFill>
                  <a:schemeClr val="accent1">
                    <a:lumMod val="75000"/>
                  </a:schemeClr>
                </a:solidFill>
              </a:rPr>
              <a:t>ng generate service service-name</a:t>
            </a:r>
          </a:p>
          <a:p>
            <a:pPr marL="800100" lvl="1" indent="-342900">
              <a:buFont typeface="Arial" panose="020B0604020202020204" pitchFamily="34" charset="0"/>
              <a:buChar char="•"/>
            </a:pPr>
            <a:r>
              <a:rPr lang="en-US" sz="2200" dirty="0"/>
              <a:t>Component: </a:t>
            </a:r>
            <a:r>
              <a:rPr lang="en-US" dirty="0">
                <a:solidFill>
                  <a:schemeClr val="accent1">
                    <a:lumMod val="75000"/>
                  </a:schemeClr>
                </a:solidFill>
              </a:rPr>
              <a:t>ng generate component component-name</a:t>
            </a:r>
          </a:p>
          <a:p>
            <a:pPr marL="800100" lvl="1" indent="-342900">
              <a:buFont typeface="Arial" panose="020B0604020202020204" pitchFamily="34" charset="0"/>
              <a:buChar char="•"/>
            </a:pPr>
            <a:r>
              <a:rPr lang="en-US" sz="2200" dirty="0"/>
              <a:t>Directive: </a:t>
            </a:r>
            <a:r>
              <a:rPr lang="en-US" dirty="0">
                <a:solidFill>
                  <a:schemeClr val="accent1">
                    <a:lumMod val="75000"/>
                  </a:schemeClr>
                </a:solidFill>
              </a:rPr>
              <a:t>ng generate directive directive-name</a:t>
            </a:r>
            <a:br>
              <a:rPr lang="en-US" dirty="0">
                <a:solidFill>
                  <a:schemeClr val="accent1">
                    <a:lumMod val="75000"/>
                  </a:schemeClr>
                </a:solidFill>
              </a:rPr>
            </a:br>
            <a:endParaRPr lang="en-US" dirty="0">
              <a:solidFill>
                <a:schemeClr val="accent1">
                  <a:lumMod val="75000"/>
                </a:schemeClr>
              </a:solidFill>
            </a:endParaRPr>
          </a:p>
          <a:p>
            <a:pPr marL="342900" indent="-342900">
              <a:buFont typeface="+mj-lt"/>
              <a:buAutoNum type="arabicPeriod"/>
            </a:pPr>
            <a:r>
              <a:rPr lang="en-US" sz="1800" dirty="0"/>
              <a:t>Run the Application Locally</a:t>
            </a:r>
            <a:br>
              <a:rPr lang="en-US" sz="1800" dirty="0"/>
            </a:br>
            <a:r>
              <a:rPr lang="en-US" dirty="0" err="1">
                <a:solidFill>
                  <a:schemeClr val="accent1">
                    <a:lumMod val="75000"/>
                  </a:schemeClr>
                </a:solidFill>
              </a:rPr>
              <a:t>npm</a:t>
            </a:r>
            <a:r>
              <a:rPr lang="en-US" dirty="0">
                <a:solidFill>
                  <a:schemeClr val="accent1">
                    <a:lumMod val="75000"/>
                  </a:schemeClr>
                </a:solidFill>
              </a:rPr>
              <a:t> run start</a:t>
            </a:r>
            <a:endParaRPr lang="en-US" sz="1800" dirty="0"/>
          </a:p>
          <a:p>
            <a:pPr marL="342900" indent="-342900">
              <a:buFont typeface="Arial" panose="020B0604020202020204" pitchFamily="34" charset="0"/>
              <a:buChar char="•"/>
            </a:pPr>
            <a:endParaRPr lang="en-US" dirty="0">
              <a:solidFill>
                <a:schemeClr val="accent1">
                  <a:lumMod val="75000"/>
                </a:schemeClr>
              </a:solidFill>
            </a:endParaRPr>
          </a:p>
          <a:p>
            <a:pPr marL="342900" indent="-342900">
              <a:buFont typeface="Arial" panose="020B0604020202020204" pitchFamily="34" charset="0"/>
              <a:buChar char="•"/>
            </a:pPr>
            <a:endParaRPr lang="en-US" dirty="0">
              <a:solidFill>
                <a:schemeClr val="accent1">
                  <a:lumMod val="75000"/>
                </a:schemeClr>
              </a:solidFill>
            </a:endParaRPr>
          </a:p>
          <a:p>
            <a:pPr marL="800100" lvl="1" indent="-342900">
              <a:buFont typeface="Arial" panose="020B0604020202020204" pitchFamily="34" charset="0"/>
              <a:buChar char="•"/>
            </a:pPr>
            <a:endParaRPr lang="en-US" dirty="0">
              <a:solidFill>
                <a:schemeClr val="accent1">
                  <a:lumMod val="75000"/>
                </a:schemeClr>
              </a:solidFill>
            </a:endParaRPr>
          </a:p>
          <a:p>
            <a:r>
              <a:rPr lang="en-US" dirty="0">
                <a:solidFill>
                  <a:schemeClr val="accent1">
                    <a:lumMod val="75000"/>
                  </a:schemeClr>
                </a:solidFill>
                <a:hlinkClick r:id="rId5"/>
              </a:rPr>
              <a:t>https://angular.io/cli</a:t>
            </a:r>
            <a:r>
              <a:rPr lang="en-US" dirty="0">
                <a:solidFill>
                  <a:schemeClr val="accent1">
                    <a:lumMod val="75000"/>
                  </a:schemeClr>
                </a:solidFill>
              </a:rPr>
              <a:t> </a:t>
            </a:r>
          </a:p>
        </p:txBody>
      </p:sp>
    </p:spTree>
    <p:extLst>
      <p:ext uri="{BB962C8B-B14F-4D97-AF65-F5344CB8AC3E}">
        <p14:creationId xmlns:p14="http://schemas.microsoft.com/office/powerpoint/2010/main" val="313423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1228</TotalTime>
  <Words>2143</Words>
  <Application>Microsoft Office PowerPoint</Application>
  <PresentationFormat>Widescreen</PresentationFormat>
  <Paragraphs>181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Intro to Angular Building Dynamic Web Applications</vt:lpstr>
      <vt:lpstr>Who am I and Why am I here?</vt:lpstr>
      <vt:lpstr>Agenda</vt:lpstr>
      <vt:lpstr>What is Angular?</vt:lpstr>
      <vt:lpstr>Why use Angular?</vt:lpstr>
      <vt:lpstr>Angular Features</vt:lpstr>
      <vt:lpstr>Angular Architecture</vt:lpstr>
      <vt:lpstr>Demo Introduction</vt:lpstr>
      <vt:lpstr>Setting Up Angular</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Angular Building Dynamic Web Applications</dc:title>
  <dc:creator>Weil, Joshua (LNG-RDU)</dc:creator>
  <cp:lastModifiedBy>Weil, Joshua (LNG-RDU)</cp:lastModifiedBy>
  <cp:revision>1</cp:revision>
  <dcterms:created xsi:type="dcterms:W3CDTF">2023-10-19T15:22:55Z</dcterms:created>
  <dcterms:modified xsi:type="dcterms:W3CDTF">2023-10-20T15:06:04Z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2023-10-19T18:37:37Z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2502aed2-611a-484e-93c7-024d612ed510</vt:lpwstr>
  </property>
  <property fmtid="{D5CDD505-2E9C-101B-9397-08002B2CF9AE}" pid="8" name="MSIP_Label_549ac42a-3eb4-4074-b885-aea26bd6241e_ContentBits">
    <vt:lpwstr>0</vt:lpwstr>
  </property>
</Properties>
</file>