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57" r:id="rId3"/>
    <p:sldId id="266" r:id="rId4"/>
    <p:sldId id="261" r:id="rId5"/>
    <p:sldId id="258" r:id="rId6"/>
    <p:sldId id="259" r:id="rId7"/>
    <p:sldId id="260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76082" autoAdjust="0"/>
  </p:normalViewPr>
  <p:slideViewPr>
    <p:cSldViewPr snapToGrid="0">
      <p:cViewPr varScale="1">
        <p:scale>
          <a:sx n="89" d="100"/>
          <a:sy n="89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-562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591A0-7CD8-455F-99D6-C6696C9F534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E7A8D-E51E-4082-B063-34821D0C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Snippet_01.js</a:t>
            </a:r>
          </a:p>
          <a:p>
            <a:endParaRPr lang="en-US" dirty="0" smtClean="0"/>
          </a:p>
          <a:p>
            <a:r>
              <a:rPr lang="en-US" dirty="0" smtClean="0"/>
              <a:t>.when('/forecast',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templateUrl</a:t>
            </a:r>
            <a:r>
              <a:rPr lang="en-US" dirty="0" smtClean="0"/>
              <a:t>: 'app/forecast/forcast.html',</a:t>
            </a:r>
          </a:p>
          <a:p>
            <a:r>
              <a:rPr lang="en-US" dirty="0" smtClean="0"/>
              <a:t>        controller: '</a:t>
            </a:r>
            <a:r>
              <a:rPr lang="en-US" dirty="0" err="1" smtClean="0"/>
              <a:t>ForecastController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controllerAs</a:t>
            </a:r>
            <a:r>
              <a:rPr lang="en-US" dirty="0" smtClean="0"/>
              <a:t>: '</a:t>
            </a:r>
            <a:r>
              <a:rPr lang="en-US" dirty="0" err="1" smtClean="0"/>
              <a:t>vm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   })</a:t>
            </a:r>
          </a:p>
          <a:p>
            <a:endParaRPr lang="en-US" dirty="0" smtClean="0"/>
          </a:p>
          <a:p>
            <a:r>
              <a:rPr lang="en-US" dirty="0" smtClean="0"/>
              <a:t>Using the route as a starting point we can see we need to add some files</a:t>
            </a:r>
          </a:p>
          <a:p>
            <a:r>
              <a:rPr lang="en-US" baseline="0" dirty="0" smtClean="0"/>
              <a:t>    </a:t>
            </a:r>
            <a:r>
              <a:rPr lang="en-US" dirty="0" smtClean="0"/>
              <a:t>- Add Forecast Directory	</a:t>
            </a:r>
          </a:p>
          <a:p>
            <a:r>
              <a:rPr lang="en-US" baseline="0" dirty="0" smtClean="0"/>
              <a:t>        </a:t>
            </a:r>
            <a:r>
              <a:rPr lang="en-US" dirty="0" smtClean="0"/>
              <a:t>- Forecast Controller</a:t>
            </a:r>
          </a:p>
          <a:p>
            <a:r>
              <a:rPr lang="en-US" baseline="0" dirty="0" smtClean="0"/>
              <a:t>        </a:t>
            </a:r>
            <a:r>
              <a:rPr lang="en-US" dirty="0" smtClean="0"/>
              <a:t>- Forecast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7A8D-E51E-4082-B063-34821D0C46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8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Snippet_02.js</a:t>
            </a:r>
          </a:p>
          <a:p>
            <a:endParaRPr lang="en-US" dirty="0" smtClean="0"/>
          </a:p>
          <a:p>
            <a:r>
              <a:rPr lang="en-US" dirty="0" smtClean="0"/>
              <a:t>(function() {</a:t>
            </a:r>
          </a:p>
          <a:p>
            <a:r>
              <a:rPr lang="en-US" dirty="0" smtClean="0"/>
              <a:t>  'use strict';</a:t>
            </a:r>
          </a:p>
          <a:p>
            <a:endParaRPr lang="en-US" dirty="0" smtClean="0"/>
          </a:p>
          <a:p>
            <a:r>
              <a:rPr lang="en-US" dirty="0" smtClean="0"/>
              <a:t>  angular</a:t>
            </a:r>
          </a:p>
          <a:p>
            <a:r>
              <a:rPr lang="en-US" dirty="0" smtClean="0"/>
              <a:t>    .module('weather')</a:t>
            </a:r>
          </a:p>
          <a:p>
            <a:r>
              <a:rPr lang="en-US" dirty="0" smtClean="0"/>
              <a:t>    .controller('</a:t>
            </a:r>
            <a:r>
              <a:rPr lang="en-US" dirty="0" err="1" smtClean="0"/>
              <a:t>ForcastController</a:t>
            </a:r>
            <a:r>
              <a:rPr lang="en-US" dirty="0" smtClean="0"/>
              <a:t>', </a:t>
            </a:r>
            <a:r>
              <a:rPr lang="en-US" dirty="0" err="1" smtClean="0"/>
              <a:t>ForcastController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/** @</a:t>
            </a:r>
            <a:r>
              <a:rPr lang="en-US" dirty="0" err="1" smtClean="0"/>
              <a:t>ngInject</a:t>
            </a:r>
            <a:r>
              <a:rPr lang="en-US" dirty="0" smtClean="0"/>
              <a:t> */</a:t>
            </a:r>
          </a:p>
          <a:p>
            <a:r>
              <a:rPr lang="en-US" dirty="0" smtClean="0"/>
              <a:t>  function </a:t>
            </a:r>
            <a:r>
              <a:rPr lang="en-US" dirty="0" err="1" smtClean="0"/>
              <a:t>ForcastController</a:t>
            </a:r>
            <a:r>
              <a:rPr lang="en-US" dirty="0" smtClean="0"/>
              <a:t>($log)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vm</a:t>
            </a:r>
            <a:r>
              <a:rPr lang="en-US" dirty="0" smtClean="0"/>
              <a:t> = this;                 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log.debug</a:t>
            </a:r>
            <a:r>
              <a:rPr lang="en-US" dirty="0" smtClean="0"/>
              <a:t>('</a:t>
            </a:r>
            <a:r>
              <a:rPr lang="en-US" dirty="0" err="1" smtClean="0"/>
              <a:t>vm</a:t>
            </a:r>
            <a:r>
              <a:rPr lang="en-US" dirty="0" smtClean="0"/>
              <a:t>', </a:t>
            </a:r>
            <a:r>
              <a:rPr lang="en-US" dirty="0" err="1" smtClean="0"/>
              <a:t>vm</a:t>
            </a:r>
            <a:r>
              <a:rPr lang="en-US" dirty="0" smtClean="0"/>
              <a:t>);         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})();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7A8D-E51E-4082-B063-34821D0C46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9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Snippet_03.html</a:t>
            </a:r>
          </a:p>
          <a:p>
            <a:endParaRPr lang="en-US" dirty="0" smtClean="0"/>
          </a:p>
          <a:p>
            <a:r>
              <a:rPr lang="en-US" dirty="0" smtClean="0"/>
              <a:t>&lt;div class="row"&gt;</a:t>
            </a:r>
          </a:p>
          <a:p>
            <a:r>
              <a:rPr lang="en-US" dirty="0" smtClean="0"/>
              <a:t>    &lt;div class="col-lg-12 col-md-12 col-xs-12"&gt;</a:t>
            </a:r>
          </a:p>
          <a:p>
            <a:r>
              <a:rPr lang="en-US" dirty="0" smtClean="0"/>
              <a:t>        &lt;div class="</a:t>
            </a:r>
            <a:r>
              <a:rPr lang="en-US" dirty="0" err="1" smtClean="0"/>
              <a:t>dailyForcast</a:t>
            </a:r>
            <a:r>
              <a:rPr lang="en-US" dirty="0" smtClean="0"/>
              <a:t> panel"&gt;</a:t>
            </a:r>
          </a:p>
          <a:p>
            <a:r>
              <a:rPr lang="en-US" dirty="0" smtClean="0"/>
              <a:t>            &lt;div class="panel-heading"&gt;</a:t>
            </a:r>
          </a:p>
          <a:p>
            <a:r>
              <a:rPr lang="en-US" dirty="0" smtClean="0"/>
              <a:t>                &lt;h3 class="location panel-title"&gt;</a:t>
            </a:r>
          </a:p>
          <a:p>
            <a:r>
              <a:rPr lang="en-US" dirty="0" smtClean="0"/>
              <a:t>                    city.name &lt;small&gt;(Today)&lt;/small&gt;</a:t>
            </a:r>
          </a:p>
          <a:p>
            <a:r>
              <a:rPr lang="en-US" dirty="0" smtClean="0"/>
              <a:t>                &lt;/h3&gt;                </a:t>
            </a:r>
          </a:p>
          <a:p>
            <a:r>
              <a:rPr lang="en-US" dirty="0" smtClean="0"/>
              <a:t>            &lt;/div&gt;</a:t>
            </a:r>
          </a:p>
          <a:p>
            <a:r>
              <a:rPr lang="en-US" dirty="0" smtClean="0"/>
              <a:t>            &lt;div class="panel-body"&gt;                </a:t>
            </a:r>
          </a:p>
          <a:p>
            <a:r>
              <a:rPr lang="en-US" dirty="0" smtClean="0"/>
              <a:t>                &lt;div class="well well-</a:t>
            </a:r>
            <a:r>
              <a:rPr lang="en-US" dirty="0" err="1" smtClean="0"/>
              <a:t>sm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                &lt;div class="row"&gt;</a:t>
            </a:r>
          </a:p>
          <a:p>
            <a:r>
              <a:rPr lang="en-US" dirty="0" smtClean="0"/>
              <a:t>                        &lt;div class="col-lg-12 col-md-12 col-xs-12"&gt;</a:t>
            </a:r>
          </a:p>
          <a:p>
            <a:r>
              <a:rPr lang="en-US" dirty="0" smtClean="0"/>
              <a:t>                            &lt;h4 class="time"&gt;</a:t>
            </a:r>
            <a:r>
              <a:rPr lang="en-US" dirty="0" err="1" smtClean="0"/>
              <a:t>main.date</a:t>
            </a:r>
            <a:r>
              <a:rPr lang="en-US" dirty="0" smtClean="0"/>
              <a:t>&lt;/h4&gt;</a:t>
            </a:r>
          </a:p>
          <a:p>
            <a:r>
              <a:rPr lang="en-US" dirty="0" smtClean="0"/>
              <a:t>                        &lt;/div&gt;</a:t>
            </a:r>
          </a:p>
          <a:p>
            <a:r>
              <a:rPr lang="en-US" dirty="0" smtClean="0"/>
              <a:t>                    &lt;/div&gt;</a:t>
            </a:r>
          </a:p>
          <a:p>
            <a:r>
              <a:rPr lang="en-US" dirty="0" smtClean="0"/>
              <a:t>                    &lt;div class="row"&gt;</a:t>
            </a:r>
          </a:p>
          <a:p>
            <a:r>
              <a:rPr lang="en-US" dirty="0" smtClean="0"/>
              <a:t>                        &lt;div class="col-lg-12 col-md-12 col-xs-12"&gt;</a:t>
            </a:r>
          </a:p>
          <a:p>
            <a:r>
              <a:rPr lang="en-US" dirty="0" smtClean="0"/>
              <a:t>                            &lt;p class="description"&gt;</a:t>
            </a:r>
            <a:r>
              <a:rPr lang="en-US" dirty="0" err="1" smtClean="0"/>
              <a:t>main.description</a:t>
            </a:r>
            <a:r>
              <a:rPr lang="en-US" dirty="0" smtClean="0"/>
              <a:t>&lt;/p&gt;</a:t>
            </a:r>
          </a:p>
          <a:p>
            <a:r>
              <a:rPr lang="en-US" dirty="0" smtClean="0"/>
              <a:t>                        &lt;/div&gt;</a:t>
            </a:r>
          </a:p>
          <a:p>
            <a:r>
              <a:rPr lang="en-US" dirty="0" smtClean="0"/>
              <a:t>                    &lt;/div&gt;</a:t>
            </a:r>
          </a:p>
          <a:p>
            <a:r>
              <a:rPr lang="en-US" dirty="0" smtClean="0"/>
              <a:t>                    &lt;div class="row"&gt;</a:t>
            </a:r>
          </a:p>
          <a:p>
            <a:r>
              <a:rPr lang="en-US" dirty="0" smtClean="0"/>
              <a:t>                        &lt;div class="col-lg-3 col-md-3 col-xs-12"&gt;</a:t>
            </a:r>
          </a:p>
          <a:p>
            <a:r>
              <a:rPr lang="en-US" dirty="0" smtClean="0"/>
              <a:t>                            &lt;</a:t>
            </a:r>
            <a:r>
              <a:rPr lang="en-US" dirty="0" err="1" smtClean="0"/>
              <a:t>i</a:t>
            </a:r>
            <a:r>
              <a:rPr lang="en-US" dirty="0" smtClean="0"/>
              <a:t> class="icon </a:t>
            </a:r>
            <a:r>
              <a:rPr lang="en-US" dirty="0" err="1" smtClean="0"/>
              <a:t>owf</a:t>
            </a:r>
            <a:r>
              <a:rPr lang="en-US" dirty="0" smtClean="0"/>
              <a:t> </a:t>
            </a:r>
            <a:r>
              <a:rPr lang="en-US" dirty="0" err="1" smtClean="0"/>
              <a:t>owf-weatherId-dayNight</a:t>
            </a:r>
            <a:r>
              <a:rPr lang="en-US" dirty="0" smtClean="0"/>
              <a:t>" tooltip="Description"&gt;&lt;/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                &lt;span class="current"&gt;</a:t>
            </a:r>
          </a:p>
          <a:p>
            <a:r>
              <a:rPr lang="en-US" dirty="0" smtClean="0"/>
              <a:t>                                </a:t>
            </a:r>
            <a:r>
              <a:rPr lang="en-US" dirty="0" err="1" smtClean="0"/>
              <a:t>main.temp.current</a:t>
            </a:r>
            <a:endParaRPr lang="en-US" dirty="0" smtClean="0"/>
          </a:p>
          <a:p>
            <a:r>
              <a:rPr lang="en-US" dirty="0" smtClean="0"/>
              <a:t>                                &lt;span class="unit"&gt;&amp;</a:t>
            </a:r>
            <a:r>
              <a:rPr lang="en-US" dirty="0" err="1" smtClean="0"/>
              <a:t>deg;unit.temp.symbol</a:t>
            </a:r>
            <a:r>
              <a:rPr lang="en-US" dirty="0" smtClean="0"/>
              <a:t>&lt;/span&gt;</a:t>
            </a:r>
          </a:p>
          <a:p>
            <a:r>
              <a:rPr lang="en-US" dirty="0" smtClean="0"/>
              <a:t>                            &lt;/span&gt;                            </a:t>
            </a:r>
          </a:p>
          <a:p>
            <a:r>
              <a:rPr lang="en-US" dirty="0" smtClean="0"/>
              <a:t>                        &lt;/div&gt;</a:t>
            </a:r>
          </a:p>
          <a:p>
            <a:r>
              <a:rPr lang="en-US" dirty="0" smtClean="0"/>
              <a:t>                        &lt;div class="details col-lg-9 col-md-9 col-xs-12"&gt;</a:t>
            </a:r>
          </a:p>
          <a:p>
            <a:r>
              <a:rPr lang="en-US" dirty="0" smtClean="0"/>
              <a:t>                            &lt;div class="</a:t>
            </a:r>
            <a:r>
              <a:rPr lang="en-US" dirty="0" err="1" smtClean="0"/>
              <a:t>precip</a:t>
            </a:r>
            <a:r>
              <a:rPr lang="en-US" dirty="0" smtClean="0"/>
              <a:t>" title="Precipitation"&gt;</a:t>
            </a:r>
          </a:p>
          <a:p>
            <a:r>
              <a:rPr lang="en-US" dirty="0" smtClean="0"/>
              <a:t>                                &lt;label&gt;Precipitation&lt;/label&gt;</a:t>
            </a:r>
          </a:p>
          <a:p>
            <a:r>
              <a:rPr lang="en-US" dirty="0" smtClean="0"/>
              <a:t>                                </a:t>
            </a:r>
            <a:r>
              <a:rPr lang="en-US" dirty="0" err="1" smtClean="0"/>
              <a:t>main.precip.value</a:t>
            </a:r>
            <a:r>
              <a:rPr lang="en-US" dirty="0" smtClean="0"/>
              <a:t> </a:t>
            </a:r>
            <a:r>
              <a:rPr lang="en-US" dirty="0" err="1" smtClean="0"/>
              <a:t>unit.precip.symbol</a:t>
            </a:r>
            <a:endParaRPr lang="en-US" dirty="0" smtClean="0"/>
          </a:p>
          <a:p>
            <a:r>
              <a:rPr lang="en-US" dirty="0" smtClean="0"/>
              <a:t>                            &lt;/div&gt;</a:t>
            </a:r>
          </a:p>
          <a:p>
            <a:r>
              <a:rPr lang="en-US" dirty="0" smtClean="0"/>
              <a:t>                            &lt;div class="humid" title="humidity"&gt;</a:t>
            </a:r>
          </a:p>
          <a:p>
            <a:r>
              <a:rPr lang="en-US" dirty="0" smtClean="0"/>
              <a:t>                                &lt;label&gt;Humidity&lt;/label&gt;</a:t>
            </a:r>
          </a:p>
          <a:p>
            <a:r>
              <a:rPr lang="en-US" dirty="0" smtClean="0"/>
              <a:t>                                </a:t>
            </a:r>
            <a:r>
              <a:rPr lang="en-US" dirty="0" err="1" smtClean="0"/>
              <a:t>main.humidity.value</a:t>
            </a:r>
            <a:r>
              <a:rPr lang="en-US" dirty="0" smtClean="0"/>
              <a:t> </a:t>
            </a:r>
            <a:r>
              <a:rPr lang="en-US" dirty="0" err="1" smtClean="0"/>
              <a:t>unit.humidity.symbol</a:t>
            </a:r>
            <a:endParaRPr lang="en-US" dirty="0" smtClean="0"/>
          </a:p>
          <a:p>
            <a:r>
              <a:rPr lang="en-US" dirty="0" smtClean="0"/>
              <a:t>                            &lt;/div&gt;</a:t>
            </a:r>
          </a:p>
          <a:p>
            <a:r>
              <a:rPr lang="en-US" dirty="0" smtClean="0"/>
              <a:t>                            &lt;div class="wind" title="Wind"&gt;</a:t>
            </a:r>
          </a:p>
          <a:p>
            <a:r>
              <a:rPr lang="en-US" dirty="0" smtClean="0"/>
              <a:t>                                &lt;label&gt;Wind&lt;/label&gt;</a:t>
            </a:r>
          </a:p>
          <a:p>
            <a:r>
              <a:rPr lang="en-US" dirty="0" smtClean="0"/>
              <a:t>                                </a:t>
            </a:r>
            <a:r>
              <a:rPr lang="en-US" dirty="0" err="1" smtClean="0"/>
              <a:t>main.wind.value</a:t>
            </a:r>
            <a:r>
              <a:rPr lang="en-US" dirty="0" smtClean="0"/>
              <a:t> </a:t>
            </a:r>
            <a:r>
              <a:rPr lang="en-US" dirty="0" err="1" smtClean="0"/>
              <a:t>unit.wind.symbol</a:t>
            </a:r>
            <a:endParaRPr lang="en-US" dirty="0" smtClean="0"/>
          </a:p>
          <a:p>
            <a:r>
              <a:rPr lang="en-US" dirty="0" smtClean="0"/>
              <a:t>                            &lt;/div&gt;</a:t>
            </a:r>
          </a:p>
          <a:p>
            <a:r>
              <a:rPr lang="en-US" dirty="0" smtClean="0"/>
              <a:t>                        &lt;/div&gt;</a:t>
            </a:r>
          </a:p>
          <a:p>
            <a:r>
              <a:rPr lang="en-US" dirty="0" smtClean="0"/>
              <a:t>                    &lt;/div&gt;                    </a:t>
            </a:r>
          </a:p>
          <a:p>
            <a:r>
              <a:rPr lang="en-US" dirty="0" smtClean="0"/>
              <a:t>                        </a:t>
            </a:r>
          </a:p>
          <a:p>
            <a:r>
              <a:rPr lang="en-US" dirty="0" smtClean="0"/>
              <a:t>                    &lt;div  class="row hidden-</a:t>
            </a:r>
            <a:r>
              <a:rPr lang="en-US" dirty="0" err="1" smtClean="0"/>
              <a:t>xs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                    &lt;div class="col-lg-3 col-md-3 hidden-</a:t>
            </a:r>
            <a:r>
              <a:rPr lang="en-US" dirty="0" err="1" smtClean="0"/>
              <a:t>xs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                    &lt;/div&gt;</a:t>
            </a:r>
          </a:p>
          <a:p>
            <a:r>
              <a:rPr lang="en-US" dirty="0" smtClean="0"/>
              <a:t>                        &lt;div class="col-lg-9 col-md-9 col-xs-12"&gt; </a:t>
            </a:r>
          </a:p>
          <a:p>
            <a:r>
              <a:rPr lang="en-US" dirty="0" smtClean="0"/>
              <a:t>                            &lt;span class="min" title="Minimum"&gt;</a:t>
            </a:r>
          </a:p>
          <a:p>
            <a:r>
              <a:rPr lang="en-US" dirty="0" smtClean="0"/>
              <a:t>                                &lt;label&gt;Min&lt;/label&gt;</a:t>
            </a:r>
          </a:p>
          <a:p>
            <a:r>
              <a:rPr lang="en-US" dirty="0" smtClean="0"/>
              <a:t>                                &lt;span class="min"&gt;</a:t>
            </a:r>
          </a:p>
          <a:p>
            <a:r>
              <a:rPr lang="en-US" dirty="0" smtClean="0"/>
              <a:t>                                    </a:t>
            </a:r>
            <a:r>
              <a:rPr lang="en-US" dirty="0" err="1" smtClean="0"/>
              <a:t>main.temp.min</a:t>
            </a:r>
            <a:endParaRPr lang="en-US" dirty="0" smtClean="0"/>
          </a:p>
          <a:p>
            <a:r>
              <a:rPr lang="en-US" dirty="0" smtClean="0"/>
              <a:t>                                    &lt;span class="unit"&gt;&amp;</a:t>
            </a:r>
            <a:r>
              <a:rPr lang="en-US" dirty="0" err="1" smtClean="0"/>
              <a:t>deg;unit.temp.symbol</a:t>
            </a:r>
            <a:r>
              <a:rPr lang="en-US" dirty="0" smtClean="0"/>
              <a:t>&lt;/span&gt;</a:t>
            </a:r>
          </a:p>
          <a:p>
            <a:r>
              <a:rPr lang="en-US" dirty="0" smtClean="0"/>
              <a:t>                                &lt;/span&gt;                </a:t>
            </a:r>
          </a:p>
          <a:p>
            <a:r>
              <a:rPr lang="en-US" dirty="0" smtClean="0"/>
              <a:t>                            &lt;/span&gt;</a:t>
            </a:r>
          </a:p>
          <a:p>
            <a:r>
              <a:rPr lang="en-US" dirty="0" smtClean="0"/>
              <a:t>                            &lt;span class="max" title="Maximum"&gt;</a:t>
            </a:r>
          </a:p>
          <a:p>
            <a:r>
              <a:rPr lang="en-US" dirty="0" smtClean="0"/>
              <a:t>                                &lt;label&gt;Max&lt;/label&gt;</a:t>
            </a:r>
          </a:p>
          <a:p>
            <a:r>
              <a:rPr lang="en-US" dirty="0" smtClean="0"/>
              <a:t>                                &lt;span class="max"&gt;</a:t>
            </a:r>
          </a:p>
          <a:p>
            <a:r>
              <a:rPr lang="en-US" dirty="0" smtClean="0"/>
              <a:t>                                    </a:t>
            </a:r>
            <a:r>
              <a:rPr lang="en-US" dirty="0" err="1" smtClean="0"/>
              <a:t>main.temp.max</a:t>
            </a:r>
            <a:endParaRPr lang="en-US" dirty="0" smtClean="0"/>
          </a:p>
          <a:p>
            <a:r>
              <a:rPr lang="en-US" dirty="0" smtClean="0"/>
              <a:t>                                    &lt;span class="unit"&gt;&amp;</a:t>
            </a:r>
            <a:r>
              <a:rPr lang="en-US" dirty="0" err="1" smtClean="0"/>
              <a:t>deg;unit.temp.symbol</a:t>
            </a:r>
            <a:r>
              <a:rPr lang="en-US" dirty="0" smtClean="0"/>
              <a:t>&lt;/span&gt;</a:t>
            </a:r>
          </a:p>
          <a:p>
            <a:r>
              <a:rPr lang="en-US" dirty="0" smtClean="0"/>
              <a:t>                                &lt;/span&gt;</a:t>
            </a:r>
          </a:p>
          <a:p>
            <a:r>
              <a:rPr lang="en-US" dirty="0" smtClean="0"/>
              <a:t>                            &lt;/span&gt;</a:t>
            </a:r>
          </a:p>
          <a:p>
            <a:r>
              <a:rPr lang="en-US" dirty="0" smtClean="0"/>
              <a:t>                        &lt;/div&gt;                            </a:t>
            </a:r>
          </a:p>
          <a:p>
            <a:r>
              <a:rPr lang="en-US" dirty="0" smtClean="0"/>
              <a:t>                    &lt;/div&gt;</a:t>
            </a:r>
          </a:p>
          <a:p>
            <a:r>
              <a:rPr lang="en-US" dirty="0" smtClean="0"/>
              <a:t>                &lt;/div&gt;                        </a:t>
            </a:r>
          </a:p>
          <a:p>
            <a:r>
              <a:rPr lang="en-US" dirty="0" smtClean="0"/>
              <a:t>            &lt;/div&gt;</a:t>
            </a:r>
          </a:p>
          <a:p>
            <a:r>
              <a:rPr lang="en-US" dirty="0" smtClean="0"/>
              <a:t>        &lt;/div&gt;</a:t>
            </a:r>
          </a:p>
          <a:p>
            <a:r>
              <a:rPr lang="en-US" dirty="0" smtClean="0"/>
              <a:t>    &lt;/div&gt;</a:t>
            </a:r>
          </a:p>
          <a:p>
            <a:r>
              <a:rPr lang="en-US" dirty="0" smtClean="0"/>
              <a:t>&lt;/div&gt;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7A8D-E51E-4082-B063-34821D0C46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Snippet_04.js</a:t>
            </a:r>
          </a:p>
          <a:p>
            <a:endParaRPr lang="en-US" dirty="0" smtClean="0"/>
          </a:p>
          <a:p>
            <a:r>
              <a:rPr lang="en-US" dirty="0" smtClean="0"/>
              <a:t>/* weather.service.js */</a:t>
            </a:r>
          </a:p>
          <a:p>
            <a:endParaRPr lang="en-US" dirty="0" smtClean="0"/>
          </a:p>
          <a:p>
            <a:r>
              <a:rPr lang="en-US" dirty="0" smtClean="0"/>
              <a:t>(function() {</a:t>
            </a:r>
          </a:p>
          <a:p>
            <a:r>
              <a:rPr lang="en-US" dirty="0" smtClean="0"/>
              <a:t>  'use strict';</a:t>
            </a:r>
          </a:p>
          <a:p>
            <a:endParaRPr lang="en-US" dirty="0" smtClean="0"/>
          </a:p>
          <a:p>
            <a:r>
              <a:rPr lang="en-US" dirty="0" smtClean="0"/>
              <a:t>  angular</a:t>
            </a:r>
          </a:p>
          <a:p>
            <a:r>
              <a:rPr lang="en-US" dirty="0" smtClean="0"/>
              <a:t>      .module('weather')</a:t>
            </a:r>
          </a:p>
          <a:p>
            <a:r>
              <a:rPr lang="en-US" dirty="0" smtClean="0"/>
              <a:t>      .service('</a:t>
            </a:r>
            <a:r>
              <a:rPr lang="en-US" dirty="0" err="1" smtClean="0"/>
              <a:t>weatherService</a:t>
            </a:r>
            <a:r>
              <a:rPr lang="en-US" dirty="0" smtClean="0"/>
              <a:t>', </a:t>
            </a:r>
            <a:r>
              <a:rPr lang="en-US" dirty="0" err="1" smtClean="0"/>
              <a:t>weatherService</a:t>
            </a:r>
            <a:r>
              <a:rPr lang="en-US" dirty="0" smtClean="0"/>
              <a:t>);  </a:t>
            </a:r>
          </a:p>
          <a:p>
            <a:endParaRPr lang="en-US" dirty="0" smtClean="0"/>
          </a:p>
          <a:p>
            <a:r>
              <a:rPr lang="en-US" dirty="0" smtClean="0"/>
              <a:t>  /** @</a:t>
            </a:r>
            <a:r>
              <a:rPr lang="en-US" dirty="0" err="1" smtClean="0"/>
              <a:t>ngInject</a:t>
            </a:r>
            <a:r>
              <a:rPr lang="en-US" dirty="0" smtClean="0"/>
              <a:t> */</a:t>
            </a:r>
          </a:p>
          <a:p>
            <a:r>
              <a:rPr lang="en-US" dirty="0" smtClean="0"/>
              <a:t>  function </a:t>
            </a:r>
            <a:r>
              <a:rPr lang="en-US" dirty="0" err="1" smtClean="0"/>
              <a:t>weatherService</a:t>
            </a:r>
            <a:r>
              <a:rPr lang="en-US" dirty="0" smtClean="0"/>
              <a:t>() {    </a:t>
            </a:r>
          </a:p>
          <a:p>
            <a:r>
              <a:rPr lang="en-US" dirty="0" smtClean="0"/>
              <a:t>     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dummyData</a:t>
            </a:r>
            <a:r>
              <a:rPr lang="en-US" dirty="0" smtClean="0"/>
              <a:t> = {</a:t>
            </a:r>
          </a:p>
          <a:p>
            <a:r>
              <a:rPr lang="en-US" dirty="0" smtClean="0"/>
              <a:t>          city: { name: '</a:t>
            </a:r>
            <a:r>
              <a:rPr lang="en-US" dirty="0" err="1" smtClean="0"/>
              <a:t>Gothem</a:t>
            </a:r>
            <a:r>
              <a:rPr lang="en-US" dirty="0" smtClean="0"/>
              <a:t>' },</a:t>
            </a:r>
          </a:p>
          <a:p>
            <a:r>
              <a:rPr lang="en-US" dirty="0" smtClean="0"/>
              <a:t>          main: {</a:t>
            </a:r>
          </a:p>
          <a:p>
            <a:r>
              <a:rPr lang="en-US" dirty="0" smtClean="0"/>
              <a:t>              date: new Date(),</a:t>
            </a:r>
          </a:p>
          <a:p>
            <a:r>
              <a:rPr lang="en-US" dirty="0" smtClean="0"/>
              <a:t>              description: 'Cold',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weatherId</a:t>
            </a:r>
            <a:r>
              <a:rPr lang="en-US" dirty="0" smtClean="0"/>
              <a:t>: '804',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dayOrNight</a:t>
            </a:r>
            <a:r>
              <a:rPr lang="en-US" dirty="0" smtClean="0"/>
              <a:t>: 'd',</a:t>
            </a:r>
          </a:p>
          <a:p>
            <a:r>
              <a:rPr lang="en-US" dirty="0" smtClean="0"/>
              <a:t>              temp: { current: 14, min: 12, max: 22 }</a:t>
            </a:r>
          </a:p>
          <a:p>
            <a:r>
              <a:rPr lang="en-US" dirty="0" smtClean="0"/>
              <a:t>          },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precip</a:t>
            </a:r>
            <a:r>
              <a:rPr lang="en-US" dirty="0" smtClean="0"/>
              <a:t>: { value: 4 },</a:t>
            </a:r>
          </a:p>
          <a:p>
            <a:r>
              <a:rPr lang="en-US" dirty="0" smtClean="0"/>
              <a:t>          humidity: { value: 36 },</a:t>
            </a:r>
          </a:p>
          <a:p>
            <a:r>
              <a:rPr lang="en-US" dirty="0" smtClean="0"/>
              <a:t>          wind: { value: 17 },</a:t>
            </a:r>
          </a:p>
          <a:p>
            <a:r>
              <a:rPr lang="en-US" dirty="0" smtClean="0"/>
              <a:t>          unit: {</a:t>
            </a:r>
          </a:p>
          <a:p>
            <a:r>
              <a:rPr lang="en-US" dirty="0" smtClean="0"/>
              <a:t>            temp: { symbol: 'F', degree: true },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precip</a:t>
            </a:r>
            <a:r>
              <a:rPr lang="en-US" dirty="0" smtClean="0"/>
              <a:t>: { symbol: 'mm' },</a:t>
            </a:r>
          </a:p>
          <a:p>
            <a:r>
              <a:rPr lang="en-US" dirty="0" smtClean="0"/>
              <a:t>            humidity: { symbol: '%' },</a:t>
            </a:r>
          </a:p>
          <a:p>
            <a:r>
              <a:rPr lang="en-US" dirty="0" smtClean="0"/>
              <a:t>            wind: { symbol: 'mph' }</a:t>
            </a:r>
          </a:p>
          <a:p>
            <a:r>
              <a:rPr lang="en-US" dirty="0" smtClean="0"/>
              <a:t>          }          </a:t>
            </a:r>
          </a:p>
          <a:p>
            <a:r>
              <a:rPr lang="en-US" dirty="0" smtClean="0"/>
              <a:t>     };                        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return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dummyData</a:t>
            </a:r>
            <a:r>
              <a:rPr lang="en-US" dirty="0" smtClean="0"/>
              <a:t>: </a:t>
            </a:r>
            <a:r>
              <a:rPr lang="en-US" dirty="0" err="1" smtClean="0"/>
              <a:t>dummyData</a:t>
            </a:r>
            <a:endParaRPr lang="en-US" dirty="0" smtClean="0"/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endParaRPr lang="en-US" dirty="0" smtClean="0"/>
          </a:p>
          <a:p>
            <a:r>
              <a:rPr lang="en-US" dirty="0" smtClean="0"/>
              <a:t>})();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7A8D-E51E-4082-B063-34821D0C46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9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Snippet_05.js</a:t>
            </a:r>
          </a:p>
          <a:p>
            <a:r>
              <a:rPr lang="en-US" dirty="0" smtClean="0"/>
              <a:t>(function() {</a:t>
            </a:r>
          </a:p>
          <a:p>
            <a:r>
              <a:rPr lang="en-US" dirty="0" smtClean="0"/>
              <a:t>  'use strict';</a:t>
            </a:r>
          </a:p>
          <a:p>
            <a:endParaRPr lang="en-US" dirty="0" smtClean="0"/>
          </a:p>
          <a:p>
            <a:r>
              <a:rPr lang="en-US" dirty="0" smtClean="0"/>
              <a:t>  angular</a:t>
            </a:r>
          </a:p>
          <a:p>
            <a:r>
              <a:rPr lang="en-US" dirty="0" smtClean="0"/>
              <a:t>    .module('weather')</a:t>
            </a:r>
          </a:p>
          <a:p>
            <a:r>
              <a:rPr lang="en-US" dirty="0" smtClean="0"/>
              <a:t>    .controller('</a:t>
            </a:r>
            <a:r>
              <a:rPr lang="en-US" dirty="0" err="1" smtClean="0"/>
              <a:t>ForcastController</a:t>
            </a:r>
            <a:r>
              <a:rPr lang="en-US" dirty="0" smtClean="0"/>
              <a:t>', </a:t>
            </a:r>
            <a:r>
              <a:rPr lang="en-US" dirty="0" err="1" smtClean="0"/>
              <a:t>ForcastController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/** @</a:t>
            </a:r>
            <a:r>
              <a:rPr lang="en-US" dirty="0" err="1" smtClean="0"/>
              <a:t>ngInject</a:t>
            </a:r>
            <a:r>
              <a:rPr lang="en-US" dirty="0" smtClean="0"/>
              <a:t> */</a:t>
            </a:r>
          </a:p>
          <a:p>
            <a:r>
              <a:rPr lang="en-US" dirty="0" smtClean="0"/>
              <a:t>  function </a:t>
            </a:r>
            <a:r>
              <a:rPr lang="en-US" dirty="0" err="1" smtClean="0"/>
              <a:t>ForcastController</a:t>
            </a:r>
            <a:r>
              <a:rPr lang="en-US" dirty="0" smtClean="0"/>
              <a:t>($log, </a:t>
            </a:r>
            <a:r>
              <a:rPr lang="en-US" dirty="0" err="1" smtClean="0"/>
              <a:t>weatherService</a:t>
            </a:r>
            <a:r>
              <a:rPr lang="en-US" dirty="0" smtClean="0"/>
              <a:t>) {    //inject </a:t>
            </a:r>
            <a:r>
              <a:rPr lang="en-US" dirty="0" err="1" smtClean="0"/>
              <a:t>weatherService</a:t>
            </a:r>
            <a:r>
              <a:rPr lang="en-US" dirty="0" smtClean="0"/>
              <a:t> into the controller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vm</a:t>
            </a:r>
            <a:r>
              <a:rPr lang="en-US" dirty="0" smtClean="0"/>
              <a:t> = this;                 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vm</a:t>
            </a:r>
            <a:r>
              <a:rPr lang="en-US" dirty="0" smtClean="0"/>
              <a:t> = </a:t>
            </a:r>
            <a:r>
              <a:rPr lang="en-US" dirty="0" err="1" smtClean="0"/>
              <a:t>weatherService.dummyData</a:t>
            </a:r>
            <a:r>
              <a:rPr lang="en-US" dirty="0" smtClean="0"/>
              <a:t>; // call our </a:t>
            </a:r>
            <a:r>
              <a:rPr lang="en-US" dirty="0" err="1" smtClean="0"/>
              <a:t>dummyData</a:t>
            </a:r>
            <a:r>
              <a:rPr lang="en-US" dirty="0" smtClean="0"/>
              <a:t> on the </a:t>
            </a:r>
            <a:r>
              <a:rPr lang="en-US" dirty="0" err="1" smtClean="0"/>
              <a:t>weatherService</a:t>
            </a:r>
            <a:endParaRPr lang="en-US" dirty="0" smtClean="0"/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log.debug</a:t>
            </a:r>
            <a:r>
              <a:rPr lang="en-US" dirty="0" smtClean="0"/>
              <a:t>('</a:t>
            </a:r>
            <a:r>
              <a:rPr lang="en-US" dirty="0" err="1" smtClean="0"/>
              <a:t>vm</a:t>
            </a:r>
            <a:r>
              <a:rPr lang="en-US" dirty="0" smtClean="0"/>
              <a:t>', </a:t>
            </a:r>
            <a:r>
              <a:rPr lang="en-US" dirty="0" err="1" smtClean="0"/>
              <a:t>vm</a:t>
            </a:r>
            <a:r>
              <a:rPr lang="en-US" dirty="0" smtClean="0"/>
              <a:t>);         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})();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7A8D-E51E-4082-B063-34821D0C46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Snippet_06.html</a:t>
            </a:r>
          </a:p>
          <a:p>
            <a:r>
              <a:rPr lang="en-US" dirty="0" smtClean="0"/>
              <a:t>&lt;!-- forecast.html --&gt;</a:t>
            </a:r>
          </a:p>
          <a:p>
            <a:endParaRPr lang="en-US" dirty="0" smtClean="0"/>
          </a:p>
          <a:p>
            <a:r>
              <a:rPr lang="en-US" dirty="0" smtClean="0"/>
              <a:t>&lt;div class="</a:t>
            </a:r>
            <a:r>
              <a:rPr lang="en-US" dirty="0" err="1" smtClean="0"/>
              <a:t>dailyForcast</a:t>
            </a:r>
            <a:r>
              <a:rPr lang="en-US" dirty="0" smtClean="0"/>
              <a:t> panel"&gt;</a:t>
            </a:r>
          </a:p>
          <a:p>
            <a:r>
              <a:rPr lang="en-US" dirty="0" smtClean="0"/>
              <a:t>    &lt;div class="panel-heading"&gt;</a:t>
            </a:r>
          </a:p>
          <a:p>
            <a:r>
              <a:rPr lang="en-US" dirty="0" smtClean="0"/>
              <a:t>        &lt;h3 class="location panel-title"&gt;</a:t>
            </a:r>
          </a:p>
          <a:p>
            <a:r>
              <a:rPr lang="en-US" dirty="0" smtClean="0"/>
              <a:t>            {{vm.city.name}} &lt;small&gt;(Today)&lt;/small&gt;</a:t>
            </a:r>
          </a:p>
          <a:p>
            <a:r>
              <a:rPr lang="en-US" dirty="0" smtClean="0"/>
              <a:t>        &lt;/h3&gt;                </a:t>
            </a:r>
          </a:p>
          <a:p>
            <a:r>
              <a:rPr lang="en-US" dirty="0" smtClean="0"/>
              <a:t>    &lt;/div&gt;</a:t>
            </a:r>
          </a:p>
          <a:p>
            <a:r>
              <a:rPr lang="en-US" dirty="0" smtClean="0"/>
              <a:t>    &lt;div class="panel-body"&gt;                </a:t>
            </a:r>
          </a:p>
          <a:p>
            <a:r>
              <a:rPr lang="en-US" dirty="0" smtClean="0"/>
              <a:t>        &lt;div class="well well-</a:t>
            </a:r>
            <a:r>
              <a:rPr lang="en-US" dirty="0" err="1" smtClean="0"/>
              <a:t>sm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        &lt;div class="row date"&gt;</a:t>
            </a:r>
          </a:p>
          <a:p>
            <a:r>
              <a:rPr lang="en-US" dirty="0" smtClean="0"/>
              <a:t>                &lt;div class="col-lg-12 col-md-12 col-xs-12"&gt;</a:t>
            </a:r>
          </a:p>
          <a:p>
            <a:r>
              <a:rPr lang="en-US" dirty="0" smtClean="0"/>
              <a:t>                    &lt;h4 class="time"&gt;{{</a:t>
            </a:r>
            <a:r>
              <a:rPr lang="en-US" dirty="0" err="1" smtClean="0"/>
              <a:t>vm.main.date</a:t>
            </a:r>
            <a:r>
              <a:rPr lang="en-US" dirty="0" smtClean="0"/>
              <a:t>}}&lt;/h4&gt;</a:t>
            </a:r>
          </a:p>
          <a:p>
            <a:r>
              <a:rPr lang="en-US" dirty="0" smtClean="0"/>
              <a:t>                &lt;/div&gt;</a:t>
            </a:r>
          </a:p>
          <a:p>
            <a:r>
              <a:rPr lang="en-US" dirty="0" smtClean="0"/>
              <a:t>            &lt;/div&gt;&lt;!-- end .</a:t>
            </a:r>
            <a:r>
              <a:rPr lang="en-US" dirty="0" err="1" smtClean="0"/>
              <a:t>row.date</a:t>
            </a:r>
            <a:r>
              <a:rPr lang="en-US" dirty="0" smtClean="0"/>
              <a:t> --&gt;</a:t>
            </a:r>
          </a:p>
          <a:p>
            <a:r>
              <a:rPr lang="en-US" dirty="0" smtClean="0"/>
              <a:t>            &lt;div class="row </a:t>
            </a:r>
            <a:r>
              <a:rPr lang="en-US" dirty="0" err="1" smtClean="0"/>
              <a:t>desc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            &lt;div class="col-lg-12 col-md-12 col-xs-12"&gt;</a:t>
            </a:r>
          </a:p>
          <a:p>
            <a:r>
              <a:rPr lang="en-US" dirty="0" smtClean="0"/>
              <a:t>                    &lt;p class="description"&gt;{{</a:t>
            </a:r>
            <a:r>
              <a:rPr lang="en-US" dirty="0" err="1" smtClean="0"/>
              <a:t>vm.main.description</a:t>
            </a:r>
            <a:r>
              <a:rPr lang="en-US" dirty="0" smtClean="0"/>
              <a:t>}}&lt;/p&gt;</a:t>
            </a:r>
          </a:p>
          <a:p>
            <a:r>
              <a:rPr lang="en-US" dirty="0" smtClean="0"/>
              <a:t>                &lt;/div&gt;</a:t>
            </a:r>
          </a:p>
          <a:p>
            <a:r>
              <a:rPr lang="en-US" dirty="0" smtClean="0"/>
              <a:t>            &lt;/div&gt;&lt;!-- end .</a:t>
            </a:r>
            <a:r>
              <a:rPr lang="en-US" dirty="0" err="1" smtClean="0"/>
              <a:t>row.desc</a:t>
            </a:r>
            <a:r>
              <a:rPr lang="en-US" dirty="0" smtClean="0"/>
              <a:t> --&gt;</a:t>
            </a:r>
          </a:p>
          <a:p>
            <a:r>
              <a:rPr lang="en-US" dirty="0" smtClean="0"/>
              <a:t>            &lt;div class="row main"&gt;</a:t>
            </a:r>
          </a:p>
          <a:p>
            <a:r>
              <a:rPr lang="en-US" dirty="0" smtClean="0"/>
              <a:t>                &lt;div class="info col-lg-3 col-md-3 col-xs-12"&gt;</a:t>
            </a:r>
          </a:p>
          <a:p>
            <a:r>
              <a:rPr lang="en-US" dirty="0" smtClean="0"/>
              <a:t>                    &lt;</a:t>
            </a:r>
            <a:r>
              <a:rPr lang="en-US" dirty="0" err="1" smtClean="0"/>
              <a:t>i</a:t>
            </a:r>
            <a:r>
              <a:rPr lang="en-US" dirty="0" smtClean="0"/>
              <a:t> class="icon </a:t>
            </a:r>
            <a:r>
              <a:rPr lang="en-US" dirty="0" err="1" smtClean="0"/>
              <a:t>owf</a:t>
            </a:r>
            <a:r>
              <a:rPr lang="en-US" dirty="0" smtClean="0"/>
              <a:t> </a:t>
            </a:r>
            <a:r>
              <a:rPr lang="en-US" dirty="0" err="1" smtClean="0"/>
              <a:t>owf</a:t>
            </a:r>
            <a:r>
              <a:rPr lang="en-US" dirty="0" smtClean="0"/>
              <a:t>-{{</a:t>
            </a:r>
            <a:r>
              <a:rPr lang="en-US" dirty="0" err="1" smtClean="0"/>
              <a:t>vm.main.weatherId</a:t>
            </a:r>
            <a:r>
              <a:rPr lang="en-US" dirty="0" smtClean="0"/>
              <a:t>}}-{{</a:t>
            </a:r>
            <a:r>
              <a:rPr lang="en-US" dirty="0" err="1" smtClean="0"/>
              <a:t>vm.main.dayOrNight</a:t>
            </a:r>
            <a:r>
              <a:rPr lang="en-US" dirty="0" smtClean="0"/>
              <a:t>}}" tooltip="{{</a:t>
            </a:r>
            <a:r>
              <a:rPr lang="en-US" dirty="0" err="1" smtClean="0"/>
              <a:t>vm.main.description</a:t>
            </a:r>
            <a:r>
              <a:rPr lang="en-US" dirty="0" smtClean="0"/>
              <a:t>}}"&gt;&lt;/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        &lt;span class="current"&gt;{{</a:t>
            </a:r>
            <a:r>
              <a:rPr lang="en-US" dirty="0" err="1" smtClean="0"/>
              <a:t>vm.main.temp.current</a:t>
            </a:r>
            <a:r>
              <a:rPr lang="en-US" dirty="0" smtClean="0"/>
              <a:t>}}</a:t>
            </a:r>
          </a:p>
          <a:p>
            <a:r>
              <a:rPr lang="en-US" dirty="0" smtClean="0"/>
              <a:t>                        &lt;span class="unit"&gt;{{</a:t>
            </a:r>
            <a:r>
              <a:rPr lang="en-US" dirty="0" err="1" smtClean="0"/>
              <a:t>vm.unit.temp.symbol</a:t>
            </a:r>
            <a:r>
              <a:rPr lang="en-US" dirty="0" smtClean="0"/>
              <a:t>}}&lt;/span&gt;</a:t>
            </a:r>
          </a:p>
          <a:p>
            <a:r>
              <a:rPr lang="en-US" dirty="0" smtClean="0"/>
              <a:t>                    &lt;/span&gt;                            </a:t>
            </a:r>
          </a:p>
          <a:p>
            <a:r>
              <a:rPr lang="en-US" dirty="0" smtClean="0"/>
              <a:t>                &lt;/div&gt;&lt;!-- end .info --&gt;</a:t>
            </a:r>
          </a:p>
          <a:p>
            <a:r>
              <a:rPr lang="en-US" dirty="0" smtClean="0"/>
              <a:t>                &lt;div class="details col-lg-9 col-md-9 col-xs-12"&gt;</a:t>
            </a:r>
          </a:p>
          <a:p>
            <a:r>
              <a:rPr lang="en-US" dirty="0" smtClean="0"/>
              <a:t>                    &lt;div class="</a:t>
            </a:r>
            <a:r>
              <a:rPr lang="en-US" dirty="0" err="1" smtClean="0"/>
              <a:t>precip</a:t>
            </a:r>
            <a:r>
              <a:rPr lang="en-US" dirty="0" smtClean="0"/>
              <a:t>" title="Precipitation"&gt;</a:t>
            </a:r>
          </a:p>
          <a:p>
            <a:r>
              <a:rPr lang="en-US" dirty="0" smtClean="0"/>
              <a:t>                        &lt;label&gt;Precipitation&lt;/label&gt;</a:t>
            </a:r>
          </a:p>
          <a:p>
            <a:r>
              <a:rPr lang="en-US" dirty="0" smtClean="0"/>
              <a:t>                        {{</a:t>
            </a:r>
            <a:r>
              <a:rPr lang="en-US" dirty="0" err="1" smtClean="0"/>
              <a:t>vm.precip.value</a:t>
            </a:r>
            <a:r>
              <a:rPr lang="en-US" dirty="0" smtClean="0"/>
              <a:t>}} {{</a:t>
            </a:r>
            <a:r>
              <a:rPr lang="en-US" dirty="0" err="1" smtClean="0"/>
              <a:t>vm.unit.precip.symbol</a:t>
            </a:r>
            <a:r>
              <a:rPr lang="en-US" dirty="0" smtClean="0"/>
              <a:t>}}</a:t>
            </a:r>
          </a:p>
          <a:p>
            <a:r>
              <a:rPr lang="en-US" dirty="0" smtClean="0"/>
              <a:t>                    &lt;/div&gt;</a:t>
            </a:r>
          </a:p>
          <a:p>
            <a:r>
              <a:rPr lang="en-US" dirty="0" smtClean="0"/>
              <a:t>                    &lt;div class="humid" title="humidity"&gt;</a:t>
            </a:r>
          </a:p>
          <a:p>
            <a:r>
              <a:rPr lang="en-US" dirty="0" smtClean="0"/>
              <a:t>                        &lt;label&gt;Humidity&lt;/label&gt;</a:t>
            </a:r>
          </a:p>
          <a:p>
            <a:r>
              <a:rPr lang="en-US" dirty="0" smtClean="0"/>
              <a:t>                        {{</a:t>
            </a:r>
            <a:r>
              <a:rPr lang="en-US" dirty="0" err="1" smtClean="0"/>
              <a:t>vm.humidity.value</a:t>
            </a:r>
            <a:r>
              <a:rPr lang="en-US" dirty="0" smtClean="0"/>
              <a:t>}}{{</a:t>
            </a:r>
            <a:r>
              <a:rPr lang="en-US" dirty="0" err="1" smtClean="0"/>
              <a:t>vm.unit.humidity.symbol</a:t>
            </a:r>
            <a:r>
              <a:rPr lang="en-US" dirty="0" smtClean="0"/>
              <a:t>}}</a:t>
            </a:r>
          </a:p>
          <a:p>
            <a:r>
              <a:rPr lang="en-US" dirty="0" smtClean="0"/>
              <a:t>                    &lt;/div&gt;</a:t>
            </a:r>
          </a:p>
          <a:p>
            <a:r>
              <a:rPr lang="en-US" dirty="0" smtClean="0"/>
              <a:t>                    &lt;div class="wind" title="Wind"&gt;</a:t>
            </a:r>
          </a:p>
          <a:p>
            <a:r>
              <a:rPr lang="en-US" dirty="0" smtClean="0"/>
              <a:t>                        &lt;label&gt;Wind&lt;/label&gt;</a:t>
            </a:r>
          </a:p>
          <a:p>
            <a:r>
              <a:rPr lang="en-US" dirty="0" smtClean="0"/>
              <a:t>                        {{</a:t>
            </a:r>
            <a:r>
              <a:rPr lang="en-US" dirty="0" err="1" smtClean="0"/>
              <a:t>vm.wind.value</a:t>
            </a:r>
            <a:r>
              <a:rPr lang="en-US" dirty="0" smtClean="0"/>
              <a:t>}} {{</a:t>
            </a:r>
            <a:r>
              <a:rPr lang="en-US" dirty="0" err="1" smtClean="0"/>
              <a:t>vm.unit.wind.symbol</a:t>
            </a:r>
            <a:r>
              <a:rPr lang="en-US" dirty="0" smtClean="0"/>
              <a:t>}}</a:t>
            </a:r>
          </a:p>
          <a:p>
            <a:r>
              <a:rPr lang="en-US" dirty="0" smtClean="0"/>
              <a:t>                    &lt;/div&gt;</a:t>
            </a:r>
          </a:p>
          <a:p>
            <a:r>
              <a:rPr lang="en-US" dirty="0" smtClean="0"/>
              <a:t>                &lt;/div&gt;&lt;!-- end .details --&gt;</a:t>
            </a:r>
          </a:p>
          <a:p>
            <a:r>
              <a:rPr lang="en-US" dirty="0" smtClean="0"/>
              <a:t>            &lt;/div&gt;&lt;!-- end .</a:t>
            </a:r>
            <a:r>
              <a:rPr lang="en-US" dirty="0" err="1" smtClean="0"/>
              <a:t>row.main</a:t>
            </a:r>
            <a:r>
              <a:rPr lang="en-US" dirty="0" smtClean="0"/>
              <a:t> --&gt;                    </a:t>
            </a:r>
          </a:p>
          <a:p>
            <a:r>
              <a:rPr lang="en-US" dirty="0" smtClean="0"/>
              <a:t>                </a:t>
            </a:r>
          </a:p>
          <a:p>
            <a:r>
              <a:rPr lang="en-US" dirty="0" smtClean="0"/>
              <a:t>            &lt;div  class="row hidden-</a:t>
            </a:r>
            <a:r>
              <a:rPr lang="en-US" dirty="0" err="1" smtClean="0"/>
              <a:t>xs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            &lt;div class="col-lg-3 col-md-3 hidden-</a:t>
            </a:r>
            <a:r>
              <a:rPr lang="en-US" dirty="0" err="1" smtClean="0"/>
              <a:t>xs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                &lt;div class="col-lg-9 col-md-9 col-xs-12"&gt; </a:t>
            </a:r>
          </a:p>
          <a:p>
            <a:r>
              <a:rPr lang="en-US" dirty="0" smtClean="0"/>
              <a:t>                    &lt;span class="min" title="Minimum"&gt;</a:t>
            </a:r>
          </a:p>
          <a:p>
            <a:r>
              <a:rPr lang="en-US" dirty="0" smtClean="0"/>
              <a:t>                        &lt;label&gt;Min&lt;/label&gt;</a:t>
            </a:r>
          </a:p>
          <a:p>
            <a:r>
              <a:rPr lang="en-US" dirty="0" smtClean="0"/>
              <a:t>                        &lt;span class="min"&gt;</a:t>
            </a:r>
          </a:p>
          <a:p>
            <a:r>
              <a:rPr lang="en-US" dirty="0" smtClean="0"/>
              <a:t>                            {{</a:t>
            </a:r>
            <a:r>
              <a:rPr lang="en-US" dirty="0" err="1" smtClean="0"/>
              <a:t>vm.main.temp.min</a:t>
            </a:r>
            <a:r>
              <a:rPr lang="en-US" dirty="0" smtClean="0"/>
              <a:t>}}</a:t>
            </a:r>
          </a:p>
          <a:p>
            <a:r>
              <a:rPr lang="en-US" dirty="0" smtClean="0"/>
              <a:t>                            &lt;span class="unit"&gt;{{</a:t>
            </a:r>
            <a:r>
              <a:rPr lang="en-US" dirty="0" err="1" smtClean="0"/>
              <a:t>vm.unit.temp.symbol</a:t>
            </a:r>
            <a:r>
              <a:rPr lang="en-US" dirty="0" smtClean="0"/>
              <a:t>}}&lt;/span&gt;</a:t>
            </a:r>
          </a:p>
          <a:p>
            <a:r>
              <a:rPr lang="en-US" dirty="0" smtClean="0"/>
              <a:t>                        &lt;/span&gt;                </a:t>
            </a:r>
          </a:p>
          <a:p>
            <a:r>
              <a:rPr lang="en-US" dirty="0" smtClean="0"/>
              <a:t>                    &lt;/span&gt;</a:t>
            </a:r>
          </a:p>
          <a:p>
            <a:r>
              <a:rPr lang="en-US" dirty="0" smtClean="0"/>
              <a:t>                    &lt;span class="max" title="Maximum"&gt;</a:t>
            </a:r>
          </a:p>
          <a:p>
            <a:r>
              <a:rPr lang="en-US" dirty="0" smtClean="0"/>
              <a:t>                        &lt;label&gt;Max&lt;/label&gt;</a:t>
            </a:r>
          </a:p>
          <a:p>
            <a:r>
              <a:rPr lang="en-US" dirty="0" smtClean="0"/>
              <a:t>                        &lt;span class="max"&gt;</a:t>
            </a:r>
          </a:p>
          <a:p>
            <a:r>
              <a:rPr lang="en-US" dirty="0" smtClean="0"/>
              <a:t>                            {{</a:t>
            </a:r>
            <a:r>
              <a:rPr lang="en-US" dirty="0" err="1" smtClean="0"/>
              <a:t>vm.main.temp.max</a:t>
            </a:r>
            <a:r>
              <a:rPr lang="en-US" dirty="0" smtClean="0"/>
              <a:t>}}</a:t>
            </a:r>
          </a:p>
          <a:p>
            <a:r>
              <a:rPr lang="en-US" dirty="0" smtClean="0"/>
              <a:t>                            &lt;span class="unit"&gt;{{</a:t>
            </a:r>
            <a:r>
              <a:rPr lang="en-US" dirty="0" err="1" smtClean="0"/>
              <a:t>vm.unit.temp.symbol</a:t>
            </a:r>
            <a:r>
              <a:rPr lang="en-US" dirty="0" smtClean="0"/>
              <a:t>}}&lt;/span&gt;</a:t>
            </a:r>
          </a:p>
          <a:p>
            <a:r>
              <a:rPr lang="en-US" dirty="0" smtClean="0"/>
              <a:t>                        &lt;/span&gt;</a:t>
            </a:r>
          </a:p>
          <a:p>
            <a:r>
              <a:rPr lang="en-US" dirty="0" smtClean="0"/>
              <a:t>                    &lt;/span&gt;</a:t>
            </a:r>
          </a:p>
          <a:p>
            <a:r>
              <a:rPr lang="en-US" dirty="0" smtClean="0"/>
              <a:t>                &lt;/div&gt;                            </a:t>
            </a:r>
          </a:p>
          <a:p>
            <a:r>
              <a:rPr lang="en-US" dirty="0" smtClean="0"/>
              <a:t>            &lt;/div&gt;&lt;!-- end .hidden-</a:t>
            </a:r>
            <a:r>
              <a:rPr lang="en-US" dirty="0" err="1" smtClean="0"/>
              <a:t>xs</a:t>
            </a:r>
            <a:r>
              <a:rPr lang="en-US" dirty="0" smtClean="0"/>
              <a:t> --&gt;</a:t>
            </a:r>
          </a:p>
          <a:p>
            <a:r>
              <a:rPr lang="en-US" dirty="0" smtClean="0"/>
              <a:t>        &lt;/div&gt;&lt;!-- end .well --&gt;                        </a:t>
            </a:r>
          </a:p>
          <a:p>
            <a:r>
              <a:rPr lang="en-US" dirty="0" smtClean="0"/>
              <a:t>    &lt;/div&gt;&lt;!-- end .panel-body --&gt;</a:t>
            </a:r>
          </a:p>
          <a:p>
            <a:r>
              <a:rPr lang="en-US" dirty="0" smtClean="0"/>
              <a:t>&lt;/div&gt;&lt;!-- end .</a:t>
            </a:r>
            <a:r>
              <a:rPr lang="en-US" dirty="0" err="1" smtClean="0"/>
              <a:t>dailyForcast.panel</a:t>
            </a:r>
            <a:r>
              <a:rPr lang="en-US" dirty="0" smtClean="0"/>
              <a:t> --&gt;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7A8D-E51E-4082-B063-34821D0C46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Snippet_07.html</a:t>
            </a:r>
          </a:p>
          <a:p>
            <a:r>
              <a:rPr lang="en-US" dirty="0" smtClean="0"/>
              <a:t>&lt;!-- forecast.html --&gt;</a:t>
            </a:r>
          </a:p>
          <a:p>
            <a:r>
              <a:rPr lang="en-US" dirty="0" smtClean="0"/>
              <a:t>&lt;div class="</a:t>
            </a:r>
            <a:r>
              <a:rPr lang="en-US" dirty="0" err="1" smtClean="0"/>
              <a:t>dailyForcast</a:t>
            </a:r>
            <a:r>
              <a:rPr lang="en-US" dirty="0" smtClean="0"/>
              <a:t> panel"&gt;</a:t>
            </a:r>
          </a:p>
          <a:p>
            <a:r>
              <a:rPr lang="en-US" dirty="0" smtClean="0"/>
              <a:t>    &lt;div class="panel-heading"&gt;</a:t>
            </a:r>
          </a:p>
          <a:p>
            <a:r>
              <a:rPr lang="en-US" dirty="0" smtClean="0"/>
              <a:t>        &lt;h3 class="location panel-title"&gt;</a:t>
            </a:r>
          </a:p>
          <a:p>
            <a:r>
              <a:rPr lang="en-US" dirty="0" smtClean="0"/>
              <a:t>            {{vm.city.name}} &lt;small&gt;(Today)&lt;/small&gt;</a:t>
            </a:r>
          </a:p>
          <a:p>
            <a:r>
              <a:rPr lang="en-US" dirty="0" smtClean="0"/>
              <a:t>        &lt;/h3&gt;                </a:t>
            </a:r>
          </a:p>
          <a:p>
            <a:r>
              <a:rPr lang="en-US" dirty="0" smtClean="0"/>
              <a:t>    &lt;/div&gt;</a:t>
            </a:r>
          </a:p>
          <a:p>
            <a:r>
              <a:rPr lang="en-US" dirty="0" smtClean="0"/>
              <a:t>    &lt;div class="panel-body"&gt;                </a:t>
            </a:r>
          </a:p>
          <a:p>
            <a:r>
              <a:rPr lang="en-US" dirty="0" smtClean="0"/>
              <a:t>        &lt;div class="well well-</a:t>
            </a:r>
            <a:r>
              <a:rPr lang="en-US" dirty="0" err="1" smtClean="0"/>
              <a:t>sm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        &lt;div class="row date"&gt;</a:t>
            </a:r>
          </a:p>
          <a:p>
            <a:r>
              <a:rPr lang="en-US" dirty="0" smtClean="0"/>
              <a:t>                &lt;div class="col-lg-12 col-md-12 col-xs-12"&gt;</a:t>
            </a:r>
          </a:p>
          <a:p>
            <a:r>
              <a:rPr lang="en-US" dirty="0" smtClean="0"/>
              <a:t>                    &lt;h4 class="time"&gt;{{</a:t>
            </a:r>
            <a:r>
              <a:rPr lang="en-US" dirty="0" err="1" smtClean="0"/>
              <a:t>vm.main.date</a:t>
            </a:r>
            <a:r>
              <a:rPr lang="en-US" dirty="0" smtClean="0"/>
              <a:t> | </a:t>
            </a:r>
            <a:r>
              <a:rPr lang="en-US" dirty="0" err="1" smtClean="0"/>
              <a:t>date:'EEEE</a:t>
            </a:r>
            <a:r>
              <a:rPr lang="en-US" dirty="0" smtClean="0"/>
              <a:t>'}}&lt;/h4&gt;</a:t>
            </a:r>
          </a:p>
          <a:p>
            <a:r>
              <a:rPr lang="en-US" dirty="0" smtClean="0"/>
              <a:t>                &lt;/div&gt;</a:t>
            </a:r>
          </a:p>
          <a:p>
            <a:r>
              <a:rPr lang="en-US" dirty="0" smtClean="0"/>
              <a:t>            &lt;/div&gt;&lt;!-- end .</a:t>
            </a:r>
            <a:r>
              <a:rPr lang="en-US" dirty="0" err="1" smtClean="0"/>
              <a:t>row.date</a:t>
            </a:r>
            <a:r>
              <a:rPr lang="en-US" dirty="0" smtClean="0"/>
              <a:t> --&gt;</a:t>
            </a:r>
          </a:p>
          <a:p>
            <a:r>
              <a:rPr lang="en-US" dirty="0" smtClean="0"/>
              <a:t>            &lt;div class="row </a:t>
            </a:r>
            <a:r>
              <a:rPr lang="en-US" dirty="0" err="1" smtClean="0"/>
              <a:t>desc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            &lt;div class="col-lg-12 col-md-12 col-xs-12"&gt;</a:t>
            </a:r>
          </a:p>
          <a:p>
            <a:r>
              <a:rPr lang="en-US" dirty="0" smtClean="0"/>
              <a:t>                    &lt;p class="description"&gt;{{</a:t>
            </a:r>
            <a:r>
              <a:rPr lang="en-US" dirty="0" err="1" smtClean="0"/>
              <a:t>vm.main.description</a:t>
            </a:r>
            <a:r>
              <a:rPr lang="en-US" dirty="0" smtClean="0"/>
              <a:t>}}&lt;/p&gt;</a:t>
            </a:r>
          </a:p>
          <a:p>
            <a:r>
              <a:rPr lang="en-US" dirty="0" smtClean="0"/>
              <a:t>                &lt;/div&gt;</a:t>
            </a:r>
          </a:p>
          <a:p>
            <a:r>
              <a:rPr lang="en-US" dirty="0" smtClean="0"/>
              <a:t>            &lt;/div&gt;&lt;!-- end .</a:t>
            </a:r>
            <a:r>
              <a:rPr lang="en-US" dirty="0" err="1" smtClean="0"/>
              <a:t>row.desc</a:t>
            </a:r>
            <a:r>
              <a:rPr lang="en-US" dirty="0" smtClean="0"/>
              <a:t> --&gt;</a:t>
            </a:r>
          </a:p>
          <a:p>
            <a:r>
              <a:rPr lang="en-US" dirty="0" smtClean="0"/>
              <a:t>            &lt;div class="row main"&gt;</a:t>
            </a:r>
          </a:p>
          <a:p>
            <a:r>
              <a:rPr lang="en-US" dirty="0" smtClean="0"/>
              <a:t>                &lt;div class="info col-lg-3 col-md-3 col-xs-12"&gt;</a:t>
            </a:r>
          </a:p>
          <a:p>
            <a:r>
              <a:rPr lang="en-US" dirty="0" smtClean="0"/>
              <a:t>                    &lt;</a:t>
            </a:r>
            <a:r>
              <a:rPr lang="en-US" dirty="0" err="1" smtClean="0"/>
              <a:t>i</a:t>
            </a:r>
            <a:r>
              <a:rPr lang="en-US" dirty="0" smtClean="0"/>
              <a:t> class="icon </a:t>
            </a:r>
            <a:r>
              <a:rPr lang="en-US" dirty="0" err="1" smtClean="0"/>
              <a:t>owf</a:t>
            </a:r>
            <a:r>
              <a:rPr lang="en-US" dirty="0" smtClean="0"/>
              <a:t> </a:t>
            </a:r>
            <a:r>
              <a:rPr lang="en-US" dirty="0" err="1" smtClean="0"/>
              <a:t>owf</a:t>
            </a:r>
            <a:r>
              <a:rPr lang="en-US" dirty="0" smtClean="0"/>
              <a:t>-{{</a:t>
            </a:r>
            <a:r>
              <a:rPr lang="en-US" dirty="0" err="1" smtClean="0"/>
              <a:t>vm.main.weatherId</a:t>
            </a:r>
            <a:r>
              <a:rPr lang="en-US" dirty="0" smtClean="0"/>
              <a:t>}}-{{</a:t>
            </a:r>
            <a:r>
              <a:rPr lang="en-US" dirty="0" err="1" smtClean="0"/>
              <a:t>vm.main.dayOrNight</a:t>
            </a:r>
            <a:r>
              <a:rPr lang="en-US" dirty="0" smtClean="0"/>
              <a:t>}}" tooltip="{{</a:t>
            </a:r>
            <a:r>
              <a:rPr lang="en-US" dirty="0" err="1" smtClean="0"/>
              <a:t>vm.main.description</a:t>
            </a:r>
            <a:r>
              <a:rPr lang="en-US" dirty="0" smtClean="0"/>
              <a:t>}}"&gt;&lt;/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        &lt;span class="current"&gt;{{</a:t>
            </a:r>
            <a:r>
              <a:rPr lang="en-US" dirty="0" err="1" smtClean="0"/>
              <a:t>vm.main.temp.current</a:t>
            </a:r>
            <a:r>
              <a:rPr lang="en-US" dirty="0" smtClean="0"/>
              <a:t>}}</a:t>
            </a:r>
          </a:p>
          <a:p>
            <a:r>
              <a:rPr lang="en-US" dirty="0" smtClean="0"/>
              <a:t>                        &lt;span class="unit"&gt;&lt;span ng-show="</a:t>
            </a:r>
            <a:r>
              <a:rPr lang="en-US" dirty="0" err="1" smtClean="0"/>
              <a:t>vm.unit.temp.degree</a:t>
            </a:r>
            <a:r>
              <a:rPr lang="en-US" dirty="0" smtClean="0"/>
              <a:t>"&gt;&amp;</a:t>
            </a:r>
            <a:r>
              <a:rPr lang="en-US" dirty="0" err="1" smtClean="0"/>
              <a:t>deg</a:t>
            </a:r>
            <a:r>
              <a:rPr lang="en-US" dirty="0" smtClean="0"/>
              <a:t>;&lt;/span&gt;{{</a:t>
            </a:r>
            <a:r>
              <a:rPr lang="en-US" dirty="0" err="1" smtClean="0"/>
              <a:t>vm.unit.temp.symbol</a:t>
            </a:r>
            <a:r>
              <a:rPr lang="en-US" dirty="0" smtClean="0"/>
              <a:t>}}&lt;/span&gt;</a:t>
            </a:r>
          </a:p>
          <a:p>
            <a:r>
              <a:rPr lang="en-US" dirty="0" smtClean="0"/>
              <a:t>                    &lt;/span&gt;                            </a:t>
            </a:r>
          </a:p>
          <a:p>
            <a:r>
              <a:rPr lang="en-US" dirty="0" smtClean="0"/>
              <a:t>                &lt;/div&gt;&lt;!-- end .info --&gt;</a:t>
            </a:r>
          </a:p>
          <a:p>
            <a:r>
              <a:rPr lang="en-US" dirty="0" smtClean="0"/>
              <a:t>                &lt;div class="details col-lg-9 col-md-9 col-xs-12"&gt;</a:t>
            </a:r>
          </a:p>
          <a:p>
            <a:r>
              <a:rPr lang="en-US" dirty="0" smtClean="0"/>
              <a:t>                    &lt;div class="</a:t>
            </a:r>
            <a:r>
              <a:rPr lang="en-US" dirty="0" err="1" smtClean="0"/>
              <a:t>precip</a:t>
            </a:r>
            <a:r>
              <a:rPr lang="en-US" dirty="0" smtClean="0"/>
              <a:t>" title="Precipitation"&gt;</a:t>
            </a:r>
          </a:p>
          <a:p>
            <a:r>
              <a:rPr lang="en-US" dirty="0" smtClean="0"/>
              <a:t>                        &lt;label&gt;Precipitation&lt;/label&gt;</a:t>
            </a:r>
          </a:p>
          <a:p>
            <a:r>
              <a:rPr lang="en-US" dirty="0" smtClean="0"/>
              <a:t>                        {{</a:t>
            </a:r>
            <a:r>
              <a:rPr lang="en-US" dirty="0" err="1" smtClean="0"/>
              <a:t>vm.precip.value</a:t>
            </a:r>
            <a:r>
              <a:rPr lang="en-US" dirty="0" smtClean="0"/>
              <a:t>}} {{</a:t>
            </a:r>
            <a:r>
              <a:rPr lang="en-US" dirty="0" err="1" smtClean="0"/>
              <a:t>vm.unit.precip.symbol</a:t>
            </a:r>
            <a:r>
              <a:rPr lang="en-US" dirty="0" smtClean="0"/>
              <a:t>}}</a:t>
            </a:r>
          </a:p>
          <a:p>
            <a:r>
              <a:rPr lang="en-US" dirty="0" smtClean="0"/>
              <a:t>                    &lt;/div&gt;</a:t>
            </a:r>
          </a:p>
          <a:p>
            <a:r>
              <a:rPr lang="en-US" dirty="0" smtClean="0"/>
              <a:t>                    &lt;div class="humid" title="humidity"&gt;</a:t>
            </a:r>
          </a:p>
          <a:p>
            <a:r>
              <a:rPr lang="en-US" dirty="0" smtClean="0"/>
              <a:t>                        &lt;label&gt;Humidity&lt;/label&gt;</a:t>
            </a:r>
          </a:p>
          <a:p>
            <a:r>
              <a:rPr lang="en-US" dirty="0" smtClean="0"/>
              <a:t>                        {{</a:t>
            </a:r>
            <a:r>
              <a:rPr lang="en-US" dirty="0" err="1" smtClean="0"/>
              <a:t>vm.humidity.value</a:t>
            </a:r>
            <a:r>
              <a:rPr lang="en-US" dirty="0" smtClean="0"/>
              <a:t>}}{{</a:t>
            </a:r>
            <a:r>
              <a:rPr lang="en-US" dirty="0" err="1" smtClean="0"/>
              <a:t>vm.unit.humidity.symbol</a:t>
            </a:r>
            <a:r>
              <a:rPr lang="en-US" dirty="0" smtClean="0"/>
              <a:t>}}</a:t>
            </a:r>
          </a:p>
          <a:p>
            <a:r>
              <a:rPr lang="en-US" dirty="0" smtClean="0"/>
              <a:t>                    &lt;/div&gt;</a:t>
            </a:r>
          </a:p>
          <a:p>
            <a:r>
              <a:rPr lang="en-US" dirty="0" smtClean="0"/>
              <a:t>                    &lt;div class="wind" title="Wind"&gt;</a:t>
            </a:r>
          </a:p>
          <a:p>
            <a:r>
              <a:rPr lang="en-US" dirty="0" smtClean="0"/>
              <a:t>                        &lt;label&gt;Wind&lt;/label&gt;</a:t>
            </a:r>
          </a:p>
          <a:p>
            <a:r>
              <a:rPr lang="en-US" dirty="0" smtClean="0"/>
              <a:t>                        {{</a:t>
            </a:r>
            <a:r>
              <a:rPr lang="en-US" dirty="0" err="1" smtClean="0"/>
              <a:t>vm.wind.value</a:t>
            </a:r>
            <a:r>
              <a:rPr lang="en-US" dirty="0" smtClean="0"/>
              <a:t>}} {{</a:t>
            </a:r>
            <a:r>
              <a:rPr lang="en-US" dirty="0" err="1" smtClean="0"/>
              <a:t>vm.unit.wind.symbol</a:t>
            </a:r>
            <a:r>
              <a:rPr lang="en-US" dirty="0" smtClean="0"/>
              <a:t>}}</a:t>
            </a:r>
          </a:p>
          <a:p>
            <a:r>
              <a:rPr lang="en-US" dirty="0" smtClean="0"/>
              <a:t>                    &lt;/div&gt;</a:t>
            </a:r>
          </a:p>
          <a:p>
            <a:r>
              <a:rPr lang="en-US" dirty="0" smtClean="0"/>
              <a:t>                &lt;/div&gt;&lt;!-- end .details --&gt;</a:t>
            </a:r>
          </a:p>
          <a:p>
            <a:r>
              <a:rPr lang="en-US" dirty="0" smtClean="0"/>
              <a:t>            &lt;/div&gt;&lt;!-- end .</a:t>
            </a:r>
            <a:r>
              <a:rPr lang="en-US" dirty="0" err="1" smtClean="0"/>
              <a:t>row.main</a:t>
            </a:r>
            <a:r>
              <a:rPr lang="en-US" dirty="0" smtClean="0"/>
              <a:t> --&gt;                    </a:t>
            </a:r>
          </a:p>
          <a:p>
            <a:r>
              <a:rPr lang="en-US" dirty="0" smtClean="0"/>
              <a:t>                </a:t>
            </a:r>
          </a:p>
          <a:p>
            <a:r>
              <a:rPr lang="en-US" dirty="0" smtClean="0"/>
              <a:t>            &lt;div  class="row hidden-</a:t>
            </a:r>
            <a:r>
              <a:rPr lang="en-US" dirty="0" err="1" smtClean="0"/>
              <a:t>xs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            &lt;div class="col-lg-3 col-md-3 hidden-</a:t>
            </a:r>
            <a:r>
              <a:rPr lang="en-US" dirty="0" err="1" smtClean="0"/>
              <a:t>xs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                &lt;div class="col-lg-9 col-md-9 col-xs-12"&gt; </a:t>
            </a:r>
          </a:p>
          <a:p>
            <a:r>
              <a:rPr lang="en-US" dirty="0" smtClean="0"/>
              <a:t>                    &lt;span class="min" title="Minimum"&gt;</a:t>
            </a:r>
          </a:p>
          <a:p>
            <a:r>
              <a:rPr lang="en-US" dirty="0" smtClean="0"/>
              <a:t>                        &lt;label&gt;Min&lt;/label&gt;</a:t>
            </a:r>
          </a:p>
          <a:p>
            <a:r>
              <a:rPr lang="en-US" dirty="0" smtClean="0"/>
              <a:t>                        &lt;span class="min"&gt;</a:t>
            </a:r>
          </a:p>
          <a:p>
            <a:r>
              <a:rPr lang="en-US" dirty="0" smtClean="0"/>
              <a:t>                            {{</a:t>
            </a:r>
            <a:r>
              <a:rPr lang="en-US" dirty="0" err="1" smtClean="0"/>
              <a:t>vm.main.temp.min</a:t>
            </a:r>
            <a:r>
              <a:rPr lang="en-US" dirty="0" smtClean="0"/>
              <a:t>}}</a:t>
            </a:r>
          </a:p>
          <a:p>
            <a:r>
              <a:rPr lang="en-US" dirty="0" smtClean="0"/>
              <a:t>                            &lt;span class="unit"&gt;&lt;span ng-show="</a:t>
            </a:r>
            <a:r>
              <a:rPr lang="en-US" dirty="0" err="1" smtClean="0"/>
              <a:t>vm.unit.temp.degree</a:t>
            </a:r>
            <a:r>
              <a:rPr lang="en-US" dirty="0" smtClean="0"/>
              <a:t>"&gt;&amp;</a:t>
            </a:r>
            <a:r>
              <a:rPr lang="en-US" dirty="0" err="1" smtClean="0"/>
              <a:t>deg</a:t>
            </a:r>
            <a:r>
              <a:rPr lang="en-US" dirty="0" smtClean="0"/>
              <a:t>;&lt;/span&gt;{{</a:t>
            </a:r>
            <a:r>
              <a:rPr lang="en-US" dirty="0" err="1" smtClean="0"/>
              <a:t>vm.unit.temp.symbol</a:t>
            </a:r>
            <a:r>
              <a:rPr lang="en-US" dirty="0" smtClean="0"/>
              <a:t>}}&lt;/span&gt;</a:t>
            </a:r>
          </a:p>
          <a:p>
            <a:r>
              <a:rPr lang="en-US" dirty="0" smtClean="0"/>
              <a:t>                        &lt;/span&gt;                </a:t>
            </a:r>
          </a:p>
          <a:p>
            <a:r>
              <a:rPr lang="en-US" dirty="0" smtClean="0"/>
              <a:t>                    &lt;/span&gt;</a:t>
            </a:r>
          </a:p>
          <a:p>
            <a:r>
              <a:rPr lang="en-US" dirty="0" smtClean="0"/>
              <a:t>                    &lt;span class="max" title="Maximum"&gt;</a:t>
            </a:r>
          </a:p>
          <a:p>
            <a:r>
              <a:rPr lang="en-US" dirty="0" smtClean="0"/>
              <a:t>                        &lt;label&gt;Max&lt;/label&gt;</a:t>
            </a:r>
          </a:p>
          <a:p>
            <a:r>
              <a:rPr lang="en-US" dirty="0" smtClean="0"/>
              <a:t>                        &lt;span class="max"&gt;</a:t>
            </a:r>
          </a:p>
          <a:p>
            <a:r>
              <a:rPr lang="en-US" dirty="0" smtClean="0"/>
              <a:t>                            {{</a:t>
            </a:r>
            <a:r>
              <a:rPr lang="en-US" dirty="0" err="1" smtClean="0"/>
              <a:t>vm.main.temp.max</a:t>
            </a:r>
            <a:r>
              <a:rPr lang="en-US" dirty="0" smtClean="0"/>
              <a:t>}}</a:t>
            </a:r>
          </a:p>
          <a:p>
            <a:r>
              <a:rPr lang="en-US" dirty="0" smtClean="0"/>
              <a:t>                            &lt;span class="unit"&gt;&lt;span ng-show="</a:t>
            </a:r>
            <a:r>
              <a:rPr lang="en-US" dirty="0" err="1" smtClean="0"/>
              <a:t>vm.unit.temp.degree</a:t>
            </a:r>
            <a:r>
              <a:rPr lang="en-US" dirty="0" smtClean="0"/>
              <a:t>"&gt;&amp;</a:t>
            </a:r>
            <a:r>
              <a:rPr lang="en-US" dirty="0" err="1" smtClean="0"/>
              <a:t>deg</a:t>
            </a:r>
            <a:r>
              <a:rPr lang="en-US" dirty="0" smtClean="0"/>
              <a:t>;&lt;/span&gt;{{</a:t>
            </a:r>
            <a:r>
              <a:rPr lang="en-US" dirty="0" err="1" smtClean="0"/>
              <a:t>vm.unit.temp.symbol</a:t>
            </a:r>
            <a:r>
              <a:rPr lang="en-US" dirty="0" smtClean="0"/>
              <a:t>}}&lt;/span&gt;</a:t>
            </a:r>
          </a:p>
          <a:p>
            <a:r>
              <a:rPr lang="en-US" dirty="0" smtClean="0"/>
              <a:t>                        &lt;/span&gt;</a:t>
            </a:r>
          </a:p>
          <a:p>
            <a:r>
              <a:rPr lang="en-US" dirty="0" smtClean="0"/>
              <a:t>                    &lt;/span&gt;</a:t>
            </a:r>
          </a:p>
          <a:p>
            <a:r>
              <a:rPr lang="en-US" dirty="0" smtClean="0"/>
              <a:t>                &lt;/div&gt;                            </a:t>
            </a:r>
          </a:p>
          <a:p>
            <a:r>
              <a:rPr lang="en-US" dirty="0" smtClean="0"/>
              <a:t>            &lt;/div&gt;&lt;!-- end .hidden-</a:t>
            </a:r>
            <a:r>
              <a:rPr lang="en-US" dirty="0" err="1" smtClean="0"/>
              <a:t>xs</a:t>
            </a:r>
            <a:r>
              <a:rPr lang="en-US" dirty="0" smtClean="0"/>
              <a:t> --&gt;</a:t>
            </a:r>
          </a:p>
          <a:p>
            <a:r>
              <a:rPr lang="en-US" dirty="0" smtClean="0"/>
              <a:t>        &lt;/div&gt;&lt;!-- end .well --&gt;                        </a:t>
            </a:r>
          </a:p>
          <a:p>
            <a:r>
              <a:rPr lang="en-US" dirty="0" smtClean="0"/>
              <a:t>    &lt;/div&gt;&lt;!-- end .panel-body --&gt;</a:t>
            </a:r>
          </a:p>
          <a:p>
            <a:r>
              <a:rPr lang="en-US" dirty="0" smtClean="0"/>
              <a:t>&lt;/div&gt;&lt;!-- end .</a:t>
            </a:r>
            <a:r>
              <a:rPr lang="en-US" dirty="0" err="1" smtClean="0"/>
              <a:t>dailyForcast.panel</a:t>
            </a:r>
            <a:r>
              <a:rPr lang="en-US" smtClean="0"/>
              <a:t> --&gt;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7A8D-E51E-4082-B063-34821D0C46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CBF3-1852-4B4C-8900-DE379E63FBA8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C5F-86EF-4D93-8B39-BD999864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CBF3-1852-4B4C-8900-DE379E63FBA8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C5F-86EF-4D93-8B39-BD999864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7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CBF3-1852-4B4C-8900-DE379E63FBA8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C5F-86EF-4D93-8B39-BD999864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CBF3-1852-4B4C-8900-DE379E63FBA8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C5F-86EF-4D93-8B39-BD999864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1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CBF3-1852-4B4C-8900-DE379E63FBA8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C5F-86EF-4D93-8B39-BD999864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CBF3-1852-4B4C-8900-DE379E63FBA8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C5F-86EF-4D93-8B39-BD999864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CBF3-1852-4B4C-8900-DE379E63FBA8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C5F-86EF-4D93-8B39-BD999864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1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CBF3-1852-4B4C-8900-DE379E63FBA8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C5F-86EF-4D93-8B39-BD999864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CBF3-1852-4B4C-8900-DE379E63FBA8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C5F-86EF-4D93-8B39-BD999864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8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CBF3-1852-4B4C-8900-DE379E63FBA8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C5F-86EF-4D93-8B39-BD999864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CBF3-1852-4B4C-8900-DE379E63FBA8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C5F-86EF-4D93-8B39-BD999864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8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8CBF3-1852-4B4C-8900-DE379E63FBA8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3FC5F-86EF-4D93-8B39-BD999864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iljx/weatherNg" TargetMode="External"/><Relationship Id="rId2" Type="http://schemas.openxmlformats.org/officeDocument/2006/relationships/hyperlink" Target="mailto:Joshua.weil@lexisnexis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d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ngularjs.org/guide/services" TargetMode="Externa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docs.angularjs.org/api/ng/filter/dat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earn-angular.org/#!/lessons/the-essenti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brew.sh/" TargetMode="External"/><Relationship Id="rId4" Type="http://schemas.openxmlformats.org/officeDocument/2006/relationships/hyperlink" Target="https://chocolatey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ocolatey.org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-scm.com/downloads" TargetMode="External"/><Relationship Id="rId4" Type="http://schemas.openxmlformats.org/officeDocument/2006/relationships/hyperlink" Target="http://brew.sh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ulpjs.com/" TargetMode="External"/><Relationship Id="rId2" Type="http://schemas.openxmlformats.org/officeDocument/2006/relationships/hyperlink" Target="http://yeoman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bower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yeoman.io/generators/" TargetMode="External"/><Relationship Id="rId2" Type="http://schemas.openxmlformats.org/officeDocument/2006/relationships/hyperlink" Target="https://github.com/swiip/generator-gulp-angu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wiip/generator-gulp-angu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AngularJS</a:t>
            </a:r>
            <a:r>
              <a:rPr lang="en-US" dirty="0" smtClean="0"/>
              <a:t> and the Open Source Stack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802908"/>
            <a:ext cx="9144000" cy="147781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Presented By: Joshua Weil			</a:t>
            </a:r>
            <a:r>
              <a:rPr lang="en-US" dirty="0" smtClean="0">
                <a:hlinkClick r:id="rId2"/>
              </a:rPr>
              <a:t>Joshua.weil@lexisnexis.com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Source and Slides available at:</a:t>
            </a:r>
            <a:endParaRPr lang="en-US" dirty="0"/>
          </a:p>
          <a:p>
            <a:pPr algn="just"/>
            <a:r>
              <a:rPr lang="en-US" dirty="0" smtClean="0">
                <a:hlinkClick r:id="rId3"/>
              </a:rPr>
              <a:t>https://github.com/weiljx/weatherNg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194" name="Picture 2" descr="http://voidcanvas.com/wp-content/uploads/2015/10/angularj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247" y="8096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35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Adding a new route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6982"/>
            <a:ext cx="10975109" cy="537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route tells the application what page to serve up based on the </a:t>
            </a:r>
            <a:r>
              <a:rPr lang="en-US" sz="2000" dirty="0" err="1" smtClean="0"/>
              <a:t>url</a:t>
            </a:r>
            <a:r>
              <a:rPr lang="en-US" sz="2000" dirty="0" smtClean="0"/>
              <a:t> path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sz="2000" dirty="0" smtClean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5019" y="2044311"/>
            <a:ext cx="5428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first parameter specifies the path that the route will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templateUrl</a:t>
            </a:r>
            <a:r>
              <a:rPr lang="en-US" dirty="0" smtClean="0"/>
              <a:t>: specifies what template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controller</a:t>
            </a:r>
            <a:r>
              <a:rPr lang="en-US" dirty="0" smtClean="0"/>
              <a:t>: specifies which controller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controllerAs</a:t>
            </a:r>
            <a:r>
              <a:rPr lang="en-US" dirty="0" smtClean="0"/>
              <a:t>: specifies what the scope should be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is a common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controllerAs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property and is short for “view model”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otherwise section tells the app where to route if the path is not found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6" y="2048133"/>
            <a:ext cx="5936627" cy="4232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3884" y="3904578"/>
            <a:ext cx="5128492" cy="1376217"/>
          </a:xfrm>
          <a:prstGeom prst="rect">
            <a:avLst/>
          </a:prstGeom>
          <a:solidFill>
            <a:srgbClr val="FFD966">
              <a:alpha val="14902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http://voidcanvas.com/wp-content/uploads/2015/10/angularj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247" y="8096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032632" y="6432273"/>
            <a:ext cx="1028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Snippet_01.js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802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Adding a Controller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6982"/>
            <a:ext cx="10975109" cy="537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controller will be responsible for the logic on the Forecast page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sz="2000" dirty="0" smtClean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6571" y="2044311"/>
            <a:ext cx="40967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register a new controller to our application (module)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controller</a:t>
            </a:r>
            <a:r>
              <a:rPr lang="en-US" dirty="0" smtClean="0"/>
              <a:t>: just a JavaScript Function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set up a variable that will act as our scope and set it to this. The name of this variable should match the property you set for </a:t>
            </a:r>
            <a:r>
              <a:rPr lang="en-US" b="1" dirty="0" smtClean="0"/>
              <a:t>“</a:t>
            </a:r>
            <a:r>
              <a:rPr lang="en-US" b="1" dirty="0" err="1" smtClean="0"/>
              <a:t>controllerAs</a:t>
            </a:r>
            <a:r>
              <a:rPr lang="en-US" b="1" dirty="0" smtClean="0"/>
              <a:t>”</a:t>
            </a:r>
            <a:r>
              <a:rPr lang="en-US" dirty="0" smtClean="0"/>
              <a:t> in the previous step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ngInject</a:t>
            </a:r>
            <a:r>
              <a:rPr lang="en-US" dirty="0" smtClean="0"/>
              <a:t> does some magic for us by automatically setting up our dependency injection here we are injecting the angular $log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https://docs.angularjs.org/guide/di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12" name="Picture 2" descr="http://voidcanvas.com/wp-content/uploads/2015/10/angularj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247" y="8096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r="9718"/>
          <a:stretch/>
        </p:blipFill>
        <p:spPr>
          <a:xfrm>
            <a:off x="301461" y="2009021"/>
            <a:ext cx="7415110" cy="44151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5731" y="6432273"/>
            <a:ext cx="1028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Snippet_02.js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710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Adding a Template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6982"/>
            <a:ext cx="10975109" cy="537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template will establish how our content is displayed, we will start with raw HTML and bootstrap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sz="2000" dirty="0" smtClean="0">
              <a:solidFill>
                <a:srgbClr val="FFC000"/>
              </a:solidFill>
            </a:endParaRPr>
          </a:p>
        </p:txBody>
      </p:sp>
      <p:pic>
        <p:nvPicPr>
          <p:cNvPr id="12" name="Picture 2" descr="http://voidcanvas.com/wp-content/uploads/2015/10/angular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247" y="8096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11" y="1798621"/>
            <a:ext cx="4611721" cy="4860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766" y="1798621"/>
            <a:ext cx="4751027" cy="3263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3734" y="5084239"/>
            <a:ext cx="6885779" cy="15722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41682" y="6432273"/>
            <a:ext cx="1219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Snippet_03.html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961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Adding a Service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6982"/>
            <a:ext cx="10975109" cy="537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 service is designed for manipulating data CRUD / REST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sz="2000" dirty="0" smtClean="0">
              <a:solidFill>
                <a:srgbClr val="FFC000"/>
              </a:solidFill>
            </a:endParaRPr>
          </a:p>
        </p:txBody>
      </p:sp>
      <p:pic>
        <p:nvPicPr>
          <p:cNvPr id="12" name="Picture 2" descr="http://voidcanvas.com/wp-content/uploads/2015/10/angular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247" y="8096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26" y="1802431"/>
            <a:ext cx="3357796" cy="4746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91087" y="1882587"/>
            <a:ext cx="7822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start our service will serve up some dummy data, later we will request data from a external web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dummy data will feed the view and control what is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information on services can be found here: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hlinkClick r:id="rId5"/>
              </a:rPr>
              <a:t>https://docs.angularjs.org/guide/services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32632" y="6432273"/>
            <a:ext cx="1028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Snippet_04.js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77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Calling our Service from a Controller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6982"/>
            <a:ext cx="10975109" cy="537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We will call our service from the forecast controller and it should log the information to the console.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sz="2000" dirty="0" smtClean="0">
              <a:solidFill>
                <a:srgbClr val="FFC000"/>
              </a:solidFill>
            </a:endParaRPr>
          </a:p>
        </p:txBody>
      </p:sp>
      <p:pic>
        <p:nvPicPr>
          <p:cNvPr id="12" name="Picture 2" descr="http://voidcanvas.com/wp-content/uploads/2015/10/angular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247" y="8096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39170" y="1822276"/>
            <a:ext cx="44981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Tell the controller about the service as seen on line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 the exposed </a:t>
            </a:r>
            <a:r>
              <a:rPr lang="en-US" dirty="0" err="1" smtClean="0"/>
              <a:t>dummyData</a:t>
            </a:r>
            <a:r>
              <a:rPr lang="en-US" dirty="0" smtClean="0"/>
              <a:t> and set the view model to the </a:t>
            </a:r>
            <a:r>
              <a:rPr lang="en-US" dirty="0" err="1" smtClean="0"/>
              <a:t>dummyData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you run your application you can now see the </a:t>
            </a:r>
            <a:r>
              <a:rPr lang="en-US" dirty="0" err="1" smtClean="0"/>
              <a:t>dummyData</a:t>
            </a:r>
            <a:r>
              <a:rPr lang="en-US" dirty="0" smtClean="0"/>
              <a:t> object in the console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Next we will bind the template to this view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6331"/>
          <a:stretch/>
        </p:blipFill>
        <p:spPr>
          <a:xfrm>
            <a:off x="147036" y="1822276"/>
            <a:ext cx="7168164" cy="47886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21101" y="4152452"/>
            <a:ext cx="1722730" cy="383353"/>
          </a:xfrm>
          <a:prstGeom prst="rect">
            <a:avLst/>
          </a:prstGeom>
          <a:solidFill>
            <a:srgbClr val="FFD966">
              <a:alpha val="14902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46205" y="5021908"/>
            <a:ext cx="3074895" cy="383353"/>
          </a:xfrm>
          <a:prstGeom prst="rect">
            <a:avLst/>
          </a:prstGeom>
          <a:solidFill>
            <a:srgbClr val="FFD966">
              <a:alpha val="14902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32632" y="6432273"/>
            <a:ext cx="1028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Snippet_05.js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2431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496" y="365125"/>
            <a:ext cx="5222699" cy="1325563"/>
          </a:xfrm>
        </p:spPr>
        <p:txBody>
          <a:bodyPr/>
          <a:lstStyle/>
          <a:p>
            <a:r>
              <a:rPr lang="en-US" b="1" dirty="0" smtClean="0"/>
              <a:t>Binding our template to the View Model</a:t>
            </a:r>
            <a:endParaRPr lang="en-US" b="1" dirty="0"/>
          </a:p>
        </p:txBody>
      </p:sp>
      <p:pic>
        <p:nvPicPr>
          <p:cNvPr id="12" name="Picture 2" descr="http://voidcanvas.com/wp-content/uploads/2015/10/angular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247" y="8096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59500" y="1822276"/>
            <a:ext cx="577777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do one way binding to our view model by calling our property inside double curly braces. </a:t>
            </a:r>
            <a:r>
              <a:rPr lang="en-US" b="1" dirty="0" smtClean="0"/>
              <a:t>{{vm.city.name}}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the console output as a guide replace the various references with bindings as you save you can see if you have bound the properties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Don’t forget to bind the weather icon</a:t>
            </a:r>
            <a:br>
              <a:rPr lang="en-US" dirty="0" smtClean="0"/>
            </a:br>
            <a:r>
              <a:rPr lang="en-US" sz="1200" dirty="0" smtClean="0"/>
              <a:t>&lt;</a:t>
            </a:r>
            <a:r>
              <a:rPr lang="en-US" sz="1200" dirty="0" err="1" smtClean="0"/>
              <a:t>i</a:t>
            </a:r>
            <a:r>
              <a:rPr lang="en-US" sz="1200" dirty="0" smtClean="0"/>
              <a:t> class="icon </a:t>
            </a:r>
            <a:r>
              <a:rPr lang="en-US" sz="1200" dirty="0" err="1" smtClean="0"/>
              <a:t>owf</a:t>
            </a:r>
            <a:r>
              <a:rPr lang="en-US" sz="1200" dirty="0" smtClean="0"/>
              <a:t> </a:t>
            </a:r>
            <a:r>
              <a:rPr lang="en-US" sz="1200" dirty="0" err="1" smtClean="0"/>
              <a:t>owf</a:t>
            </a:r>
            <a:r>
              <a:rPr lang="en-US" sz="1200" dirty="0" smtClean="0"/>
              <a:t>-{{</a:t>
            </a:r>
            <a:r>
              <a:rPr lang="en-US" sz="1200" dirty="0" err="1" smtClean="0"/>
              <a:t>vm.main.weatherId</a:t>
            </a:r>
            <a:r>
              <a:rPr lang="en-US" sz="1200" dirty="0" smtClean="0"/>
              <a:t>}}-{{</a:t>
            </a:r>
            <a:r>
              <a:rPr lang="en-US" sz="1200" dirty="0" err="1" smtClean="0"/>
              <a:t>vm.main.dayOrNight</a:t>
            </a:r>
            <a:r>
              <a:rPr lang="en-US" sz="1200" dirty="0" smtClean="0"/>
              <a:t>}}" tooltip="{{</a:t>
            </a:r>
            <a:r>
              <a:rPr lang="en-US" sz="1200" dirty="0" err="1" smtClean="0"/>
              <a:t>vm.main.description</a:t>
            </a:r>
            <a:r>
              <a:rPr lang="en-US" sz="1200" dirty="0" smtClean="0"/>
              <a:t>}}"&gt;&lt;/</a:t>
            </a:r>
            <a:r>
              <a:rPr lang="en-US" sz="1200" dirty="0" err="1" smtClean="0"/>
              <a:t>i</a:t>
            </a:r>
            <a:r>
              <a:rPr lang="en-US" sz="1200" dirty="0" smtClean="0"/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07" y="110688"/>
            <a:ext cx="5541689" cy="6631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34951" y="511587"/>
            <a:ext cx="898649" cy="167863"/>
          </a:xfrm>
          <a:prstGeom prst="rect">
            <a:avLst/>
          </a:prstGeom>
          <a:solidFill>
            <a:srgbClr val="FFD966">
              <a:alpha val="14902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74801" y="1437100"/>
            <a:ext cx="898649" cy="167863"/>
          </a:xfrm>
          <a:prstGeom prst="rect">
            <a:avLst/>
          </a:prstGeom>
          <a:solidFill>
            <a:srgbClr val="FFD966">
              <a:alpha val="14902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05001" y="2105437"/>
            <a:ext cx="1260599" cy="167863"/>
          </a:xfrm>
          <a:prstGeom prst="rect">
            <a:avLst/>
          </a:prstGeom>
          <a:solidFill>
            <a:srgbClr val="FFD966">
              <a:alpha val="14902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82775" y="2891893"/>
            <a:ext cx="1305049" cy="308507"/>
          </a:xfrm>
          <a:prstGeom prst="rect">
            <a:avLst/>
          </a:prstGeom>
          <a:solidFill>
            <a:srgbClr val="FFD966">
              <a:alpha val="14902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9001" y="3826287"/>
            <a:ext cx="2441699" cy="167863"/>
          </a:xfrm>
          <a:prstGeom prst="rect">
            <a:avLst/>
          </a:prstGeom>
          <a:solidFill>
            <a:srgbClr val="FFD966">
              <a:alpha val="14902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9001" y="4373468"/>
            <a:ext cx="2613149" cy="167863"/>
          </a:xfrm>
          <a:prstGeom prst="rect">
            <a:avLst/>
          </a:prstGeom>
          <a:solidFill>
            <a:srgbClr val="FFD966">
              <a:alpha val="14902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82651" y="4892992"/>
            <a:ext cx="2282950" cy="167863"/>
          </a:xfrm>
          <a:prstGeom prst="rect">
            <a:avLst/>
          </a:prstGeom>
          <a:solidFill>
            <a:srgbClr val="FFD966">
              <a:alpha val="14902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60451" y="6368217"/>
            <a:ext cx="1152649" cy="167863"/>
          </a:xfrm>
          <a:prstGeom prst="rect">
            <a:avLst/>
          </a:prstGeom>
          <a:solidFill>
            <a:srgbClr val="FFD966">
              <a:alpha val="14902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09851" y="6486842"/>
            <a:ext cx="1278000" cy="167863"/>
          </a:xfrm>
          <a:prstGeom prst="rect">
            <a:avLst/>
          </a:prstGeom>
          <a:solidFill>
            <a:srgbClr val="FFD966">
              <a:alpha val="14902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841682" y="6432273"/>
            <a:ext cx="1219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Snippet_06.html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881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365125"/>
            <a:ext cx="10707295" cy="1325563"/>
          </a:xfrm>
        </p:spPr>
        <p:txBody>
          <a:bodyPr/>
          <a:lstStyle/>
          <a:p>
            <a:r>
              <a:rPr lang="en-US" b="1" dirty="0" smtClean="0"/>
              <a:t>Using Built in Filters and Directives</a:t>
            </a:r>
            <a:endParaRPr lang="en-US" b="1" dirty="0"/>
          </a:p>
        </p:txBody>
      </p:sp>
      <p:pic>
        <p:nvPicPr>
          <p:cNvPr id="12" name="Picture 2" descr="http://voidcanvas.com/wp-content/uploads/2015/10/angular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247" y="8096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90504" y="1660908"/>
            <a:ext cx="454677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Filters Allow us to format the value of an expression. Lets use a filter on our date object to display the day of the week. Use this link as a reference: </a:t>
            </a:r>
            <a:r>
              <a:rPr lang="en-US" sz="1600" dirty="0" smtClean="0">
                <a:hlinkClick r:id="rId4"/>
              </a:rPr>
              <a:t>https://docs.angularjs.org/api/ng/filter/date</a:t>
            </a:r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Directives are markers on a DOM element that tell Angular to compile and attach a specified behavior to that Dom Element.</a:t>
            </a:r>
            <a:r>
              <a:rPr lang="en-US" sz="1600" dirty="0"/>
              <a:t> </a:t>
            </a:r>
            <a:r>
              <a:rPr lang="en-US" sz="1600" dirty="0" smtClean="0"/>
              <a:t>Some Examples include: (ng-show, ng-hide, ng-class, and ng-model)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Using a directive decide to show or hide a DOM element to display the degrees symbol before the </a:t>
            </a:r>
            <a:r>
              <a:rPr lang="en-US" sz="1600" dirty="0" err="1" smtClean="0"/>
              <a:t>unit.temp.symbols</a:t>
            </a:r>
            <a:r>
              <a:rPr lang="en-US" sz="1600" dirty="0" smtClean="0"/>
              <a:t> (Note that the HTML encoding for the degree symbol is &amp;</a:t>
            </a:r>
            <a:r>
              <a:rPr lang="en-US" sz="1600" dirty="0" err="1" smtClean="0"/>
              <a:t>deg</a:t>
            </a:r>
            <a:r>
              <a:rPr lang="en-US" sz="1600" dirty="0" smtClean="0"/>
              <a:t>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Apply this logic to the min and max temp as well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41682" y="6432273"/>
            <a:ext cx="1219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Snippet_06.html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26" y="1806208"/>
            <a:ext cx="4600000" cy="93333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427551" y="2205010"/>
            <a:ext cx="2282950" cy="207990"/>
          </a:xfrm>
          <a:prstGeom prst="rect">
            <a:avLst/>
          </a:prstGeom>
          <a:solidFill>
            <a:srgbClr val="FFD966">
              <a:alpha val="14902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07" y="3232472"/>
            <a:ext cx="6695238" cy="139047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286075" y="4077149"/>
            <a:ext cx="3608653" cy="236450"/>
          </a:xfrm>
          <a:prstGeom prst="rect">
            <a:avLst/>
          </a:prstGeom>
          <a:solidFill>
            <a:srgbClr val="FFD966">
              <a:alpha val="14902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045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What is </a:t>
            </a:r>
            <a:r>
              <a:rPr lang="en-US" sz="2400" b="1" dirty="0" err="1"/>
              <a:t>AngularJS</a:t>
            </a:r>
            <a:r>
              <a:rPr lang="en-US" sz="2400" b="1" dirty="0"/>
              <a:t>?</a:t>
            </a:r>
          </a:p>
          <a:p>
            <a:pPr marL="0" indent="0">
              <a:buNone/>
            </a:pPr>
            <a:r>
              <a:rPr lang="en-US" sz="2000" dirty="0" err="1"/>
              <a:t>AngularJS</a:t>
            </a:r>
            <a:r>
              <a:rPr lang="en-US" sz="2000" dirty="0"/>
              <a:t> is a JavaScript framework that is used for making rich, extensible web </a:t>
            </a:r>
            <a:r>
              <a:rPr lang="en-US" sz="2000" dirty="0" smtClean="0"/>
              <a:t>applications (SPA). </a:t>
            </a:r>
            <a:r>
              <a:rPr lang="en-US" sz="2000" dirty="0"/>
              <a:t>It runs on plain JavaScript and HTML, so you don't need any other dependencies to make it work, and it is CSS-agnostic so you can use whatever CSS framework/methodology you want when designing your Angular application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Angular Apps Consist of 3 main parts</a:t>
            </a:r>
          </a:p>
          <a:p>
            <a:r>
              <a:rPr lang="en-US" sz="2000" b="1" dirty="0" smtClean="0"/>
              <a:t>Controllers – </a:t>
            </a:r>
            <a:r>
              <a:rPr lang="en-US" sz="2000" dirty="0" smtClean="0"/>
              <a:t>handles the logic</a:t>
            </a:r>
          </a:p>
          <a:p>
            <a:r>
              <a:rPr lang="en-US" sz="2000" b="1" dirty="0" smtClean="0"/>
              <a:t>Scope – </a:t>
            </a:r>
            <a:r>
              <a:rPr lang="en-US" sz="2000" dirty="0" smtClean="0"/>
              <a:t>passed between the controller and the template (think view model)</a:t>
            </a:r>
          </a:p>
          <a:p>
            <a:r>
              <a:rPr lang="en-US" sz="2000" b="1" dirty="0" smtClean="0"/>
              <a:t>Templates – </a:t>
            </a:r>
            <a:r>
              <a:rPr lang="en-US" sz="2000" dirty="0" smtClean="0"/>
              <a:t>the visual output as HTML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Very Similar to MVC (Model View Controller)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Where Model = Scope, View = Template, and Controller = Controller</a:t>
            </a: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http://www.learn-angular.org/#!/lessons/the-essentials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2" descr="http://voidcanvas.com/wp-content/uploads/2015/10/angular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247" y="8096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53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66328" y="3995160"/>
            <a:ext cx="5161018" cy="8866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66328" y="2290618"/>
            <a:ext cx="5161018" cy="8866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Node and NPM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 a CMD window as Administrator and type </a:t>
            </a:r>
          </a:p>
          <a:p>
            <a:r>
              <a:rPr lang="en-US" sz="2000" dirty="0" smtClean="0"/>
              <a:t>(</a:t>
            </a:r>
            <a:r>
              <a:rPr lang="en-US" sz="2000" dirty="0" smtClean="0">
                <a:hlinkClick r:id="rId2"/>
              </a:rPr>
              <a:t>https://nodejs.org/en/</a:t>
            </a:r>
            <a:r>
              <a:rPr lang="en-US" sz="2000" dirty="0" smtClean="0"/>
              <a:t>) 		</a:t>
            </a:r>
            <a:r>
              <a:rPr lang="en-US" sz="2000" dirty="0" smtClean="0">
                <a:solidFill>
                  <a:srgbClr val="FFC000"/>
                </a:solidFill>
              </a:rPr>
              <a:t>node --version</a:t>
            </a:r>
          </a:p>
          <a:p>
            <a:r>
              <a:rPr lang="en-US" sz="2000" dirty="0" smtClean="0"/>
              <a:t>(</a:t>
            </a:r>
            <a:r>
              <a:rPr lang="en-US" sz="2000" dirty="0" smtClean="0">
                <a:hlinkClick r:id="rId3"/>
              </a:rPr>
              <a:t>https://www.npmjs.com/</a:t>
            </a:r>
            <a:r>
              <a:rPr lang="en-US" sz="2000" dirty="0" smtClean="0"/>
              <a:t>) 		</a:t>
            </a:r>
            <a:r>
              <a:rPr lang="en-US" sz="2000" dirty="0" err="1" smtClean="0">
                <a:solidFill>
                  <a:srgbClr val="FFC000"/>
                </a:solidFill>
              </a:rPr>
              <a:t>npm</a:t>
            </a:r>
            <a:r>
              <a:rPr lang="en-US" sz="2000" dirty="0" smtClean="0">
                <a:solidFill>
                  <a:srgbClr val="FFC000"/>
                </a:solidFill>
              </a:rPr>
              <a:t> --version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 do not have node or </a:t>
            </a:r>
            <a:r>
              <a:rPr lang="en-US" dirty="0" err="1" smtClean="0"/>
              <a:t>npm</a:t>
            </a:r>
            <a:r>
              <a:rPr lang="en-US" dirty="0" smtClean="0"/>
              <a:t> we will need to install them</a:t>
            </a:r>
          </a:p>
          <a:p>
            <a:r>
              <a:rPr lang="en-US" sz="2000" dirty="0" smtClean="0">
                <a:hlinkClick r:id="rId4"/>
              </a:rPr>
              <a:t>https://chocolatey.org</a:t>
            </a:r>
            <a:r>
              <a:rPr lang="en-US" sz="2000" dirty="0" smtClean="0"/>
              <a:t> (Windows)	</a:t>
            </a:r>
            <a:r>
              <a:rPr lang="en-US" sz="2000" dirty="0" err="1" smtClean="0">
                <a:solidFill>
                  <a:srgbClr val="FFC000"/>
                </a:solidFill>
              </a:rPr>
              <a:t>choco</a:t>
            </a:r>
            <a:r>
              <a:rPr lang="en-US" sz="2000" dirty="0" smtClean="0">
                <a:solidFill>
                  <a:srgbClr val="FFC000"/>
                </a:solidFill>
              </a:rPr>
              <a:t> install </a:t>
            </a:r>
            <a:r>
              <a:rPr lang="en-US" sz="2000" dirty="0" err="1" smtClean="0">
                <a:solidFill>
                  <a:srgbClr val="FFC000"/>
                </a:solidFill>
              </a:rPr>
              <a:t>nodejs.install</a:t>
            </a:r>
            <a:endParaRPr lang="en-US" sz="2000" dirty="0" smtClean="0">
              <a:solidFill>
                <a:srgbClr val="FFC000"/>
              </a:solidFill>
            </a:endParaRPr>
          </a:p>
          <a:p>
            <a:r>
              <a:rPr lang="en-US" sz="2000" dirty="0" smtClean="0">
                <a:hlinkClick r:id="rId5"/>
              </a:rPr>
              <a:t>http://brew.sh</a:t>
            </a:r>
            <a:r>
              <a:rPr lang="en-US" sz="2000" dirty="0" smtClean="0"/>
              <a:t> (Mac)			</a:t>
            </a:r>
            <a:r>
              <a:rPr lang="en-US" sz="2000" dirty="0" smtClean="0">
                <a:solidFill>
                  <a:srgbClr val="FFC000"/>
                </a:solidFill>
              </a:rPr>
              <a:t>brew install </a:t>
            </a:r>
            <a:r>
              <a:rPr lang="en-US" sz="2000" dirty="0" err="1" smtClean="0">
                <a:solidFill>
                  <a:srgbClr val="FFC000"/>
                </a:solidFill>
              </a:rPr>
              <a:t>wget</a:t>
            </a:r>
            <a:endParaRPr lang="en-US" sz="2000" dirty="0" smtClean="0">
              <a:solidFill>
                <a:srgbClr val="FFC000"/>
              </a:solidFill>
            </a:endParaRPr>
          </a:p>
          <a:p>
            <a:endParaRPr lang="en-US" sz="2000" dirty="0">
              <a:solidFill>
                <a:srgbClr val="FFC000"/>
              </a:solidFill>
            </a:endParaRP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* Note you may need to close and reopen the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cmd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window after installing to see the versions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7" name="Picture 3" descr="https://nodejs.org/static/images/logos/nodejs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7" b="16272"/>
          <a:stretch/>
        </p:blipFill>
        <p:spPr bwMode="auto">
          <a:xfrm>
            <a:off x="7966990" y="230188"/>
            <a:ext cx="2174536" cy="74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brandsoftheworld.com/sites/default/files/styles/logo-thumbnail/public/042013/npm_0.png?itok=26vp936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3" b="26193"/>
          <a:stretch/>
        </p:blipFill>
        <p:spPr bwMode="auto">
          <a:xfrm>
            <a:off x="10527345" y="365125"/>
            <a:ext cx="1322331" cy="61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rved Up Arrow 5"/>
          <p:cNvSpPr/>
          <p:nvPr/>
        </p:nvSpPr>
        <p:spPr>
          <a:xfrm rot="16200000">
            <a:off x="9586001" y="3385127"/>
            <a:ext cx="2697018" cy="508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6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66328" y="3561051"/>
            <a:ext cx="5161018" cy="8866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66328" y="2290619"/>
            <a:ext cx="5161018" cy="4094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95711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Open a CMD window as Administrator and type </a:t>
            </a:r>
          </a:p>
          <a:p>
            <a:r>
              <a:rPr lang="en-US" sz="2000" dirty="0" smtClean="0"/>
              <a:t>(</a:t>
            </a:r>
            <a:r>
              <a:rPr lang="en-US" sz="2000" dirty="0" smtClean="0">
                <a:hlinkClick r:id="rId2"/>
              </a:rPr>
              <a:t>https://git-scm.com/</a:t>
            </a:r>
            <a:r>
              <a:rPr lang="en-US" sz="2000" dirty="0" smtClean="0"/>
              <a:t>) 			</a:t>
            </a:r>
            <a:r>
              <a:rPr lang="en-US" sz="2000" dirty="0" err="1" smtClean="0">
                <a:solidFill>
                  <a:srgbClr val="FFC000"/>
                </a:solidFill>
              </a:rPr>
              <a:t>git</a:t>
            </a:r>
            <a:r>
              <a:rPr lang="en-US" sz="2000" dirty="0" smtClean="0">
                <a:solidFill>
                  <a:srgbClr val="FFC000"/>
                </a:solidFill>
              </a:rPr>
              <a:t> --version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 do not have </a:t>
            </a:r>
            <a:r>
              <a:rPr lang="en-US" dirty="0" err="1" smtClean="0"/>
              <a:t>git</a:t>
            </a:r>
            <a:r>
              <a:rPr lang="en-US" dirty="0" smtClean="0"/>
              <a:t> we will need to install it</a:t>
            </a:r>
          </a:p>
          <a:p>
            <a:r>
              <a:rPr lang="en-US" sz="2000" dirty="0" smtClean="0">
                <a:hlinkClick r:id="rId3"/>
              </a:rPr>
              <a:t>https://chocolatey.org</a:t>
            </a:r>
            <a:r>
              <a:rPr lang="en-US" sz="2000" dirty="0" smtClean="0"/>
              <a:t> (Windows)	</a:t>
            </a:r>
            <a:r>
              <a:rPr lang="en-US" sz="2000" dirty="0" err="1">
                <a:solidFill>
                  <a:srgbClr val="FFC000"/>
                </a:solidFill>
              </a:rPr>
              <a:t>choco</a:t>
            </a:r>
            <a:r>
              <a:rPr lang="en-US" sz="2000" dirty="0">
                <a:solidFill>
                  <a:srgbClr val="FFC000"/>
                </a:solidFill>
              </a:rPr>
              <a:t> install </a:t>
            </a:r>
            <a:r>
              <a:rPr lang="en-US" sz="2000" dirty="0" err="1" smtClean="0">
                <a:solidFill>
                  <a:srgbClr val="FFC000"/>
                </a:solidFill>
              </a:rPr>
              <a:t>git</a:t>
            </a:r>
            <a:endParaRPr lang="en-US" sz="2000" dirty="0" smtClean="0">
              <a:solidFill>
                <a:srgbClr val="FFC000"/>
              </a:solidFill>
            </a:endParaRPr>
          </a:p>
          <a:p>
            <a:r>
              <a:rPr lang="en-US" sz="2000" dirty="0" smtClean="0">
                <a:hlinkClick r:id="rId4"/>
              </a:rPr>
              <a:t>http://brew.sh</a:t>
            </a:r>
            <a:r>
              <a:rPr lang="en-US" sz="2000" dirty="0" smtClean="0"/>
              <a:t> (Mac)			</a:t>
            </a:r>
            <a:r>
              <a:rPr lang="en-US" sz="2000" dirty="0" smtClean="0">
                <a:solidFill>
                  <a:srgbClr val="FFC000"/>
                </a:solidFill>
              </a:rPr>
              <a:t>brew install </a:t>
            </a:r>
            <a:r>
              <a:rPr lang="en-US" sz="2000" dirty="0" err="1" smtClean="0">
                <a:solidFill>
                  <a:srgbClr val="FFC000"/>
                </a:solidFill>
              </a:rPr>
              <a:t>git</a:t>
            </a:r>
            <a:endParaRPr lang="en-US" sz="2000" dirty="0" smtClean="0">
              <a:solidFill>
                <a:srgbClr val="FFC000"/>
              </a:solidFill>
            </a:endParaRPr>
          </a:p>
          <a:p>
            <a:r>
              <a:rPr lang="en-US" sz="2000" dirty="0" smtClean="0"/>
              <a:t>Or use an </a:t>
            </a:r>
            <a:r>
              <a:rPr lang="en-US" sz="2000" dirty="0" err="1" smtClean="0"/>
              <a:t>istaller</a:t>
            </a:r>
            <a:r>
              <a:rPr lang="en-US" sz="2000" dirty="0" smtClean="0"/>
              <a:t> from </a:t>
            </a:r>
            <a:r>
              <a:rPr lang="en-US" sz="2000" dirty="0" smtClean="0">
                <a:solidFill>
                  <a:srgbClr val="FFC000"/>
                </a:solidFill>
              </a:rPr>
              <a:t/>
            </a:r>
            <a:br>
              <a:rPr lang="en-US" sz="2000" dirty="0" smtClean="0">
                <a:solidFill>
                  <a:srgbClr val="FFC000"/>
                </a:solidFill>
              </a:rPr>
            </a:br>
            <a:r>
              <a:rPr lang="en-US" sz="2000" dirty="0" smtClean="0">
                <a:solidFill>
                  <a:srgbClr val="FFC000"/>
                </a:solidFill>
                <a:hlinkClick r:id="rId5"/>
              </a:rPr>
              <a:t>https://git-scm.com/downloads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endParaRPr lang="en-US" sz="2000" dirty="0">
              <a:solidFill>
                <a:srgbClr val="FFC000"/>
              </a:solidFill>
            </a:endParaRP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* Note you may need to update your path variable if you see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errors later on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 rot="16200000">
            <a:off x="9586001" y="3385127"/>
            <a:ext cx="2697018" cy="508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6" name="Picture 4" descr="https://git-scm.com/images/logos/downloads/Git-Logo-1788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964" y="211098"/>
            <a:ext cx="2521527" cy="105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97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66328" y="4865919"/>
            <a:ext cx="5161018" cy="4895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66328" y="3578269"/>
            <a:ext cx="5161018" cy="4895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66328" y="2290619"/>
            <a:ext cx="5161018" cy="4895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some packages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27327" cy="5120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Install Yeoman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/>
              </a:rPr>
              <a:t>http://yeoman.io/</a:t>
            </a:r>
            <a:r>
              <a:rPr lang="en-US" sz="2000" dirty="0" smtClean="0"/>
              <a:t>)</a:t>
            </a:r>
            <a:r>
              <a:rPr lang="en-US" dirty="0" smtClean="0"/>
              <a:t> </a:t>
            </a:r>
          </a:p>
          <a:p>
            <a:r>
              <a:rPr lang="en-US" sz="2000" dirty="0" smtClean="0"/>
              <a:t>Yeoman is a scaffolding framework	</a:t>
            </a:r>
            <a:r>
              <a:rPr lang="en-US" sz="2000" dirty="0" err="1" smtClean="0">
                <a:solidFill>
                  <a:srgbClr val="FFC000"/>
                </a:solidFill>
              </a:rPr>
              <a:t>npm</a:t>
            </a:r>
            <a:r>
              <a:rPr lang="en-US" sz="2000" dirty="0" smtClean="0">
                <a:solidFill>
                  <a:srgbClr val="FFC000"/>
                </a:solidFill>
              </a:rPr>
              <a:t> install -g </a:t>
            </a:r>
            <a:r>
              <a:rPr lang="en-US" sz="2000" dirty="0" err="1" smtClean="0">
                <a:solidFill>
                  <a:srgbClr val="FFC000"/>
                </a:solidFill>
              </a:rPr>
              <a:t>yo</a:t>
            </a:r>
            <a:endParaRPr lang="en-US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Install Gulp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3"/>
              </a:rPr>
              <a:t>http://gulpjs.com/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Gulp is a stream based Task Runner	</a:t>
            </a:r>
            <a:r>
              <a:rPr lang="en-US" sz="2000" dirty="0" err="1" smtClean="0">
                <a:solidFill>
                  <a:srgbClr val="FFC000"/>
                </a:solidFill>
              </a:rPr>
              <a:t>npm</a:t>
            </a:r>
            <a:r>
              <a:rPr lang="en-US" sz="2000" dirty="0" smtClean="0">
                <a:solidFill>
                  <a:srgbClr val="FFC000"/>
                </a:solidFill>
              </a:rPr>
              <a:t> install -g gulp</a:t>
            </a:r>
          </a:p>
          <a:p>
            <a:pPr marL="0" indent="0">
              <a:buNone/>
            </a:pP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Install Bower</a:t>
            </a:r>
            <a:r>
              <a:rPr lang="en-US" sz="2000" dirty="0" smtClean="0"/>
              <a:t> (</a:t>
            </a:r>
            <a:r>
              <a:rPr lang="en-US" sz="2000" dirty="0" smtClean="0">
                <a:hlinkClick r:id="rId4"/>
              </a:rPr>
              <a:t>http://bower.io/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Bower is a Package manager		</a:t>
            </a:r>
            <a:r>
              <a:rPr lang="en-US" sz="2000" dirty="0" err="1" smtClean="0">
                <a:solidFill>
                  <a:srgbClr val="FFC000"/>
                </a:solidFill>
              </a:rPr>
              <a:t>npm</a:t>
            </a:r>
            <a:r>
              <a:rPr lang="en-US" sz="2000" dirty="0" smtClean="0">
                <a:solidFill>
                  <a:srgbClr val="FFC000"/>
                </a:solidFill>
              </a:rPr>
              <a:t> install -g bower</a:t>
            </a:r>
          </a:p>
          <a:p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* Note you can check versions with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yo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--version, gulp --version, and bower –version to ensure  </a:t>
            </a:r>
            <a:b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  successful installs of these packages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* The -g means install globally so you will only ever need to do these steps once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C000"/>
              </a:solidFill>
            </a:endParaRPr>
          </a:p>
        </p:txBody>
      </p:sp>
      <p:pic>
        <p:nvPicPr>
          <p:cNvPr id="2050" name="Picture 2" descr="http://www.tothenew.com/blog/wp-content/uploads/2014/12/500xNxyeoman.png.pagespeed.ic.Ds1-Eaa0n9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21"/>
          <a:stretch/>
        </p:blipFill>
        <p:spPr bwMode="auto">
          <a:xfrm>
            <a:off x="10187708" y="-57055"/>
            <a:ext cx="1957425" cy="21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442" y="0"/>
            <a:ext cx="842740" cy="188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tothenew.com/blog/wp-content/uploads/2014/12/500xNxyeoman.png.pagespeed.ic.Ds1-Eaa0n9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48"/>
          <a:stretch/>
        </p:blipFill>
        <p:spPr bwMode="auto">
          <a:xfrm>
            <a:off x="6749654" y="-15567"/>
            <a:ext cx="1729328" cy="21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3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66328" y="2290619"/>
            <a:ext cx="5161018" cy="4895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a Generator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512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Install Gulp Angular Scaffold Template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https://github.com/swiip/generator-gulp-angular</a:t>
            </a:r>
            <a:r>
              <a:rPr lang="en-US" sz="1800" dirty="0" smtClean="0"/>
              <a:t>)</a:t>
            </a:r>
            <a:r>
              <a:rPr lang="en-US" dirty="0" smtClean="0"/>
              <a:t> </a:t>
            </a:r>
          </a:p>
          <a:p>
            <a:r>
              <a:rPr lang="en-US" sz="2000" dirty="0" smtClean="0"/>
              <a:t>This provides the features for this	</a:t>
            </a:r>
            <a:r>
              <a:rPr lang="en-US" sz="2000" dirty="0" err="1" smtClean="0">
                <a:solidFill>
                  <a:srgbClr val="FFC000"/>
                </a:solidFill>
              </a:rPr>
              <a:t>npm</a:t>
            </a:r>
            <a:r>
              <a:rPr lang="en-US" sz="2000" dirty="0" smtClean="0">
                <a:solidFill>
                  <a:srgbClr val="FFC000"/>
                </a:solidFill>
              </a:rPr>
              <a:t> install -g generator-gulp-angular</a:t>
            </a:r>
            <a:br>
              <a:rPr lang="en-US" sz="2000" dirty="0" smtClean="0">
                <a:solidFill>
                  <a:srgbClr val="FFC000"/>
                </a:solidFill>
              </a:rPr>
            </a:br>
            <a:r>
              <a:rPr lang="en-US" sz="2000" dirty="0" smtClean="0"/>
              <a:t>generator</a:t>
            </a:r>
          </a:p>
          <a:p>
            <a:r>
              <a:rPr lang="en-US" sz="2000" dirty="0" smtClean="0"/>
              <a:t>There are many generators depending on the type of tech stack you want to create</a:t>
            </a:r>
          </a:p>
          <a:p>
            <a:r>
              <a:rPr lang="en-US" sz="2000" dirty="0" smtClean="0"/>
              <a:t>You can even create your own generator</a:t>
            </a:r>
          </a:p>
          <a:p>
            <a:r>
              <a:rPr lang="en-US" sz="2000" dirty="0" smtClean="0"/>
              <a:t>To find more generators go to (</a:t>
            </a:r>
            <a:r>
              <a:rPr lang="en-US" sz="2000" dirty="0" smtClean="0">
                <a:hlinkClick r:id="rId3"/>
              </a:rPr>
              <a:t>http://yeoman.io/generators/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* The -g means install globally so you will only ever need to do these steps once per generator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C000"/>
              </a:solidFill>
            </a:endParaRPr>
          </a:p>
        </p:txBody>
      </p:sp>
      <p:pic>
        <p:nvPicPr>
          <p:cNvPr id="11" name="Picture 2" descr="http://www.tothenew.com/blog/wp-content/uploads/2014/12/500xNxyeoman.png.pagespeed.ic.Ds1-Eaa0n9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48"/>
          <a:stretch/>
        </p:blipFill>
        <p:spPr bwMode="auto">
          <a:xfrm>
            <a:off x="10425729" y="-15567"/>
            <a:ext cx="1729328" cy="21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88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66328" y="1939648"/>
            <a:ext cx="5161018" cy="1293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a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184"/>
            <a:ext cx="9303327" cy="5401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Generate a Scaffold Template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https://github.com/swiip/generator-gulp-angular</a:t>
            </a:r>
            <a:r>
              <a:rPr lang="en-US" sz="1800" dirty="0" smtClean="0"/>
              <a:t>)</a:t>
            </a:r>
            <a:r>
              <a:rPr lang="en-US" dirty="0" smtClean="0"/>
              <a:t> </a:t>
            </a:r>
          </a:p>
          <a:p>
            <a:r>
              <a:rPr lang="en-US" sz="2000" dirty="0" smtClean="0"/>
              <a:t>Create a Directory			</a:t>
            </a:r>
            <a:r>
              <a:rPr lang="en-US" sz="2000" dirty="0" err="1" smtClean="0">
                <a:solidFill>
                  <a:srgbClr val="FFC000"/>
                </a:solidFill>
              </a:rPr>
              <a:t>mkdir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</a:rPr>
              <a:t>weatherNg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 smtClean="0"/>
              <a:t>Navigate to that Directory</a:t>
            </a:r>
            <a:r>
              <a:rPr lang="en-US" sz="2000" dirty="0" smtClean="0">
                <a:solidFill>
                  <a:srgbClr val="FFC000"/>
                </a:solidFill>
              </a:rPr>
              <a:t>		cd </a:t>
            </a:r>
            <a:r>
              <a:rPr lang="en-US" sz="2000" dirty="0" err="1" smtClean="0">
                <a:solidFill>
                  <a:srgbClr val="FFC000"/>
                </a:solidFill>
              </a:rPr>
              <a:t>weatherNg</a:t>
            </a:r>
            <a:endParaRPr lang="en-US" sz="2000" dirty="0" smtClean="0">
              <a:solidFill>
                <a:srgbClr val="FFC000"/>
              </a:solidFill>
            </a:endParaRPr>
          </a:p>
          <a:p>
            <a:r>
              <a:rPr lang="en-US" sz="2000" dirty="0" smtClean="0"/>
              <a:t>Start Scaffolding</a:t>
            </a:r>
            <a:r>
              <a:rPr lang="en-US" sz="2000" dirty="0" smtClean="0">
                <a:solidFill>
                  <a:srgbClr val="FFC000"/>
                </a:solidFill>
              </a:rPr>
              <a:t>			</a:t>
            </a:r>
            <a:r>
              <a:rPr lang="en-US" sz="2000" dirty="0" err="1" smtClean="0">
                <a:solidFill>
                  <a:srgbClr val="FFC000"/>
                </a:solidFill>
              </a:rPr>
              <a:t>yo</a:t>
            </a:r>
            <a:r>
              <a:rPr lang="en-US" sz="2000" dirty="0" smtClean="0">
                <a:solidFill>
                  <a:srgbClr val="FFC000"/>
                </a:solidFill>
              </a:rPr>
              <a:t> gulp-angular</a:t>
            </a:r>
            <a:endParaRPr lang="en-US" sz="2000" dirty="0" smtClean="0"/>
          </a:p>
          <a:p>
            <a:pPr marL="0" indent="0">
              <a:buNone/>
            </a:pPr>
            <a:endParaRPr lang="en-US" sz="10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/>
              <a:t>Angular: 1.4.x (stable)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/>
              <a:t>Modules (none)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/>
              <a:t>JQuery (2.x)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/>
              <a:t>Rest (none)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/>
              <a:t>Router (</a:t>
            </a:r>
            <a:r>
              <a:rPr lang="en-US" sz="1600" dirty="0" err="1" smtClean="0"/>
              <a:t>ngRoute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/>
              <a:t>UI Framework (Bootstrap)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200" dirty="0" smtClean="0"/>
              <a:t>Angular UI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/>
              <a:t>CSS Preprocessor (Sass Node)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/>
              <a:t>JS Preprocessor (none)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/>
              <a:t>HTML Template (none)</a:t>
            </a:r>
            <a:endParaRPr lang="en-US" sz="1600" dirty="0"/>
          </a:p>
        </p:txBody>
      </p:sp>
      <p:pic>
        <p:nvPicPr>
          <p:cNvPr id="11" name="Picture 2" descr="http://www.tothenew.com/blog/wp-content/uploads/2014/12/500xNxyeoman.png.pagespeed.ic.Ds1-Eaa0n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48"/>
          <a:stretch/>
        </p:blipFill>
        <p:spPr bwMode="auto">
          <a:xfrm>
            <a:off x="10425729" y="-15567"/>
            <a:ext cx="1729328" cy="21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-394" t="24997" r="5131" b="2378"/>
          <a:stretch/>
        </p:blipFill>
        <p:spPr>
          <a:xfrm>
            <a:off x="5366328" y="3481698"/>
            <a:ext cx="6687127" cy="31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4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66328" y="3578269"/>
            <a:ext cx="5161018" cy="17234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66328" y="2290619"/>
            <a:ext cx="5161018" cy="4895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47910" cy="512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Install Project Dependencies with Bower </a:t>
            </a:r>
          </a:p>
          <a:p>
            <a:r>
              <a:rPr lang="en-US" sz="2000" dirty="0" smtClean="0"/>
              <a:t>Bower Install				</a:t>
            </a:r>
            <a:r>
              <a:rPr lang="en-US" sz="2000" dirty="0" smtClean="0">
                <a:solidFill>
                  <a:srgbClr val="FFC000"/>
                </a:solidFill>
              </a:rPr>
              <a:t>bower install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Gulp Tasks</a:t>
            </a:r>
            <a:endParaRPr lang="en-US" sz="2000" dirty="0" smtClean="0"/>
          </a:p>
          <a:p>
            <a:r>
              <a:rPr lang="en-US" sz="2000" dirty="0" smtClean="0"/>
              <a:t>Gulp Build				</a:t>
            </a:r>
            <a:r>
              <a:rPr lang="en-US" sz="2000" dirty="0" smtClean="0">
                <a:solidFill>
                  <a:srgbClr val="FFC000"/>
                </a:solidFill>
              </a:rPr>
              <a:t>gulp build</a:t>
            </a:r>
          </a:p>
          <a:p>
            <a:r>
              <a:rPr lang="en-US" sz="2000" dirty="0" smtClean="0"/>
              <a:t>Gulp Test</a:t>
            </a:r>
            <a:r>
              <a:rPr lang="en-US" sz="2000" dirty="0" smtClean="0">
                <a:solidFill>
                  <a:srgbClr val="FFC000"/>
                </a:solidFill>
              </a:rPr>
              <a:t>				gulp test</a:t>
            </a:r>
          </a:p>
          <a:p>
            <a:r>
              <a:rPr lang="en-US" sz="2000" dirty="0" smtClean="0"/>
              <a:t>Gulp Serve</a:t>
            </a:r>
            <a:r>
              <a:rPr lang="en-US" sz="2000" dirty="0" smtClean="0">
                <a:solidFill>
                  <a:srgbClr val="FFC000"/>
                </a:solidFill>
              </a:rPr>
              <a:t>				gulp serve</a:t>
            </a:r>
          </a:p>
          <a:p>
            <a:r>
              <a:rPr lang="en-US" sz="2000" dirty="0" smtClean="0"/>
              <a:t>Gulp Watch</a:t>
            </a:r>
            <a:r>
              <a:rPr lang="en-US" sz="2000" dirty="0" smtClean="0">
                <a:solidFill>
                  <a:srgbClr val="FFC000"/>
                </a:solidFill>
              </a:rPr>
              <a:t>				gulp watch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Setup is complete Now we can write Code 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C000"/>
              </a:solidFill>
            </a:endParaRPr>
          </a:p>
        </p:txBody>
      </p:sp>
      <p:pic>
        <p:nvPicPr>
          <p:cNvPr id="2050" name="Picture 2" descr="http://www.tothenew.com/blog/wp-content/uploads/2014/12/500xNxyeoman.png.pagespeed.ic.Ds1-Eaa0n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21"/>
          <a:stretch/>
        </p:blipFill>
        <p:spPr bwMode="auto">
          <a:xfrm>
            <a:off x="10187708" y="-57055"/>
            <a:ext cx="1957425" cy="21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442" y="0"/>
            <a:ext cx="842740" cy="188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29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Lets look at the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47910" cy="512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your web editor of choice (Some free ones below)</a:t>
            </a:r>
            <a:br>
              <a:rPr lang="en-US" dirty="0" smtClean="0"/>
            </a:br>
            <a:endParaRPr lang="en-US" dirty="0" smtClean="0"/>
          </a:p>
          <a:p>
            <a:r>
              <a:rPr lang="en-US" sz="2000" dirty="0" smtClean="0"/>
              <a:t>Visual Studio Code</a:t>
            </a:r>
          </a:p>
          <a:p>
            <a:r>
              <a:rPr lang="en-US" sz="2000" dirty="0" smtClean="0"/>
              <a:t>Sublime Text</a:t>
            </a:r>
          </a:p>
          <a:p>
            <a:r>
              <a:rPr lang="en-US" sz="2000" dirty="0" smtClean="0"/>
              <a:t>Brackets</a:t>
            </a:r>
          </a:p>
          <a:p>
            <a:r>
              <a:rPr lang="en-US" sz="2000" dirty="0" smtClean="0"/>
              <a:t>Notepad++</a:t>
            </a:r>
            <a:endParaRPr lang="en-US" sz="2000" dirty="0"/>
          </a:p>
          <a:p>
            <a:endParaRPr lang="en-US" sz="2000" dirty="0" smtClean="0">
              <a:solidFill>
                <a:srgbClr val="FFC000"/>
              </a:solidFill>
            </a:endParaRPr>
          </a:p>
        </p:txBody>
      </p:sp>
      <p:pic>
        <p:nvPicPr>
          <p:cNvPr id="6146" name="Picture 2" descr="https://encrypted-tbn0.gstatic.com/images?q=tbn:ANd9GcQSQUynKeKKuEZghsTDWi7Tdn4IEo6DVsnLyfTkhSaESxhWfSb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645" y="4715164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upload.wikimedia.org/wikipedia/en/4/4c/Sublime_Tex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38568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upload.wikimedia.org/wikipedia/commons/thumb/4/4c/Brackets_Icon.svg/1024px-Brackets_Ic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4576617"/>
            <a:ext cx="2004147" cy="2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news.filehippo.com/wp-content/uploads/2014/05/recui.googlecode.com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r="22345"/>
          <a:stretch/>
        </p:blipFill>
        <p:spPr bwMode="auto">
          <a:xfrm>
            <a:off x="9684473" y="4510231"/>
            <a:ext cx="2266248" cy="207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35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2416</Words>
  <Application>Microsoft Office PowerPoint</Application>
  <PresentationFormat>Widescreen</PresentationFormat>
  <Paragraphs>438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Getting Started with AngularJS and the Open Source Stack</vt:lpstr>
      <vt:lpstr>The Basics</vt:lpstr>
      <vt:lpstr>Node and NPM</vt:lpstr>
      <vt:lpstr>Install Git</vt:lpstr>
      <vt:lpstr>Install some packages</vt:lpstr>
      <vt:lpstr>Install a Generator</vt:lpstr>
      <vt:lpstr>Create a Project</vt:lpstr>
      <vt:lpstr>Build the Project</vt:lpstr>
      <vt:lpstr>Lets look at the code</vt:lpstr>
      <vt:lpstr>Adding a new route</vt:lpstr>
      <vt:lpstr>Adding a Controller</vt:lpstr>
      <vt:lpstr>Adding a Template</vt:lpstr>
      <vt:lpstr>Adding a Service</vt:lpstr>
      <vt:lpstr>Calling our Service from a Controller</vt:lpstr>
      <vt:lpstr>Binding our template to the View Model</vt:lpstr>
      <vt:lpstr>Using Built in Filters and Directives</vt:lpstr>
    </vt:vector>
  </TitlesOfParts>
  <Company>Reed Elsevier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Angular.js and the Open Source Stack</dc:title>
  <dc:creator>Weil, Joshua (LNG-RDU)</dc:creator>
  <cp:lastModifiedBy>Weil, Joshua (LNG-RDU)</cp:lastModifiedBy>
  <cp:revision>4</cp:revision>
  <dcterms:created xsi:type="dcterms:W3CDTF">2016-01-26T17:48:47Z</dcterms:created>
  <dcterms:modified xsi:type="dcterms:W3CDTF">2016-01-27T20:22:11Z</dcterms:modified>
</cp:coreProperties>
</file>