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5" r:id="rId2"/>
    <p:sldId id="257" r:id="rId3"/>
    <p:sldId id="276" r:id="rId4"/>
    <p:sldId id="266" r:id="rId5"/>
    <p:sldId id="261" r:id="rId6"/>
    <p:sldId id="258" r:id="rId7"/>
    <p:sldId id="259" r:id="rId8"/>
    <p:sldId id="260" r:id="rId9"/>
    <p:sldId id="263" r:id="rId10"/>
    <p:sldId id="264"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83371" autoAdjust="0"/>
  </p:normalViewPr>
  <p:slideViewPr>
    <p:cSldViewPr snapToGrid="0">
      <p:cViewPr varScale="1">
        <p:scale>
          <a:sx n="98" d="100"/>
          <a:sy n="98" d="100"/>
        </p:scale>
        <p:origin x="1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ECBF299E-73C6-4CF2-A8BC-2FCB5D467E7A}" type="datetimeFigureOut">
              <a:rPr lang="en-US" smtClean="0"/>
              <a:t>1/28/2016</a:t>
            </a:fld>
            <a:endParaRPr lang="en-US"/>
          </a:p>
        </p:txBody>
      </p:sp>
      <p:sp>
        <p:nvSpPr>
          <p:cNvPr id="4" name="Footer Placeholder 3"/>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4AC8B4DA-44A0-4CB3-A822-14E3BADED957}" type="slidenum">
              <a:rPr lang="en-US" smtClean="0"/>
              <a:t>‹#›</a:t>
            </a:fld>
            <a:endParaRPr lang="en-US"/>
          </a:p>
        </p:txBody>
      </p:sp>
    </p:spTree>
    <p:extLst>
      <p:ext uri="{BB962C8B-B14F-4D97-AF65-F5344CB8AC3E}">
        <p14:creationId xmlns:p14="http://schemas.microsoft.com/office/powerpoint/2010/main" val="366652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AED591A0-7CD8-455F-99D6-C6696C9F5340}" type="datetimeFigureOut">
              <a:rPr lang="en-US" smtClean="0"/>
              <a:t>1/28/2016</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CBFE7A8D-E51E-4082-B063-34821D0C46A9}" type="slidenum">
              <a:rPr lang="en-US" smtClean="0"/>
              <a:t>‹#›</a:t>
            </a:fld>
            <a:endParaRPr lang="en-US"/>
          </a:p>
        </p:txBody>
      </p:sp>
    </p:spTree>
    <p:extLst>
      <p:ext uri="{BB962C8B-B14F-4D97-AF65-F5344CB8AC3E}">
        <p14:creationId xmlns:p14="http://schemas.microsoft.com/office/powerpoint/2010/main" val="14493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Snippet_01.js</a:t>
            </a:r>
          </a:p>
          <a:p>
            <a:endParaRPr lang="en-US" dirty="0" smtClean="0"/>
          </a:p>
          <a:p>
            <a:r>
              <a:rPr lang="en-US" dirty="0" smtClean="0"/>
              <a:t>.when('/forecast', {</a:t>
            </a:r>
          </a:p>
          <a:p>
            <a:r>
              <a:rPr lang="en-US" dirty="0" smtClean="0"/>
              <a:t>        </a:t>
            </a:r>
            <a:r>
              <a:rPr lang="en-US" dirty="0" err="1" smtClean="0"/>
              <a:t>templateUrl</a:t>
            </a:r>
            <a:r>
              <a:rPr lang="en-US" dirty="0" smtClean="0"/>
              <a:t>: 'app/forecast/forcast.html',</a:t>
            </a:r>
          </a:p>
          <a:p>
            <a:r>
              <a:rPr lang="en-US" dirty="0" smtClean="0"/>
              <a:t>        controller: '</a:t>
            </a:r>
            <a:r>
              <a:rPr lang="en-US" dirty="0" err="1" smtClean="0"/>
              <a:t>ForecastController</a:t>
            </a:r>
            <a:r>
              <a:rPr lang="en-US" dirty="0" smtClean="0"/>
              <a:t>',</a:t>
            </a:r>
          </a:p>
          <a:p>
            <a:r>
              <a:rPr lang="en-US" dirty="0" smtClean="0"/>
              <a:t>        </a:t>
            </a:r>
            <a:r>
              <a:rPr lang="en-US" dirty="0" err="1" smtClean="0"/>
              <a:t>controllerAs</a:t>
            </a:r>
            <a:r>
              <a:rPr lang="en-US" dirty="0" smtClean="0"/>
              <a:t>: '</a:t>
            </a:r>
            <a:r>
              <a:rPr lang="en-US" dirty="0" err="1" smtClean="0"/>
              <a:t>vm</a:t>
            </a:r>
            <a:r>
              <a:rPr lang="en-US" dirty="0" smtClean="0"/>
              <a:t>'</a:t>
            </a:r>
          </a:p>
          <a:p>
            <a:r>
              <a:rPr lang="en-US" dirty="0" smtClean="0"/>
              <a:t>      })</a:t>
            </a:r>
          </a:p>
          <a:p>
            <a:endParaRPr lang="en-US" dirty="0" smtClean="0"/>
          </a:p>
          <a:p>
            <a:r>
              <a:rPr lang="en-US" dirty="0" smtClean="0"/>
              <a:t>Using the route as a starting point we can see we need to add some files</a:t>
            </a:r>
          </a:p>
          <a:p>
            <a:r>
              <a:rPr lang="en-US" baseline="0" dirty="0" smtClean="0"/>
              <a:t>    </a:t>
            </a:r>
            <a:r>
              <a:rPr lang="en-US" dirty="0" smtClean="0"/>
              <a:t>- Add Forecast Directory	</a:t>
            </a:r>
          </a:p>
          <a:p>
            <a:r>
              <a:rPr lang="en-US" baseline="0" dirty="0" smtClean="0"/>
              <a:t>        </a:t>
            </a:r>
            <a:r>
              <a:rPr lang="en-US" dirty="0" smtClean="0"/>
              <a:t>- Forecast Controller</a:t>
            </a:r>
          </a:p>
          <a:p>
            <a:r>
              <a:rPr lang="en-US" baseline="0" dirty="0" smtClean="0"/>
              <a:t>        </a:t>
            </a:r>
            <a:r>
              <a:rPr lang="en-US" dirty="0" smtClean="0"/>
              <a:t>- Forecast Template</a:t>
            </a:r>
            <a:endParaRPr lang="en-US" dirty="0"/>
          </a:p>
        </p:txBody>
      </p:sp>
      <p:sp>
        <p:nvSpPr>
          <p:cNvPr id="4" name="Slide Number Placeholder 3"/>
          <p:cNvSpPr>
            <a:spLocks noGrp="1"/>
          </p:cNvSpPr>
          <p:nvPr>
            <p:ph type="sldNum" sz="quarter" idx="10"/>
          </p:nvPr>
        </p:nvSpPr>
        <p:spPr/>
        <p:txBody>
          <a:bodyPr/>
          <a:lstStyle/>
          <a:p>
            <a:fld id="{CBFE7A8D-E51E-4082-B063-34821D0C46A9}" type="slidenum">
              <a:rPr lang="en-US" smtClean="0"/>
              <a:t>11</a:t>
            </a:fld>
            <a:endParaRPr lang="en-US"/>
          </a:p>
        </p:txBody>
      </p:sp>
    </p:spTree>
    <p:extLst>
      <p:ext uri="{BB962C8B-B14F-4D97-AF65-F5344CB8AC3E}">
        <p14:creationId xmlns:p14="http://schemas.microsoft.com/office/powerpoint/2010/main" val="178424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20</a:t>
            </a:fld>
            <a:endParaRPr lang="en-US"/>
          </a:p>
        </p:txBody>
      </p:sp>
    </p:spTree>
    <p:extLst>
      <p:ext uri="{BB962C8B-B14F-4D97-AF65-F5344CB8AC3E}">
        <p14:creationId xmlns:p14="http://schemas.microsoft.com/office/powerpoint/2010/main" val="318036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Snippet_04.js</a:t>
            </a:r>
          </a:p>
          <a:p>
            <a:endParaRPr lang="en-US" dirty="0" smtClean="0"/>
          </a:p>
          <a:p>
            <a:r>
              <a:rPr lang="en-US" dirty="0" smtClean="0"/>
              <a:t>/* weather.service.js */</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.service('</a:t>
            </a:r>
            <a:r>
              <a:rPr lang="en-US" dirty="0" err="1" smtClean="0"/>
              <a:t>weatherService</a:t>
            </a:r>
            <a:r>
              <a:rPr lang="en-US" dirty="0" smtClean="0"/>
              <a:t>', </a:t>
            </a:r>
            <a:r>
              <a:rPr lang="en-US" dirty="0" err="1" smtClean="0"/>
              <a:t>weatherService</a:t>
            </a:r>
            <a:r>
              <a:rPr lang="en-US" dirty="0" smtClean="0"/>
              <a:t>);  </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weatherService</a:t>
            </a:r>
            <a:r>
              <a:rPr lang="en-US" dirty="0" smtClean="0"/>
              <a:t>() {    </a:t>
            </a:r>
          </a:p>
          <a:p>
            <a:r>
              <a:rPr lang="en-US" dirty="0" smtClean="0"/>
              <a:t>      </a:t>
            </a:r>
          </a:p>
          <a:p>
            <a:r>
              <a:rPr lang="en-US" dirty="0" smtClean="0"/>
              <a:t>     </a:t>
            </a:r>
            <a:r>
              <a:rPr lang="en-US" dirty="0" err="1" smtClean="0"/>
              <a:t>var</a:t>
            </a:r>
            <a:r>
              <a:rPr lang="en-US" dirty="0" smtClean="0"/>
              <a:t> </a:t>
            </a:r>
            <a:r>
              <a:rPr lang="en-US" dirty="0" err="1" smtClean="0"/>
              <a:t>dummyData</a:t>
            </a:r>
            <a:r>
              <a:rPr lang="en-US" dirty="0" smtClean="0"/>
              <a:t> = {</a:t>
            </a:r>
          </a:p>
          <a:p>
            <a:r>
              <a:rPr lang="en-US" dirty="0" smtClean="0"/>
              <a:t>          city: { name: '</a:t>
            </a:r>
            <a:r>
              <a:rPr lang="en-US" dirty="0" err="1" smtClean="0"/>
              <a:t>Gothem</a:t>
            </a:r>
            <a:r>
              <a:rPr lang="en-US" dirty="0" smtClean="0"/>
              <a:t>' },</a:t>
            </a:r>
          </a:p>
          <a:p>
            <a:r>
              <a:rPr lang="en-US" dirty="0" smtClean="0"/>
              <a:t>          main: {</a:t>
            </a:r>
          </a:p>
          <a:p>
            <a:r>
              <a:rPr lang="en-US" dirty="0" smtClean="0"/>
              <a:t>              date: new Date(),</a:t>
            </a:r>
          </a:p>
          <a:p>
            <a:r>
              <a:rPr lang="en-US" dirty="0" smtClean="0"/>
              <a:t>              description: 'Cold',</a:t>
            </a:r>
          </a:p>
          <a:p>
            <a:r>
              <a:rPr lang="en-US" dirty="0" smtClean="0"/>
              <a:t>              </a:t>
            </a:r>
            <a:r>
              <a:rPr lang="en-US" dirty="0" err="1" smtClean="0"/>
              <a:t>weatherId</a:t>
            </a:r>
            <a:r>
              <a:rPr lang="en-US" dirty="0" smtClean="0"/>
              <a:t>: '804',</a:t>
            </a:r>
          </a:p>
          <a:p>
            <a:r>
              <a:rPr lang="en-US" dirty="0" smtClean="0"/>
              <a:t>              </a:t>
            </a:r>
            <a:r>
              <a:rPr lang="en-US" dirty="0" err="1" smtClean="0"/>
              <a:t>dayOrNight</a:t>
            </a:r>
            <a:r>
              <a:rPr lang="en-US" dirty="0" smtClean="0"/>
              <a:t>: 'd',</a:t>
            </a:r>
          </a:p>
          <a:p>
            <a:r>
              <a:rPr lang="en-US" dirty="0" smtClean="0"/>
              <a:t>              temp: { current: 14, min: 12, max: 22 }</a:t>
            </a:r>
          </a:p>
          <a:p>
            <a:r>
              <a:rPr lang="en-US" dirty="0" smtClean="0"/>
              <a:t>          },</a:t>
            </a:r>
          </a:p>
          <a:p>
            <a:r>
              <a:rPr lang="en-US" dirty="0" smtClean="0"/>
              <a:t>          </a:t>
            </a:r>
            <a:r>
              <a:rPr lang="en-US" dirty="0" err="1" smtClean="0"/>
              <a:t>precip</a:t>
            </a:r>
            <a:r>
              <a:rPr lang="en-US" dirty="0" smtClean="0"/>
              <a:t>: { value: 4 },</a:t>
            </a:r>
          </a:p>
          <a:p>
            <a:r>
              <a:rPr lang="en-US" dirty="0" smtClean="0"/>
              <a:t>          humidity: { value: 36 },</a:t>
            </a:r>
          </a:p>
          <a:p>
            <a:r>
              <a:rPr lang="en-US" dirty="0" smtClean="0"/>
              <a:t>          wind: { value: 17 },</a:t>
            </a:r>
          </a:p>
          <a:p>
            <a:r>
              <a:rPr lang="en-US" dirty="0" smtClean="0"/>
              <a:t>          unit: {</a:t>
            </a:r>
          </a:p>
          <a:p>
            <a:r>
              <a:rPr lang="en-US" dirty="0" smtClean="0"/>
              <a:t>            temp: { symbol: 'F', degree: true },</a:t>
            </a:r>
          </a:p>
          <a:p>
            <a:r>
              <a:rPr lang="en-US" dirty="0" smtClean="0"/>
              <a:t>            </a:t>
            </a:r>
            <a:r>
              <a:rPr lang="en-US" dirty="0" err="1" smtClean="0"/>
              <a:t>precip</a:t>
            </a:r>
            <a:r>
              <a:rPr lang="en-US" dirty="0" smtClean="0"/>
              <a:t>: { symbol: 'mm' },</a:t>
            </a:r>
          </a:p>
          <a:p>
            <a:r>
              <a:rPr lang="en-US" dirty="0" smtClean="0"/>
              <a:t>            humidity: { symbol: '%' },</a:t>
            </a:r>
          </a:p>
          <a:p>
            <a:r>
              <a:rPr lang="en-US" dirty="0" smtClean="0"/>
              <a:t>            wind: { symbol: 'mph' }</a:t>
            </a:r>
          </a:p>
          <a:p>
            <a:r>
              <a:rPr lang="en-US" dirty="0" smtClean="0"/>
              <a:t>          }          </a:t>
            </a:r>
          </a:p>
          <a:p>
            <a:r>
              <a:rPr lang="en-US" dirty="0" smtClean="0"/>
              <a:t>     };                        </a:t>
            </a:r>
          </a:p>
          <a:p>
            <a:r>
              <a:rPr lang="en-US" dirty="0" smtClean="0"/>
              <a:t>    </a:t>
            </a:r>
          </a:p>
          <a:p>
            <a:r>
              <a:rPr lang="en-US" dirty="0" smtClean="0"/>
              <a:t>    return {</a:t>
            </a:r>
          </a:p>
          <a:p>
            <a:r>
              <a:rPr lang="en-US" dirty="0" smtClean="0"/>
              <a:t>        </a:t>
            </a:r>
            <a:r>
              <a:rPr lang="en-US" dirty="0" err="1" smtClean="0"/>
              <a:t>dummyData</a:t>
            </a:r>
            <a:r>
              <a:rPr lang="en-US" dirty="0" smtClean="0"/>
              <a:t>: </a:t>
            </a:r>
            <a:r>
              <a:rPr lang="en-US" dirty="0" err="1" smtClean="0"/>
              <a:t>dummyData</a:t>
            </a:r>
            <a:endParaRPr lang="en-US" dirty="0" smtClean="0"/>
          </a:p>
          <a:p>
            <a:r>
              <a:rPr lang="en-US" dirty="0" smtClean="0"/>
              <a:t>    }</a:t>
            </a:r>
          </a:p>
          <a:p>
            <a:r>
              <a:rPr lang="en-US" dirty="0" smtClean="0"/>
              <a:t>  }</a:t>
            </a:r>
          </a:p>
          <a:p>
            <a:endParaRPr lang="en-US" dirty="0" smtClean="0"/>
          </a:p>
          <a:p>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21</a:t>
            </a:fld>
            <a:endParaRPr lang="en-US"/>
          </a:p>
        </p:txBody>
      </p:sp>
    </p:spTree>
    <p:extLst>
      <p:ext uri="{BB962C8B-B14F-4D97-AF65-F5344CB8AC3E}">
        <p14:creationId xmlns:p14="http://schemas.microsoft.com/office/powerpoint/2010/main" val="1766938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Snippet_04.js</a:t>
            </a:r>
          </a:p>
          <a:p>
            <a:endParaRPr lang="en-US" dirty="0" smtClean="0"/>
          </a:p>
          <a:p>
            <a:r>
              <a:rPr lang="en-US" dirty="0" smtClean="0"/>
              <a:t>/* weather.service.js */</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.service('</a:t>
            </a:r>
            <a:r>
              <a:rPr lang="en-US" dirty="0" err="1" smtClean="0"/>
              <a:t>weatherService</a:t>
            </a:r>
            <a:r>
              <a:rPr lang="en-US" dirty="0" smtClean="0"/>
              <a:t>', </a:t>
            </a:r>
            <a:r>
              <a:rPr lang="en-US" dirty="0" err="1" smtClean="0"/>
              <a:t>weatherService</a:t>
            </a:r>
            <a:r>
              <a:rPr lang="en-US" dirty="0" smtClean="0"/>
              <a:t>);  </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weatherService</a:t>
            </a:r>
            <a:r>
              <a:rPr lang="en-US" dirty="0" smtClean="0"/>
              <a:t>() {    </a:t>
            </a:r>
          </a:p>
          <a:p>
            <a:r>
              <a:rPr lang="en-US" dirty="0" smtClean="0"/>
              <a:t>      </a:t>
            </a:r>
          </a:p>
          <a:p>
            <a:r>
              <a:rPr lang="en-US" dirty="0" smtClean="0"/>
              <a:t>     </a:t>
            </a:r>
            <a:r>
              <a:rPr lang="en-US" dirty="0" err="1" smtClean="0"/>
              <a:t>var</a:t>
            </a:r>
            <a:r>
              <a:rPr lang="en-US" dirty="0" smtClean="0"/>
              <a:t> </a:t>
            </a:r>
            <a:r>
              <a:rPr lang="en-US" dirty="0" err="1" smtClean="0"/>
              <a:t>dummyData</a:t>
            </a:r>
            <a:r>
              <a:rPr lang="en-US" dirty="0" smtClean="0"/>
              <a:t> = {</a:t>
            </a:r>
          </a:p>
          <a:p>
            <a:r>
              <a:rPr lang="en-US" dirty="0" smtClean="0"/>
              <a:t>          city: { name: '</a:t>
            </a:r>
            <a:r>
              <a:rPr lang="en-US" dirty="0" err="1" smtClean="0"/>
              <a:t>Gothem</a:t>
            </a:r>
            <a:r>
              <a:rPr lang="en-US" dirty="0" smtClean="0"/>
              <a:t>' },</a:t>
            </a:r>
          </a:p>
          <a:p>
            <a:r>
              <a:rPr lang="en-US" dirty="0" smtClean="0"/>
              <a:t>          main: {</a:t>
            </a:r>
          </a:p>
          <a:p>
            <a:r>
              <a:rPr lang="en-US" dirty="0" smtClean="0"/>
              <a:t>              date: new Date(),</a:t>
            </a:r>
          </a:p>
          <a:p>
            <a:r>
              <a:rPr lang="en-US" dirty="0" smtClean="0"/>
              <a:t>              description: 'Cold',</a:t>
            </a:r>
          </a:p>
          <a:p>
            <a:r>
              <a:rPr lang="en-US" dirty="0" smtClean="0"/>
              <a:t>              </a:t>
            </a:r>
            <a:r>
              <a:rPr lang="en-US" dirty="0" err="1" smtClean="0"/>
              <a:t>weatherId</a:t>
            </a:r>
            <a:r>
              <a:rPr lang="en-US" dirty="0" smtClean="0"/>
              <a:t>: '804',</a:t>
            </a:r>
          </a:p>
          <a:p>
            <a:r>
              <a:rPr lang="en-US" dirty="0" smtClean="0"/>
              <a:t>              </a:t>
            </a:r>
            <a:r>
              <a:rPr lang="en-US" dirty="0" err="1" smtClean="0"/>
              <a:t>dayOrNight</a:t>
            </a:r>
            <a:r>
              <a:rPr lang="en-US" dirty="0" smtClean="0"/>
              <a:t>: 'd',</a:t>
            </a:r>
          </a:p>
          <a:p>
            <a:r>
              <a:rPr lang="en-US" dirty="0" smtClean="0"/>
              <a:t>              temp: { current: 14, min: 12, max: 22 }</a:t>
            </a:r>
          </a:p>
          <a:p>
            <a:r>
              <a:rPr lang="en-US" dirty="0" smtClean="0"/>
              <a:t>          },</a:t>
            </a:r>
          </a:p>
          <a:p>
            <a:r>
              <a:rPr lang="en-US" dirty="0" smtClean="0"/>
              <a:t>          </a:t>
            </a:r>
            <a:r>
              <a:rPr lang="en-US" dirty="0" err="1" smtClean="0"/>
              <a:t>precip</a:t>
            </a:r>
            <a:r>
              <a:rPr lang="en-US" dirty="0" smtClean="0"/>
              <a:t>: { value: 4 },</a:t>
            </a:r>
          </a:p>
          <a:p>
            <a:r>
              <a:rPr lang="en-US" dirty="0" smtClean="0"/>
              <a:t>          humidity: { value: 36 },</a:t>
            </a:r>
          </a:p>
          <a:p>
            <a:r>
              <a:rPr lang="en-US" dirty="0" smtClean="0"/>
              <a:t>          wind: { value: 17 },</a:t>
            </a:r>
          </a:p>
          <a:p>
            <a:r>
              <a:rPr lang="en-US" dirty="0" smtClean="0"/>
              <a:t>          unit: {</a:t>
            </a:r>
          </a:p>
          <a:p>
            <a:r>
              <a:rPr lang="en-US" dirty="0" smtClean="0"/>
              <a:t>            temp: { symbol: 'F', degree: true },</a:t>
            </a:r>
          </a:p>
          <a:p>
            <a:r>
              <a:rPr lang="en-US" dirty="0" smtClean="0"/>
              <a:t>            </a:t>
            </a:r>
            <a:r>
              <a:rPr lang="en-US" dirty="0" err="1" smtClean="0"/>
              <a:t>precip</a:t>
            </a:r>
            <a:r>
              <a:rPr lang="en-US" dirty="0" smtClean="0"/>
              <a:t>: { symbol: 'mm' },</a:t>
            </a:r>
          </a:p>
          <a:p>
            <a:r>
              <a:rPr lang="en-US" dirty="0" smtClean="0"/>
              <a:t>            humidity: { symbol: '%' },</a:t>
            </a:r>
          </a:p>
          <a:p>
            <a:r>
              <a:rPr lang="en-US" dirty="0" smtClean="0"/>
              <a:t>            wind: { symbol: 'mph' }</a:t>
            </a:r>
          </a:p>
          <a:p>
            <a:r>
              <a:rPr lang="en-US" dirty="0" smtClean="0"/>
              <a:t>          }          </a:t>
            </a:r>
          </a:p>
          <a:p>
            <a:r>
              <a:rPr lang="en-US" dirty="0" smtClean="0"/>
              <a:t>     };                        </a:t>
            </a:r>
          </a:p>
          <a:p>
            <a:r>
              <a:rPr lang="en-US" dirty="0" smtClean="0"/>
              <a:t>    </a:t>
            </a:r>
          </a:p>
          <a:p>
            <a:r>
              <a:rPr lang="en-US" dirty="0" smtClean="0"/>
              <a:t>    return {</a:t>
            </a:r>
          </a:p>
          <a:p>
            <a:r>
              <a:rPr lang="en-US" dirty="0" smtClean="0"/>
              <a:t>        </a:t>
            </a:r>
            <a:r>
              <a:rPr lang="en-US" dirty="0" err="1" smtClean="0"/>
              <a:t>dummyData</a:t>
            </a:r>
            <a:r>
              <a:rPr lang="en-US" dirty="0" smtClean="0"/>
              <a:t>: </a:t>
            </a:r>
            <a:r>
              <a:rPr lang="en-US" dirty="0" err="1" smtClean="0"/>
              <a:t>dummyData</a:t>
            </a:r>
            <a:endParaRPr lang="en-US" dirty="0" smtClean="0"/>
          </a:p>
          <a:p>
            <a:r>
              <a:rPr lang="en-US" dirty="0" smtClean="0"/>
              <a:t>    }</a:t>
            </a:r>
          </a:p>
          <a:p>
            <a:r>
              <a:rPr lang="en-US" dirty="0" smtClean="0"/>
              <a:t>  }</a:t>
            </a:r>
          </a:p>
          <a:p>
            <a:endParaRPr lang="en-US" dirty="0" smtClean="0"/>
          </a:p>
          <a:p>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22</a:t>
            </a:fld>
            <a:endParaRPr lang="en-US"/>
          </a:p>
        </p:txBody>
      </p:sp>
    </p:spTree>
    <p:extLst>
      <p:ext uri="{BB962C8B-B14F-4D97-AF65-F5344CB8AC3E}">
        <p14:creationId xmlns:p14="http://schemas.microsoft.com/office/powerpoint/2010/main" val="119228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Snippet_02.js</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.controller('</a:t>
            </a:r>
            <a:r>
              <a:rPr lang="en-US" dirty="0" err="1" smtClean="0"/>
              <a:t>ForcastController</a:t>
            </a:r>
            <a:r>
              <a:rPr lang="en-US" dirty="0" smtClean="0"/>
              <a:t>', </a:t>
            </a:r>
            <a:r>
              <a:rPr lang="en-US" dirty="0" err="1" smtClean="0"/>
              <a:t>ForcastController</a:t>
            </a:r>
            <a:r>
              <a:rPr lang="en-US" dirty="0" smtClean="0"/>
              <a:t>);</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ForcastController</a:t>
            </a:r>
            <a:r>
              <a:rPr lang="en-US" dirty="0" smtClean="0"/>
              <a:t>($log) {</a:t>
            </a:r>
          </a:p>
          <a:p>
            <a:r>
              <a:rPr lang="en-US" dirty="0" smtClean="0"/>
              <a:t>    </a:t>
            </a:r>
            <a:r>
              <a:rPr lang="en-US" dirty="0" err="1" smtClean="0"/>
              <a:t>var</a:t>
            </a:r>
            <a:r>
              <a:rPr lang="en-US" dirty="0" smtClean="0"/>
              <a:t> </a:t>
            </a:r>
            <a:r>
              <a:rPr lang="en-US" dirty="0" err="1" smtClean="0"/>
              <a:t>vm</a:t>
            </a:r>
            <a:r>
              <a:rPr lang="en-US" dirty="0" smtClean="0"/>
              <a:t> = this;                 </a:t>
            </a:r>
          </a:p>
          <a:p>
            <a:r>
              <a:rPr lang="en-US" dirty="0" smtClean="0"/>
              <a:t>    </a:t>
            </a:r>
          </a:p>
          <a:p>
            <a:r>
              <a:rPr lang="en-US" dirty="0" smtClean="0"/>
              <a:t>    $</a:t>
            </a:r>
            <a:r>
              <a:rPr lang="en-US" dirty="0" err="1" smtClean="0"/>
              <a:t>log.debug</a:t>
            </a:r>
            <a:r>
              <a:rPr lang="en-US" dirty="0" smtClean="0"/>
              <a:t>('</a:t>
            </a:r>
            <a:r>
              <a:rPr lang="en-US" dirty="0" err="1" smtClean="0"/>
              <a:t>vm</a:t>
            </a:r>
            <a:r>
              <a:rPr lang="en-US" dirty="0" smtClean="0"/>
              <a:t>', </a:t>
            </a:r>
            <a:r>
              <a:rPr lang="en-US" dirty="0" err="1" smtClean="0"/>
              <a:t>vm</a:t>
            </a:r>
            <a:r>
              <a:rPr lang="en-US" dirty="0" smtClean="0"/>
              <a:t>);         </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CBFE7A8D-E51E-4082-B063-34821D0C46A9}" type="slidenum">
              <a:rPr lang="en-US" smtClean="0"/>
              <a:t>12</a:t>
            </a:fld>
            <a:endParaRPr lang="en-US"/>
          </a:p>
        </p:txBody>
      </p:sp>
    </p:spTree>
    <p:extLst>
      <p:ext uri="{BB962C8B-B14F-4D97-AF65-F5344CB8AC3E}">
        <p14:creationId xmlns:p14="http://schemas.microsoft.com/office/powerpoint/2010/main" val="177779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Snippet_03.html</a:t>
            </a:r>
          </a:p>
          <a:p>
            <a:endParaRPr lang="en-US" dirty="0" smtClean="0"/>
          </a:p>
          <a:p>
            <a:r>
              <a:rPr lang="en-US" dirty="0" smtClean="0"/>
              <a:t>&lt;div class="row"&gt;</a:t>
            </a:r>
          </a:p>
          <a:p>
            <a:r>
              <a:rPr lang="en-US" dirty="0" smtClean="0"/>
              <a:t>    &lt;div class="col-lg-12 col-md-12 col-xs-12"&gt;</a:t>
            </a:r>
          </a:p>
          <a:p>
            <a:r>
              <a:rPr lang="en-US" dirty="0" smtClean="0"/>
              <a:t>        &lt;div class="</a:t>
            </a:r>
            <a:r>
              <a:rPr lang="en-US" dirty="0" err="1" smtClean="0"/>
              <a:t>dailyForcast</a:t>
            </a:r>
            <a:r>
              <a:rPr lang="en-US" dirty="0" smtClean="0"/>
              <a:t> panel"&gt;</a:t>
            </a:r>
          </a:p>
          <a:p>
            <a:r>
              <a:rPr lang="en-US" dirty="0" smtClean="0"/>
              <a:t>            &lt;div class="panel-heading"&gt;</a:t>
            </a:r>
          </a:p>
          <a:p>
            <a:r>
              <a:rPr lang="en-US" dirty="0" smtClean="0"/>
              <a:t>                &lt;h3 class="location panel-title"&gt;</a:t>
            </a:r>
          </a:p>
          <a:p>
            <a:r>
              <a:rPr lang="en-US" dirty="0" smtClean="0"/>
              <a:t>                    city.name &lt;small&gt;(Today)&lt;/small&gt;</a:t>
            </a:r>
          </a:p>
          <a:p>
            <a:r>
              <a:rPr lang="en-US" dirty="0" smtClean="0"/>
              <a:t>                &lt;/h3&gt;                </a:t>
            </a:r>
          </a:p>
          <a:p>
            <a:r>
              <a:rPr lang="en-US" dirty="0" smtClean="0"/>
              <a:t>            &lt;/div&gt;</a:t>
            </a:r>
          </a:p>
          <a:p>
            <a:r>
              <a:rPr lang="en-US" dirty="0" smtClean="0"/>
              <a:t>            &lt;div class="panel-body"&gt;                </a:t>
            </a:r>
          </a:p>
          <a:p>
            <a:r>
              <a:rPr lang="en-US" dirty="0" smtClean="0"/>
              <a:t>                &lt;div class="well well-</a:t>
            </a:r>
            <a:r>
              <a:rPr lang="en-US" dirty="0" err="1" smtClean="0"/>
              <a:t>sm</a:t>
            </a:r>
            <a:r>
              <a:rPr lang="en-US" dirty="0" smtClean="0"/>
              <a:t>"&gt;</a:t>
            </a:r>
          </a:p>
          <a:p>
            <a:r>
              <a:rPr lang="en-US" dirty="0" smtClean="0"/>
              <a:t>                    &lt;div class="row"&gt;</a:t>
            </a:r>
          </a:p>
          <a:p>
            <a:r>
              <a:rPr lang="en-US" dirty="0" smtClean="0"/>
              <a:t>                        &lt;div class="col-lg-12 col-md-12 col-xs-12"&gt;</a:t>
            </a:r>
          </a:p>
          <a:p>
            <a:r>
              <a:rPr lang="en-US" dirty="0" smtClean="0"/>
              <a:t>                            &lt;h4 class="time"&gt;</a:t>
            </a:r>
            <a:r>
              <a:rPr lang="en-US" dirty="0" err="1" smtClean="0"/>
              <a:t>main.date</a:t>
            </a:r>
            <a:r>
              <a:rPr lang="en-US" dirty="0" smtClean="0"/>
              <a:t>&lt;/h4&gt;</a:t>
            </a:r>
          </a:p>
          <a:p>
            <a:r>
              <a:rPr lang="en-US" dirty="0" smtClean="0"/>
              <a:t>                        &lt;/div&gt;</a:t>
            </a:r>
          </a:p>
          <a:p>
            <a:r>
              <a:rPr lang="en-US" dirty="0" smtClean="0"/>
              <a:t>                    &lt;/div&gt;</a:t>
            </a:r>
          </a:p>
          <a:p>
            <a:r>
              <a:rPr lang="en-US" dirty="0" smtClean="0"/>
              <a:t>                    &lt;div class="row"&gt;</a:t>
            </a:r>
          </a:p>
          <a:p>
            <a:r>
              <a:rPr lang="en-US" dirty="0" smtClean="0"/>
              <a:t>                        &lt;div class="col-lg-12 col-md-12 col-xs-12"&gt;</a:t>
            </a:r>
          </a:p>
          <a:p>
            <a:r>
              <a:rPr lang="en-US" dirty="0" smtClean="0"/>
              <a:t>                            &lt;p class="description"&gt;</a:t>
            </a:r>
            <a:r>
              <a:rPr lang="en-US" dirty="0" err="1" smtClean="0"/>
              <a:t>main.description</a:t>
            </a:r>
            <a:r>
              <a:rPr lang="en-US" dirty="0" smtClean="0"/>
              <a:t>&lt;/p&gt;</a:t>
            </a:r>
          </a:p>
          <a:p>
            <a:r>
              <a:rPr lang="en-US" dirty="0" smtClean="0"/>
              <a:t>                        &lt;/div&gt;</a:t>
            </a:r>
          </a:p>
          <a:p>
            <a:r>
              <a:rPr lang="en-US" dirty="0" smtClean="0"/>
              <a:t>                    &lt;/div&gt;</a:t>
            </a:r>
          </a:p>
          <a:p>
            <a:r>
              <a:rPr lang="en-US" dirty="0" smtClean="0"/>
              <a:t>                    &lt;div class="row"&gt;</a:t>
            </a:r>
          </a:p>
          <a:p>
            <a:r>
              <a:rPr lang="en-US" dirty="0" smtClean="0"/>
              <a:t>                        &lt;div class="col-lg-3 col-md-3 col-xs-12"&gt;</a:t>
            </a:r>
          </a:p>
          <a:p>
            <a:r>
              <a:rPr lang="en-US" dirty="0" smtClean="0"/>
              <a:t>                            &lt;</a:t>
            </a:r>
            <a:r>
              <a:rPr lang="en-US" dirty="0" err="1" smtClean="0"/>
              <a:t>i</a:t>
            </a:r>
            <a:r>
              <a:rPr lang="en-US" dirty="0" smtClean="0"/>
              <a:t> class="icon </a:t>
            </a:r>
            <a:r>
              <a:rPr lang="en-US" dirty="0" err="1" smtClean="0"/>
              <a:t>owf</a:t>
            </a:r>
            <a:r>
              <a:rPr lang="en-US" dirty="0" smtClean="0"/>
              <a:t> </a:t>
            </a:r>
            <a:r>
              <a:rPr lang="en-US" dirty="0" err="1" smtClean="0"/>
              <a:t>owf-weatherId-dayNight</a:t>
            </a:r>
            <a:r>
              <a:rPr lang="en-US" dirty="0" smtClean="0"/>
              <a:t>" tooltip="Description"&gt;&lt;/</a:t>
            </a:r>
            <a:r>
              <a:rPr lang="en-US" dirty="0" err="1" smtClean="0"/>
              <a:t>i</a:t>
            </a:r>
            <a:r>
              <a:rPr lang="en-US" dirty="0" smtClean="0"/>
              <a:t>&gt;</a:t>
            </a:r>
          </a:p>
          <a:p>
            <a:r>
              <a:rPr lang="en-US" dirty="0" smtClean="0"/>
              <a:t>                            &lt;span class="current"&gt;</a:t>
            </a:r>
          </a:p>
          <a:p>
            <a:r>
              <a:rPr lang="en-US" dirty="0" smtClean="0"/>
              <a:t>                                </a:t>
            </a:r>
            <a:r>
              <a:rPr lang="en-US" dirty="0" err="1" smtClean="0"/>
              <a:t>main.temp.current</a:t>
            </a:r>
            <a:endParaRPr lang="en-US" dirty="0" smtClean="0"/>
          </a:p>
          <a:p>
            <a:r>
              <a:rPr lang="en-US" dirty="0" smtClean="0"/>
              <a:t>                                &lt;span class="unit"&gt;&amp;</a:t>
            </a:r>
            <a:r>
              <a:rPr lang="en-US" dirty="0" err="1" smtClean="0"/>
              <a:t>deg;unit.temp.symbol</a:t>
            </a:r>
            <a:r>
              <a:rPr lang="en-US" dirty="0" smtClean="0"/>
              <a:t>&lt;/span&gt;</a:t>
            </a:r>
          </a:p>
          <a:p>
            <a:r>
              <a:rPr lang="en-US" dirty="0" smtClean="0"/>
              <a:t>                            &lt;/span&gt;                            </a:t>
            </a:r>
          </a:p>
          <a:p>
            <a:r>
              <a:rPr lang="en-US" dirty="0" smtClean="0"/>
              <a:t>                        &lt;/div&gt;</a:t>
            </a:r>
          </a:p>
          <a:p>
            <a:r>
              <a:rPr lang="en-US" dirty="0" smtClean="0"/>
              <a:t>                        &lt;div class="details col-lg-9 col-md-9 col-xs-12"&gt;</a:t>
            </a:r>
          </a:p>
          <a:p>
            <a:r>
              <a:rPr lang="en-US" dirty="0" smtClean="0"/>
              <a:t>                            &lt;div class="</a:t>
            </a:r>
            <a:r>
              <a:rPr lang="en-US" dirty="0" err="1" smtClean="0"/>
              <a:t>precip</a:t>
            </a:r>
            <a:r>
              <a:rPr lang="en-US" dirty="0" smtClean="0"/>
              <a:t>" title="Precipitation"&gt;</a:t>
            </a:r>
          </a:p>
          <a:p>
            <a:r>
              <a:rPr lang="en-US" dirty="0" smtClean="0"/>
              <a:t>                                &lt;label&gt;Precipitation&lt;/label&gt;</a:t>
            </a:r>
          </a:p>
          <a:p>
            <a:r>
              <a:rPr lang="en-US" dirty="0" smtClean="0"/>
              <a:t>                                </a:t>
            </a:r>
            <a:r>
              <a:rPr lang="en-US" dirty="0" err="1" smtClean="0"/>
              <a:t>main.precip.value</a:t>
            </a:r>
            <a:r>
              <a:rPr lang="en-US" dirty="0" smtClean="0"/>
              <a:t> </a:t>
            </a:r>
            <a:r>
              <a:rPr lang="en-US" dirty="0" err="1" smtClean="0"/>
              <a:t>unit.precip.symbol</a:t>
            </a:r>
            <a:endParaRPr lang="en-US" dirty="0" smtClean="0"/>
          </a:p>
          <a:p>
            <a:r>
              <a:rPr lang="en-US" dirty="0" smtClean="0"/>
              <a:t>                            &lt;/div&gt;</a:t>
            </a:r>
          </a:p>
          <a:p>
            <a:r>
              <a:rPr lang="en-US" dirty="0" smtClean="0"/>
              <a:t>                            &lt;div class="humid" title="humidity"&gt;</a:t>
            </a:r>
          </a:p>
          <a:p>
            <a:r>
              <a:rPr lang="en-US" dirty="0" smtClean="0"/>
              <a:t>                                &lt;label&gt;Humidity&lt;/label&gt;</a:t>
            </a:r>
          </a:p>
          <a:p>
            <a:r>
              <a:rPr lang="en-US" dirty="0" smtClean="0"/>
              <a:t>                                </a:t>
            </a:r>
            <a:r>
              <a:rPr lang="en-US" dirty="0" err="1" smtClean="0"/>
              <a:t>main.humidity.value</a:t>
            </a:r>
            <a:r>
              <a:rPr lang="en-US" dirty="0" smtClean="0"/>
              <a:t> </a:t>
            </a:r>
            <a:r>
              <a:rPr lang="en-US" dirty="0" err="1" smtClean="0"/>
              <a:t>unit.humidity.symbol</a:t>
            </a:r>
            <a:endParaRPr lang="en-US" dirty="0" smtClean="0"/>
          </a:p>
          <a:p>
            <a:r>
              <a:rPr lang="en-US" dirty="0" smtClean="0"/>
              <a:t>                            &lt;/div&gt;</a:t>
            </a:r>
          </a:p>
          <a:p>
            <a:r>
              <a:rPr lang="en-US" dirty="0" smtClean="0"/>
              <a:t>                            &lt;div class="wind" title="Wind"&gt;</a:t>
            </a:r>
          </a:p>
          <a:p>
            <a:r>
              <a:rPr lang="en-US" dirty="0" smtClean="0"/>
              <a:t>                                &lt;label&gt;Wind&lt;/label&gt;</a:t>
            </a:r>
          </a:p>
          <a:p>
            <a:r>
              <a:rPr lang="en-US" dirty="0" smtClean="0"/>
              <a:t>                                </a:t>
            </a:r>
            <a:r>
              <a:rPr lang="en-US" dirty="0" err="1" smtClean="0"/>
              <a:t>main.wind.value</a:t>
            </a:r>
            <a:r>
              <a:rPr lang="en-US" dirty="0" smtClean="0"/>
              <a:t> </a:t>
            </a:r>
            <a:r>
              <a:rPr lang="en-US" dirty="0" err="1" smtClean="0"/>
              <a:t>unit.wind.symbol</a:t>
            </a:r>
            <a:endParaRPr lang="en-US" dirty="0" smtClean="0"/>
          </a:p>
          <a:p>
            <a:r>
              <a:rPr lang="en-US" dirty="0" smtClean="0"/>
              <a:t>                            &lt;/div&gt;</a:t>
            </a:r>
          </a:p>
          <a:p>
            <a:r>
              <a:rPr lang="en-US" dirty="0" smtClean="0"/>
              <a:t>                        &lt;/div&gt;</a:t>
            </a:r>
          </a:p>
          <a:p>
            <a:r>
              <a:rPr lang="en-US" dirty="0" smtClean="0"/>
              <a:t>                    &lt;/div&gt;                    </a:t>
            </a:r>
          </a:p>
          <a:p>
            <a:r>
              <a:rPr lang="en-US" dirty="0" smtClean="0"/>
              <a:t>                        </a:t>
            </a:r>
          </a:p>
          <a:p>
            <a:r>
              <a:rPr lang="en-US" dirty="0" smtClean="0"/>
              <a:t>                    &lt;div  class="row hidden-</a:t>
            </a:r>
            <a:r>
              <a:rPr lang="en-US" dirty="0" err="1" smtClean="0"/>
              <a:t>xs</a:t>
            </a:r>
            <a:r>
              <a:rPr lang="en-US" dirty="0" smtClean="0"/>
              <a:t>"&gt;</a:t>
            </a:r>
          </a:p>
          <a:p>
            <a:r>
              <a:rPr lang="en-US" dirty="0" smtClean="0"/>
              <a:t>                        &lt;div class="col-lg-3 col-md-3 hidden-</a:t>
            </a:r>
            <a:r>
              <a:rPr lang="en-US" dirty="0" err="1" smtClean="0"/>
              <a:t>xs</a:t>
            </a:r>
            <a:r>
              <a:rPr lang="en-US" dirty="0" smtClean="0"/>
              <a:t>"&gt;</a:t>
            </a:r>
          </a:p>
          <a:p>
            <a:r>
              <a:rPr lang="en-US" dirty="0" smtClean="0"/>
              <a:t>                        &lt;/div&gt;</a:t>
            </a:r>
          </a:p>
          <a:p>
            <a:r>
              <a:rPr lang="en-US" dirty="0" smtClean="0"/>
              <a:t>                        &lt;div class="col-lg-9 col-md-9 col-xs-12"&gt; </a:t>
            </a:r>
          </a:p>
          <a:p>
            <a:r>
              <a:rPr lang="en-US" dirty="0" smtClean="0"/>
              <a:t>                            &lt;span class="min" title="Minimum"&gt;</a:t>
            </a:r>
          </a:p>
          <a:p>
            <a:r>
              <a:rPr lang="en-US" dirty="0" smtClean="0"/>
              <a:t>                                &lt;label&gt;Min&lt;/label&gt;</a:t>
            </a:r>
          </a:p>
          <a:p>
            <a:r>
              <a:rPr lang="en-US" dirty="0" smtClean="0"/>
              <a:t>                                &lt;span class="min"&gt;</a:t>
            </a:r>
          </a:p>
          <a:p>
            <a:r>
              <a:rPr lang="en-US" dirty="0" smtClean="0"/>
              <a:t>                                    </a:t>
            </a:r>
            <a:r>
              <a:rPr lang="en-US" dirty="0" err="1" smtClean="0"/>
              <a:t>main.temp.min</a:t>
            </a:r>
            <a:endParaRPr lang="en-US" dirty="0" smtClean="0"/>
          </a:p>
          <a:p>
            <a:r>
              <a:rPr lang="en-US" dirty="0" smtClean="0"/>
              <a:t>                                    &lt;span class="unit"&gt;&amp;</a:t>
            </a:r>
            <a:r>
              <a:rPr lang="en-US" dirty="0" err="1" smtClean="0"/>
              <a:t>deg;unit.temp.symbol</a:t>
            </a:r>
            <a:r>
              <a:rPr lang="en-US" dirty="0" smtClean="0"/>
              <a:t>&lt;/span&gt;</a:t>
            </a:r>
          </a:p>
          <a:p>
            <a:r>
              <a:rPr lang="en-US" dirty="0" smtClean="0"/>
              <a:t>                                &lt;/span&gt;                </a:t>
            </a:r>
          </a:p>
          <a:p>
            <a:r>
              <a:rPr lang="en-US" dirty="0" smtClean="0"/>
              <a:t>                            &lt;/span&gt;</a:t>
            </a:r>
          </a:p>
          <a:p>
            <a:r>
              <a:rPr lang="en-US" dirty="0" smtClean="0"/>
              <a:t>                            &lt;span class="max" title="Maximum"&gt;</a:t>
            </a:r>
          </a:p>
          <a:p>
            <a:r>
              <a:rPr lang="en-US" dirty="0" smtClean="0"/>
              <a:t>                                &lt;label&gt;Max&lt;/label&gt;</a:t>
            </a:r>
          </a:p>
          <a:p>
            <a:r>
              <a:rPr lang="en-US" dirty="0" smtClean="0"/>
              <a:t>                                &lt;span class="max"&gt;</a:t>
            </a:r>
          </a:p>
          <a:p>
            <a:r>
              <a:rPr lang="en-US" dirty="0" smtClean="0"/>
              <a:t>                                    </a:t>
            </a:r>
            <a:r>
              <a:rPr lang="en-US" dirty="0" err="1" smtClean="0"/>
              <a:t>main.temp.max</a:t>
            </a:r>
            <a:endParaRPr lang="en-US" dirty="0" smtClean="0"/>
          </a:p>
          <a:p>
            <a:r>
              <a:rPr lang="en-US" dirty="0" smtClean="0"/>
              <a:t>                                    &lt;span class="unit"&gt;&amp;</a:t>
            </a:r>
            <a:r>
              <a:rPr lang="en-US" dirty="0" err="1" smtClean="0"/>
              <a:t>deg;unit.temp.symbol</a:t>
            </a:r>
            <a:r>
              <a:rPr lang="en-US" dirty="0" smtClean="0"/>
              <a:t>&lt;/span&gt;</a:t>
            </a:r>
          </a:p>
          <a:p>
            <a:r>
              <a:rPr lang="en-US" dirty="0" smtClean="0"/>
              <a:t>                                &lt;/span&gt;</a:t>
            </a:r>
          </a:p>
          <a:p>
            <a:r>
              <a:rPr lang="en-US" dirty="0" smtClean="0"/>
              <a:t>                            &lt;/span&gt;</a:t>
            </a:r>
          </a:p>
          <a:p>
            <a:r>
              <a:rPr lang="en-US" dirty="0" smtClean="0"/>
              <a:t>                        &lt;/div&gt;                            </a:t>
            </a:r>
          </a:p>
          <a:p>
            <a:r>
              <a:rPr lang="en-US" dirty="0" smtClean="0"/>
              <a:t>                    &lt;/div&gt;</a:t>
            </a:r>
          </a:p>
          <a:p>
            <a:r>
              <a:rPr lang="en-US" dirty="0" smtClean="0"/>
              <a:t>                &lt;/div&gt;                        </a:t>
            </a:r>
          </a:p>
          <a:p>
            <a:r>
              <a:rPr lang="en-US" dirty="0" smtClean="0"/>
              <a:t>            &lt;/div&gt;</a:t>
            </a:r>
          </a:p>
          <a:p>
            <a:r>
              <a:rPr lang="en-US" dirty="0" smtClean="0"/>
              <a:t>        &lt;/div&gt;</a:t>
            </a:r>
          </a:p>
          <a:p>
            <a:r>
              <a:rPr lang="en-US" dirty="0" smtClean="0"/>
              <a:t>    &lt;/div&gt;</a:t>
            </a:r>
          </a:p>
          <a:p>
            <a:r>
              <a:rPr lang="en-US" dirty="0" smtClean="0"/>
              <a:t>&lt;/div&gt;</a:t>
            </a:r>
            <a:endParaRPr lang="en-US" dirty="0"/>
          </a:p>
        </p:txBody>
      </p:sp>
      <p:sp>
        <p:nvSpPr>
          <p:cNvPr id="4" name="Slide Number Placeholder 3"/>
          <p:cNvSpPr>
            <a:spLocks noGrp="1"/>
          </p:cNvSpPr>
          <p:nvPr>
            <p:ph type="sldNum" sz="quarter" idx="10"/>
          </p:nvPr>
        </p:nvSpPr>
        <p:spPr/>
        <p:txBody>
          <a:bodyPr/>
          <a:lstStyle/>
          <a:p>
            <a:fld id="{CBFE7A8D-E51E-4082-B063-34821D0C46A9}" type="slidenum">
              <a:rPr lang="en-US" smtClean="0"/>
              <a:t>13</a:t>
            </a:fld>
            <a:endParaRPr lang="en-US"/>
          </a:p>
        </p:txBody>
      </p:sp>
    </p:spTree>
    <p:extLst>
      <p:ext uri="{BB962C8B-B14F-4D97-AF65-F5344CB8AC3E}">
        <p14:creationId xmlns:p14="http://schemas.microsoft.com/office/powerpoint/2010/main" val="19573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Snippet_04.js</a:t>
            </a:r>
          </a:p>
          <a:p>
            <a:endParaRPr lang="en-US" dirty="0" smtClean="0"/>
          </a:p>
          <a:p>
            <a:r>
              <a:rPr lang="en-US" dirty="0" smtClean="0"/>
              <a:t>/* weather.service.js */</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.service('</a:t>
            </a:r>
            <a:r>
              <a:rPr lang="en-US" dirty="0" err="1" smtClean="0"/>
              <a:t>weatherService</a:t>
            </a:r>
            <a:r>
              <a:rPr lang="en-US" dirty="0" smtClean="0"/>
              <a:t>', </a:t>
            </a:r>
            <a:r>
              <a:rPr lang="en-US" dirty="0" err="1" smtClean="0"/>
              <a:t>weatherService</a:t>
            </a:r>
            <a:r>
              <a:rPr lang="en-US" dirty="0" smtClean="0"/>
              <a:t>);  </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weatherService</a:t>
            </a:r>
            <a:r>
              <a:rPr lang="en-US" dirty="0" smtClean="0"/>
              <a:t>() {    </a:t>
            </a:r>
          </a:p>
          <a:p>
            <a:r>
              <a:rPr lang="en-US" dirty="0" smtClean="0"/>
              <a:t>      </a:t>
            </a:r>
          </a:p>
          <a:p>
            <a:r>
              <a:rPr lang="en-US" dirty="0" smtClean="0"/>
              <a:t>     </a:t>
            </a:r>
            <a:r>
              <a:rPr lang="en-US" dirty="0" err="1" smtClean="0"/>
              <a:t>var</a:t>
            </a:r>
            <a:r>
              <a:rPr lang="en-US" dirty="0" smtClean="0"/>
              <a:t> </a:t>
            </a:r>
            <a:r>
              <a:rPr lang="en-US" dirty="0" err="1" smtClean="0"/>
              <a:t>dummyData</a:t>
            </a:r>
            <a:r>
              <a:rPr lang="en-US" dirty="0" smtClean="0"/>
              <a:t> = {</a:t>
            </a:r>
          </a:p>
          <a:p>
            <a:r>
              <a:rPr lang="en-US" dirty="0" smtClean="0"/>
              <a:t>          city: { name: '</a:t>
            </a:r>
            <a:r>
              <a:rPr lang="en-US" dirty="0" err="1" smtClean="0"/>
              <a:t>Gothem</a:t>
            </a:r>
            <a:r>
              <a:rPr lang="en-US" dirty="0" smtClean="0"/>
              <a:t>' },</a:t>
            </a:r>
          </a:p>
          <a:p>
            <a:r>
              <a:rPr lang="en-US" dirty="0" smtClean="0"/>
              <a:t>          main: {</a:t>
            </a:r>
          </a:p>
          <a:p>
            <a:r>
              <a:rPr lang="en-US" dirty="0" smtClean="0"/>
              <a:t>              date: new Date(),</a:t>
            </a:r>
          </a:p>
          <a:p>
            <a:r>
              <a:rPr lang="en-US" dirty="0" smtClean="0"/>
              <a:t>              description: 'Cold',</a:t>
            </a:r>
          </a:p>
          <a:p>
            <a:r>
              <a:rPr lang="en-US" dirty="0" smtClean="0"/>
              <a:t>              </a:t>
            </a:r>
            <a:r>
              <a:rPr lang="en-US" dirty="0" err="1" smtClean="0"/>
              <a:t>weatherId</a:t>
            </a:r>
            <a:r>
              <a:rPr lang="en-US" dirty="0" smtClean="0"/>
              <a:t>: '804',</a:t>
            </a:r>
          </a:p>
          <a:p>
            <a:r>
              <a:rPr lang="en-US" dirty="0" smtClean="0"/>
              <a:t>              </a:t>
            </a:r>
            <a:r>
              <a:rPr lang="en-US" dirty="0" err="1" smtClean="0"/>
              <a:t>dayOrNight</a:t>
            </a:r>
            <a:r>
              <a:rPr lang="en-US" dirty="0" smtClean="0"/>
              <a:t>: 'd',</a:t>
            </a:r>
          </a:p>
          <a:p>
            <a:r>
              <a:rPr lang="en-US" dirty="0" smtClean="0"/>
              <a:t>              temp: { current: 14, min: 12, max: 22 }</a:t>
            </a:r>
          </a:p>
          <a:p>
            <a:r>
              <a:rPr lang="en-US" dirty="0" smtClean="0"/>
              <a:t>          },</a:t>
            </a:r>
          </a:p>
          <a:p>
            <a:r>
              <a:rPr lang="en-US" dirty="0" smtClean="0"/>
              <a:t>          </a:t>
            </a:r>
            <a:r>
              <a:rPr lang="en-US" dirty="0" err="1" smtClean="0"/>
              <a:t>precip</a:t>
            </a:r>
            <a:r>
              <a:rPr lang="en-US" dirty="0" smtClean="0"/>
              <a:t>: { value: 4 },</a:t>
            </a:r>
          </a:p>
          <a:p>
            <a:r>
              <a:rPr lang="en-US" dirty="0" smtClean="0"/>
              <a:t>          humidity: { value: 36 },</a:t>
            </a:r>
          </a:p>
          <a:p>
            <a:r>
              <a:rPr lang="en-US" dirty="0" smtClean="0"/>
              <a:t>          wind: { value: 17 },</a:t>
            </a:r>
          </a:p>
          <a:p>
            <a:r>
              <a:rPr lang="en-US" dirty="0" smtClean="0"/>
              <a:t>          unit: {</a:t>
            </a:r>
          </a:p>
          <a:p>
            <a:r>
              <a:rPr lang="en-US" dirty="0" smtClean="0"/>
              <a:t>            temp: { symbol: 'F', degree: true },</a:t>
            </a:r>
          </a:p>
          <a:p>
            <a:r>
              <a:rPr lang="en-US" dirty="0" smtClean="0"/>
              <a:t>            </a:t>
            </a:r>
            <a:r>
              <a:rPr lang="en-US" dirty="0" err="1" smtClean="0"/>
              <a:t>precip</a:t>
            </a:r>
            <a:r>
              <a:rPr lang="en-US" dirty="0" smtClean="0"/>
              <a:t>: { symbol: 'mm' },</a:t>
            </a:r>
          </a:p>
          <a:p>
            <a:r>
              <a:rPr lang="en-US" dirty="0" smtClean="0"/>
              <a:t>            humidity: { symbol: '%' },</a:t>
            </a:r>
          </a:p>
          <a:p>
            <a:r>
              <a:rPr lang="en-US" dirty="0" smtClean="0"/>
              <a:t>            wind: { symbol: 'mph' }</a:t>
            </a:r>
          </a:p>
          <a:p>
            <a:r>
              <a:rPr lang="en-US" dirty="0" smtClean="0"/>
              <a:t>          }          </a:t>
            </a:r>
          </a:p>
          <a:p>
            <a:r>
              <a:rPr lang="en-US" dirty="0" smtClean="0"/>
              <a:t>     };                        </a:t>
            </a:r>
          </a:p>
          <a:p>
            <a:r>
              <a:rPr lang="en-US" dirty="0" smtClean="0"/>
              <a:t>    </a:t>
            </a:r>
          </a:p>
          <a:p>
            <a:r>
              <a:rPr lang="en-US" dirty="0" smtClean="0"/>
              <a:t>    return {</a:t>
            </a:r>
          </a:p>
          <a:p>
            <a:r>
              <a:rPr lang="en-US" dirty="0" smtClean="0"/>
              <a:t>        </a:t>
            </a:r>
            <a:r>
              <a:rPr lang="en-US" dirty="0" err="1" smtClean="0"/>
              <a:t>dummyData</a:t>
            </a:r>
            <a:r>
              <a:rPr lang="en-US" dirty="0" smtClean="0"/>
              <a:t>: </a:t>
            </a:r>
            <a:r>
              <a:rPr lang="en-US" dirty="0" err="1" smtClean="0"/>
              <a:t>dummyData</a:t>
            </a:r>
            <a:endParaRPr lang="en-US" dirty="0" smtClean="0"/>
          </a:p>
          <a:p>
            <a:r>
              <a:rPr lang="en-US" dirty="0" smtClean="0"/>
              <a:t>    }</a:t>
            </a:r>
          </a:p>
          <a:p>
            <a:r>
              <a:rPr lang="en-US" dirty="0" smtClean="0"/>
              <a:t>  }</a:t>
            </a:r>
          </a:p>
          <a:p>
            <a:endParaRPr lang="en-US" dirty="0" smtClean="0"/>
          </a:p>
          <a:p>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14</a:t>
            </a:fld>
            <a:endParaRPr lang="en-US"/>
          </a:p>
        </p:txBody>
      </p:sp>
    </p:spTree>
    <p:extLst>
      <p:ext uri="{BB962C8B-B14F-4D97-AF65-F5344CB8AC3E}">
        <p14:creationId xmlns:p14="http://schemas.microsoft.com/office/powerpoint/2010/main" val="283786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Snippet_05.js</a:t>
            </a:r>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.controller('</a:t>
            </a:r>
            <a:r>
              <a:rPr lang="en-US" dirty="0" err="1" smtClean="0"/>
              <a:t>ForcastController</a:t>
            </a:r>
            <a:r>
              <a:rPr lang="en-US" dirty="0" smtClean="0"/>
              <a:t>', </a:t>
            </a:r>
            <a:r>
              <a:rPr lang="en-US" dirty="0" err="1" smtClean="0"/>
              <a:t>ForcastController</a:t>
            </a:r>
            <a:r>
              <a:rPr lang="en-US" dirty="0" smtClean="0"/>
              <a:t>);</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ForcastController</a:t>
            </a:r>
            <a:r>
              <a:rPr lang="en-US" dirty="0" smtClean="0"/>
              <a:t>($log, </a:t>
            </a:r>
            <a:r>
              <a:rPr lang="en-US" dirty="0" err="1" smtClean="0"/>
              <a:t>weatherService</a:t>
            </a:r>
            <a:r>
              <a:rPr lang="en-US" dirty="0" smtClean="0"/>
              <a:t>) {    //inject </a:t>
            </a:r>
            <a:r>
              <a:rPr lang="en-US" dirty="0" err="1" smtClean="0"/>
              <a:t>weatherService</a:t>
            </a:r>
            <a:r>
              <a:rPr lang="en-US" dirty="0" smtClean="0"/>
              <a:t> into the controller</a:t>
            </a:r>
          </a:p>
          <a:p>
            <a:r>
              <a:rPr lang="en-US" dirty="0" smtClean="0"/>
              <a:t>    </a:t>
            </a:r>
            <a:r>
              <a:rPr lang="en-US" dirty="0" err="1" smtClean="0"/>
              <a:t>var</a:t>
            </a:r>
            <a:r>
              <a:rPr lang="en-US" dirty="0" smtClean="0"/>
              <a:t> </a:t>
            </a:r>
            <a:r>
              <a:rPr lang="en-US" dirty="0" err="1" smtClean="0"/>
              <a:t>vm</a:t>
            </a:r>
            <a:r>
              <a:rPr lang="en-US" dirty="0" smtClean="0"/>
              <a:t> = this;                 </a:t>
            </a:r>
          </a:p>
          <a:p>
            <a:r>
              <a:rPr lang="en-US" dirty="0" smtClean="0"/>
              <a:t>    </a:t>
            </a:r>
          </a:p>
          <a:p>
            <a:r>
              <a:rPr lang="en-US" dirty="0" smtClean="0"/>
              <a:t>    </a:t>
            </a:r>
            <a:r>
              <a:rPr lang="en-US" dirty="0" err="1" smtClean="0"/>
              <a:t>vm</a:t>
            </a:r>
            <a:r>
              <a:rPr lang="en-US" dirty="0" smtClean="0"/>
              <a:t> = </a:t>
            </a:r>
            <a:r>
              <a:rPr lang="en-US" dirty="0" err="1" smtClean="0"/>
              <a:t>weatherService.dummyData</a:t>
            </a:r>
            <a:r>
              <a:rPr lang="en-US" dirty="0" smtClean="0"/>
              <a:t>; // call our </a:t>
            </a:r>
            <a:r>
              <a:rPr lang="en-US" dirty="0" err="1" smtClean="0"/>
              <a:t>dummyData</a:t>
            </a:r>
            <a:r>
              <a:rPr lang="en-US" dirty="0" smtClean="0"/>
              <a:t> on the </a:t>
            </a:r>
            <a:r>
              <a:rPr lang="en-US" dirty="0" err="1" smtClean="0"/>
              <a:t>weatherService</a:t>
            </a:r>
            <a:endParaRPr lang="en-US" dirty="0" smtClean="0"/>
          </a:p>
          <a:p>
            <a:r>
              <a:rPr lang="en-US" dirty="0" smtClean="0"/>
              <a:t>    </a:t>
            </a:r>
          </a:p>
          <a:p>
            <a:r>
              <a:rPr lang="en-US" dirty="0" smtClean="0"/>
              <a:t>    $</a:t>
            </a:r>
            <a:r>
              <a:rPr lang="en-US" dirty="0" err="1" smtClean="0"/>
              <a:t>log.debug</a:t>
            </a:r>
            <a:r>
              <a:rPr lang="en-US" dirty="0" smtClean="0"/>
              <a:t>('</a:t>
            </a:r>
            <a:r>
              <a:rPr lang="en-US" dirty="0" err="1" smtClean="0"/>
              <a:t>vm</a:t>
            </a:r>
            <a:r>
              <a:rPr lang="en-US" dirty="0" smtClean="0"/>
              <a:t>', </a:t>
            </a:r>
            <a:r>
              <a:rPr lang="en-US" dirty="0" err="1" smtClean="0"/>
              <a:t>vm</a:t>
            </a:r>
            <a:r>
              <a:rPr lang="en-US" dirty="0" smtClean="0"/>
              <a:t>);         </a:t>
            </a:r>
          </a:p>
          <a:p>
            <a:r>
              <a:rPr lang="en-US" dirty="0" smtClean="0"/>
              <a:t>  }</a:t>
            </a:r>
          </a:p>
          <a:p>
            <a:r>
              <a:rPr lang="en-US" dirty="0" smtClean="0"/>
              <a:t>})();</a:t>
            </a:r>
          </a:p>
        </p:txBody>
      </p:sp>
      <p:sp>
        <p:nvSpPr>
          <p:cNvPr id="4" name="Slide Number Placeholder 3"/>
          <p:cNvSpPr>
            <a:spLocks noGrp="1"/>
          </p:cNvSpPr>
          <p:nvPr>
            <p:ph type="sldNum" sz="quarter" idx="10"/>
          </p:nvPr>
        </p:nvSpPr>
        <p:spPr/>
        <p:txBody>
          <a:bodyPr/>
          <a:lstStyle/>
          <a:p>
            <a:fld id="{CBFE7A8D-E51E-4082-B063-34821D0C46A9}" type="slidenum">
              <a:rPr lang="en-US" smtClean="0"/>
              <a:t>15</a:t>
            </a:fld>
            <a:endParaRPr lang="en-US"/>
          </a:p>
        </p:txBody>
      </p:sp>
    </p:spTree>
    <p:extLst>
      <p:ext uri="{BB962C8B-B14F-4D97-AF65-F5344CB8AC3E}">
        <p14:creationId xmlns:p14="http://schemas.microsoft.com/office/powerpoint/2010/main" val="2886351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Snippet_06.html</a:t>
            </a:r>
          </a:p>
          <a:p>
            <a:r>
              <a:rPr lang="en-US" dirty="0" smtClean="0"/>
              <a:t>&lt;!-- forecast.html --&gt;</a:t>
            </a:r>
          </a:p>
          <a:p>
            <a:endParaRPr lang="en-US" dirty="0" smtClean="0"/>
          </a:p>
          <a:p>
            <a:r>
              <a:rPr lang="en-US" dirty="0" smtClean="0"/>
              <a:t>&lt;div class="</a:t>
            </a:r>
            <a:r>
              <a:rPr lang="en-US" dirty="0" err="1" smtClean="0"/>
              <a:t>dailyForcast</a:t>
            </a:r>
            <a:r>
              <a:rPr lang="en-US" dirty="0" smtClean="0"/>
              <a:t> panel"&gt;</a:t>
            </a:r>
          </a:p>
          <a:p>
            <a:r>
              <a:rPr lang="en-US" dirty="0" smtClean="0"/>
              <a:t>    &lt;div class="panel-heading"&gt;</a:t>
            </a:r>
          </a:p>
          <a:p>
            <a:r>
              <a:rPr lang="en-US" dirty="0" smtClean="0"/>
              <a:t>        &lt;h3 class="location panel-title"&gt;</a:t>
            </a:r>
          </a:p>
          <a:p>
            <a:r>
              <a:rPr lang="en-US" dirty="0" smtClean="0"/>
              <a:t>            {{vm.city.name}} &lt;small&gt;(Today)&lt;/small&gt;</a:t>
            </a:r>
          </a:p>
          <a:p>
            <a:r>
              <a:rPr lang="en-US" dirty="0" smtClean="0"/>
              <a:t>        &lt;/h3&gt;                </a:t>
            </a:r>
          </a:p>
          <a:p>
            <a:r>
              <a:rPr lang="en-US" dirty="0" smtClean="0"/>
              <a:t>    &lt;/div&gt;</a:t>
            </a:r>
          </a:p>
          <a:p>
            <a:r>
              <a:rPr lang="en-US" dirty="0" smtClean="0"/>
              <a:t>    &lt;div class="panel-body"&gt;                </a:t>
            </a:r>
          </a:p>
          <a:p>
            <a:r>
              <a:rPr lang="en-US" dirty="0" smtClean="0"/>
              <a:t>        &lt;div class="well well-</a:t>
            </a:r>
            <a:r>
              <a:rPr lang="en-US" dirty="0" err="1" smtClean="0"/>
              <a:t>sm</a:t>
            </a:r>
            <a:r>
              <a:rPr lang="en-US" dirty="0" smtClean="0"/>
              <a:t>"&gt;</a:t>
            </a:r>
          </a:p>
          <a:p>
            <a:r>
              <a:rPr lang="en-US" dirty="0" smtClean="0"/>
              <a:t>            &lt;div class="row date"&gt;</a:t>
            </a:r>
          </a:p>
          <a:p>
            <a:r>
              <a:rPr lang="en-US" dirty="0" smtClean="0"/>
              <a:t>                &lt;div class="col-lg-12 col-md-12 col-xs-12"&gt;</a:t>
            </a:r>
          </a:p>
          <a:p>
            <a:r>
              <a:rPr lang="en-US" dirty="0" smtClean="0"/>
              <a:t>                    &lt;h4 class="time"&gt;{{</a:t>
            </a:r>
            <a:r>
              <a:rPr lang="en-US" dirty="0" err="1" smtClean="0"/>
              <a:t>vm.main.date</a:t>
            </a:r>
            <a:r>
              <a:rPr lang="en-US" dirty="0" smtClean="0"/>
              <a:t>}}&lt;/h4&gt;</a:t>
            </a:r>
          </a:p>
          <a:p>
            <a:r>
              <a:rPr lang="en-US" dirty="0" smtClean="0"/>
              <a:t>                &lt;/div&gt;</a:t>
            </a:r>
          </a:p>
          <a:p>
            <a:r>
              <a:rPr lang="en-US" dirty="0" smtClean="0"/>
              <a:t>            &lt;/div&gt;&lt;!-- end .</a:t>
            </a:r>
            <a:r>
              <a:rPr lang="en-US" dirty="0" err="1" smtClean="0"/>
              <a:t>row.date</a:t>
            </a:r>
            <a:r>
              <a:rPr lang="en-US" dirty="0" smtClean="0"/>
              <a:t> --&gt;</a:t>
            </a:r>
          </a:p>
          <a:p>
            <a:r>
              <a:rPr lang="en-US" dirty="0" smtClean="0"/>
              <a:t>            &lt;div class="row </a:t>
            </a:r>
            <a:r>
              <a:rPr lang="en-US" dirty="0" err="1" smtClean="0"/>
              <a:t>desc</a:t>
            </a:r>
            <a:r>
              <a:rPr lang="en-US" dirty="0" smtClean="0"/>
              <a:t>"&gt;</a:t>
            </a:r>
          </a:p>
          <a:p>
            <a:r>
              <a:rPr lang="en-US" dirty="0" smtClean="0"/>
              <a:t>                &lt;div class="col-lg-12 col-md-12 col-xs-12"&gt;</a:t>
            </a:r>
          </a:p>
          <a:p>
            <a:r>
              <a:rPr lang="en-US" dirty="0" smtClean="0"/>
              <a:t>                    &lt;p class="description"&gt;{{</a:t>
            </a:r>
            <a:r>
              <a:rPr lang="en-US" dirty="0" err="1" smtClean="0"/>
              <a:t>vm.main.description</a:t>
            </a:r>
            <a:r>
              <a:rPr lang="en-US" dirty="0" smtClean="0"/>
              <a:t>}}&lt;/p&gt;</a:t>
            </a:r>
          </a:p>
          <a:p>
            <a:r>
              <a:rPr lang="en-US" dirty="0" smtClean="0"/>
              <a:t>                &lt;/div&gt;</a:t>
            </a:r>
          </a:p>
          <a:p>
            <a:r>
              <a:rPr lang="en-US" dirty="0" smtClean="0"/>
              <a:t>            &lt;/div&gt;&lt;!-- end .</a:t>
            </a:r>
            <a:r>
              <a:rPr lang="en-US" dirty="0" err="1" smtClean="0"/>
              <a:t>row.desc</a:t>
            </a:r>
            <a:r>
              <a:rPr lang="en-US" dirty="0" smtClean="0"/>
              <a:t> --&gt;</a:t>
            </a:r>
          </a:p>
          <a:p>
            <a:r>
              <a:rPr lang="en-US" dirty="0" smtClean="0"/>
              <a:t>            &lt;div class="row main"&gt;</a:t>
            </a:r>
          </a:p>
          <a:p>
            <a:r>
              <a:rPr lang="en-US" dirty="0" smtClean="0"/>
              <a:t>                &lt;div class="info col-lg-3 col-md-3 col-xs-12"&gt;</a:t>
            </a:r>
          </a:p>
          <a:p>
            <a:r>
              <a:rPr lang="en-US" dirty="0" smtClean="0"/>
              <a:t>                    &lt;</a:t>
            </a:r>
            <a:r>
              <a:rPr lang="en-US" dirty="0" err="1" smtClean="0"/>
              <a:t>i</a:t>
            </a:r>
            <a:r>
              <a:rPr lang="en-US" dirty="0" smtClean="0"/>
              <a:t> class="icon </a:t>
            </a:r>
            <a:r>
              <a:rPr lang="en-US" dirty="0" err="1" smtClean="0"/>
              <a:t>owf</a:t>
            </a:r>
            <a:r>
              <a:rPr lang="en-US" dirty="0" smtClean="0"/>
              <a:t> </a:t>
            </a:r>
            <a:r>
              <a:rPr lang="en-US" dirty="0" err="1" smtClean="0"/>
              <a:t>owf</a:t>
            </a:r>
            <a:r>
              <a:rPr lang="en-US" dirty="0" smtClean="0"/>
              <a:t>-{{</a:t>
            </a:r>
            <a:r>
              <a:rPr lang="en-US" dirty="0" err="1" smtClean="0"/>
              <a:t>vm.main.weatherId</a:t>
            </a:r>
            <a:r>
              <a:rPr lang="en-US" dirty="0" smtClean="0"/>
              <a:t>}}-{{</a:t>
            </a:r>
            <a:r>
              <a:rPr lang="en-US" dirty="0" err="1" smtClean="0"/>
              <a:t>vm.main.dayOrNight</a:t>
            </a:r>
            <a:r>
              <a:rPr lang="en-US" dirty="0" smtClean="0"/>
              <a:t>}}" tooltip="{{</a:t>
            </a:r>
            <a:r>
              <a:rPr lang="en-US" dirty="0" err="1" smtClean="0"/>
              <a:t>vm.main.description</a:t>
            </a:r>
            <a:r>
              <a:rPr lang="en-US" dirty="0" smtClean="0"/>
              <a:t>}}"&gt;&lt;/</a:t>
            </a:r>
            <a:r>
              <a:rPr lang="en-US" dirty="0" err="1" smtClean="0"/>
              <a:t>i</a:t>
            </a:r>
            <a:r>
              <a:rPr lang="en-US" dirty="0" smtClean="0"/>
              <a:t>&gt;</a:t>
            </a:r>
          </a:p>
          <a:p>
            <a:r>
              <a:rPr lang="en-US" dirty="0" smtClean="0"/>
              <a:t>                    &lt;span class="current"&gt;{{</a:t>
            </a:r>
            <a:r>
              <a:rPr lang="en-US" dirty="0" err="1" smtClean="0"/>
              <a:t>vm.main.temp.current</a:t>
            </a:r>
            <a:r>
              <a:rPr lang="en-US" dirty="0" smtClean="0"/>
              <a:t>}}</a:t>
            </a:r>
          </a:p>
          <a:p>
            <a:r>
              <a:rPr lang="en-US" dirty="0" smtClean="0"/>
              <a:t>                        &lt;span class="unit"&gt;{{</a:t>
            </a:r>
            <a:r>
              <a:rPr lang="en-US" dirty="0" err="1" smtClean="0"/>
              <a:t>vm.unit.temp.symbol</a:t>
            </a:r>
            <a:r>
              <a:rPr lang="en-US" dirty="0" smtClean="0"/>
              <a:t>}}&lt;/span&gt;</a:t>
            </a:r>
          </a:p>
          <a:p>
            <a:r>
              <a:rPr lang="en-US" dirty="0" smtClean="0"/>
              <a:t>                    &lt;/span&gt;                            </a:t>
            </a:r>
          </a:p>
          <a:p>
            <a:r>
              <a:rPr lang="en-US" dirty="0" smtClean="0"/>
              <a:t>                &lt;/div&gt;&lt;!-- end .info --&gt;</a:t>
            </a:r>
          </a:p>
          <a:p>
            <a:r>
              <a:rPr lang="en-US" dirty="0" smtClean="0"/>
              <a:t>                &lt;div class="details col-lg-9 col-md-9 col-xs-12"&gt;</a:t>
            </a:r>
          </a:p>
          <a:p>
            <a:r>
              <a:rPr lang="en-US" dirty="0" smtClean="0"/>
              <a:t>                    &lt;div class="</a:t>
            </a:r>
            <a:r>
              <a:rPr lang="en-US" dirty="0" err="1" smtClean="0"/>
              <a:t>precip</a:t>
            </a:r>
            <a:r>
              <a:rPr lang="en-US" dirty="0" smtClean="0"/>
              <a:t>" title="Precipitation"&gt;</a:t>
            </a:r>
          </a:p>
          <a:p>
            <a:r>
              <a:rPr lang="en-US" dirty="0" smtClean="0"/>
              <a:t>                        &lt;label&gt;Precipitation&lt;/label&gt;</a:t>
            </a:r>
          </a:p>
          <a:p>
            <a:r>
              <a:rPr lang="en-US" dirty="0" smtClean="0"/>
              <a:t>                        {{</a:t>
            </a:r>
            <a:r>
              <a:rPr lang="en-US" dirty="0" err="1" smtClean="0"/>
              <a:t>vm.precip.value</a:t>
            </a:r>
            <a:r>
              <a:rPr lang="en-US" dirty="0" smtClean="0"/>
              <a:t>}} {{</a:t>
            </a:r>
            <a:r>
              <a:rPr lang="en-US" dirty="0" err="1" smtClean="0"/>
              <a:t>vm.unit.precip.symbol</a:t>
            </a:r>
            <a:r>
              <a:rPr lang="en-US" dirty="0" smtClean="0"/>
              <a:t>}}</a:t>
            </a:r>
          </a:p>
          <a:p>
            <a:r>
              <a:rPr lang="en-US" dirty="0" smtClean="0"/>
              <a:t>                    &lt;/div&gt;</a:t>
            </a:r>
          </a:p>
          <a:p>
            <a:r>
              <a:rPr lang="en-US" dirty="0" smtClean="0"/>
              <a:t>                    &lt;div class="humid" title="humidity"&gt;</a:t>
            </a:r>
          </a:p>
          <a:p>
            <a:r>
              <a:rPr lang="en-US" dirty="0" smtClean="0"/>
              <a:t>                        &lt;label&gt;Humidity&lt;/label&gt;</a:t>
            </a:r>
          </a:p>
          <a:p>
            <a:r>
              <a:rPr lang="en-US" dirty="0" smtClean="0"/>
              <a:t>                        {{</a:t>
            </a:r>
            <a:r>
              <a:rPr lang="en-US" dirty="0" err="1" smtClean="0"/>
              <a:t>vm.humidity.value</a:t>
            </a:r>
            <a:r>
              <a:rPr lang="en-US" dirty="0" smtClean="0"/>
              <a:t>}}{{</a:t>
            </a:r>
            <a:r>
              <a:rPr lang="en-US" dirty="0" err="1" smtClean="0"/>
              <a:t>vm.unit.humidity.symbol</a:t>
            </a:r>
            <a:r>
              <a:rPr lang="en-US" dirty="0" smtClean="0"/>
              <a:t>}}</a:t>
            </a:r>
          </a:p>
          <a:p>
            <a:r>
              <a:rPr lang="en-US" dirty="0" smtClean="0"/>
              <a:t>                    &lt;/div&gt;</a:t>
            </a:r>
          </a:p>
          <a:p>
            <a:r>
              <a:rPr lang="en-US" dirty="0" smtClean="0"/>
              <a:t>                    &lt;div class="wind" title="Wind"&gt;</a:t>
            </a:r>
          </a:p>
          <a:p>
            <a:r>
              <a:rPr lang="en-US" dirty="0" smtClean="0"/>
              <a:t>                        &lt;label&gt;Wind&lt;/label&gt;</a:t>
            </a:r>
          </a:p>
          <a:p>
            <a:r>
              <a:rPr lang="en-US" dirty="0" smtClean="0"/>
              <a:t>                        {{</a:t>
            </a:r>
            <a:r>
              <a:rPr lang="en-US" dirty="0" err="1" smtClean="0"/>
              <a:t>vm.wind.value</a:t>
            </a:r>
            <a:r>
              <a:rPr lang="en-US" dirty="0" smtClean="0"/>
              <a:t>}} {{</a:t>
            </a:r>
            <a:r>
              <a:rPr lang="en-US" dirty="0" err="1" smtClean="0"/>
              <a:t>vm.unit.wind.symbol</a:t>
            </a:r>
            <a:r>
              <a:rPr lang="en-US" dirty="0" smtClean="0"/>
              <a:t>}}</a:t>
            </a:r>
          </a:p>
          <a:p>
            <a:r>
              <a:rPr lang="en-US" dirty="0" smtClean="0"/>
              <a:t>                    &lt;/div&gt;</a:t>
            </a:r>
          </a:p>
          <a:p>
            <a:r>
              <a:rPr lang="en-US" dirty="0" smtClean="0"/>
              <a:t>                &lt;/div&gt;&lt;!-- end .details --&gt;</a:t>
            </a:r>
          </a:p>
          <a:p>
            <a:r>
              <a:rPr lang="en-US" dirty="0" smtClean="0"/>
              <a:t>            &lt;/div&gt;&lt;!-- end .</a:t>
            </a:r>
            <a:r>
              <a:rPr lang="en-US" dirty="0" err="1" smtClean="0"/>
              <a:t>row.main</a:t>
            </a:r>
            <a:r>
              <a:rPr lang="en-US" dirty="0" smtClean="0"/>
              <a:t> --&gt;                    </a:t>
            </a:r>
          </a:p>
          <a:p>
            <a:r>
              <a:rPr lang="en-US" dirty="0" smtClean="0"/>
              <a:t>                </a:t>
            </a:r>
          </a:p>
          <a:p>
            <a:r>
              <a:rPr lang="en-US" dirty="0" smtClean="0"/>
              <a:t>            &lt;div  class="row hidden-</a:t>
            </a:r>
            <a:r>
              <a:rPr lang="en-US" dirty="0" err="1" smtClean="0"/>
              <a:t>xs</a:t>
            </a:r>
            <a:r>
              <a:rPr lang="en-US" dirty="0" smtClean="0"/>
              <a:t>"&gt;</a:t>
            </a:r>
          </a:p>
          <a:p>
            <a:r>
              <a:rPr lang="en-US" dirty="0" smtClean="0"/>
              <a:t>                &lt;div class="col-lg-3 col-md-3 hidden-</a:t>
            </a:r>
            <a:r>
              <a:rPr lang="en-US" dirty="0" err="1" smtClean="0"/>
              <a:t>xs</a:t>
            </a:r>
            <a:r>
              <a:rPr lang="en-US" dirty="0" smtClean="0"/>
              <a:t>" /&gt;</a:t>
            </a:r>
          </a:p>
          <a:p>
            <a:r>
              <a:rPr lang="en-US" dirty="0" smtClean="0"/>
              <a:t>                &lt;div class="col-lg-9 col-md-9 col-xs-12"&gt; </a:t>
            </a:r>
          </a:p>
          <a:p>
            <a:r>
              <a:rPr lang="en-US" dirty="0" smtClean="0"/>
              <a:t>                    &lt;span class="min" title="Minimum"&gt;</a:t>
            </a:r>
          </a:p>
          <a:p>
            <a:r>
              <a:rPr lang="en-US" dirty="0" smtClean="0"/>
              <a:t>                        &lt;label&gt;Min&lt;/label&gt;</a:t>
            </a:r>
          </a:p>
          <a:p>
            <a:r>
              <a:rPr lang="en-US" dirty="0" smtClean="0"/>
              <a:t>                        &lt;span class="min"&gt;</a:t>
            </a:r>
          </a:p>
          <a:p>
            <a:r>
              <a:rPr lang="en-US" dirty="0" smtClean="0"/>
              <a:t>                            {{</a:t>
            </a:r>
            <a:r>
              <a:rPr lang="en-US" dirty="0" err="1" smtClean="0"/>
              <a:t>vm.main.temp.min</a:t>
            </a:r>
            <a:r>
              <a:rPr lang="en-US" dirty="0" smtClean="0"/>
              <a:t>}}</a:t>
            </a:r>
          </a:p>
          <a:p>
            <a:r>
              <a:rPr lang="en-US" dirty="0" smtClean="0"/>
              <a:t>                            &lt;span class="unit"&gt;{{</a:t>
            </a:r>
            <a:r>
              <a:rPr lang="en-US" dirty="0" err="1" smtClean="0"/>
              <a:t>vm.unit.temp.symbol</a:t>
            </a:r>
            <a:r>
              <a:rPr lang="en-US" dirty="0" smtClean="0"/>
              <a:t>}}&lt;/span&gt;</a:t>
            </a:r>
          </a:p>
          <a:p>
            <a:r>
              <a:rPr lang="en-US" dirty="0" smtClean="0"/>
              <a:t>                        &lt;/span&gt;                </a:t>
            </a:r>
          </a:p>
          <a:p>
            <a:r>
              <a:rPr lang="en-US" dirty="0" smtClean="0"/>
              <a:t>                    &lt;/span&gt;</a:t>
            </a:r>
          </a:p>
          <a:p>
            <a:r>
              <a:rPr lang="en-US" dirty="0" smtClean="0"/>
              <a:t>                    &lt;span class="max" title="Maximum"&gt;</a:t>
            </a:r>
          </a:p>
          <a:p>
            <a:r>
              <a:rPr lang="en-US" dirty="0" smtClean="0"/>
              <a:t>                        &lt;label&gt;Max&lt;/label&gt;</a:t>
            </a:r>
          </a:p>
          <a:p>
            <a:r>
              <a:rPr lang="en-US" dirty="0" smtClean="0"/>
              <a:t>                        &lt;span class="max"&gt;</a:t>
            </a:r>
          </a:p>
          <a:p>
            <a:r>
              <a:rPr lang="en-US" dirty="0" smtClean="0"/>
              <a:t>                            {{</a:t>
            </a:r>
            <a:r>
              <a:rPr lang="en-US" dirty="0" err="1" smtClean="0"/>
              <a:t>vm.main.temp.max</a:t>
            </a:r>
            <a:r>
              <a:rPr lang="en-US" dirty="0" smtClean="0"/>
              <a:t>}}</a:t>
            </a:r>
          </a:p>
          <a:p>
            <a:r>
              <a:rPr lang="en-US" dirty="0" smtClean="0"/>
              <a:t>                            &lt;span class="unit"&gt;{{</a:t>
            </a:r>
            <a:r>
              <a:rPr lang="en-US" dirty="0" err="1" smtClean="0"/>
              <a:t>vm.unit.temp.symbol</a:t>
            </a:r>
            <a:r>
              <a:rPr lang="en-US" dirty="0" smtClean="0"/>
              <a:t>}}&lt;/span&gt;</a:t>
            </a:r>
          </a:p>
          <a:p>
            <a:r>
              <a:rPr lang="en-US" dirty="0" smtClean="0"/>
              <a:t>                        &lt;/span&gt;</a:t>
            </a:r>
          </a:p>
          <a:p>
            <a:r>
              <a:rPr lang="en-US" dirty="0" smtClean="0"/>
              <a:t>                    &lt;/span&gt;</a:t>
            </a:r>
          </a:p>
          <a:p>
            <a:r>
              <a:rPr lang="en-US" dirty="0" smtClean="0"/>
              <a:t>                &lt;/div&gt;                            </a:t>
            </a:r>
          </a:p>
          <a:p>
            <a:r>
              <a:rPr lang="en-US" dirty="0" smtClean="0"/>
              <a:t>            &lt;/div&gt;&lt;!-- end .hidden-</a:t>
            </a:r>
            <a:r>
              <a:rPr lang="en-US" dirty="0" err="1" smtClean="0"/>
              <a:t>xs</a:t>
            </a:r>
            <a:r>
              <a:rPr lang="en-US" dirty="0" smtClean="0"/>
              <a:t> --&gt;</a:t>
            </a:r>
          </a:p>
          <a:p>
            <a:r>
              <a:rPr lang="en-US" dirty="0" smtClean="0"/>
              <a:t>        &lt;/div&gt;&lt;!-- end .well --&gt;                        </a:t>
            </a:r>
          </a:p>
          <a:p>
            <a:r>
              <a:rPr lang="en-US" dirty="0" smtClean="0"/>
              <a:t>    &lt;/div&gt;&lt;!-- end .panel-body --&gt;</a:t>
            </a:r>
          </a:p>
          <a:p>
            <a:r>
              <a:rPr lang="en-US" dirty="0" smtClean="0"/>
              <a:t>&lt;/div&gt;&lt;!-- end .</a:t>
            </a:r>
            <a:r>
              <a:rPr lang="en-US" dirty="0" err="1" smtClean="0"/>
              <a:t>dailyForcast.panel</a:t>
            </a:r>
            <a:r>
              <a:rPr lang="en-US" dirty="0" smtClean="0"/>
              <a:t> --&gt;</a:t>
            </a:r>
          </a:p>
        </p:txBody>
      </p:sp>
      <p:sp>
        <p:nvSpPr>
          <p:cNvPr id="4" name="Slide Number Placeholder 3"/>
          <p:cNvSpPr>
            <a:spLocks noGrp="1"/>
          </p:cNvSpPr>
          <p:nvPr>
            <p:ph type="sldNum" sz="quarter" idx="10"/>
          </p:nvPr>
        </p:nvSpPr>
        <p:spPr/>
        <p:txBody>
          <a:bodyPr/>
          <a:lstStyle/>
          <a:p>
            <a:fld id="{CBFE7A8D-E51E-4082-B063-34821D0C46A9}" type="slidenum">
              <a:rPr lang="en-US" smtClean="0"/>
              <a:t>16</a:t>
            </a:fld>
            <a:endParaRPr lang="en-US"/>
          </a:p>
        </p:txBody>
      </p:sp>
    </p:spTree>
    <p:extLst>
      <p:ext uri="{BB962C8B-B14F-4D97-AF65-F5344CB8AC3E}">
        <p14:creationId xmlns:p14="http://schemas.microsoft.com/office/powerpoint/2010/main" val="318399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Snippet_07.html</a:t>
            </a:r>
          </a:p>
          <a:p>
            <a:r>
              <a:rPr lang="en-US" dirty="0" smtClean="0"/>
              <a:t>&lt;!-- forecast.html --&gt;</a:t>
            </a:r>
          </a:p>
          <a:p>
            <a:r>
              <a:rPr lang="en-US" dirty="0" smtClean="0"/>
              <a:t>&lt;div class="</a:t>
            </a:r>
            <a:r>
              <a:rPr lang="en-US" dirty="0" err="1" smtClean="0"/>
              <a:t>dailyForcast</a:t>
            </a:r>
            <a:r>
              <a:rPr lang="en-US" dirty="0" smtClean="0"/>
              <a:t> panel"&gt;</a:t>
            </a:r>
          </a:p>
          <a:p>
            <a:r>
              <a:rPr lang="en-US" dirty="0" smtClean="0"/>
              <a:t>    &lt;div class="panel-heading"&gt;</a:t>
            </a:r>
          </a:p>
          <a:p>
            <a:r>
              <a:rPr lang="en-US" dirty="0" smtClean="0"/>
              <a:t>        &lt;h3 class="location panel-title"&gt;</a:t>
            </a:r>
          </a:p>
          <a:p>
            <a:r>
              <a:rPr lang="en-US" dirty="0" smtClean="0"/>
              <a:t>            {{vm.city.name}} &lt;small&gt;(Today)&lt;/small&gt;</a:t>
            </a:r>
          </a:p>
          <a:p>
            <a:r>
              <a:rPr lang="en-US" dirty="0" smtClean="0"/>
              <a:t>        &lt;/h3&gt;                </a:t>
            </a:r>
          </a:p>
          <a:p>
            <a:r>
              <a:rPr lang="en-US" dirty="0" smtClean="0"/>
              <a:t>    &lt;/div&gt;</a:t>
            </a:r>
          </a:p>
          <a:p>
            <a:r>
              <a:rPr lang="en-US" dirty="0" smtClean="0"/>
              <a:t>    &lt;div class="panel-body"&gt;                </a:t>
            </a:r>
          </a:p>
          <a:p>
            <a:r>
              <a:rPr lang="en-US" dirty="0" smtClean="0"/>
              <a:t>        &lt;div class="well well-</a:t>
            </a:r>
            <a:r>
              <a:rPr lang="en-US" dirty="0" err="1" smtClean="0"/>
              <a:t>sm</a:t>
            </a:r>
            <a:r>
              <a:rPr lang="en-US" dirty="0" smtClean="0"/>
              <a:t>"&gt;</a:t>
            </a:r>
          </a:p>
          <a:p>
            <a:r>
              <a:rPr lang="en-US" dirty="0" smtClean="0"/>
              <a:t>            &lt;div class="row date"&gt;</a:t>
            </a:r>
          </a:p>
          <a:p>
            <a:r>
              <a:rPr lang="en-US" dirty="0" smtClean="0"/>
              <a:t>                &lt;div class="col-lg-12 col-md-12 col-xs-12"&gt;</a:t>
            </a:r>
          </a:p>
          <a:p>
            <a:r>
              <a:rPr lang="en-US" dirty="0" smtClean="0"/>
              <a:t>                    &lt;h4 class="time"&gt;{{</a:t>
            </a:r>
            <a:r>
              <a:rPr lang="en-US" dirty="0" err="1" smtClean="0"/>
              <a:t>vm.main.date</a:t>
            </a:r>
            <a:r>
              <a:rPr lang="en-US" dirty="0" smtClean="0"/>
              <a:t> | </a:t>
            </a:r>
            <a:r>
              <a:rPr lang="en-US" dirty="0" err="1" smtClean="0"/>
              <a:t>date:'EEEE</a:t>
            </a:r>
            <a:r>
              <a:rPr lang="en-US" dirty="0" smtClean="0"/>
              <a:t>'}}&lt;/h4&gt;</a:t>
            </a:r>
          </a:p>
          <a:p>
            <a:r>
              <a:rPr lang="en-US" dirty="0" smtClean="0"/>
              <a:t>                &lt;/div&gt;</a:t>
            </a:r>
          </a:p>
          <a:p>
            <a:r>
              <a:rPr lang="en-US" dirty="0" smtClean="0"/>
              <a:t>            &lt;/div&gt;&lt;!-- end .</a:t>
            </a:r>
            <a:r>
              <a:rPr lang="en-US" dirty="0" err="1" smtClean="0"/>
              <a:t>row.date</a:t>
            </a:r>
            <a:r>
              <a:rPr lang="en-US" dirty="0" smtClean="0"/>
              <a:t> --&gt;</a:t>
            </a:r>
          </a:p>
          <a:p>
            <a:r>
              <a:rPr lang="en-US" dirty="0" smtClean="0"/>
              <a:t>            &lt;div class="row </a:t>
            </a:r>
            <a:r>
              <a:rPr lang="en-US" dirty="0" err="1" smtClean="0"/>
              <a:t>desc</a:t>
            </a:r>
            <a:r>
              <a:rPr lang="en-US" dirty="0" smtClean="0"/>
              <a:t>"&gt;</a:t>
            </a:r>
          </a:p>
          <a:p>
            <a:r>
              <a:rPr lang="en-US" dirty="0" smtClean="0"/>
              <a:t>                &lt;div class="col-lg-12 col-md-12 col-xs-12"&gt;</a:t>
            </a:r>
          </a:p>
          <a:p>
            <a:r>
              <a:rPr lang="en-US" dirty="0" smtClean="0"/>
              <a:t>                    &lt;p class="description"&gt;{{</a:t>
            </a:r>
            <a:r>
              <a:rPr lang="en-US" dirty="0" err="1" smtClean="0"/>
              <a:t>vm.main.description</a:t>
            </a:r>
            <a:r>
              <a:rPr lang="en-US" dirty="0" smtClean="0"/>
              <a:t>}}&lt;/p&gt;</a:t>
            </a:r>
          </a:p>
          <a:p>
            <a:r>
              <a:rPr lang="en-US" dirty="0" smtClean="0"/>
              <a:t>                &lt;/div&gt;</a:t>
            </a:r>
          </a:p>
          <a:p>
            <a:r>
              <a:rPr lang="en-US" dirty="0" smtClean="0"/>
              <a:t>            &lt;/div&gt;&lt;!-- end .</a:t>
            </a:r>
            <a:r>
              <a:rPr lang="en-US" dirty="0" err="1" smtClean="0"/>
              <a:t>row.desc</a:t>
            </a:r>
            <a:r>
              <a:rPr lang="en-US" dirty="0" smtClean="0"/>
              <a:t> --&gt;</a:t>
            </a:r>
          </a:p>
          <a:p>
            <a:r>
              <a:rPr lang="en-US" dirty="0" smtClean="0"/>
              <a:t>            &lt;div class="row main"&gt;</a:t>
            </a:r>
          </a:p>
          <a:p>
            <a:r>
              <a:rPr lang="en-US" dirty="0" smtClean="0"/>
              <a:t>                &lt;div class="info col-lg-3 col-md-3 col-xs-12"&gt;</a:t>
            </a:r>
          </a:p>
          <a:p>
            <a:r>
              <a:rPr lang="en-US" dirty="0" smtClean="0"/>
              <a:t>                    &lt;</a:t>
            </a:r>
            <a:r>
              <a:rPr lang="en-US" dirty="0" err="1" smtClean="0"/>
              <a:t>i</a:t>
            </a:r>
            <a:r>
              <a:rPr lang="en-US" dirty="0" smtClean="0"/>
              <a:t> class="icon </a:t>
            </a:r>
            <a:r>
              <a:rPr lang="en-US" dirty="0" err="1" smtClean="0"/>
              <a:t>owf</a:t>
            </a:r>
            <a:r>
              <a:rPr lang="en-US" dirty="0" smtClean="0"/>
              <a:t> </a:t>
            </a:r>
            <a:r>
              <a:rPr lang="en-US" dirty="0" err="1" smtClean="0"/>
              <a:t>owf</a:t>
            </a:r>
            <a:r>
              <a:rPr lang="en-US" dirty="0" smtClean="0"/>
              <a:t>-{{</a:t>
            </a:r>
            <a:r>
              <a:rPr lang="en-US" dirty="0" err="1" smtClean="0"/>
              <a:t>vm.main.weatherId</a:t>
            </a:r>
            <a:r>
              <a:rPr lang="en-US" dirty="0" smtClean="0"/>
              <a:t>}}-{{</a:t>
            </a:r>
            <a:r>
              <a:rPr lang="en-US" dirty="0" err="1" smtClean="0"/>
              <a:t>vm.main.dayOrNight</a:t>
            </a:r>
            <a:r>
              <a:rPr lang="en-US" dirty="0" smtClean="0"/>
              <a:t>}}" tooltip="{{</a:t>
            </a:r>
            <a:r>
              <a:rPr lang="en-US" dirty="0" err="1" smtClean="0"/>
              <a:t>vm.main.description</a:t>
            </a:r>
            <a:r>
              <a:rPr lang="en-US" dirty="0" smtClean="0"/>
              <a:t>}}"&gt;&lt;/</a:t>
            </a:r>
            <a:r>
              <a:rPr lang="en-US" dirty="0" err="1" smtClean="0"/>
              <a:t>i</a:t>
            </a:r>
            <a:r>
              <a:rPr lang="en-US" dirty="0" smtClean="0"/>
              <a:t>&gt;</a:t>
            </a:r>
          </a:p>
          <a:p>
            <a:r>
              <a:rPr lang="en-US" dirty="0" smtClean="0"/>
              <a:t>                    &lt;span class="current"&gt;{{</a:t>
            </a:r>
            <a:r>
              <a:rPr lang="en-US" dirty="0" err="1" smtClean="0"/>
              <a:t>vm.main.temp.current</a:t>
            </a:r>
            <a:r>
              <a:rPr lang="en-US" dirty="0" smtClean="0"/>
              <a:t>}}</a:t>
            </a:r>
          </a:p>
          <a:p>
            <a:r>
              <a:rPr lang="en-US" dirty="0" smtClean="0"/>
              <a:t>                        &lt;span class="unit"&gt;&lt;span ng-show="</a:t>
            </a:r>
            <a:r>
              <a:rPr lang="en-US" dirty="0" err="1" smtClean="0"/>
              <a:t>vm.unit.temp.degree</a:t>
            </a:r>
            <a:r>
              <a:rPr lang="en-US" dirty="0" smtClean="0"/>
              <a:t>"&gt;&amp;</a:t>
            </a:r>
            <a:r>
              <a:rPr lang="en-US" dirty="0" err="1" smtClean="0"/>
              <a:t>deg</a:t>
            </a:r>
            <a:r>
              <a:rPr lang="en-US" dirty="0" smtClean="0"/>
              <a:t>;&lt;/span&gt;{{</a:t>
            </a:r>
            <a:r>
              <a:rPr lang="en-US" dirty="0" err="1" smtClean="0"/>
              <a:t>vm.unit.temp.symbol</a:t>
            </a:r>
            <a:r>
              <a:rPr lang="en-US" dirty="0" smtClean="0"/>
              <a:t>}}&lt;/span&gt;</a:t>
            </a:r>
          </a:p>
          <a:p>
            <a:r>
              <a:rPr lang="en-US" dirty="0" smtClean="0"/>
              <a:t>                    &lt;/span&gt;                            </a:t>
            </a:r>
          </a:p>
          <a:p>
            <a:r>
              <a:rPr lang="en-US" dirty="0" smtClean="0"/>
              <a:t>                &lt;/div&gt;&lt;!-- end .info --&gt;</a:t>
            </a:r>
          </a:p>
          <a:p>
            <a:r>
              <a:rPr lang="en-US" dirty="0" smtClean="0"/>
              <a:t>                &lt;div class="details col-lg-9 col-md-9 col-xs-12"&gt;</a:t>
            </a:r>
          </a:p>
          <a:p>
            <a:r>
              <a:rPr lang="en-US" dirty="0" smtClean="0"/>
              <a:t>                    &lt;div class="</a:t>
            </a:r>
            <a:r>
              <a:rPr lang="en-US" dirty="0" err="1" smtClean="0"/>
              <a:t>precip</a:t>
            </a:r>
            <a:r>
              <a:rPr lang="en-US" dirty="0" smtClean="0"/>
              <a:t>" title="Precipitation"&gt;</a:t>
            </a:r>
          </a:p>
          <a:p>
            <a:r>
              <a:rPr lang="en-US" dirty="0" smtClean="0"/>
              <a:t>                        &lt;label&gt;Precipitation&lt;/label&gt;</a:t>
            </a:r>
          </a:p>
          <a:p>
            <a:r>
              <a:rPr lang="en-US" dirty="0" smtClean="0"/>
              <a:t>                        {{</a:t>
            </a:r>
            <a:r>
              <a:rPr lang="en-US" dirty="0" err="1" smtClean="0"/>
              <a:t>vm.precip.value</a:t>
            </a:r>
            <a:r>
              <a:rPr lang="en-US" dirty="0" smtClean="0"/>
              <a:t>}} {{</a:t>
            </a:r>
            <a:r>
              <a:rPr lang="en-US" dirty="0" err="1" smtClean="0"/>
              <a:t>vm.unit.precip.symbol</a:t>
            </a:r>
            <a:r>
              <a:rPr lang="en-US" dirty="0" smtClean="0"/>
              <a:t>}}</a:t>
            </a:r>
          </a:p>
          <a:p>
            <a:r>
              <a:rPr lang="en-US" dirty="0" smtClean="0"/>
              <a:t>                    &lt;/div&gt;</a:t>
            </a:r>
          </a:p>
          <a:p>
            <a:r>
              <a:rPr lang="en-US" dirty="0" smtClean="0"/>
              <a:t>                    &lt;div class="humid" title="humidity"&gt;</a:t>
            </a:r>
          </a:p>
          <a:p>
            <a:r>
              <a:rPr lang="en-US" dirty="0" smtClean="0"/>
              <a:t>                        &lt;label&gt;Humidity&lt;/label&gt;</a:t>
            </a:r>
          </a:p>
          <a:p>
            <a:r>
              <a:rPr lang="en-US" dirty="0" smtClean="0"/>
              <a:t>                        {{</a:t>
            </a:r>
            <a:r>
              <a:rPr lang="en-US" dirty="0" err="1" smtClean="0"/>
              <a:t>vm.humidity.value</a:t>
            </a:r>
            <a:r>
              <a:rPr lang="en-US" dirty="0" smtClean="0"/>
              <a:t>}}{{</a:t>
            </a:r>
            <a:r>
              <a:rPr lang="en-US" dirty="0" err="1" smtClean="0"/>
              <a:t>vm.unit.humidity.symbol</a:t>
            </a:r>
            <a:r>
              <a:rPr lang="en-US" dirty="0" smtClean="0"/>
              <a:t>}}</a:t>
            </a:r>
          </a:p>
          <a:p>
            <a:r>
              <a:rPr lang="en-US" dirty="0" smtClean="0"/>
              <a:t>                    &lt;/div&gt;</a:t>
            </a:r>
          </a:p>
          <a:p>
            <a:r>
              <a:rPr lang="en-US" dirty="0" smtClean="0"/>
              <a:t>                    &lt;div class="wind" title="Wind"&gt;</a:t>
            </a:r>
          </a:p>
          <a:p>
            <a:r>
              <a:rPr lang="en-US" dirty="0" smtClean="0"/>
              <a:t>                        &lt;label&gt;Wind&lt;/label&gt;</a:t>
            </a:r>
          </a:p>
          <a:p>
            <a:r>
              <a:rPr lang="en-US" dirty="0" smtClean="0"/>
              <a:t>                        {{</a:t>
            </a:r>
            <a:r>
              <a:rPr lang="en-US" dirty="0" err="1" smtClean="0"/>
              <a:t>vm.wind.value</a:t>
            </a:r>
            <a:r>
              <a:rPr lang="en-US" dirty="0" smtClean="0"/>
              <a:t>}} {{</a:t>
            </a:r>
            <a:r>
              <a:rPr lang="en-US" dirty="0" err="1" smtClean="0"/>
              <a:t>vm.unit.wind.symbol</a:t>
            </a:r>
            <a:r>
              <a:rPr lang="en-US" dirty="0" smtClean="0"/>
              <a:t>}}</a:t>
            </a:r>
          </a:p>
          <a:p>
            <a:r>
              <a:rPr lang="en-US" dirty="0" smtClean="0"/>
              <a:t>                    &lt;/div&gt;</a:t>
            </a:r>
          </a:p>
          <a:p>
            <a:r>
              <a:rPr lang="en-US" dirty="0" smtClean="0"/>
              <a:t>                &lt;/div&gt;&lt;!-- end .details --&gt;</a:t>
            </a:r>
          </a:p>
          <a:p>
            <a:r>
              <a:rPr lang="en-US" dirty="0" smtClean="0"/>
              <a:t>            &lt;/div&gt;&lt;!-- end .</a:t>
            </a:r>
            <a:r>
              <a:rPr lang="en-US" dirty="0" err="1" smtClean="0"/>
              <a:t>row.main</a:t>
            </a:r>
            <a:r>
              <a:rPr lang="en-US" dirty="0" smtClean="0"/>
              <a:t> --&gt;                    </a:t>
            </a:r>
          </a:p>
          <a:p>
            <a:r>
              <a:rPr lang="en-US" dirty="0" smtClean="0"/>
              <a:t>                </a:t>
            </a:r>
          </a:p>
          <a:p>
            <a:r>
              <a:rPr lang="en-US" dirty="0" smtClean="0"/>
              <a:t>            &lt;div  class="row hidden-</a:t>
            </a:r>
            <a:r>
              <a:rPr lang="en-US" dirty="0" err="1" smtClean="0"/>
              <a:t>xs</a:t>
            </a:r>
            <a:r>
              <a:rPr lang="en-US" dirty="0" smtClean="0"/>
              <a:t>"&gt;</a:t>
            </a:r>
          </a:p>
          <a:p>
            <a:r>
              <a:rPr lang="en-US" dirty="0" smtClean="0"/>
              <a:t>                &lt;div class="col-lg-3 col-md-3 hidden-</a:t>
            </a:r>
            <a:r>
              <a:rPr lang="en-US" dirty="0" err="1" smtClean="0"/>
              <a:t>xs</a:t>
            </a:r>
            <a:r>
              <a:rPr lang="en-US" dirty="0" smtClean="0"/>
              <a:t>" /&gt;</a:t>
            </a:r>
          </a:p>
          <a:p>
            <a:r>
              <a:rPr lang="en-US" dirty="0" smtClean="0"/>
              <a:t>                &lt;div class="col-lg-9 col-md-9 col-xs-12"&gt; </a:t>
            </a:r>
          </a:p>
          <a:p>
            <a:r>
              <a:rPr lang="en-US" dirty="0" smtClean="0"/>
              <a:t>                    &lt;span class="min" title="Minimum"&gt;</a:t>
            </a:r>
          </a:p>
          <a:p>
            <a:r>
              <a:rPr lang="en-US" dirty="0" smtClean="0"/>
              <a:t>                        &lt;label&gt;Min&lt;/label&gt;</a:t>
            </a:r>
          </a:p>
          <a:p>
            <a:r>
              <a:rPr lang="en-US" dirty="0" smtClean="0"/>
              <a:t>                        &lt;span class="min"&gt;</a:t>
            </a:r>
          </a:p>
          <a:p>
            <a:r>
              <a:rPr lang="en-US" dirty="0" smtClean="0"/>
              <a:t>                            {{</a:t>
            </a:r>
            <a:r>
              <a:rPr lang="en-US" dirty="0" err="1" smtClean="0"/>
              <a:t>vm.main.temp.min</a:t>
            </a:r>
            <a:r>
              <a:rPr lang="en-US" dirty="0" smtClean="0"/>
              <a:t>}}</a:t>
            </a:r>
          </a:p>
          <a:p>
            <a:r>
              <a:rPr lang="en-US" dirty="0" smtClean="0"/>
              <a:t>                            &lt;span class="unit"&gt;&lt;span ng-show="</a:t>
            </a:r>
            <a:r>
              <a:rPr lang="en-US" dirty="0" err="1" smtClean="0"/>
              <a:t>vm.unit.temp.degree</a:t>
            </a:r>
            <a:r>
              <a:rPr lang="en-US" dirty="0" smtClean="0"/>
              <a:t>"&gt;&amp;</a:t>
            </a:r>
            <a:r>
              <a:rPr lang="en-US" dirty="0" err="1" smtClean="0"/>
              <a:t>deg</a:t>
            </a:r>
            <a:r>
              <a:rPr lang="en-US" dirty="0" smtClean="0"/>
              <a:t>;&lt;/span&gt;{{</a:t>
            </a:r>
            <a:r>
              <a:rPr lang="en-US" dirty="0" err="1" smtClean="0"/>
              <a:t>vm.unit.temp.symbol</a:t>
            </a:r>
            <a:r>
              <a:rPr lang="en-US" dirty="0" smtClean="0"/>
              <a:t>}}&lt;/span&gt;</a:t>
            </a:r>
          </a:p>
          <a:p>
            <a:r>
              <a:rPr lang="en-US" dirty="0" smtClean="0"/>
              <a:t>                        &lt;/span&gt;                </a:t>
            </a:r>
          </a:p>
          <a:p>
            <a:r>
              <a:rPr lang="en-US" dirty="0" smtClean="0"/>
              <a:t>                    &lt;/span&gt;</a:t>
            </a:r>
          </a:p>
          <a:p>
            <a:r>
              <a:rPr lang="en-US" dirty="0" smtClean="0"/>
              <a:t>                    &lt;span class="max" title="Maximum"&gt;</a:t>
            </a:r>
          </a:p>
          <a:p>
            <a:r>
              <a:rPr lang="en-US" dirty="0" smtClean="0"/>
              <a:t>                        &lt;label&gt;Max&lt;/label&gt;</a:t>
            </a:r>
          </a:p>
          <a:p>
            <a:r>
              <a:rPr lang="en-US" dirty="0" smtClean="0"/>
              <a:t>                        &lt;span class="max"&gt;</a:t>
            </a:r>
          </a:p>
          <a:p>
            <a:r>
              <a:rPr lang="en-US" dirty="0" smtClean="0"/>
              <a:t>                            {{</a:t>
            </a:r>
            <a:r>
              <a:rPr lang="en-US" dirty="0" err="1" smtClean="0"/>
              <a:t>vm.main.temp.max</a:t>
            </a:r>
            <a:r>
              <a:rPr lang="en-US" dirty="0" smtClean="0"/>
              <a:t>}}</a:t>
            </a:r>
          </a:p>
          <a:p>
            <a:r>
              <a:rPr lang="en-US" dirty="0" smtClean="0"/>
              <a:t>                            &lt;span class="unit"&gt;&lt;span ng-show="</a:t>
            </a:r>
            <a:r>
              <a:rPr lang="en-US" dirty="0" err="1" smtClean="0"/>
              <a:t>vm.unit.temp.degree</a:t>
            </a:r>
            <a:r>
              <a:rPr lang="en-US" dirty="0" smtClean="0"/>
              <a:t>"&gt;&amp;</a:t>
            </a:r>
            <a:r>
              <a:rPr lang="en-US" dirty="0" err="1" smtClean="0"/>
              <a:t>deg</a:t>
            </a:r>
            <a:r>
              <a:rPr lang="en-US" dirty="0" smtClean="0"/>
              <a:t>;&lt;/span&gt;{{</a:t>
            </a:r>
            <a:r>
              <a:rPr lang="en-US" dirty="0" err="1" smtClean="0"/>
              <a:t>vm.unit.temp.symbol</a:t>
            </a:r>
            <a:r>
              <a:rPr lang="en-US" dirty="0" smtClean="0"/>
              <a:t>}}&lt;/span&gt;</a:t>
            </a:r>
          </a:p>
          <a:p>
            <a:r>
              <a:rPr lang="en-US" dirty="0" smtClean="0"/>
              <a:t>                        &lt;/span&gt;</a:t>
            </a:r>
          </a:p>
          <a:p>
            <a:r>
              <a:rPr lang="en-US" dirty="0" smtClean="0"/>
              <a:t>                    &lt;/span&gt;</a:t>
            </a:r>
          </a:p>
          <a:p>
            <a:r>
              <a:rPr lang="en-US" dirty="0" smtClean="0"/>
              <a:t>                &lt;/div&gt;                            </a:t>
            </a:r>
          </a:p>
          <a:p>
            <a:r>
              <a:rPr lang="en-US" dirty="0" smtClean="0"/>
              <a:t>            &lt;/div&gt;&lt;!-- end .hidden-</a:t>
            </a:r>
            <a:r>
              <a:rPr lang="en-US" dirty="0" err="1" smtClean="0"/>
              <a:t>xs</a:t>
            </a:r>
            <a:r>
              <a:rPr lang="en-US" dirty="0" smtClean="0"/>
              <a:t> --&gt;</a:t>
            </a:r>
          </a:p>
          <a:p>
            <a:r>
              <a:rPr lang="en-US" dirty="0" smtClean="0"/>
              <a:t>        &lt;/div&gt;&lt;!-- end .well --&gt;                        </a:t>
            </a:r>
          </a:p>
          <a:p>
            <a:r>
              <a:rPr lang="en-US" dirty="0" smtClean="0"/>
              <a:t>    &lt;/div&gt;&lt;!-- end .panel-body --&gt;</a:t>
            </a:r>
          </a:p>
          <a:p>
            <a:r>
              <a:rPr lang="en-US" dirty="0" smtClean="0"/>
              <a:t>&lt;/div&gt;&lt;!-- end .</a:t>
            </a:r>
            <a:r>
              <a:rPr lang="en-US" dirty="0" err="1" smtClean="0"/>
              <a:t>dailyForcast.panel</a:t>
            </a:r>
            <a:r>
              <a:rPr lang="en-US" dirty="0" smtClean="0"/>
              <a:t> --&gt;</a:t>
            </a:r>
          </a:p>
        </p:txBody>
      </p:sp>
      <p:sp>
        <p:nvSpPr>
          <p:cNvPr id="4" name="Slide Number Placeholder 3"/>
          <p:cNvSpPr>
            <a:spLocks noGrp="1"/>
          </p:cNvSpPr>
          <p:nvPr>
            <p:ph type="sldNum" sz="quarter" idx="10"/>
          </p:nvPr>
        </p:nvSpPr>
        <p:spPr/>
        <p:txBody>
          <a:bodyPr/>
          <a:lstStyle/>
          <a:p>
            <a:fld id="{CBFE7A8D-E51E-4082-B063-34821D0C46A9}" type="slidenum">
              <a:rPr lang="en-US" smtClean="0"/>
              <a:t>17</a:t>
            </a:fld>
            <a:endParaRPr lang="en-US"/>
          </a:p>
        </p:txBody>
      </p:sp>
    </p:spTree>
    <p:extLst>
      <p:ext uri="{BB962C8B-B14F-4D97-AF65-F5344CB8AC3E}">
        <p14:creationId xmlns:p14="http://schemas.microsoft.com/office/powerpoint/2010/main" val="65155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Snippet_08.js</a:t>
            </a:r>
          </a:p>
          <a:p>
            <a:endParaRPr lang="en-US" dirty="0" smtClean="0"/>
          </a:p>
          <a:p>
            <a:r>
              <a:rPr lang="en-US" dirty="0" smtClean="0"/>
              <a:t>/* weather.service.js */</a:t>
            </a:r>
          </a:p>
          <a:p>
            <a:endParaRPr lang="en-US" dirty="0" smtClean="0"/>
          </a:p>
          <a:p>
            <a:r>
              <a:rPr lang="en-US" dirty="0" smtClean="0"/>
              <a:t>(function() {</a:t>
            </a:r>
          </a:p>
          <a:p>
            <a:r>
              <a:rPr lang="en-US" dirty="0" smtClean="0"/>
              <a:t>  'use strict';</a:t>
            </a:r>
          </a:p>
          <a:p>
            <a:endParaRPr lang="en-US" dirty="0" smtClean="0"/>
          </a:p>
          <a:p>
            <a:r>
              <a:rPr lang="en-US" dirty="0" smtClean="0"/>
              <a:t>  angular</a:t>
            </a:r>
          </a:p>
          <a:p>
            <a:r>
              <a:rPr lang="en-US" dirty="0" smtClean="0"/>
              <a:t>      .module('weather')</a:t>
            </a:r>
          </a:p>
          <a:p>
            <a:r>
              <a:rPr lang="en-US" dirty="0" smtClean="0"/>
              <a:t>      .service('</a:t>
            </a:r>
            <a:r>
              <a:rPr lang="en-US" dirty="0" err="1" smtClean="0"/>
              <a:t>weatherService</a:t>
            </a:r>
            <a:r>
              <a:rPr lang="en-US" dirty="0" smtClean="0"/>
              <a:t>', </a:t>
            </a:r>
            <a:r>
              <a:rPr lang="en-US" dirty="0" err="1" smtClean="0"/>
              <a:t>weatherService</a:t>
            </a:r>
            <a:r>
              <a:rPr lang="en-US" dirty="0" smtClean="0"/>
              <a:t>);  </a:t>
            </a:r>
          </a:p>
          <a:p>
            <a:endParaRPr lang="en-US" dirty="0" smtClean="0"/>
          </a:p>
          <a:p>
            <a:r>
              <a:rPr lang="en-US" dirty="0" smtClean="0"/>
              <a:t>  /** @</a:t>
            </a:r>
            <a:r>
              <a:rPr lang="en-US" dirty="0" err="1" smtClean="0"/>
              <a:t>ngInject</a:t>
            </a:r>
            <a:r>
              <a:rPr lang="en-US" dirty="0" smtClean="0"/>
              <a:t> */</a:t>
            </a:r>
          </a:p>
          <a:p>
            <a:r>
              <a:rPr lang="en-US" dirty="0" smtClean="0"/>
              <a:t>  function </a:t>
            </a:r>
            <a:r>
              <a:rPr lang="en-US" dirty="0" err="1" smtClean="0"/>
              <a:t>weatherService</a:t>
            </a:r>
            <a:r>
              <a:rPr lang="en-US" dirty="0" smtClean="0"/>
              <a:t>() {    </a:t>
            </a:r>
          </a:p>
          <a:p>
            <a:r>
              <a:rPr lang="en-US" dirty="0" smtClean="0"/>
              <a:t>      </a:t>
            </a:r>
          </a:p>
          <a:p>
            <a:r>
              <a:rPr lang="en-US" dirty="0" smtClean="0"/>
              <a:t>     </a:t>
            </a:r>
            <a:r>
              <a:rPr lang="en-US" dirty="0" err="1" smtClean="0"/>
              <a:t>var</a:t>
            </a:r>
            <a:r>
              <a:rPr lang="en-US" dirty="0" smtClean="0"/>
              <a:t> </a:t>
            </a:r>
            <a:r>
              <a:rPr lang="en-US" dirty="0" err="1" smtClean="0"/>
              <a:t>dummyData</a:t>
            </a:r>
            <a:r>
              <a:rPr lang="en-US" dirty="0" smtClean="0"/>
              <a:t> = {</a:t>
            </a:r>
          </a:p>
          <a:p>
            <a:r>
              <a:rPr lang="en-US" dirty="0" smtClean="0"/>
              <a:t>          city: { name: '</a:t>
            </a:r>
            <a:r>
              <a:rPr lang="en-US" dirty="0" err="1" smtClean="0"/>
              <a:t>Gothem</a:t>
            </a:r>
            <a:r>
              <a:rPr lang="en-US" dirty="0" smtClean="0"/>
              <a:t>' },</a:t>
            </a:r>
          </a:p>
          <a:p>
            <a:r>
              <a:rPr lang="en-US" dirty="0" smtClean="0"/>
              <a:t>          main: {</a:t>
            </a:r>
          </a:p>
          <a:p>
            <a:r>
              <a:rPr lang="en-US" dirty="0" smtClean="0"/>
              <a:t>              date: new Date(),</a:t>
            </a:r>
          </a:p>
          <a:p>
            <a:r>
              <a:rPr lang="en-US" dirty="0" smtClean="0"/>
              <a:t>              description: 'Cold',</a:t>
            </a:r>
          </a:p>
          <a:p>
            <a:r>
              <a:rPr lang="en-US" dirty="0" smtClean="0"/>
              <a:t>              </a:t>
            </a:r>
            <a:r>
              <a:rPr lang="en-US" dirty="0" err="1" smtClean="0"/>
              <a:t>weatherId</a:t>
            </a:r>
            <a:r>
              <a:rPr lang="en-US" dirty="0" smtClean="0"/>
              <a:t>: '804',</a:t>
            </a:r>
          </a:p>
          <a:p>
            <a:r>
              <a:rPr lang="en-US" dirty="0" smtClean="0"/>
              <a:t>              </a:t>
            </a:r>
            <a:r>
              <a:rPr lang="en-US" dirty="0" err="1" smtClean="0"/>
              <a:t>dayOrNight</a:t>
            </a:r>
            <a:r>
              <a:rPr lang="en-US" dirty="0" smtClean="0"/>
              <a:t>: 'd',</a:t>
            </a:r>
          </a:p>
          <a:p>
            <a:r>
              <a:rPr lang="en-US" dirty="0" smtClean="0"/>
              <a:t>              temp: { current: 14, min: 12, max: 22 }</a:t>
            </a:r>
          </a:p>
          <a:p>
            <a:r>
              <a:rPr lang="en-US" dirty="0" smtClean="0"/>
              <a:t>          },</a:t>
            </a:r>
          </a:p>
          <a:p>
            <a:r>
              <a:rPr lang="en-US" dirty="0" smtClean="0"/>
              <a:t>          </a:t>
            </a:r>
            <a:r>
              <a:rPr lang="en-US" dirty="0" err="1" smtClean="0"/>
              <a:t>precip</a:t>
            </a:r>
            <a:r>
              <a:rPr lang="en-US" dirty="0" smtClean="0"/>
              <a:t>: { value: 4 },</a:t>
            </a:r>
          </a:p>
          <a:p>
            <a:r>
              <a:rPr lang="en-US" dirty="0" smtClean="0"/>
              <a:t>          humidity: { value: 36 },</a:t>
            </a:r>
          </a:p>
          <a:p>
            <a:r>
              <a:rPr lang="en-US" dirty="0" smtClean="0"/>
              <a:t>          wind: { value: 17 },</a:t>
            </a:r>
          </a:p>
          <a:p>
            <a:r>
              <a:rPr lang="en-US" dirty="0" smtClean="0"/>
              <a:t>          unit: {</a:t>
            </a:r>
          </a:p>
          <a:p>
            <a:r>
              <a:rPr lang="en-US" dirty="0" smtClean="0"/>
              <a:t>            temp: { symbol: 'F', degree: true },</a:t>
            </a:r>
          </a:p>
          <a:p>
            <a:r>
              <a:rPr lang="en-US" dirty="0" smtClean="0"/>
              <a:t>            </a:t>
            </a:r>
            <a:r>
              <a:rPr lang="en-US" dirty="0" err="1" smtClean="0"/>
              <a:t>precip</a:t>
            </a:r>
            <a:r>
              <a:rPr lang="en-US" dirty="0" smtClean="0"/>
              <a:t>: { symbol: 'mm' },</a:t>
            </a:r>
          </a:p>
          <a:p>
            <a:r>
              <a:rPr lang="en-US" dirty="0" smtClean="0"/>
              <a:t>            humidity: { symbol: '%' },</a:t>
            </a:r>
          </a:p>
          <a:p>
            <a:r>
              <a:rPr lang="en-US" dirty="0" smtClean="0"/>
              <a:t>            wind: { symbol: 'mph' }</a:t>
            </a:r>
          </a:p>
          <a:p>
            <a:r>
              <a:rPr lang="en-US" dirty="0" smtClean="0"/>
              <a:t>          }          </a:t>
            </a:r>
          </a:p>
          <a:p>
            <a:r>
              <a:rPr lang="en-US" dirty="0" smtClean="0"/>
              <a:t>     };                        </a:t>
            </a:r>
          </a:p>
          <a:p>
            <a:r>
              <a:rPr lang="en-US" dirty="0" smtClean="0"/>
              <a:t>    </a:t>
            </a:r>
          </a:p>
          <a:p>
            <a:r>
              <a:rPr lang="en-US" dirty="0" smtClean="0"/>
              <a:t>    return {</a:t>
            </a:r>
          </a:p>
          <a:p>
            <a:r>
              <a:rPr lang="en-US" dirty="0" smtClean="0"/>
              <a:t>        </a:t>
            </a:r>
            <a:r>
              <a:rPr lang="en-US" dirty="0" err="1" smtClean="0"/>
              <a:t>dummyData</a:t>
            </a:r>
            <a:r>
              <a:rPr lang="en-US" dirty="0" smtClean="0"/>
              <a:t>: </a:t>
            </a:r>
            <a:r>
              <a:rPr lang="en-US" dirty="0" err="1" smtClean="0"/>
              <a:t>dummyData</a:t>
            </a:r>
            <a:endParaRPr lang="en-US" dirty="0" smtClean="0"/>
          </a:p>
          <a:p>
            <a:r>
              <a:rPr lang="en-US" dirty="0" smtClean="0"/>
              <a:t>    }</a:t>
            </a:r>
          </a:p>
          <a:p>
            <a:r>
              <a:rPr lang="en-US" dirty="0" smtClean="0"/>
              <a:t>  }</a:t>
            </a:r>
          </a:p>
          <a:p>
            <a:endParaRPr lang="en-US" dirty="0" smtClean="0"/>
          </a:p>
          <a:p>
            <a:r>
              <a:rPr lang="en-US" dirty="0" smtClean="0"/>
              <a:t>})();</a:t>
            </a:r>
          </a:p>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18</a:t>
            </a:fld>
            <a:endParaRPr lang="en-US"/>
          </a:p>
        </p:txBody>
      </p:sp>
    </p:spTree>
    <p:extLst>
      <p:ext uri="{BB962C8B-B14F-4D97-AF65-F5344CB8AC3E}">
        <p14:creationId xmlns:p14="http://schemas.microsoft.com/office/powerpoint/2010/main" val="2147280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BFE7A8D-E51E-4082-B063-34821D0C46A9}" type="slidenum">
              <a:rPr lang="en-US" smtClean="0"/>
              <a:t>19</a:t>
            </a:fld>
            <a:endParaRPr lang="en-US"/>
          </a:p>
        </p:txBody>
      </p:sp>
    </p:spTree>
    <p:extLst>
      <p:ext uri="{BB962C8B-B14F-4D97-AF65-F5344CB8AC3E}">
        <p14:creationId xmlns:p14="http://schemas.microsoft.com/office/powerpoint/2010/main" val="3717298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E8CBF3-1852-4B4C-8900-DE379E63FBA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2817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8CBF3-1852-4B4C-8900-DE379E63FBA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288157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8CBF3-1852-4B4C-8900-DE379E63FBA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80038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8CBF3-1852-4B4C-8900-DE379E63FBA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419111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E8CBF3-1852-4B4C-8900-DE379E63FBA8}"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3975019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E8CBF3-1852-4B4C-8900-DE379E63FBA8}"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255287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E8CBF3-1852-4B4C-8900-DE379E63FBA8}"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333111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E8CBF3-1852-4B4C-8900-DE379E63FBA8}"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353760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8CBF3-1852-4B4C-8900-DE379E63FBA8}"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404138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8CBF3-1852-4B4C-8900-DE379E63FBA8}"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44851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E8CBF3-1852-4B4C-8900-DE379E63FBA8}"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3FC5F-86EF-4D93-8B39-BD999864399A}" type="slidenum">
              <a:rPr lang="en-US" smtClean="0"/>
              <a:t>‹#›</a:t>
            </a:fld>
            <a:endParaRPr lang="en-US"/>
          </a:p>
        </p:txBody>
      </p:sp>
    </p:spTree>
    <p:extLst>
      <p:ext uri="{BB962C8B-B14F-4D97-AF65-F5344CB8AC3E}">
        <p14:creationId xmlns:p14="http://schemas.microsoft.com/office/powerpoint/2010/main" val="315738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E8CBF3-1852-4B4C-8900-DE379E63FBA8}"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3FC5F-86EF-4D93-8B39-BD999864399A}" type="slidenum">
              <a:rPr lang="en-US" smtClean="0"/>
              <a:t>‹#›</a:t>
            </a:fld>
            <a:endParaRPr lang="en-US"/>
          </a:p>
        </p:txBody>
      </p:sp>
    </p:spTree>
    <p:extLst>
      <p:ext uri="{BB962C8B-B14F-4D97-AF65-F5344CB8AC3E}">
        <p14:creationId xmlns:p14="http://schemas.microsoft.com/office/powerpoint/2010/main" val="3337541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weiljx/weatherNg" TargetMode="External"/><Relationship Id="rId2" Type="http://schemas.openxmlformats.org/officeDocument/2006/relationships/hyperlink" Target="mailto:Joshua.weil@lexisnexis.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docs.angularjs.org/guide/d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ocs.angularjs.org/guide/services" TargetMode="Externa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docs.angularjs.org/api/ng/filter/dat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api.openweathermap.org/data/2.5/weather?q=raleigh&amp;appid=92746992a90ad66da7b9553b006d6e07&amp;mode=json&amp;units=imperia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earn-angular.org/#!/lessons/the-essential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docs.angularjs.org/guide/directiv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openweathermap.org/api"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weiljx/weatherNg" TargetMode="External"/><Relationship Id="rId2" Type="http://schemas.openxmlformats.org/officeDocument/2006/relationships/hyperlink" Target="mailto:Joshua.weil@lexisnexis.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weiljx/weather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npmjs.com/" TargetMode="External"/><Relationship Id="rId7" Type="http://schemas.openxmlformats.org/officeDocument/2006/relationships/image" Target="../media/image4.png"/><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brew.sh/" TargetMode="External"/><Relationship Id="rId4" Type="http://schemas.openxmlformats.org/officeDocument/2006/relationships/hyperlink" Target="https://chocolatey.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hocolatey.org/"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git-scm.com/downloads" TargetMode="External"/><Relationship Id="rId4" Type="http://schemas.openxmlformats.org/officeDocument/2006/relationships/hyperlink" Target="http://brew.sh/"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ulpjs.com/" TargetMode="External"/><Relationship Id="rId2" Type="http://schemas.openxmlformats.org/officeDocument/2006/relationships/hyperlink" Target="http://yeoman.io/"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bower.i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yeoman.io/generators/" TargetMode="External"/><Relationship Id="rId2" Type="http://schemas.openxmlformats.org/officeDocument/2006/relationships/hyperlink" Target="https://github.com/swiip/generator-gulp-angula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wiip/generator-gulp-angular"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Getting Started with </a:t>
            </a:r>
            <a:r>
              <a:rPr lang="en-US" dirty="0" err="1" smtClean="0"/>
              <a:t>AngularJS</a:t>
            </a:r>
            <a:r>
              <a:rPr lang="en-US" dirty="0" smtClean="0"/>
              <a:t> and the Open Source Stack</a:t>
            </a:r>
            <a:endParaRPr lang="en-US" dirty="0"/>
          </a:p>
        </p:txBody>
      </p:sp>
      <p:sp>
        <p:nvSpPr>
          <p:cNvPr id="5" name="Subtitle 4"/>
          <p:cNvSpPr>
            <a:spLocks noGrp="1"/>
          </p:cNvSpPr>
          <p:nvPr>
            <p:ph type="subTitle" idx="1"/>
          </p:nvPr>
        </p:nvSpPr>
        <p:spPr>
          <a:xfrm>
            <a:off x="1524000" y="4802908"/>
            <a:ext cx="9144000" cy="1477819"/>
          </a:xfrm>
        </p:spPr>
        <p:txBody>
          <a:bodyPr>
            <a:normAutofit fontScale="92500" lnSpcReduction="10000"/>
          </a:bodyPr>
          <a:lstStyle/>
          <a:p>
            <a:pPr algn="just"/>
            <a:r>
              <a:rPr lang="en-US" dirty="0" smtClean="0"/>
              <a:t>Presented By: Joshua Weil			</a:t>
            </a:r>
            <a:r>
              <a:rPr lang="en-US" dirty="0" smtClean="0">
                <a:hlinkClick r:id="rId2"/>
              </a:rPr>
              <a:t>Joshua.weil@lexisnexis.com</a:t>
            </a:r>
            <a:r>
              <a:rPr lang="en-US" dirty="0" smtClean="0"/>
              <a:t> </a:t>
            </a:r>
          </a:p>
          <a:p>
            <a:pPr algn="just"/>
            <a:r>
              <a:rPr lang="en-US" dirty="0" smtClean="0"/>
              <a:t/>
            </a:r>
            <a:br>
              <a:rPr lang="en-US" dirty="0" smtClean="0"/>
            </a:br>
            <a:r>
              <a:rPr lang="en-US" dirty="0" smtClean="0"/>
              <a:t>Source and Slides available at:</a:t>
            </a:r>
            <a:endParaRPr lang="en-US" dirty="0"/>
          </a:p>
          <a:p>
            <a:pPr algn="just"/>
            <a:r>
              <a:rPr lang="en-US" dirty="0" smtClean="0">
                <a:hlinkClick r:id="rId3"/>
              </a:rPr>
              <a:t>https://github.com/weiljx/weatherNg</a:t>
            </a:r>
            <a:r>
              <a:rPr lang="en-US" dirty="0" smtClean="0"/>
              <a:t> </a:t>
            </a:r>
            <a:endParaRPr lang="en-US" dirty="0"/>
          </a:p>
        </p:txBody>
      </p:sp>
      <p:pic>
        <p:nvPicPr>
          <p:cNvPr id="8194" name="Picture 2" descr="http://voidcanvas.com/wp-content/uploads/2015/10/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356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look at the code</a:t>
            </a:r>
            <a:endParaRPr lang="en-US" b="1" dirty="0"/>
          </a:p>
        </p:txBody>
      </p:sp>
      <p:sp>
        <p:nvSpPr>
          <p:cNvPr id="3" name="Content Placeholder 2"/>
          <p:cNvSpPr>
            <a:spLocks noGrp="1"/>
          </p:cNvSpPr>
          <p:nvPr>
            <p:ph idx="1"/>
          </p:nvPr>
        </p:nvSpPr>
        <p:spPr>
          <a:xfrm>
            <a:off x="838200" y="1825625"/>
            <a:ext cx="9247910" cy="5120120"/>
          </a:xfrm>
        </p:spPr>
        <p:txBody>
          <a:bodyPr>
            <a:normAutofit/>
          </a:bodyPr>
          <a:lstStyle/>
          <a:p>
            <a:pPr marL="0" indent="0">
              <a:buNone/>
            </a:pPr>
            <a:r>
              <a:rPr lang="en-US" dirty="0" smtClean="0"/>
              <a:t>Use your web editor of choice (Some free ones below)</a:t>
            </a:r>
            <a:br>
              <a:rPr lang="en-US" dirty="0" smtClean="0"/>
            </a:br>
            <a:endParaRPr lang="en-US" dirty="0" smtClean="0"/>
          </a:p>
          <a:p>
            <a:r>
              <a:rPr lang="en-US" sz="2000" dirty="0" smtClean="0"/>
              <a:t>Visual Studio Code</a:t>
            </a:r>
          </a:p>
          <a:p>
            <a:r>
              <a:rPr lang="en-US" sz="2000" dirty="0" smtClean="0"/>
              <a:t>Sublime Text</a:t>
            </a:r>
          </a:p>
          <a:p>
            <a:r>
              <a:rPr lang="en-US" sz="2000" dirty="0" smtClean="0"/>
              <a:t>Brackets</a:t>
            </a:r>
          </a:p>
          <a:p>
            <a:r>
              <a:rPr lang="en-US" sz="2000" dirty="0" smtClean="0"/>
              <a:t>Notepad++</a:t>
            </a:r>
            <a:endParaRPr lang="en-US" sz="2000" dirty="0"/>
          </a:p>
          <a:p>
            <a:endParaRPr lang="en-US" sz="2000" dirty="0" smtClean="0">
              <a:solidFill>
                <a:srgbClr val="FFC000"/>
              </a:solidFill>
            </a:endParaRPr>
          </a:p>
        </p:txBody>
      </p:sp>
      <p:pic>
        <p:nvPicPr>
          <p:cNvPr id="6146" name="Picture 2" descr="https://encrypted-tbn0.gstatic.com/images?q=tbn:ANd9GcQSQUynKeKKuEZghsTDWi7Tdn4IEo6DVsnLyfTkhSaESxhWfS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645" y="4715164"/>
            <a:ext cx="28670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upload.wikimedia.org/wikipedia/en/4/4c/Sublime_Tex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38568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upload.wikimedia.org/wikipedia/commons/thumb/4/4c/Brackets_Icon.svg/1024px-Brackets_Ic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7763" y="4576617"/>
            <a:ext cx="2004147" cy="200414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news.filehippo.com/wp-content/uploads/2014/05/recui.googlecode.co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6696" r="22345"/>
          <a:stretch/>
        </p:blipFill>
        <p:spPr bwMode="auto">
          <a:xfrm>
            <a:off x="9684473" y="4510231"/>
            <a:ext cx="2266248" cy="207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358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new route</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The route tells the application what page to serve up based on the </a:t>
            </a:r>
            <a:r>
              <a:rPr lang="en-US" sz="2000" dirty="0" err="1" smtClean="0"/>
              <a:t>url</a:t>
            </a:r>
            <a:r>
              <a:rPr lang="en-US" sz="2000" dirty="0" smtClean="0"/>
              <a:t> path</a:t>
            </a:r>
            <a:r>
              <a:rPr lang="en-US" dirty="0" smtClean="0"/>
              <a:t/>
            </a:r>
            <a:br>
              <a:rPr lang="en-US" dirty="0" smtClean="0"/>
            </a:br>
            <a:endParaRPr lang="en-US" dirty="0" smtClean="0"/>
          </a:p>
          <a:p>
            <a:pPr marL="0" indent="0">
              <a:buNone/>
            </a:pPr>
            <a:endParaRPr lang="en-US" sz="2000" dirty="0" smtClean="0">
              <a:solidFill>
                <a:srgbClr val="FFC000"/>
              </a:solidFill>
            </a:endParaRPr>
          </a:p>
        </p:txBody>
      </p:sp>
      <p:sp>
        <p:nvSpPr>
          <p:cNvPr id="6" name="TextBox 5"/>
          <p:cNvSpPr txBox="1"/>
          <p:nvPr/>
        </p:nvSpPr>
        <p:spPr>
          <a:xfrm>
            <a:off x="6385019" y="2044311"/>
            <a:ext cx="542829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first parameter specifies the path that the route will register</a:t>
            </a:r>
          </a:p>
          <a:p>
            <a:pPr marL="285750" indent="-285750">
              <a:buFont typeface="Arial" panose="020B0604020202020204" pitchFamily="34" charset="0"/>
              <a:buChar char="•"/>
            </a:pPr>
            <a:r>
              <a:rPr lang="en-US" b="1" dirty="0" err="1" smtClean="0"/>
              <a:t>templateUrl</a:t>
            </a:r>
            <a:r>
              <a:rPr lang="en-US" dirty="0" smtClean="0"/>
              <a:t>: specifies what template to use</a:t>
            </a:r>
          </a:p>
          <a:p>
            <a:pPr marL="285750" indent="-285750">
              <a:buFont typeface="Arial" panose="020B0604020202020204" pitchFamily="34" charset="0"/>
              <a:buChar char="•"/>
            </a:pPr>
            <a:r>
              <a:rPr lang="en-US" b="1" dirty="0" smtClean="0"/>
              <a:t>controller</a:t>
            </a:r>
            <a:r>
              <a:rPr lang="en-US" dirty="0" smtClean="0"/>
              <a:t>: specifies which controller to use</a:t>
            </a:r>
          </a:p>
          <a:p>
            <a:pPr marL="285750" indent="-285750">
              <a:buFont typeface="Arial" panose="020B0604020202020204" pitchFamily="34" charset="0"/>
              <a:buChar char="•"/>
            </a:pPr>
            <a:r>
              <a:rPr lang="en-US" b="1" dirty="0" err="1" smtClean="0"/>
              <a:t>controllerAs</a:t>
            </a:r>
            <a:r>
              <a:rPr lang="en-US" dirty="0" smtClean="0"/>
              <a:t>: specifies what the scope should be called</a:t>
            </a:r>
          </a:p>
          <a:p>
            <a:pPr marL="285750" indent="-285750">
              <a:buFont typeface="Arial" panose="020B0604020202020204" pitchFamily="34" charset="0"/>
              <a:buChar char="•"/>
            </a:pPr>
            <a:endParaRPr lang="en-US" dirty="0"/>
          </a:p>
          <a:p>
            <a:r>
              <a:rPr lang="en-US" dirty="0" err="1" smtClean="0">
                <a:solidFill>
                  <a:schemeClr val="bg2">
                    <a:lumMod val="50000"/>
                  </a:schemeClr>
                </a:solidFill>
              </a:rPr>
              <a:t>vm</a:t>
            </a:r>
            <a:r>
              <a:rPr lang="en-US" dirty="0" smtClean="0">
                <a:solidFill>
                  <a:schemeClr val="bg2">
                    <a:lumMod val="50000"/>
                  </a:schemeClr>
                </a:solidFill>
              </a:rPr>
              <a:t> is a common </a:t>
            </a:r>
            <a:r>
              <a:rPr lang="en-US" dirty="0" err="1" smtClean="0">
                <a:solidFill>
                  <a:schemeClr val="bg2">
                    <a:lumMod val="50000"/>
                  </a:schemeClr>
                </a:solidFill>
              </a:rPr>
              <a:t>controllerAs</a:t>
            </a:r>
            <a:r>
              <a:rPr lang="en-US" dirty="0" smtClean="0">
                <a:solidFill>
                  <a:schemeClr val="bg2">
                    <a:lumMod val="50000"/>
                  </a:schemeClr>
                </a:solidFill>
              </a:rPr>
              <a:t> property and is short for “view model”</a:t>
            </a:r>
          </a:p>
          <a:p>
            <a:endParaRPr lang="en-US" dirty="0">
              <a:solidFill>
                <a:schemeClr val="bg2">
                  <a:lumMod val="50000"/>
                </a:schemeClr>
              </a:solidFill>
            </a:endParaRPr>
          </a:p>
          <a:p>
            <a:r>
              <a:rPr lang="en-US" dirty="0" smtClean="0">
                <a:solidFill>
                  <a:schemeClr val="bg2">
                    <a:lumMod val="50000"/>
                  </a:schemeClr>
                </a:solidFill>
              </a:rPr>
              <a:t>The otherwise section tells the app where to route if the path is not found</a:t>
            </a:r>
          </a:p>
        </p:txBody>
      </p:sp>
      <p:pic>
        <p:nvPicPr>
          <p:cNvPr id="7" name="Picture 6"/>
          <p:cNvPicPr>
            <a:picLocks noChangeAspect="1"/>
          </p:cNvPicPr>
          <p:nvPr/>
        </p:nvPicPr>
        <p:blipFill>
          <a:blip r:embed="rId3"/>
          <a:stretch>
            <a:fillRect/>
          </a:stretch>
        </p:blipFill>
        <p:spPr>
          <a:xfrm>
            <a:off x="389126" y="2048133"/>
            <a:ext cx="5936627" cy="4232594"/>
          </a:xfrm>
          <a:prstGeom prst="rect">
            <a:avLst/>
          </a:prstGeom>
        </p:spPr>
      </p:pic>
      <p:sp>
        <p:nvSpPr>
          <p:cNvPr id="5" name="Rectangle 4"/>
          <p:cNvSpPr/>
          <p:nvPr/>
        </p:nvSpPr>
        <p:spPr>
          <a:xfrm>
            <a:off x="663884" y="3904578"/>
            <a:ext cx="5128492" cy="137621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2" name="Picture 2" descr="http://voidcanvas.com/wp-content/uploads/2015/10/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032632" y="6432273"/>
            <a:ext cx="1028615" cy="276999"/>
          </a:xfrm>
          <a:prstGeom prst="rect">
            <a:avLst/>
          </a:prstGeom>
          <a:noFill/>
        </p:spPr>
        <p:txBody>
          <a:bodyPr wrap="none" rtlCol="0">
            <a:spAutoFit/>
          </a:bodyPr>
          <a:lstStyle/>
          <a:p>
            <a:pPr algn="r"/>
            <a:r>
              <a:rPr lang="en-US" sz="1200" dirty="0" smtClean="0"/>
              <a:t>Snippet_01.js</a:t>
            </a:r>
            <a:endParaRPr lang="en-US" sz="1200" dirty="0"/>
          </a:p>
        </p:txBody>
      </p:sp>
      <p:sp>
        <p:nvSpPr>
          <p:cNvPr id="9" name="TextBox 8"/>
          <p:cNvSpPr txBox="1"/>
          <p:nvPr/>
        </p:nvSpPr>
        <p:spPr>
          <a:xfrm>
            <a:off x="389494" y="6432273"/>
            <a:ext cx="1572611" cy="276999"/>
          </a:xfrm>
          <a:prstGeom prst="rect">
            <a:avLst/>
          </a:prstGeom>
          <a:noFill/>
        </p:spPr>
        <p:txBody>
          <a:bodyPr wrap="none" rtlCol="0">
            <a:spAutoFit/>
          </a:bodyPr>
          <a:lstStyle/>
          <a:p>
            <a:r>
              <a:rPr lang="en-US" sz="1200" dirty="0" err="1" smtClean="0"/>
              <a:t>src</a:t>
            </a:r>
            <a:r>
              <a:rPr lang="en-US" sz="1200" dirty="0" smtClean="0"/>
              <a:t>/app/index.route.js</a:t>
            </a:r>
            <a:endParaRPr lang="en-US" sz="1200" dirty="0"/>
          </a:p>
        </p:txBody>
      </p:sp>
    </p:spTree>
    <p:extLst>
      <p:ext uri="{BB962C8B-B14F-4D97-AF65-F5344CB8AC3E}">
        <p14:creationId xmlns:p14="http://schemas.microsoft.com/office/powerpoint/2010/main" val="468024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Controller</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The controller will be responsible for the logic on the Forecast page</a:t>
            </a:r>
            <a:r>
              <a:rPr lang="en-US" dirty="0" smtClean="0"/>
              <a:t/>
            </a:r>
            <a:br>
              <a:rPr lang="en-US" dirty="0" smtClean="0"/>
            </a:br>
            <a:endParaRPr lang="en-US" dirty="0" smtClean="0"/>
          </a:p>
          <a:p>
            <a:pPr marL="0" indent="0">
              <a:buNone/>
            </a:pPr>
            <a:endParaRPr lang="en-US" sz="2000" dirty="0" smtClean="0">
              <a:solidFill>
                <a:srgbClr val="FFC000"/>
              </a:solidFill>
            </a:endParaRPr>
          </a:p>
        </p:txBody>
      </p:sp>
      <p:sp>
        <p:nvSpPr>
          <p:cNvPr id="6" name="TextBox 5"/>
          <p:cNvSpPr txBox="1"/>
          <p:nvPr/>
        </p:nvSpPr>
        <p:spPr>
          <a:xfrm>
            <a:off x="7716571" y="2044311"/>
            <a:ext cx="4096738" cy="480131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register a new controller to our application (module)</a:t>
            </a:r>
            <a:br>
              <a:rPr lang="en-US" dirty="0" smtClean="0"/>
            </a:br>
            <a:endParaRPr lang="en-US" dirty="0" smtClean="0"/>
          </a:p>
          <a:p>
            <a:pPr marL="285750" indent="-285750">
              <a:buFont typeface="Arial" panose="020B0604020202020204" pitchFamily="34" charset="0"/>
              <a:buChar char="•"/>
            </a:pPr>
            <a:r>
              <a:rPr lang="en-US" b="1" dirty="0" smtClean="0"/>
              <a:t>controller</a:t>
            </a:r>
            <a:r>
              <a:rPr lang="en-US" dirty="0" smtClean="0"/>
              <a:t>: just a JavaScript Function</a:t>
            </a:r>
            <a:br>
              <a:rPr lang="en-US" dirty="0" smtClean="0"/>
            </a:br>
            <a:endParaRPr lang="en-US" dirty="0" smtClean="0"/>
          </a:p>
          <a:p>
            <a:pPr marL="285750" indent="-285750">
              <a:buFont typeface="Arial" panose="020B0604020202020204" pitchFamily="34" charset="0"/>
              <a:buChar char="•"/>
            </a:pPr>
            <a:r>
              <a:rPr lang="en-US" dirty="0" smtClean="0"/>
              <a:t>We set up a variable that will act as our scope and set it to this. The name of this variable should match the property you set for </a:t>
            </a:r>
            <a:r>
              <a:rPr lang="en-US" b="1" dirty="0" smtClean="0"/>
              <a:t>“</a:t>
            </a:r>
            <a:r>
              <a:rPr lang="en-US" b="1" dirty="0" err="1" smtClean="0"/>
              <a:t>controllerAs</a:t>
            </a:r>
            <a:r>
              <a:rPr lang="en-US" b="1" dirty="0" smtClean="0"/>
              <a:t>”</a:t>
            </a:r>
            <a:r>
              <a:rPr lang="en-US" dirty="0" smtClean="0"/>
              <a:t> in the previous step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smtClean="0"/>
              <a:t>ngInject</a:t>
            </a:r>
            <a:r>
              <a:rPr lang="en-US" dirty="0" smtClean="0"/>
              <a:t> does some magic for us by automatically setting up our dependency injection here we are injecting the angular $log service</a:t>
            </a:r>
          </a:p>
          <a:p>
            <a:pPr marL="285750" indent="-285750">
              <a:buFont typeface="Arial" panose="020B0604020202020204" pitchFamily="34" charset="0"/>
              <a:buChar char="•"/>
            </a:pPr>
            <a:endParaRPr lang="en-US" dirty="0">
              <a:solidFill>
                <a:schemeClr val="bg2">
                  <a:lumMod val="50000"/>
                </a:schemeClr>
              </a:solidFill>
            </a:endParaRPr>
          </a:p>
          <a:p>
            <a:r>
              <a:rPr lang="en-US" dirty="0" smtClean="0">
                <a:solidFill>
                  <a:schemeClr val="bg2">
                    <a:lumMod val="50000"/>
                  </a:schemeClr>
                </a:solidFill>
                <a:hlinkClick r:id="rId3"/>
              </a:rPr>
              <a:t>https://docs.angularjs.org/guide/di</a:t>
            </a:r>
            <a:r>
              <a:rPr lang="en-US" dirty="0" smtClean="0">
                <a:solidFill>
                  <a:schemeClr val="bg2">
                    <a:lumMod val="50000"/>
                  </a:schemeClr>
                </a:solidFill>
              </a:rPr>
              <a:t> </a:t>
            </a:r>
          </a:p>
        </p:txBody>
      </p:sp>
      <p:pic>
        <p:nvPicPr>
          <p:cNvPr id="12" name="Picture 2" descr="http://voidcanvas.com/wp-content/uploads/2015/10/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a:srcRect r="9718"/>
          <a:stretch/>
        </p:blipFill>
        <p:spPr>
          <a:xfrm>
            <a:off x="301461" y="2009021"/>
            <a:ext cx="7415110" cy="4415191"/>
          </a:xfrm>
          <a:prstGeom prst="rect">
            <a:avLst/>
          </a:prstGeom>
        </p:spPr>
      </p:pic>
      <p:sp>
        <p:nvSpPr>
          <p:cNvPr id="9" name="TextBox 8"/>
          <p:cNvSpPr txBox="1"/>
          <p:nvPr/>
        </p:nvSpPr>
        <p:spPr>
          <a:xfrm>
            <a:off x="275731" y="6432273"/>
            <a:ext cx="1028616" cy="276999"/>
          </a:xfrm>
          <a:prstGeom prst="rect">
            <a:avLst/>
          </a:prstGeom>
          <a:noFill/>
        </p:spPr>
        <p:txBody>
          <a:bodyPr wrap="none" rtlCol="0">
            <a:spAutoFit/>
          </a:bodyPr>
          <a:lstStyle/>
          <a:p>
            <a:pPr algn="r"/>
            <a:r>
              <a:rPr lang="en-US" sz="1200" dirty="0" smtClean="0"/>
              <a:t>Snippet_02.js</a:t>
            </a:r>
            <a:endParaRPr lang="en-US" sz="1200" dirty="0"/>
          </a:p>
        </p:txBody>
      </p:sp>
      <p:sp>
        <p:nvSpPr>
          <p:cNvPr id="8" name="TextBox 7"/>
          <p:cNvSpPr txBox="1"/>
          <p:nvPr/>
        </p:nvSpPr>
        <p:spPr>
          <a:xfrm>
            <a:off x="5088882" y="6432273"/>
            <a:ext cx="2577437" cy="276999"/>
          </a:xfrm>
          <a:prstGeom prst="rect">
            <a:avLst/>
          </a:prstGeom>
          <a:noFill/>
        </p:spPr>
        <p:txBody>
          <a:bodyPr wrap="none" rtlCol="0">
            <a:spAutoFit/>
          </a:bodyPr>
          <a:lstStyle/>
          <a:p>
            <a:r>
              <a:rPr lang="en-US" sz="1200" dirty="0" err="1" smtClean="0"/>
              <a:t>src</a:t>
            </a:r>
            <a:r>
              <a:rPr lang="en-US" sz="1200" dirty="0" smtClean="0"/>
              <a:t>/app/</a:t>
            </a:r>
            <a:r>
              <a:rPr lang="en-US" sz="1200" dirty="0" err="1" smtClean="0"/>
              <a:t>iforecast</a:t>
            </a:r>
            <a:r>
              <a:rPr lang="en-US" sz="1200" dirty="0" smtClean="0"/>
              <a:t>/forecast.controller.js</a:t>
            </a:r>
            <a:endParaRPr lang="en-US" sz="1200" dirty="0"/>
          </a:p>
        </p:txBody>
      </p:sp>
    </p:spTree>
    <p:extLst>
      <p:ext uri="{BB962C8B-B14F-4D97-AF65-F5344CB8AC3E}">
        <p14:creationId xmlns:p14="http://schemas.microsoft.com/office/powerpoint/2010/main" val="3027103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7" y="180180"/>
            <a:ext cx="10515600" cy="1325563"/>
          </a:xfrm>
        </p:spPr>
        <p:txBody>
          <a:bodyPr/>
          <a:lstStyle/>
          <a:p>
            <a:r>
              <a:rPr lang="en-US" b="1" dirty="0" smtClean="0"/>
              <a:t>Adding a Template</a:t>
            </a:r>
            <a:endParaRPr lang="en-US" b="1" dirty="0"/>
          </a:p>
        </p:txBody>
      </p:sp>
      <p:sp>
        <p:nvSpPr>
          <p:cNvPr id="3" name="Content Placeholder 2"/>
          <p:cNvSpPr>
            <a:spLocks noGrp="1"/>
          </p:cNvSpPr>
          <p:nvPr>
            <p:ph idx="1"/>
          </p:nvPr>
        </p:nvSpPr>
        <p:spPr>
          <a:xfrm>
            <a:off x="96327" y="1142723"/>
            <a:ext cx="10975109" cy="5375563"/>
          </a:xfrm>
        </p:spPr>
        <p:txBody>
          <a:bodyPr>
            <a:normAutofit/>
          </a:bodyPr>
          <a:lstStyle/>
          <a:p>
            <a:pPr marL="0" indent="0">
              <a:buNone/>
            </a:pPr>
            <a:r>
              <a:rPr lang="en-US" sz="2000" dirty="0" smtClean="0"/>
              <a:t>The template will establish how our content is displayed, we will start with raw HTML and bootstrap</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96327" y="1571910"/>
            <a:ext cx="4611721" cy="4860363"/>
          </a:xfrm>
          <a:prstGeom prst="rect">
            <a:avLst/>
          </a:prstGeom>
        </p:spPr>
      </p:pic>
      <p:pic>
        <p:nvPicPr>
          <p:cNvPr id="7" name="Picture 6"/>
          <p:cNvPicPr>
            <a:picLocks noChangeAspect="1"/>
          </p:cNvPicPr>
          <p:nvPr/>
        </p:nvPicPr>
        <p:blipFill>
          <a:blip r:embed="rId5"/>
          <a:stretch>
            <a:fillRect/>
          </a:stretch>
        </p:blipFill>
        <p:spPr>
          <a:xfrm>
            <a:off x="4858143" y="1571910"/>
            <a:ext cx="4751027" cy="3263749"/>
          </a:xfrm>
          <a:prstGeom prst="rect">
            <a:avLst/>
          </a:prstGeom>
        </p:spPr>
      </p:pic>
      <p:pic>
        <p:nvPicPr>
          <p:cNvPr id="8" name="Picture 7"/>
          <p:cNvPicPr>
            <a:picLocks noChangeAspect="1"/>
          </p:cNvPicPr>
          <p:nvPr/>
        </p:nvPicPr>
        <p:blipFill>
          <a:blip r:embed="rId6"/>
          <a:stretch>
            <a:fillRect/>
          </a:stretch>
        </p:blipFill>
        <p:spPr>
          <a:xfrm>
            <a:off x="5113734" y="5084239"/>
            <a:ext cx="6885779" cy="1572242"/>
          </a:xfrm>
          <a:prstGeom prst="rect">
            <a:avLst/>
          </a:prstGeom>
        </p:spPr>
      </p:pic>
      <p:sp>
        <p:nvSpPr>
          <p:cNvPr id="10" name="TextBox 9"/>
          <p:cNvSpPr txBox="1"/>
          <p:nvPr/>
        </p:nvSpPr>
        <p:spPr>
          <a:xfrm>
            <a:off x="10841682" y="6432273"/>
            <a:ext cx="1219565" cy="276999"/>
          </a:xfrm>
          <a:prstGeom prst="rect">
            <a:avLst/>
          </a:prstGeom>
          <a:noFill/>
        </p:spPr>
        <p:txBody>
          <a:bodyPr wrap="none" rtlCol="0">
            <a:spAutoFit/>
          </a:bodyPr>
          <a:lstStyle/>
          <a:p>
            <a:pPr algn="r"/>
            <a:r>
              <a:rPr lang="en-US" sz="1200" dirty="0" smtClean="0"/>
              <a:t>Snippet_03.html</a:t>
            </a:r>
            <a:endParaRPr lang="en-US" sz="1200" dirty="0"/>
          </a:p>
        </p:txBody>
      </p:sp>
      <p:sp>
        <p:nvSpPr>
          <p:cNvPr id="9" name="TextBox 8"/>
          <p:cNvSpPr txBox="1"/>
          <p:nvPr/>
        </p:nvSpPr>
        <p:spPr>
          <a:xfrm>
            <a:off x="96327" y="6498440"/>
            <a:ext cx="2101344" cy="276999"/>
          </a:xfrm>
          <a:prstGeom prst="rect">
            <a:avLst/>
          </a:prstGeom>
          <a:noFill/>
        </p:spPr>
        <p:txBody>
          <a:bodyPr wrap="none" rtlCol="0">
            <a:spAutoFit/>
          </a:bodyPr>
          <a:lstStyle/>
          <a:p>
            <a:r>
              <a:rPr lang="en-US" sz="1200" dirty="0" err="1" smtClean="0"/>
              <a:t>src</a:t>
            </a:r>
            <a:r>
              <a:rPr lang="en-US" sz="1200" dirty="0" smtClean="0"/>
              <a:t>/app/forecast/forecast.html</a:t>
            </a:r>
            <a:endParaRPr lang="en-US" sz="1200" dirty="0"/>
          </a:p>
        </p:txBody>
      </p:sp>
    </p:spTree>
    <p:extLst>
      <p:ext uri="{BB962C8B-B14F-4D97-AF65-F5344CB8AC3E}">
        <p14:creationId xmlns:p14="http://schemas.microsoft.com/office/powerpoint/2010/main" val="4239615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94" y="61191"/>
            <a:ext cx="10515600" cy="1325563"/>
          </a:xfrm>
        </p:spPr>
        <p:txBody>
          <a:bodyPr/>
          <a:lstStyle/>
          <a:p>
            <a:r>
              <a:rPr lang="en-US" b="1" dirty="0" smtClean="0"/>
              <a:t>Adding a Service</a:t>
            </a:r>
            <a:endParaRPr lang="en-US" b="1" dirty="0"/>
          </a:p>
        </p:txBody>
      </p:sp>
      <p:sp>
        <p:nvSpPr>
          <p:cNvPr id="3" name="Content Placeholder 2"/>
          <p:cNvSpPr>
            <a:spLocks noGrp="1"/>
          </p:cNvSpPr>
          <p:nvPr>
            <p:ph idx="1"/>
          </p:nvPr>
        </p:nvSpPr>
        <p:spPr>
          <a:xfrm>
            <a:off x="389494" y="1056710"/>
            <a:ext cx="10975109" cy="5375563"/>
          </a:xfrm>
        </p:spPr>
        <p:txBody>
          <a:bodyPr>
            <a:normAutofit/>
          </a:bodyPr>
          <a:lstStyle/>
          <a:p>
            <a:pPr marL="0" indent="0">
              <a:buNone/>
            </a:pPr>
            <a:r>
              <a:rPr lang="en-US" sz="2000" dirty="0" smtClean="0"/>
              <a:t>A service is designed for manipulating data CRUD / REST </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71926" y="1521079"/>
            <a:ext cx="3357796" cy="4746050"/>
          </a:xfrm>
          <a:prstGeom prst="rect">
            <a:avLst/>
          </a:prstGeom>
        </p:spPr>
      </p:pic>
      <p:sp>
        <p:nvSpPr>
          <p:cNvPr id="6" name="TextBox 5"/>
          <p:cNvSpPr txBox="1"/>
          <p:nvPr/>
        </p:nvSpPr>
        <p:spPr>
          <a:xfrm>
            <a:off x="3991087" y="1882587"/>
            <a:ext cx="782222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start our service will serve up some dummy data, later we will request data from a external web service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dummy data will feed the view and control what is displayed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More information on services can be found here:</a:t>
            </a:r>
            <a:br>
              <a:rPr lang="en-US" dirty="0" smtClean="0"/>
            </a:br>
            <a:r>
              <a:rPr lang="en-US" dirty="0" smtClean="0"/>
              <a:t>      </a:t>
            </a:r>
            <a:r>
              <a:rPr lang="en-US" dirty="0" smtClean="0">
                <a:hlinkClick r:id="rId5"/>
              </a:rPr>
              <a:t>https://docs.angularjs.org/guide/services</a:t>
            </a:r>
            <a:r>
              <a:rPr lang="en-US" dirty="0" smtClean="0"/>
              <a:t> </a:t>
            </a:r>
            <a:endParaRPr lang="en-US" dirty="0"/>
          </a:p>
        </p:txBody>
      </p:sp>
      <p:sp>
        <p:nvSpPr>
          <p:cNvPr id="10" name="TextBox 9"/>
          <p:cNvSpPr txBox="1"/>
          <p:nvPr/>
        </p:nvSpPr>
        <p:spPr>
          <a:xfrm>
            <a:off x="11032632" y="6432273"/>
            <a:ext cx="1028615" cy="276999"/>
          </a:xfrm>
          <a:prstGeom prst="rect">
            <a:avLst/>
          </a:prstGeom>
          <a:noFill/>
        </p:spPr>
        <p:txBody>
          <a:bodyPr wrap="none" rtlCol="0">
            <a:spAutoFit/>
          </a:bodyPr>
          <a:lstStyle/>
          <a:p>
            <a:pPr algn="r"/>
            <a:r>
              <a:rPr lang="en-US" sz="1200" dirty="0" smtClean="0"/>
              <a:t>Snippet_04.js</a:t>
            </a:r>
            <a:endParaRPr lang="en-US" sz="1200" dirty="0"/>
          </a:p>
        </p:txBody>
      </p:sp>
      <p:sp>
        <p:nvSpPr>
          <p:cNvPr id="8" name="TextBox 7"/>
          <p:cNvSpPr txBox="1"/>
          <p:nvPr/>
        </p:nvSpPr>
        <p:spPr>
          <a:xfrm>
            <a:off x="389494" y="6432273"/>
            <a:ext cx="3693896" cy="276999"/>
          </a:xfrm>
          <a:prstGeom prst="rect">
            <a:avLst/>
          </a:prstGeom>
          <a:noFill/>
        </p:spPr>
        <p:txBody>
          <a:bodyPr wrap="none" rtlCol="0">
            <a:spAutoFit/>
          </a:bodyPr>
          <a:lstStyle/>
          <a:p>
            <a:r>
              <a:rPr lang="en-US" sz="1200" dirty="0" err="1" smtClean="0"/>
              <a:t>src</a:t>
            </a:r>
            <a:r>
              <a:rPr lang="en-US" sz="1200" dirty="0" smtClean="0"/>
              <a:t>/app/components/</a:t>
            </a:r>
            <a:r>
              <a:rPr lang="en-US" sz="1200" dirty="0" err="1" smtClean="0"/>
              <a:t>weatherService</a:t>
            </a:r>
            <a:r>
              <a:rPr lang="en-US" sz="1200" dirty="0" smtClean="0"/>
              <a:t>/weather.service.js</a:t>
            </a:r>
            <a:endParaRPr lang="en-US" sz="1200" dirty="0"/>
          </a:p>
        </p:txBody>
      </p:sp>
    </p:spTree>
    <p:extLst>
      <p:ext uri="{BB962C8B-B14F-4D97-AF65-F5344CB8AC3E}">
        <p14:creationId xmlns:p14="http://schemas.microsoft.com/office/powerpoint/2010/main" val="2823770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10515600" cy="1325563"/>
          </a:xfrm>
        </p:spPr>
        <p:txBody>
          <a:bodyPr/>
          <a:lstStyle/>
          <a:p>
            <a:r>
              <a:rPr lang="en-US" b="1" dirty="0" smtClean="0"/>
              <a:t>Calling our Service from a Controller</a:t>
            </a:r>
            <a:endParaRPr lang="en-US" b="1" dirty="0"/>
          </a:p>
        </p:txBody>
      </p:sp>
      <p:sp>
        <p:nvSpPr>
          <p:cNvPr id="3" name="Content Placeholder 2"/>
          <p:cNvSpPr>
            <a:spLocks noGrp="1"/>
          </p:cNvSpPr>
          <p:nvPr>
            <p:ph idx="1"/>
          </p:nvPr>
        </p:nvSpPr>
        <p:spPr>
          <a:xfrm>
            <a:off x="130753" y="990916"/>
            <a:ext cx="10975109" cy="5375563"/>
          </a:xfrm>
        </p:spPr>
        <p:txBody>
          <a:bodyPr>
            <a:normAutofit/>
          </a:bodyPr>
          <a:lstStyle/>
          <a:p>
            <a:pPr marL="0" indent="0">
              <a:buNone/>
            </a:pPr>
            <a:r>
              <a:rPr lang="en-US" sz="2000" dirty="0" smtClean="0"/>
              <a:t>We will call our service from the forecast controller and it should log the information to the console.</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439170" y="1822276"/>
            <a:ext cx="4498108"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Tell the controller about the service as seen on line 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Call the exposed </a:t>
            </a:r>
            <a:r>
              <a:rPr lang="en-US" dirty="0" err="1" smtClean="0"/>
              <a:t>dummyData</a:t>
            </a:r>
            <a:r>
              <a:rPr lang="en-US" dirty="0" smtClean="0"/>
              <a:t> and set the view model to the </a:t>
            </a:r>
            <a:r>
              <a:rPr lang="en-US" dirty="0" err="1" smtClean="0"/>
              <a:t>dummyData</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When you run your application you can now see the </a:t>
            </a:r>
            <a:r>
              <a:rPr lang="en-US" dirty="0" err="1" smtClean="0"/>
              <a:t>dummyData</a:t>
            </a:r>
            <a:r>
              <a:rPr lang="en-US" dirty="0" smtClean="0"/>
              <a:t> object in the console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Next we will bind the template to this view model</a:t>
            </a:r>
          </a:p>
        </p:txBody>
      </p:sp>
      <p:pic>
        <p:nvPicPr>
          <p:cNvPr id="5" name="Picture 4"/>
          <p:cNvPicPr>
            <a:picLocks noChangeAspect="1"/>
          </p:cNvPicPr>
          <p:nvPr/>
        </p:nvPicPr>
        <p:blipFill rotWithShape="1">
          <a:blip r:embed="rId4"/>
          <a:srcRect r="6331"/>
          <a:stretch/>
        </p:blipFill>
        <p:spPr>
          <a:xfrm>
            <a:off x="130753" y="1451680"/>
            <a:ext cx="7168164" cy="4788681"/>
          </a:xfrm>
          <a:prstGeom prst="rect">
            <a:avLst/>
          </a:prstGeom>
        </p:spPr>
      </p:pic>
      <p:sp>
        <p:nvSpPr>
          <p:cNvPr id="8" name="Rectangle 7"/>
          <p:cNvSpPr/>
          <p:nvPr/>
        </p:nvSpPr>
        <p:spPr>
          <a:xfrm>
            <a:off x="4715567" y="3745786"/>
            <a:ext cx="1722730" cy="38335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Rectangle 8"/>
          <p:cNvSpPr/>
          <p:nvPr/>
        </p:nvSpPr>
        <p:spPr>
          <a:xfrm>
            <a:off x="1646206" y="4660861"/>
            <a:ext cx="3074895" cy="38335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TextBox 9"/>
          <p:cNvSpPr txBox="1"/>
          <p:nvPr/>
        </p:nvSpPr>
        <p:spPr>
          <a:xfrm>
            <a:off x="11032632" y="6432273"/>
            <a:ext cx="1028615" cy="276999"/>
          </a:xfrm>
          <a:prstGeom prst="rect">
            <a:avLst/>
          </a:prstGeom>
          <a:noFill/>
        </p:spPr>
        <p:txBody>
          <a:bodyPr wrap="none" rtlCol="0">
            <a:spAutoFit/>
          </a:bodyPr>
          <a:lstStyle/>
          <a:p>
            <a:pPr algn="r"/>
            <a:r>
              <a:rPr lang="en-US" sz="1200" dirty="0" smtClean="0"/>
              <a:t>Snippet_05.js</a:t>
            </a:r>
            <a:endParaRPr lang="en-US" sz="1200" dirty="0"/>
          </a:p>
        </p:txBody>
      </p:sp>
      <p:sp>
        <p:nvSpPr>
          <p:cNvPr id="11" name="TextBox 10"/>
          <p:cNvSpPr txBox="1"/>
          <p:nvPr/>
        </p:nvSpPr>
        <p:spPr>
          <a:xfrm>
            <a:off x="389494" y="6432273"/>
            <a:ext cx="2542171" cy="276999"/>
          </a:xfrm>
          <a:prstGeom prst="rect">
            <a:avLst/>
          </a:prstGeom>
          <a:noFill/>
        </p:spPr>
        <p:txBody>
          <a:bodyPr wrap="none" rtlCol="0">
            <a:spAutoFit/>
          </a:bodyPr>
          <a:lstStyle/>
          <a:p>
            <a:r>
              <a:rPr lang="en-US" sz="1200" dirty="0" err="1" smtClean="0"/>
              <a:t>src</a:t>
            </a:r>
            <a:r>
              <a:rPr lang="en-US" sz="1200" dirty="0" smtClean="0"/>
              <a:t>/app/forecast/forecast.controller.js</a:t>
            </a:r>
            <a:endParaRPr lang="en-US" sz="1200" dirty="0"/>
          </a:p>
        </p:txBody>
      </p:sp>
    </p:spTree>
    <p:extLst>
      <p:ext uri="{BB962C8B-B14F-4D97-AF65-F5344CB8AC3E}">
        <p14:creationId xmlns:p14="http://schemas.microsoft.com/office/powerpoint/2010/main" val="3202431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496" y="365125"/>
            <a:ext cx="5222699" cy="1325563"/>
          </a:xfrm>
        </p:spPr>
        <p:txBody>
          <a:bodyPr/>
          <a:lstStyle/>
          <a:p>
            <a:r>
              <a:rPr lang="en-US" b="1" dirty="0" smtClean="0"/>
              <a:t>Binding our template to the View Model</a:t>
            </a:r>
            <a:endParaRPr lang="en-US" b="1" dirty="0"/>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59500" y="1822276"/>
            <a:ext cx="5777778" cy="295465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can do one way binding to our view model by calling our property inside double curly braces. </a:t>
            </a:r>
            <a:r>
              <a:rPr lang="en-US" b="1" dirty="0" smtClean="0"/>
              <a:t>{{vm.city.name}}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Using the console output as a guide replace the various references with bindings as you save you can see if you have bound the properties correctly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Don’t forget to bind the weather icon</a:t>
            </a:r>
            <a:br>
              <a:rPr lang="en-US" dirty="0" smtClean="0"/>
            </a:br>
            <a:r>
              <a:rPr lang="en-US" sz="1200" dirty="0" smtClean="0"/>
              <a:t>&lt;</a:t>
            </a:r>
            <a:r>
              <a:rPr lang="en-US" sz="1200" dirty="0" err="1" smtClean="0"/>
              <a:t>i</a:t>
            </a:r>
            <a:r>
              <a:rPr lang="en-US" sz="1200" dirty="0" smtClean="0"/>
              <a:t> class="icon </a:t>
            </a:r>
            <a:r>
              <a:rPr lang="en-US" sz="1200" dirty="0" err="1" smtClean="0"/>
              <a:t>owf</a:t>
            </a:r>
            <a:r>
              <a:rPr lang="en-US" sz="1200" dirty="0" smtClean="0"/>
              <a:t> </a:t>
            </a:r>
            <a:r>
              <a:rPr lang="en-US" sz="1200" dirty="0" err="1" smtClean="0"/>
              <a:t>owf</a:t>
            </a:r>
            <a:r>
              <a:rPr lang="en-US" sz="1200" dirty="0" smtClean="0"/>
              <a:t>-{{</a:t>
            </a:r>
            <a:r>
              <a:rPr lang="en-US" sz="1200" dirty="0" err="1" smtClean="0"/>
              <a:t>vm.main.weatherId</a:t>
            </a:r>
            <a:r>
              <a:rPr lang="en-US" sz="1200" dirty="0" smtClean="0"/>
              <a:t>}}-{{</a:t>
            </a:r>
            <a:r>
              <a:rPr lang="en-US" sz="1200" dirty="0" err="1" smtClean="0"/>
              <a:t>vm.main.dayOrNight</a:t>
            </a:r>
            <a:r>
              <a:rPr lang="en-US" sz="1200" dirty="0" smtClean="0"/>
              <a:t>}}" tooltip="{{</a:t>
            </a:r>
            <a:r>
              <a:rPr lang="en-US" sz="1200" dirty="0" err="1" smtClean="0"/>
              <a:t>vm.main.description</a:t>
            </a:r>
            <a:r>
              <a:rPr lang="en-US" sz="1200" dirty="0" smtClean="0"/>
              <a:t>}}"&gt;&lt;/</a:t>
            </a:r>
            <a:r>
              <a:rPr lang="en-US" sz="1200" dirty="0" err="1" smtClean="0"/>
              <a:t>i</a:t>
            </a:r>
            <a:r>
              <a:rPr lang="en-US" sz="1200" dirty="0" smtClean="0"/>
              <a:t>&gt;</a:t>
            </a:r>
          </a:p>
        </p:txBody>
      </p:sp>
      <p:pic>
        <p:nvPicPr>
          <p:cNvPr id="4" name="Picture 3"/>
          <p:cNvPicPr>
            <a:picLocks noChangeAspect="1"/>
          </p:cNvPicPr>
          <p:nvPr/>
        </p:nvPicPr>
        <p:blipFill>
          <a:blip r:embed="rId4"/>
          <a:stretch>
            <a:fillRect/>
          </a:stretch>
        </p:blipFill>
        <p:spPr>
          <a:xfrm>
            <a:off x="412807" y="110688"/>
            <a:ext cx="5541689" cy="6631857"/>
          </a:xfrm>
          <a:prstGeom prst="rect">
            <a:avLst/>
          </a:prstGeom>
        </p:spPr>
      </p:pic>
      <p:sp>
        <p:nvSpPr>
          <p:cNvPr id="8" name="Rectangle 7"/>
          <p:cNvSpPr/>
          <p:nvPr/>
        </p:nvSpPr>
        <p:spPr>
          <a:xfrm>
            <a:off x="1234951" y="511587"/>
            <a:ext cx="89864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2574801" y="1437100"/>
            <a:ext cx="89864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2905001" y="2105437"/>
            <a:ext cx="126059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p:cNvSpPr/>
          <p:nvPr/>
        </p:nvSpPr>
        <p:spPr>
          <a:xfrm>
            <a:off x="2882775" y="2891893"/>
            <a:ext cx="1305049" cy="30850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Rectangle 14"/>
          <p:cNvSpPr/>
          <p:nvPr/>
        </p:nvSpPr>
        <p:spPr>
          <a:xfrm>
            <a:off x="1889001" y="3826287"/>
            <a:ext cx="244169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p:cNvSpPr/>
          <p:nvPr/>
        </p:nvSpPr>
        <p:spPr>
          <a:xfrm>
            <a:off x="1889001" y="4373468"/>
            <a:ext cx="261314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 name="Rectangle 16"/>
          <p:cNvSpPr/>
          <p:nvPr/>
        </p:nvSpPr>
        <p:spPr>
          <a:xfrm>
            <a:off x="1882651" y="4892992"/>
            <a:ext cx="2282950"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p:cNvSpPr/>
          <p:nvPr/>
        </p:nvSpPr>
        <p:spPr>
          <a:xfrm>
            <a:off x="2060451" y="6368217"/>
            <a:ext cx="1152649"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Rectangle 18"/>
          <p:cNvSpPr/>
          <p:nvPr/>
        </p:nvSpPr>
        <p:spPr>
          <a:xfrm>
            <a:off x="3109851" y="6486842"/>
            <a:ext cx="1278000" cy="167863"/>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TextBox 9"/>
          <p:cNvSpPr txBox="1"/>
          <p:nvPr/>
        </p:nvSpPr>
        <p:spPr>
          <a:xfrm>
            <a:off x="10841682" y="6432273"/>
            <a:ext cx="1219565" cy="276999"/>
          </a:xfrm>
          <a:prstGeom prst="rect">
            <a:avLst/>
          </a:prstGeom>
          <a:noFill/>
        </p:spPr>
        <p:txBody>
          <a:bodyPr wrap="none" rtlCol="0">
            <a:spAutoFit/>
          </a:bodyPr>
          <a:lstStyle/>
          <a:p>
            <a:pPr algn="r"/>
            <a:r>
              <a:rPr lang="en-US" sz="1200" dirty="0" smtClean="0"/>
              <a:t>Snippet_06.html</a:t>
            </a:r>
            <a:endParaRPr lang="en-US" sz="1200" dirty="0"/>
          </a:p>
        </p:txBody>
      </p:sp>
      <p:sp>
        <p:nvSpPr>
          <p:cNvPr id="20" name="TextBox 19"/>
          <p:cNvSpPr txBox="1"/>
          <p:nvPr/>
        </p:nvSpPr>
        <p:spPr>
          <a:xfrm>
            <a:off x="6039172" y="6432272"/>
            <a:ext cx="2101344" cy="276999"/>
          </a:xfrm>
          <a:prstGeom prst="rect">
            <a:avLst/>
          </a:prstGeom>
          <a:noFill/>
        </p:spPr>
        <p:txBody>
          <a:bodyPr wrap="none" rtlCol="0">
            <a:spAutoFit/>
          </a:bodyPr>
          <a:lstStyle/>
          <a:p>
            <a:r>
              <a:rPr lang="en-US" sz="1200" dirty="0" err="1" smtClean="0"/>
              <a:t>src</a:t>
            </a:r>
            <a:r>
              <a:rPr lang="en-US" sz="1200" dirty="0" smtClean="0"/>
              <a:t>/app/forecast/forecast.html</a:t>
            </a:r>
            <a:endParaRPr lang="en-US" sz="1200" dirty="0"/>
          </a:p>
        </p:txBody>
      </p:sp>
    </p:spTree>
    <p:extLst>
      <p:ext uri="{BB962C8B-B14F-4D97-AF65-F5344CB8AC3E}">
        <p14:creationId xmlns:p14="http://schemas.microsoft.com/office/powerpoint/2010/main" val="2068813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365125"/>
            <a:ext cx="10707295" cy="1325563"/>
          </a:xfrm>
        </p:spPr>
        <p:txBody>
          <a:bodyPr/>
          <a:lstStyle/>
          <a:p>
            <a:r>
              <a:rPr lang="en-US" b="1" dirty="0" smtClean="0"/>
              <a:t>Using Built in Filters and Directives</a:t>
            </a:r>
            <a:endParaRPr lang="en-US" b="1" dirty="0"/>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90504" y="1660908"/>
            <a:ext cx="4546774"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Filters Allow us to format the value of an expression. Lets use a filter on our date object to display the day of the week. Use this link as a reference: </a:t>
            </a:r>
            <a:r>
              <a:rPr lang="en-US" sz="1600" dirty="0" smtClean="0">
                <a:hlinkClick r:id="rId4"/>
              </a:rPr>
              <a:t>https://docs.angularjs.org/api/ng/filter/date</a:t>
            </a:r>
            <a:r>
              <a:rPr lang="en-US" sz="1600" dirty="0" smtClean="0"/>
              <a:t> </a:t>
            </a:r>
          </a:p>
          <a:p>
            <a:pPr marL="285750" indent="-285750">
              <a:buFont typeface="Arial" panose="020B0604020202020204" pitchFamily="34" charset="0"/>
              <a:buChar char="•"/>
            </a:pPr>
            <a:endParaRPr lang="en-US" sz="1600" b="1"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Directives are markers on a DOM element that tell Angular to compile and attach a specified behavior to that Dom Element.</a:t>
            </a:r>
            <a:r>
              <a:rPr lang="en-US" sz="1600" dirty="0"/>
              <a:t> </a:t>
            </a:r>
            <a:r>
              <a:rPr lang="en-US" sz="1600" dirty="0" smtClean="0"/>
              <a:t>Some Examples include: (ng-show, ng-hide, ng-class, and ng-model)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Using a directive decide to show or hide a DOM element to display the degrees symbol before the </a:t>
            </a:r>
            <a:r>
              <a:rPr lang="en-US" sz="1600" dirty="0" err="1" smtClean="0"/>
              <a:t>unit.temp.symbols</a:t>
            </a:r>
            <a:r>
              <a:rPr lang="en-US" sz="1600" dirty="0" smtClean="0"/>
              <a:t> (Note that the HTML encoding for the degree symbol is &amp;</a:t>
            </a:r>
            <a:r>
              <a:rPr lang="en-US" sz="1600" dirty="0" err="1" smtClean="0"/>
              <a:t>deg</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Apply this logic to the min and max temp as well</a:t>
            </a:r>
          </a:p>
        </p:txBody>
      </p:sp>
      <p:sp>
        <p:nvSpPr>
          <p:cNvPr id="10" name="TextBox 9"/>
          <p:cNvSpPr txBox="1"/>
          <p:nvPr/>
        </p:nvSpPr>
        <p:spPr>
          <a:xfrm>
            <a:off x="10841682" y="6432273"/>
            <a:ext cx="1219565" cy="276999"/>
          </a:xfrm>
          <a:prstGeom prst="rect">
            <a:avLst/>
          </a:prstGeom>
          <a:noFill/>
        </p:spPr>
        <p:txBody>
          <a:bodyPr wrap="none" rtlCol="0">
            <a:spAutoFit/>
          </a:bodyPr>
          <a:lstStyle/>
          <a:p>
            <a:pPr algn="r"/>
            <a:r>
              <a:rPr lang="en-US" sz="1200" dirty="0" smtClean="0"/>
              <a:t>Snippet_07.html</a:t>
            </a:r>
            <a:endParaRPr lang="en-US" sz="1200" dirty="0"/>
          </a:p>
        </p:txBody>
      </p:sp>
      <p:pic>
        <p:nvPicPr>
          <p:cNvPr id="3" name="Picture 2"/>
          <p:cNvPicPr>
            <a:picLocks noChangeAspect="1"/>
          </p:cNvPicPr>
          <p:nvPr/>
        </p:nvPicPr>
        <p:blipFill>
          <a:blip r:embed="rId5"/>
          <a:stretch>
            <a:fillRect/>
          </a:stretch>
        </p:blipFill>
        <p:spPr>
          <a:xfrm>
            <a:off x="471526" y="1806208"/>
            <a:ext cx="4600000" cy="933333"/>
          </a:xfrm>
          <a:prstGeom prst="rect">
            <a:avLst/>
          </a:prstGeom>
        </p:spPr>
      </p:pic>
      <p:sp>
        <p:nvSpPr>
          <p:cNvPr id="20" name="Rectangle 19"/>
          <p:cNvSpPr/>
          <p:nvPr/>
        </p:nvSpPr>
        <p:spPr>
          <a:xfrm>
            <a:off x="2427551" y="2205010"/>
            <a:ext cx="2282950" cy="207990"/>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425807" y="3232472"/>
            <a:ext cx="6695238" cy="1390476"/>
          </a:xfrm>
          <a:prstGeom prst="rect">
            <a:avLst/>
          </a:prstGeom>
        </p:spPr>
      </p:pic>
      <p:sp>
        <p:nvSpPr>
          <p:cNvPr id="21" name="Rectangle 20"/>
          <p:cNvSpPr/>
          <p:nvPr/>
        </p:nvSpPr>
        <p:spPr>
          <a:xfrm>
            <a:off x="1286075" y="4077149"/>
            <a:ext cx="3608653" cy="236450"/>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TextBox 10"/>
          <p:cNvSpPr txBox="1"/>
          <p:nvPr/>
        </p:nvSpPr>
        <p:spPr>
          <a:xfrm>
            <a:off x="389494" y="6432273"/>
            <a:ext cx="2101344" cy="276999"/>
          </a:xfrm>
          <a:prstGeom prst="rect">
            <a:avLst/>
          </a:prstGeom>
          <a:noFill/>
        </p:spPr>
        <p:txBody>
          <a:bodyPr wrap="none" rtlCol="0">
            <a:spAutoFit/>
          </a:bodyPr>
          <a:lstStyle/>
          <a:p>
            <a:r>
              <a:rPr lang="en-US" sz="1200" dirty="0" err="1" smtClean="0"/>
              <a:t>src</a:t>
            </a:r>
            <a:r>
              <a:rPr lang="en-US" sz="1200" dirty="0" smtClean="0"/>
              <a:t>/app/forecast/forecast.html</a:t>
            </a:r>
            <a:endParaRPr lang="en-US" sz="1200" dirty="0"/>
          </a:p>
        </p:txBody>
      </p:sp>
    </p:spTree>
    <p:extLst>
      <p:ext uri="{BB962C8B-B14F-4D97-AF65-F5344CB8AC3E}">
        <p14:creationId xmlns:p14="http://schemas.microsoft.com/office/powerpoint/2010/main" val="3391364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the Weather</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Lets make our weather service smarter by calling a REST endpoint on an open source weather provider</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91087" y="1882587"/>
            <a:ext cx="7822221"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a function in the </a:t>
            </a:r>
            <a:r>
              <a:rPr lang="en-US" b="1" dirty="0" err="1" smtClean="0"/>
              <a:t>weatherService</a:t>
            </a:r>
            <a:r>
              <a:rPr lang="en-US" dirty="0" smtClean="0"/>
              <a:t> called </a:t>
            </a:r>
            <a:r>
              <a:rPr lang="en-US" b="1" dirty="0" err="1" smtClean="0"/>
              <a:t>getTodaysForecast</a:t>
            </a:r>
            <a:endParaRPr lang="en-US" b="1" dirty="0" smtClean="0"/>
          </a:p>
          <a:p>
            <a:pPr marL="742950" lvl="1" indent="-285750">
              <a:buFont typeface="Arial" panose="020B0604020202020204" pitchFamily="34" charset="0"/>
              <a:buChar char="•"/>
            </a:pPr>
            <a:r>
              <a:rPr lang="en-US" dirty="0" smtClean="0"/>
              <a:t>To start we should inject $q, $http, and $log into the </a:t>
            </a:r>
            <a:r>
              <a:rPr lang="en-US" dirty="0" err="1" smtClean="0"/>
              <a:t>weatherService</a:t>
            </a:r>
            <a:endParaRPr lang="en-US" dirty="0" smtClean="0"/>
          </a:p>
          <a:p>
            <a:pPr marL="742950" lvl="1" indent="-285750">
              <a:buFont typeface="Arial" panose="020B0604020202020204" pitchFamily="34" charset="0"/>
              <a:buChar char="•"/>
            </a:pPr>
            <a:r>
              <a:rPr lang="en-US" dirty="0" smtClean="0"/>
              <a:t>We should construct the following </a:t>
            </a:r>
            <a:r>
              <a:rPr lang="en-US" dirty="0" err="1" smtClean="0"/>
              <a:t>url</a:t>
            </a:r>
            <a:r>
              <a:rPr lang="en-US" dirty="0" smtClean="0"/>
              <a:t> </a:t>
            </a:r>
            <a:br>
              <a:rPr lang="en-US" dirty="0" smtClean="0"/>
            </a:br>
            <a:r>
              <a:rPr lang="en-US" dirty="0" smtClean="0"/>
              <a:t>	</a:t>
            </a:r>
            <a:r>
              <a:rPr lang="en-US" sz="900" dirty="0" smtClean="0">
                <a:hlinkClick r:id="rId4"/>
              </a:rPr>
              <a:t>http://api.openweathermap.org/data/2.5/weather?q=raleigh&amp;appid=92746992a90ad66da7b9553b006d6e07&amp;mode=json&amp;units=imperial</a:t>
            </a:r>
            <a:r>
              <a:rPr lang="en-US" dirty="0" smtClean="0"/>
              <a:t> </a:t>
            </a:r>
          </a:p>
          <a:p>
            <a:pPr marL="742950" lvl="1" indent="-285750">
              <a:buFont typeface="Arial" panose="020B0604020202020204" pitchFamily="34" charset="0"/>
              <a:buChar char="•"/>
            </a:pPr>
            <a:r>
              <a:rPr lang="en-US" dirty="0" smtClean="0"/>
              <a:t>Then using the $http service perform a get operation on the </a:t>
            </a:r>
            <a:r>
              <a:rPr lang="en-US" dirty="0" err="1" smtClean="0"/>
              <a:t>url</a:t>
            </a:r>
            <a:r>
              <a:rPr lang="en-US" dirty="0" smtClean="0"/>
              <a:t> we constructed above</a:t>
            </a:r>
          </a:p>
          <a:p>
            <a:pPr marL="742950" lvl="1" indent="-285750">
              <a:buFont typeface="Arial" panose="020B0604020202020204" pitchFamily="34" charset="0"/>
              <a:buChar char="•"/>
            </a:pPr>
            <a:r>
              <a:rPr lang="en-US" dirty="0" smtClean="0"/>
              <a:t>Inside the promise format the data to mimic </a:t>
            </a:r>
            <a:r>
              <a:rPr lang="en-US" b="1" dirty="0" err="1" smtClean="0"/>
              <a:t>dummyData</a:t>
            </a:r>
            <a:r>
              <a:rPr lang="en-US" b="1" dirty="0" smtClean="0"/>
              <a:t> </a:t>
            </a:r>
            <a:r>
              <a:rPr lang="en-US" dirty="0" smtClean="0"/>
              <a:t>(note we will need to use the $q service to create a </a:t>
            </a:r>
            <a:r>
              <a:rPr lang="en-US" dirty="0" err="1" smtClean="0"/>
              <a:t>defered</a:t>
            </a:r>
            <a:r>
              <a:rPr lang="en-US" dirty="0" smtClean="0"/>
              <a:t> to do the formatting in the service)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When we are done we will call the new </a:t>
            </a:r>
            <a:r>
              <a:rPr lang="en-US" b="1" dirty="0" err="1" smtClean="0"/>
              <a:t>getTodaysForecast</a:t>
            </a:r>
            <a:r>
              <a:rPr lang="en-US" b="1" dirty="0" smtClean="0"/>
              <a:t> </a:t>
            </a:r>
            <a:r>
              <a:rPr lang="en-US" dirty="0" smtClean="0"/>
              <a:t>function from the </a:t>
            </a:r>
            <a:r>
              <a:rPr lang="en-US" b="1" dirty="0" smtClean="0"/>
              <a:t>forecast controller </a:t>
            </a:r>
            <a:r>
              <a:rPr lang="en-US" dirty="0" smtClean="0"/>
              <a:t>and map the data from the promise to the view model</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smtClean="0"/>
              <a:t>Lets walk through this together using snippet_08.js as a reference</a:t>
            </a:r>
          </a:p>
        </p:txBody>
      </p:sp>
      <p:sp>
        <p:nvSpPr>
          <p:cNvPr id="10" name="TextBox 9"/>
          <p:cNvSpPr txBox="1"/>
          <p:nvPr/>
        </p:nvSpPr>
        <p:spPr>
          <a:xfrm>
            <a:off x="11032632" y="6432273"/>
            <a:ext cx="1028615" cy="276999"/>
          </a:xfrm>
          <a:prstGeom prst="rect">
            <a:avLst/>
          </a:prstGeom>
          <a:noFill/>
        </p:spPr>
        <p:txBody>
          <a:bodyPr wrap="none" rtlCol="0">
            <a:spAutoFit/>
          </a:bodyPr>
          <a:lstStyle/>
          <a:p>
            <a:pPr algn="r"/>
            <a:r>
              <a:rPr lang="en-US" sz="1200" dirty="0" smtClean="0"/>
              <a:t>Snippet_08.js</a:t>
            </a:r>
            <a:endParaRPr lang="en-US" sz="1200" dirty="0"/>
          </a:p>
        </p:txBody>
      </p:sp>
      <p:pic>
        <p:nvPicPr>
          <p:cNvPr id="5" name="Picture 4"/>
          <p:cNvPicPr>
            <a:picLocks noChangeAspect="1"/>
          </p:cNvPicPr>
          <p:nvPr/>
        </p:nvPicPr>
        <p:blipFill rotWithShape="1">
          <a:blip r:embed="rId5"/>
          <a:srcRect r="37164"/>
          <a:stretch/>
        </p:blipFill>
        <p:spPr>
          <a:xfrm>
            <a:off x="330769" y="2288027"/>
            <a:ext cx="3624675" cy="3381255"/>
          </a:xfrm>
          <a:prstGeom prst="rect">
            <a:avLst/>
          </a:prstGeom>
        </p:spPr>
      </p:pic>
      <p:sp>
        <p:nvSpPr>
          <p:cNvPr id="8" name="TextBox 7"/>
          <p:cNvSpPr txBox="1"/>
          <p:nvPr/>
        </p:nvSpPr>
        <p:spPr>
          <a:xfrm>
            <a:off x="389494" y="6432273"/>
            <a:ext cx="2542171" cy="276999"/>
          </a:xfrm>
          <a:prstGeom prst="rect">
            <a:avLst/>
          </a:prstGeom>
          <a:noFill/>
        </p:spPr>
        <p:txBody>
          <a:bodyPr wrap="none" rtlCol="0">
            <a:spAutoFit/>
          </a:bodyPr>
          <a:lstStyle/>
          <a:p>
            <a:r>
              <a:rPr lang="en-US" sz="1200" dirty="0" err="1" smtClean="0"/>
              <a:t>src</a:t>
            </a:r>
            <a:r>
              <a:rPr lang="en-US" sz="1200" dirty="0" smtClean="0"/>
              <a:t>/app/forecast/forecast.controller.js</a:t>
            </a:r>
            <a:endParaRPr lang="en-US" sz="1200" dirty="0"/>
          </a:p>
        </p:txBody>
      </p:sp>
    </p:spTree>
    <p:extLst>
      <p:ext uri="{BB962C8B-B14F-4D97-AF65-F5344CB8AC3E}">
        <p14:creationId xmlns:p14="http://schemas.microsoft.com/office/powerpoint/2010/main" val="1452102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Location Search</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Lets allow our application to accept different locations. </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68819" y="1882587"/>
            <a:ext cx="7144489"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Add an input and button at the top of the </a:t>
            </a:r>
            <a:r>
              <a:rPr lang="en-US" sz="1600" b="1" dirty="0" smtClean="0"/>
              <a:t>forecast template</a:t>
            </a:r>
            <a:r>
              <a:rPr lang="en-US" sz="1600" dirty="0" smtClean="0"/>
              <a:t> to allow the user to enter a location, on the input add </a:t>
            </a:r>
            <a:r>
              <a:rPr lang="en-US" sz="1600" b="1" dirty="0" smtClean="0"/>
              <a:t>ng-model=“</a:t>
            </a:r>
            <a:r>
              <a:rPr lang="en-US" sz="1600" b="1" dirty="0" err="1" smtClean="0"/>
              <a:t>vm.location</a:t>
            </a:r>
            <a:r>
              <a:rPr lang="en-US" sz="1600" b="1" dirty="0" smtClean="0"/>
              <a:t>”</a:t>
            </a:r>
            <a:r>
              <a:rPr lang="en-US" sz="1600" dirty="0" smtClean="0"/>
              <a:t>, and on the button add </a:t>
            </a:r>
            <a:r>
              <a:rPr lang="en-US" sz="1600" b="1" dirty="0" smtClean="0"/>
              <a:t>ng-click=“</a:t>
            </a:r>
            <a:r>
              <a:rPr lang="en-US" sz="1600" b="1" dirty="0" err="1" smtClean="0"/>
              <a:t>vm.getWeather</a:t>
            </a:r>
            <a:r>
              <a:rPr lang="en-US" sz="1600" b="1" dirty="0" smtClean="0"/>
              <a: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dirty="0" smtClean="0"/>
              <a:t>Create a function in the </a:t>
            </a:r>
            <a:r>
              <a:rPr lang="en-US" sz="1600" b="1" dirty="0" smtClean="0"/>
              <a:t>forecast controller</a:t>
            </a:r>
            <a:r>
              <a:rPr lang="en-US" sz="1600" dirty="0" smtClean="0"/>
              <a:t> called </a:t>
            </a:r>
            <a:r>
              <a:rPr lang="en-US" sz="1600" b="1" dirty="0" err="1" smtClean="0"/>
              <a:t>vm.getWeather</a:t>
            </a:r>
            <a:r>
              <a:rPr lang="en-US" sz="1600" b="1" dirty="0" smtClean="0"/>
              <a:t>()</a:t>
            </a:r>
            <a:r>
              <a:rPr lang="en-US" sz="1600" dirty="0" smtClean="0"/>
              <a:t> have it pass the </a:t>
            </a:r>
            <a:r>
              <a:rPr lang="en-US" sz="1600" b="1" dirty="0" err="1" smtClean="0"/>
              <a:t>vm.location</a:t>
            </a:r>
            <a:r>
              <a:rPr lang="en-US" sz="1600" dirty="0" smtClean="0"/>
              <a:t> to the </a:t>
            </a:r>
            <a:r>
              <a:rPr lang="en-US" sz="1600" b="1" dirty="0" err="1" smtClean="0"/>
              <a:t>weatherService.getTodaysForecast</a:t>
            </a:r>
            <a:r>
              <a:rPr lang="en-US" sz="1600" dirty="0" smtClean="0"/>
              <a:t> function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In the </a:t>
            </a:r>
            <a:r>
              <a:rPr lang="en-US" sz="1600" b="1" dirty="0" smtClean="0"/>
              <a:t>weather service</a:t>
            </a:r>
            <a:r>
              <a:rPr lang="en-US" sz="1600" dirty="0" smtClean="0"/>
              <a:t> alter the </a:t>
            </a:r>
            <a:r>
              <a:rPr lang="en-US" sz="1600" b="1" dirty="0" err="1" smtClean="0"/>
              <a:t>getTodaysForecast</a:t>
            </a:r>
            <a:r>
              <a:rPr lang="en-US" sz="1600" dirty="0" smtClean="0"/>
              <a:t> function to take a </a:t>
            </a:r>
            <a:r>
              <a:rPr lang="en-US" sz="1600" b="1" dirty="0" smtClean="0"/>
              <a:t>location </a:t>
            </a:r>
            <a:r>
              <a:rPr lang="en-US" sz="1600" dirty="0" smtClean="0"/>
              <a:t>parameter and use it to update the </a:t>
            </a:r>
            <a:r>
              <a:rPr lang="en-US" sz="1600" dirty="0" err="1" smtClean="0"/>
              <a:t>url</a:t>
            </a:r>
            <a:endParaRPr lang="en-US" sz="1600" dirty="0" smtClean="0"/>
          </a:p>
        </p:txBody>
      </p:sp>
      <p:sp>
        <p:nvSpPr>
          <p:cNvPr id="10" name="TextBox 9"/>
          <p:cNvSpPr txBox="1"/>
          <p:nvPr/>
        </p:nvSpPr>
        <p:spPr>
          <a:xfrm>
            <a:off x="11032632" y="6432273"/>
            <a:ext cx="1028615" cy="276999"/>
          </a:xfrm>
          <a:prstGeom prst="rect">
            <a:avLst/>
          </a:prstGeom>
          <a:noFill/>
        </p:spPr>
        <p:txBody>
          <a:bodyPr wrap="none" rtlCol="0">
            <a:spAutoFit/>
          </a:bodyPr>
          <a:lstStyle/>
          <a:p>
            <a:pPr algn="r"/>
            <a:r>
              <a:rPr lang="en-US" sz="1200" dirty="0" smtClean="0"/>
              <a:t>Snippet_09.js</a:t>
            </a:r>
            <a:endParaRPr lang="en-US" sz="1200" dirty="0"/>
          </a:p>
        </p:txBody>
      </p:sp>
      <p:pic>
        <p:nvPicPr>
          <p:cNvPr id="8" name="Picture 7"/>
          <p:cNvPicPr>
            <a:picLocks noChangeAspect="1"/>
          </p:cNvPicPr>
          <p:nvPr/>
        </p:nvPicPr>
        <p:blipFill>
          <a:blip r:embed="rId4"/>
          <a:stretch>
            <a:fillRect/>
          </a:stretch>
        </p:blipFill>
        <p:spPr>
          <a:xfrm>
            <a:off x="260513" y="1882587"/>
            <a:ext cx="4308260" cy="3782862"/>
          </a:xfrm>
          <a:prstGeom prst="rect">
            <a:avLst/>
          </a:prstGeom>
        </p:spPr>
      </p:pic>
      <p:pic>
        <p:nvPicPr>
          <p:cNvPr id="4" name="Picture 3"/>
          <p:cNvPicPr>
            <a:picLocks noChangeAspect="1"/>
          </p:cNvPicPr>
          <p:nvPr/>
        </p:nvPicPr>
        <p:blipFill>
          <a:blip r:embed="rId5"/>
          <a:stretch>
            <a:fillRect/>
          </a:stretch>
        </p:blipFill>
        <p:spPr>
          <a:xfrm>
            <a:off x="3991087" y="4513027"/>
            <a:ext cx="6832517" cy="1919246"/>
          </a:xfrm>
          <a:prstGeom prst="rect">
            <a:avLst/>
          </a:prstGeom>
        </p:spPr>
      </p:pic>
      <p:sp>
        <p:nvSpPr>
          <p:cNvPr id="11" name="Rectangle 10"/>
          <p:cNvSpPr/>
          <p:nvPr/>
        </p:nvSpPr>
        <p:spPr>
          <a:xfrm>
            <a:off x="590260" y="3138488"/>
            <a:ext cx="3915065" cy="75723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Rectangle 12"/>
          <p:cNvSpPr/>
          <p:nvPr/>
        </p:nvSpPr>
        <p:spPr>
          <a:xfrm>
            <a:off x="590259" y="5015238"/>
            <a:ext cx="3915065" cy="36248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p:cNvSpPr/>
          <p:nvPr/>
        </p:nvSpPr>
        <p:spPr>
          <a:xfrm>
            <a:off x="6686549" y="4536842"/>
            <a:ext cx="469974" cy="15826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Rectangle 14"/>
          <p:cNvSpPr/>
          <p:nvPr/>
        </p:nvSpPr>
        <p:spPr>
          <a:xfrm>
            <a:off x="7172357" y="5665449"/>
            <a:ext cx="549303" cy="158267"/>
          </a:xfrm>
          <a:prstGeom prst="rect">
            <a:avLst/>
          </a:prstGeom>
          <a:solidFill>
            <a:srgbClr val="FFD966">
              <a:alpha val="1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TextBox 15"/>
          <p:cNvSpPr txBox="1"/>
          <p:nvPr/>
        </p:nvSpPr>
        <p:spPr>
          <a:xfrm>
            <a:off x="260513" y="5697100"/>
            <a:ext cx="2542171" cy="276999"/>
          </a:xfrm>
          <a:prstGeom prst="rect">
            <a:avLst/>
          </a:prstGeom>
          <a:noFill/>
        </p:spPr>
        <p:txBody>
          <a:bodyPr wrap="none" rtlCol="0">
            <a:spAutoFit/>
          </a:bodyPr>
          <a:lstStyle/>
          <a:p>
            <a:r>
              <a:rPr lang="en-US" sz="1200" dirty="0" err="1" smtClean="0"/>
              <a:t>src</a:t>
            </a:r>
            <a:r>
              <a:rPr lang="en-US" sz="1200" dirty="0" smtClean="0"/>
              <a:t>/app/forecast/forecast.controller.js</a:t>
            </a:r>
            <a:endParaRPr lang="en-US" sz="1200" dirty="0"/>
          </a:p>
        </p:txBody>
      </p:sp>
      <p:sp>
        <p:nvSpPr>
          <p:cNvPr id="17" name="TextBox 16"/>
          <p:cNvSpPr txBox="1"/>
          <p:nvPr/>
        </p:nvSpPr>
        <p:spPr>
          <a:xfrm>
            <a:off x="3961147" y="6441065"/>
            <a:ext cx="3693896" cy="276999"/>
          </a:xfrm>
          <a:prstGeom prst="rect">
            <a:avLst/>
          </a:prstGeom>
          <a:noFill/>
        </p:spPr>
        <p:txBody>
          <a:bodyPr wrap="none" rtlCol="0">
            <a:spAutoFit/>
          </a:bodyPr>
          <a:lstStyle/>
          <a:p>
            <a:r>
              <a:rPr lang="en-US" sz="1200" dirty="0" err="1" smtClean="0"/>
              <a:t>src</a:t>
            </a:r>
            <a:r>
              <a:rPr lang="en-US" sz="1200" dirty="0" smtClean="0"/>
              <a:t>/app/components/</a:t>
            </a:r>
            <a:r>
              <a:rPr lang="en-US" sz="1200" dirty="0" err="1" smtClean="0"/>
              <a:t>weatherService</a:t>
            </a:r>
            <a:r>
              <a:rPr lang="en-US" sz="1200" dirty="0" smtClean="0"/>
              <a:t>/weather.service.js</a:t>
            </a:r>
            <a:endParaRPr lang="en-US" sz="1200" dirty="0"/>
          </a:p>
        </p:txBody>
      </p:sp>
    </p:spTree>
    <p:extLst>
      <p:ext uri="{BB962C8B-B14F-4D97-AF65-F5344CB8AC3E}">
        <p14:creationId xmlns:p14="http://schemas.microsoft.com/office/powerpoint/2010/main" val="2763154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Basics</a:t>
            </a:r>
            <a:endParaRPr lang="en-US" b="1" dirty="0"/>
          </a:p>
        </p:txBody>
      </p:sp>
      <p:sp>
        <p:nvSpPr>
          <p:cNvPr id="3" name="Content Placeholder 2"/>
          <p:cNvSpPr>
            <a:spLocks noGrp="1"/>
          </p:cNvSpPr>
          <p:nvPr>
            <p:ph idx="1"/>
          </p:nvPr>
        </p:nvSpPr>
        <p:spPr>
          <a:xfrm>
            <a:off x="838200" y="1825625"/>
            <a:ext cx="10910455" cy="4351338"/>
          </a:xfrm>
        </p:spPr>
        <p:txBody>
          <a:bodyPr>
            <a:normAutofit fontScale="92500" lnSpcReduction="20000"/>
          </a:bodyPr>
          <a:lstStyle/>
          <a:p>
            <a:pPr marL="0" indent="0">
              <a:buNone/>
            </a:pPr>
            <a:r>
              <a:rPr lang="en-US" sz="2400" b="1" dirty="0"/>
              <a:t>What is </a:t>
            </a:r>
            <a:r>
              <a:rPr lang="en-US" sz="2400" b="1" dirty="0" err="1"/>
              <a:t>AngularJS</a:t>
            </a:r>
            <a:r>
              <a:rPr lang="en-US" sz="2400" b="1" dirty="0"/>
              <a:t>?</a:t>
            </a:r>
          </a:p>
          <a:p>
            <a:pPr marL="0" indent="0">
              <a:buNone/>
            </a:pPr>
            <a:r>
              <a:rPr lang="en-US" sz="2000" dirty="0" err="1"/>
              <a:t>AngularJS</a:t>
            </a:r>
            <a:r>
              <a:rPr lang="en-US" sz="2000" dirty="0"/>
              <a:t> is a JavaScript framework that is used for making rich, extensible web </a:t>
            </a:r>
            <a:r>
              <a:rPr lang="en-US" sz="2000" dirty="0" smtClean="0"/>
              <a:t>applications (SPA). </a:t>
            </a:r>
            <a:r>
              <a:rPr lang="en-US" sz="2000" dirty="0"/>
              <a:t>It runs on plain JavaScript and HTML, so you don't need any other dependencies to make it work, and it is CSS-agnostic so you can use whatever CSS framework/methodology you want when designing your Angular application</a:t>
            </a:r>
            <a:r>
              <a:rPr lang="en-US" sz="2000" dirty="0" smtClean="0"/>
              <a:t>.</a:t>
            </a:r>
          </a:p>
          <a:p>
            <a:pPr marL="0" indent="0">
              <a:buNone/>
            </a:pPr>
            <a:r>
              <a:rPr lang="en-US" sz="2000" b="1" dirty="0" smtClean="0"/>
              <a:t/>
            </a:r>
            <a:br>
              <a:rPr lang="en-US" sz="2000" b="1" dirty="0" smtClean="0"/>
            </a:br>
            <a:r>
              <a:rPr lang="en-US" sz="2000" b="1" dirty="0" smtClean="0"/>
              <a:t>Angular Apps Consist of 3 main parts</a:t>
            </a:r>
          </a:p>
          <a:p>
            <a:r>
              <a:rPr lang="en-US" sz="2000" b="1" dirty="0" smtClean="0"/>
              <a:t>Controllers – </a:t>
            </a:r>
            <a:r>
              <a:rPr lang="en-US" sz="2000" dirty="0" smtClean="0"/>
              <a:t>handles the logic</a:t>
            </a:r>
          </a:p>
          <a:p>
            <a:r>
              <a:rPr lang="en-US" sz="2000" b="1" dirty="0" smtClean="0"/>
              <a:t>Scope – </a:t>
            </a:r>
            <a:r>
              <a:rPr lang="en-US" sz="2000" dirty="0" smtClean="0"/>
              <a:t>passed between the controller and the template (think view model)</a:t>
            </a:r>
          </a:p>
          <a:p>
            <a:r>
              <a:rPr lang="en-US" sz="2000" b="1" dirty="0" smtClean="0"/>
              <a:t>Templates – </a:t>
            </a:r>
            <a:r>
              <a:rPr lang="en-US" sz="2000" dirty="0" smtClean="0"/>
              <a:t>the visual output as HTML</a:t>
            </a:r>
          </a:p>
          <a:p>
            <a:pPr marL="0" indent="0">
              <a:buNone/>
            </a:pPr>
            <a:r>
              <a:rPr lang="en-US" sz="2000" dirty="0" smtClean="0"/>
              <a:t/>
            </a:r>
            <a:br>
              <a:rPr lang="en-US" sz="2000" dirty="0" smtClean="0"/>
            </a:br>
            <a:r>
              <a:rPr lang="en-US" sz="2000" dirty="0" smtClean="0"/>
              <a:t>Very Similar to MVC (Model View Controller)</a:t>
            </a:r>
            <a:endParaRPr lang="en-US" sz="2000" dirty="0"/>
          </a:p>
          <a:p>
            <a:pPr marL="0" indent="0">
              <a:buNone/>
            </a:pPr>
            <a:r>
              <a:rPr lang="en-US" sz="2000" dirty="0" smtClean="0"/>
              <a:t>Where Model = Scope, View = Template, and Controller = Controller</a:t>
            </a:r>
          </a:p>
          <a:p>
            <a:endParaRPr lang="en-US" sz="2000" dirty="0" smtClean="0">
              <a:solidFill>
                <a:srgbClr val="FFC000"/>
              </a:solidFill>
            </a:endParaRPr>
          </a:p>
          <a:p>
            <a:pPr marL="0" indent="0">
              <a:buNone/>
            </a:pPr>
            <a:r>
              <a:rPr lang="en-US" sz="2000" dirty="0" smtClean="0">
                <a:solidFill>
                  <a:schemeClr val="bg2">
                    <a:lumMod val="50000"/>
                  </a:schemeClr>
                </a:solidFill>
                <a:hlinkClick r:id="rId2"/>
              </a:rPr>
              <a:t>http://www.learn-angular.org/#!/lessons/the-essentials</a:t>
            </a:r>
            <a:r>
              <a:rPr lang="en-US" sz="2000" dirty="0" smtClean="0">
                <a:solidFill>
                  <a:schemeClr val="bg2">
                    <a:lumMod val="50000"/>
                  </a:schemeClr>
                </a:solidFill>
              </a:rPr>
              <a:t> </a:t>
            </a:r>
            <a:endParaRPr lang="en-US" sz="2000" dirty="0">
              <a:solidFill>
                <a:schemeClr val="bg2">
                  <a:lumMod val="50000"/>
                </a:schemeClr>
              </a:solidFill>
            </a:endParaRPr>
          </a:p>
        </p:txBody>
      </p:sp>
      <p:pic>
        <p:nvPicPr>
          <p:cNvPr id="10"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538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 Directive</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For a weekly forecast we  can create a directive that will be repeated</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68819" y="1882587"/>
            <a:ext cx="7144489" cy="375487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will create a </a:t>
            </a:r>
            <a:r>
              <a:rPr lang="en-US" sz="1600" dirty="0" err="1" smtClean="0"/>
              <a:t>weatherTile</a:t>
            </a:r>
            <a:r>
              <a:rPr lang="en-US" sz="1600" dirty="0" smtClean="0"/>
              <a:t> Directive consisting of 3 parts</a:t>
            </a:r>
          </a:p>
          <a:p>
            <a:pPr marL="742950" lvl="1" indent="-285750">
              <a:buFont typeface="Arial" panose="020B0604020202020204" pitchFamily="34" charset="0"/>
              <a:buChar char="•"/>
            </a:pPr>
            <a:r>
              <a:rPr lang="en-US" sz="1600" b="1" dirty="0" smtClean="0"/>
              <a:t>Template</a:t>
            </a:r>
            <a:r>
              <a:rPr lang="en-US" sz="1600" dirty="0" smtClean="0"/>
              <a:t>: 	weatherTile.html</a:t>
            </a:r>
          </a:p>
          <a:p>
            <a:pPr marL="742950" lvl="1" indent="-285750">
              <a:buFont typeface="Arial" panose="020B0604020202020204" pitchFamily="34" charset="0"/>
              <a:buChar char="•"/>
            </a:pPr>
            <a:r>
              <a:rPr lang="en-US" sz="1600" b="1" dirty="0" smtClean="0"/>
              <a:t>Stylesheet</a:t>
            </a:r>
            <a:r>
              <a:rPr lang="en-US" sz="1600" dirty="0" smtClean="0"/>
              <a:t>: 	</a:t>
            </a:r>
            <a:r>
              <a:rPr lang="en-US" sz="1600" dirty="0" err="1" smtClean="0"/>
              <a:t>weatherTile.scss</a:t>
            </a:r>
            <a:endParaRPr lang="en-US" sz="1600" dirty="0" smtClean="0"/>
          </a:p>
          <a:p>
            <a:pPr marL="742950" lvl="1" indent="-285750">
              <a:buFont typeface="Arial" panose="020B0604020202020204" pitchFamily="34" charset="0"/>
              <a:buChar char="•"/>
            </a:pPr>
            <a:r>
              <a:rPr lang="en-US" sz="1600" b="1" dirty="0" smtClean="0"/>
              <a:t>Directive</a:t>
            </a:r>
            <a:r>
              <a:rPr lang="en-US" sz="1600" dirty="0" smtClean="0"/>
              <a:t>: 	weatherTile.directive.js</a:t>
            </a:r>
            <a:endParaRPr lang="en-US"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Restrict tells angular how to find the directive in the DOM</a:t>
            </a:r>
          </a:p>
          <a:p>
            <a:pPr marL="742950" lvl="1" indent="-285750">
              <a:buFont typeface="Arial" panose="020B0604020202020204" pitchFamily="34" charset="0"/>
              <a:buChar char="•"/>
            </a:pPr>
            <a:r>
              <a:rPr lang="en-US" sz="1600" b="1" dirty="0" smtClean="0"/>
              <a:t>A</a:t>
            </a:r>
            <a:r>
              <a:rPr lang="en-US" sz="1600" dirty="0" smtClean="0"/>
              <a:t>: Only matches attribute name</a:t>
            </a:r>
          </a:p>
          <a:p>
            <a:pPr marL="742950" lvl="1" indent="-285750">
              <a:buFont typeface="Arial" panose="020B0604020202020204" pitchFamily="34" charset="0"/>
              <a:buChar char="•"/>
            </a:pPr>
            <a:r>
              <a:rPr lang="en-US" sz="1600" b="1" dirty="0" smtClean="0"/>
              <a:t>C</a:t>
            </a:r>
            <a:r>
              <a:rPr lang="en-US" sz="1600" dirty="0" smtClean="0"/>
              <a:t>: Only matches class name</a:t>
            </a:r>
          </a:p>
          <a:p>
            <a:pPr marL="742950" lvl="1" indent="-285750">
              <a:buFont typeface="Arial" panose="020B0604020202020204" pitchFamily="34" charset="0"/>
              <a:buChar char="•"/>
            </a:pPr>
            <a:r>
              <a:rPr lang="en-US" sz="1600" b="1" dirty="0" smtClean="0"/>
              <a:t>E</a:t>
            </a:r>
            <a:r>
              <a:rPr lang="en-US" sz="1600" dirty="0" smtClean="0"/>
              <a:t>: Only matches element name</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Scope tells the directive where to get information from </a:t>
            </a:r>
          </a:p>
          <a:p>
            <a:pPr marL="742950" lvl="1" indent="-285750">
              <a:buFont typeface="Arial" panose="020B0604020202020204" pitchFamily="34" charset="0"/>
              <a:buChar char="•"/>
            </a:pPr>
            <a:r>
              <a:rPr lang="en-US" sz="1400" dirty="0" smtClean="0"/>
              <a:t>&lt;weather-tile weather-model=“</a:t>
            </a:r>
            <a:r>
              <a:rPr lang="en-US" sz="1400" b="1" dirty="0" err="1" smtClean="0"/>
              <a:t>vm.model</a:t>
            </a:r>
            <a:r>
              <a:rPr lang="en-US" sz="1400" dirty="0" smtClean="0"/>
              <a:t>"&gt;&lt;/weather-tile&gt;</a:t>
            </a:r>
          </a:p>
          <a:p>
            <a:endParaRPr lang="en-US" sz="1600" dirty="0"/>
          </a:p>
          <a:p>
            <a:endParaRPr lang="en-US" sz="1600" dirty="0"/>
          </a:p>
          <a:p>
            <a:r>
              <a:rPr lang="en-US" sz="1600" dirty="0" smtClean="0">
                <a:hlinkClick r:id="rId4"/>
              </a:rPr>
              <a:t>https://docs.angularjs.org/guide/directive</a:t>
            </a:r>
            <a:r>
              <a:rPr lang="en-US" sz="1600" dirty="0" smtClean="0"/>
              <a:t> </a:t>
            </a:r>
          </a:p>
        </p:txBody>
      </p:sp>
      <p:sp>
        <p:nvSpPr>
          <p:cNvPr id="10" name="TextBox 9"/>
          <p:cNvSpPr txBox="1"/>
          <p:nvPr/>
        </p:nvSpPr>
        <p:spPr>
          <a:xfrm>
            <a:off x="11032631" y="6432273"/>
            <a:ext cx="1028616" cy="276999"/>
          </a:xfrm>
          <a:prstGeom prst="rect">
            <a:avLst/>
          </a:prstGeom>
          <a:noFill/>
        </p:spPr>
        <p:txBody>
          <a:bodyPr wrap="none" rtlCol="0">
            <a:spAutoFit/>
          </a:bodyPr>
          <a:lstStyle/>
          <a:p>
            <a:pPr algn="r"/>
            <a:r>
              <a:rPr lang="en-US" sz="1200" dirty="0" smtClean="0"/>
              <a:t>Snippet_10.js</a:t>
            </a:r>
            <a:endParaRPr lang="en-US" sz="1200" dirty="0"/>
          </a:p>
        </p:txBody>
      </p:sp>
      <p:pic>
        <p:nvPicPr>
          <p:cNvPr id="5" name="Picture 4"/>
          <p:cNvPicPr>
            <a:picLocks noChangeAspect="1"/>
          </p:cNvPicPr>
          <p:nvPr/>
        </p:nvPicPr>
        <p:blipFill>
          <a:blip r:embed="rId5"/>
          <a:stretch>
            <a:fillRect/>
          </a:stretch>
        </p:blipFill>
        <p:spPr>
          <a:xfrm>
            <a:off x="196795" y="1886915"/>
            <a:ext cx="4472024" cy="4683857"/>
          </a:xfrm>
          <a:prstGeom prst="rect">
            <a:avLst/>
          </a:prstGeom>
        </p:spPr>
      </p:pic>
      <p:sp>
        <p:nvSpPr>
          <p:cNvPr id="8" name="TextBox 7"/>
          <p:cNvSpPr txBox="1"/>
          <p:nvPr/>
        </p:nvSpPr>
        <p:spPr>
          <a:xfrm>
            <a:off x="196794" y="6551432"/>
            <a:ext cx="3807196" cy="276999"/>
          </a:xfrm>
          <a:prstGeom prst="rect">
            <a:avLst/>
          </a:prstGeom>
          <a:noFill/>
        </p:spPr>
        <p:txBody>
          <a:bodyPr wrap="none" rtlCol="0">
            <a:spAutoFit/>
          </a:bodyPr>
          <a:lstStyle/>
          <a:p>
            <a:r>
              <a:rPr lang="en-US" sz="1200" dirty="0" err="1" smtClean="0"/>
              <a:t>src</a:t>
            </a:r>
            <a:r>
              <a:rPr lang="en-US" sz="1200" dirty="0" smtClean="0"/>
              <a:t>/app/components/</a:t>
            </a:r>
            <a:r>
              <a:rPr lang="en-US" sz="1200" dirty="0" err="1" smtClean="0"/>
              <a:t>weatherTile</a:t>
            </a:r>
            <a:r>
              <a:rPr lang="en-US" sz="1200" dirty="0" smtClean="0"/>
              <a:t>/weatherTile.directive.js</a:t>
            </a:r>
            <a:endParaRPr lang="en-US" sz="1200" dirty="0"/>
          </a:p>
        </p:txBody>
      </p:sp>
    </p:spTree>
    <p:extLst>
      <p:ext uri="{BB962C8B-B14F-4D97-AF65-F5344CB8AC3E}">
        <p14:creationId xmlns:p14="http://schemas.microsoft.com/office/powerpoint/2010/main" val="2413940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145" y="41419"/>
            <a:ext cx="10515600" cy="1325563"/>
          </a:xfrm>
        </p:spPr>
        <p:txBody>
          <a:bodyPr/>
          <a:lstStyle/>
          <a:p>
            <a:r>
              <a:rPr lang="en-US" b="1" dirty="0" smtClean="0"/>
              <a:t>Wiring up the Directive</a:t>
            </a:r>
            <a:endParaRPr lang="en-US" b="1" dirty="0"/>
          </a:p>
        </p:txBody>
      </p:sp>
      <p:sp>
        <p:nvSpPr>
          <p:cNvPr id="3" name="Content Placeholder 2"/>
          <p:cNvSpPr>
            <a:spLocks noGrp="1"/>
          </p:cNvSpPr>
          <p:nvPr>
            <p:ph idx="1"/>
          </p:nvPr>
        </p:nvSpPr>
        <p:spPr>
          <a:xfrm>
            <a:off x="310145" y="959434"/>
            <a:ext cx="10975109" cy="5375563"/>
          </a:xfrm>
        </p:spPr>
        <p:txBody>
          <a:bodyPr>
            <a:normAutofit/>
          </a:bodyPr>
          <a:lstStyle/>
          <a:p>
            <a:pPr marL="0" indent="0">
              <a:buNone/>
            </a:pPr>
            <a:r>
              <a:rPr lang="en-US" sz="2000" dirty="0" smtClean="0"/>
              <a:t>For a weekly forecast we  can create a directive that will be repeated</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31149" y="1882587"/>
            <a:ext cx="578215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Add a call to the directive in the forecast template.</a:t>
            </a:r>
          </a:p>
          <a:p>
            <a:pPr marL="742950" lvl="1" indent="-285750">
              <a:buFont typeface="Arial" panose="020B0604020202020204" pitchFamily="34" charset="0"/>
              <a:buChar char="•"/>
            </a:pPr>
            <a:r>
              <a:rPr lang="en-US" sz="1600" dirty="0" smtClean="0"/>
              <a:t>In this case we call the directive inside another built in directive called ng-repeat which will allow us to loop over a collection</a:t>
            </a:r>
          </a:p>
          <a:p>
            <a:pPr lvl="1"/>
            <a:endParaRPr lang="en-US" sz="1600" dirty="0" smtClean="0"/>
          </a:p>
          <a:p>
            <a:pPr marL="285750" indent="-285750">
              <a:buFont typeface="Arial" panose="020B0604020202020204" pitchFamily="34" charset="0"/>
              <a:buChar char="•"/>
            </a:pPr>
            <a:r>
              <a:rPr lang="en-US" sz="1600" dirty="0" smtClean="0"/>
              <a:t>In the forecast controller we can set up some dummy data to see our directive in action</a:t>
            </a:r>
          </a:p>
          <a:p>
            <a:pPr lvl="1"/>
            <a:endParaRPr lang="en-US" sz="1600" dirty="0"/>
          </a:p>
        </p:txBody>
      </p:sp>
      <p:sp>
        <p:nvSpPr>
          <p:cNvPr id="10" name="TextBox 9"/>
          <p:cNvSpPr txBox="1"/>
          <p:nvPr/>
        </p:nvSpPr>
        <p:spPr>
          <a:xfrm>
            <a:off x="11032631" y="6432273"/>
            <a:ext cx="1028616" cy="276999"/>
          </a:xfrm>
          <a:prstGeom prst="rect">
            <a:avLst/>
          </a:prstGeom>
          <a:noFill/>
        </p:spPr>
        <p:txBody>
          <a:bodyPr wrap="none" rtlCol="0">
            <a:spAutoFit/>
          </a:bodyPr>
          <a:lstStyle/>
          <a:p>
            <a:pPr algn="r"/>
            <a:r>
              <a:rPr lang="en-US" sz="1200" dirty="0" smtClean="0"/>
              <a:t>Snippet_11.js</a:t>
            </a:r>
            <a:endParaRPr lang="en-US" sz="1200" dirty="0"/>
          </a:p>
        </p:txBody>
      </p:sp>
      <p:pic>
        <p:nvPicPr>
          <p:cNvPr id="4" name="Picture 3"/>
          <p:cNvPicPr>
            <a:picLocks noChangeAspect="1"/>
          </p:cNvPicPr>
          <p:nvPr/>
        </p:nvPicPr>
        <p:blipFill>
          <a:blip r:embed="rId4"/>
          <a:stretch>
            <a:fillRect/>
          </a:stretch>
        </p:blipFill>
        <p:spPr>
          <a:xfrm>
            <a:off x="310144" y="3660416"/>
            <a:ext cx="4136021" cy="2845531"/>
          </a:xfrm>
          <a:prstGeom prst="rect">
            <a:avLst/>
          </a:prstGeom>
        </p:spPr>
      </p:pic>
      <p:pic>
        <p:nvPicPr>
          <p:cNvPr id="7" name="Picture 6"/>
          <p:cNvPicPr>
            <a:picLocks noChangeAspect="1"/>
          </p:cNvPicPr>
          <p:nvPr/>
        </p:nvPicPr>
        <p:blipFill>
          <a:blip r:embed="rId5"/>
          <a:stretch>
            <a:fillRect/>
          </a:stretch>
        </p:blipFill>
        <p:spPr>
          <a:xfrm>
            <a:off x="310144" y="1366982"/>
            <a:ext cx="5548545" cy="1819875"/>
          </a:xfrm>
          <a:prstGeom prst="rect">
            <a:avLst/>
          </a:prstGeom>
        </p:spPr>
      </p:pic>
      <p:pic>
        <p:nvPicPr>
          <p:cNvPr id="8" name="Picture 7"/>
          <p:cNvPicPr>
            <a:picLocks noChangeAspect="1"/>
          </p:cNvPicPr>
          <p:nvPr/>
        </p:nvPicPr>
        <p:blipFill>
          <a:blip r:embed="rId6"/>
          <a:stretch>
            <a:fillRect/>
          </a:stretch>
        </p:blipFill>
        <p:spPr>
          <a:xfrm>
            <a:off x="4645528" y="4011611"/>
            <a:ext cx="7415719" cy="2143143"/>
          </a:xfrm>
          <a:prstGeom prst="rect">
            <a:avLst/>
          </a:prstGeom>
        </p:spPr>
      </p:pic>
      <p:sp>
        <p:nvSpPr>
          <p:cNvPr id="11" name="TextBox 10"/>
          <p:cNvSpPr txBox="1"/>
          <p:nvPr/>
        </p:nvSpPr>
        <p:spPr>
          <a:xfrm>
            <a:off x="196794" y="6551432"/>
            <a:ext cx="2542171" cy="276999"/>
          </a:xfrm>
          <a:prstGeom prst="rect">
            <a:avLst/>
          </a:prstGeom>
          <a:noFill/>
        </p:spPr>
        <p:txBody>
          <a:bodyPr wrap="none" rtlCol="0">
            <a:spAutoFit/>
          </a:bodyPr>
          <a:lstStyle/>
          <a:p>
            <a:r>
              <a:rPr lang="en-US" sz="1200" dirty="0" err="1" smtClean="0"/>
              <a:t>src</a:t>
            </a:r>
            <a:r>
              <a:rPr lang="en-US" sz="1200" dirty="0" smtClean="0"/>
              <a:t>/app/forecast/forecast.controller.js</a:t>
            </a:r>
            <a:endParaRPr lang="en-US" sz="1200" dirty="0"/>
          </a:p>
        </p:txBody>
      </p:sp>
      <p:sp>
        <p:nvSpPr>
          <p:cNvPr id="13" name="TextBox 12"/>
          <p:cNvSpPr txBox="1"/>
          <p:nvPr/>
        </p:nvSpPr>
        <p:spPr>
          <a:xfrm>
            <a:off x="310143" y="3183735"/>
            <a:ext cx="3419782" cy="276999"/>
          </a:xfrm>
          <a:prstGeom prst="rect">
            <a:avLst/>
          </a:prstGeom>
          <a:noFill/>
        </p:spPr>
        <p:txBody>
          <a:bodyPr wrap="none" rtlCol="0">
            <a:spAutoFit/>
          </a:bodyPr>
          <a:lstStyle/>
          <a:p>
            <a:r>
              <a:rPr lang="en-US" sz="1200" dirty="0" err="1" smtClean="0"/>
              <a:t>src</a:t>
            </a:r>
            <a:r>
              <a:rPr lang="en-US" sz="1200" dirty="0" smtClean="0"/>
              <a:t>/app/components/</a:t>
            </a:r>
            <a:r>
              <a:rPr lang="en-US" sz="1200" dirty="0" err="1" smtClean="0"/>
              <a:t>weatherTile</a:t>
            </a:r>
            <a:r>
              <a:rPr lang="en-US" sz="1200" dirty="0" smtClean="0"/>
              <a:t>/weatherTile.html</a:t>
            </a:r>
            <a:endParaRPr lang="en-US" sz="1200" dirty="0"/>
          </a:p>
        </p:txBody>
      </p:sp>
    </p:spTree>
    <p:extLst>
      <p:ext uri="{BB962C8B-B14F-4D97-AF65-F5344CB8AC3E}">
        <p14:creationId xmlns:p14="http://schemas.microsoft.com/office/powerpoint/2010/main" val="962644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our weekly forecast data</a:t>
            </a:r>
            <a:endParaRPr lang="en-US" b="1" dirty="0"/>
          </a:p>
        </p:txBody>
      </p:sp>
      <p:sp>
        <p:nvSpPr>
          <p:cNvPr id="3" name="Content Placeholder 2"/>
          <p:cNvSpPr>
            <a:spLocks noGrp="1"/>
          </p:cNvSpPr>
          <p:nvPr>
            <p:ph idx="1"/>
          </p:nvPr>
        </p:nvSpPr>
        <p:spPr>
          <a:xfrm>
            <a:off x="838199" y="1366982"/>
            <a:ext cx="10975109" cy="5375563"/>
          </a:xfrm>
        </p:spPr>
        <p:txBody>
          <a:bodyPr>
            <a:normAutofit/>
          </a:bodyPr>
          <a:lstStyle/>
          <a:p>
            <a:pPr marL="0" indent="0">
              <a:buNone/>
            </a:pPr>
            <a:r>
              <a:rPr lang="en-US" sz="2000" dirty="0" smtClean="0"/>
              <a:t>Try this on your own</a:t>
            </a:r>
            <a:r>
              <a:rPr lang="en-US" dirty="0" smtClean="0"/>
              <a:t/>
            </a:r>
            <a:br>
              <a:rPr lang="en-US" dirty="0" smtClean="0"/>
            </a:br>
            <a:endParaRPr lang="en-US" dirty="0" smtClean="0"/>
          </a:p>
          <a:p>
            <a:pPr marL="0" indent="0">
              <a:buNone/>
            </a:pPr>
            <a:endParaRPr lang="en-US" sz="2000" dirty="0" smtClean="0">
              <a:solidFill>
                <a:srgbClr val="FFC000"/>
              </a:solidFill>
            </a:endParaRPr>
          </a:p>
        </p:txBody>
      </p:sp>
      <p:pic>
        <p:nvPicPr>
          <p:cNvPr id="12" name="Picture 2" descr="http://voidcanvas.com/wp-content/uploads/2015/10/angularj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8835" y="1882587"/>
            <a:ext cx="11414474" cy="341632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Try on your own to add a function to the </a:t>
            </a:r>
            <a:r>
              <a:rPr lang="en-US" sz="1600" dirty="0" err="1" smtClean="0"/>
              <a:t>weatherService</a:t>
            </a:r>
            <a:r>
              <a:rPr lang="en-US" sz="1600" dirty="0" smtClean="0"/>
              <a:t> called </a:t>
            </a:r>
            <a:r>
              <a:rPr lang="en-US" sz="1600" dirty="0" err="1" smtClean="0"/>
              <a:t>getWeeklyForecast</a:t>
            </a:r>
            <a:r>
              <a:rPr lang="en-US" sz="1600" dirty="0" smtClean="0"/>
              <a:t>(location)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The </a:t>
            </a:r>
            <a:r>
              <a:rPr lang="en-US" sz="1600" dirty="0" err="1" smtClean="0"/>
              <a:t>url</a:t>
            </a:r>
            <a:r>
              <a:rPr lang="en-US" sz="1600" dirty="0" smtClean="0"/>
              <a:t> to retrieve the data should look like the following</a:t>
            </a:r>
            <a:br>
              <a:rPr lang="en-US" sz="1600" dirty="0" smtClean="0"/>
            </a:br>
            <a:r>
              <a:rPr lang="en-US" sz="1200" u="sng" dirty="0" smtClean="0">
                <a:solidFill>
                  <a:schemeClr val="accent1">
                    <a:lumMod val="75000"/>
                  </a:schemeClr>
                </a:solidFill>
              </a:rPr>
              <a:t>http://api.openweathermap.org/ data/2.5/</a:t>
            </a:r>
            <a:r>
              <a:rPr lang="en-US" sz="1200" u="sng" dirty="0" err="1" smtClean="0">
                <a:solidFill>
                  <a:schemeClr val="accent1">
                    <a:lumMod val="75000"/>
                  </a:schemeClr>
                </a:solidFill>
              </a:rPr>
              <a:t>weather?q</a:t>
            </a:r>
            <a:r>
              <a:rPr lang="en-US" sz="1200" u="sng" dirty="0" smtClean="0">
                <a:solidFill>
                  <a:schemeClr val="accent1">
                    <a:lumMod val="75000"/>
                  </a:schemeClr>
                </a:solidFill>
              </a:rPr>
              <a:t>=&lt;location&gt;&amp;</a:t>
            </a:r>
            <a:r>
              <a:rPr lang="en-US" sz="1200" u="sng" dirty="0" err="1" smtClean="0">
                <a:solidFill>
                  <a:schemeClr val="accent1">
                    <a:lumMod val="75000"/>
                  </a:schemeClr>
                </a:solidFill>
              </a:rPr>
              <a:t>appid</a:t>
            </a:r>
            <a:r>
              <a:rPr lang="en-US" sz="1200" u="sng" dirty="0" smtClean="0">
                <a:solidFill>
                  <a:schemeClr val="accent1">
                    <a:lumMod val="75000"/>
                  </a:schemeClr>
                </a:solidFill>
              </a:rPr>
              <a:t>= 92746992a90ad66da7b9553b006d6e07&amp;mode=</a:t>
            </a:r>
            <a:r>
              <a:rPr lang="en-US" sz="1200" u="sng" dirty="0" err="1" smtClean="0">
                <a:solidFill>
                  <a:schemeClr val="accent1">
                    <a:lumMod val="75000"/>
                  </a:schemeClr>
                </a:solidFill>
              </a:rPr>
              <a:t>json&amp;units</a:t>
            </a:r>
            <a:r>
              <a:rPr lang="en-US" sz="1200" u="sng" dirty="0" smtClean="0">
                <a:solidFill>
                  <a:schemeClr val="accent1">
                    <a:lumMod val="75000"/>
                  </a:schemeClr>
                </a:solidFill>
              </a:rPr>
              <a:t>=</a:t>
            </a:r>
            <a:r>
              <a:rPr lang="en-US" sz="1200" u="sng" dirty="0" err="1" smtClean="0">
                <a:solidFill>
                  <a:schemeClr val="accent1">
                    <a:lumMod val="75000"/>
                  </a:schemeClr>
                </a:solidFill>
              </a:rPr>
              <a:t>imperial&amp;cnt</a:t>
            </a:r>
            <a:r>
              <a:rPr lang="en-US" sz="1200" u="sng" dirty="0" smtClean="0">
                <a:solidFill>
                  <a:schemeClr val="accent1">
                    <a:lumMod val="75000"/>
                  </a:schemeClr>
                </a:solidFill>
              </a:rPr>
              <a:t>=7</a:t>
            </a:r>
            <a:r>
              <a:rPr lang="en-US" sz="1200" dirty="0" smtClean="0"/>
              <a:t>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600" dirty="0" smtClean="0"/>
              <a:t>This method should format the data to our expectation based on the dummy data from the last slide (logging out the response will allow you to get an idea for how to transform it to the dummy data format)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 Call the </a:t>
            </a:r>
            <a:r>
              <a:rPr lang="en-US" sz="1600" dirty="0" err="1" smtClean="0"/>
              <a:t>getWeeklyForecast</a:t>
            </a:r>
            <a:r>
              <a:rPr lang="en-US" sz="1600" dirty="0" smtClean="0"/>
              <a:t>() method you created from the </a:t>
            </a:r>
            <a:r>
              <a:rPr lang="en-US" sz="1600" dirty="0" err="1" smtClean="0"/>
              <a:t>getForecast</a:t>
            </a:r>
            <a:r>
              <a:rPr lang="en-US" sz="1600" dirty="0" smtClean="0"/>
              <a:t>() method of the forecast controller, remember to send the location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As an added bonus see if you can toggle between Fahrenheit and Celsius this can be achieved by setting units=imperial for Fahrenheit or units=metric for Celsius on the </a:t>
            </a:r>
            <a:r>
              <a:rPr lang="en-US" sz="1600" dirty="0" err="1" smtClean="0"/>
              <a:t>urls</a:t>
            </a:r>
            <a:r>
              <a:rPr lang="en-US" sz="1600" dirty="0" smtClean="0"/>
              <a:t> to the open weather API. More information can be found at </a:t>
            </a:r>
            <a:r>
              <a:rPr lang="en-US" sz="1600" dirty="0" smtClean="0">
                <a:hlinkClick r:id="rId4"/>
              </a:rPr>
              <a:t>http://openweathermap.org/api</a:t>
            </a:r>
            <a:r>
              <a:rPr lang="en-US" sz="1600" dirty="0" smtClean="0"/>
              <a:t> </a:t>
            </a:r>
          </a:p>
        </p:txBody>
      </p:sp>
      <p:sp>
        <p:nvSpPr>
          <p:cNvPr id="10" name="TextBox 9"/>
          <p:cNvSpPr txBox="1"/>
          <p:nvPr/>
        </p:nvSpPr>
        <p:spPr>
          <a:xfrm>
            <a:off x="11032631" y="6432273"/>
            <a:ext cx="1028616" cy="276999"/>
          </a:xfrm>
          <a:prstGeom prst="rect">
            <a:avLst/>
          </a:prstGeom>
          <a:noFill/>
        </p:spPr>
        <p:txBody>
          <a:bodyPr wrap="none" rtlCol="0">
            <a:spAutoFit/>
          </a:bodyPr>
          <a:lstStyle/>
          <a:p>
            <a:pPr algn="r"/>
            <a:r>
              <a:rPr lang="en-US" sz="1200" dirty="0" smtClean="0"/>
              <a:t>Snippet_12.js</a:t>
            </a:r>
            <a:endParaRPr lang="en-US" sz="1200" dirty="0"/>
          </a:p>
        </p:txBody>
      </p:sp>
    </p:spTree>
    <p:extLst>
      <p:ext uri="{BB962C8B-B14F-4D97-AF65-F5344CB8AC3E}">
        <p14:creationId xmlns:p14="http://schemas.microsoft.com/office/powerpoint/2010/main" val="1561653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Getting Started with </a:t>
            </a:r>
            <a:r>
              <a:rPr lang="en-US" dirty="0" err="1" smtClean="0"/>
              <a:t>AngularJS</a:t>
            </a:r>
            <a:r>
              <a:rPr lang="en-US" dirty="0" smtClean="0"/>
              <a:t> and the Open Source Stack</a:t>
            </a:r>
            <a:endParaRPr lang="en-US" dirty="0"/>
          </a:p>
        </p:txBody>
      </p:sp>
      <p:sp>
        <p:nvSpPr>
          <p:cNvPr id="5" name="Subtitle 4"/>
          <p:cNvSpPr>
            <a:spLocks noGrp="1"/>
          </p:cNvSpPr>
          <p:nvPr>
            <p:ph type="subTitle" idx="1"/>
          </p:nvPr>
        </p:nvSpPr>
        <p:spPr>
          <a:xfrm>
            <a:off x="1524000" y="4802908"/>
            <a:ext cx="9144000" cy="1477819"/>
          </a:xfrm>
        </p:spPr>
        <p:txBody>
          <a:bodyPr>
            <a:normAutofit fontScale="92500" lnSpcReduction="10000"/>
          </a:bodyPr>
          <a:lstStyle/>
          <a:p>
            <a:pPr algn="just"/>
            <a:r>
              <a:rPr lang="en-US" dirty="0" smtClean="0"/>
              <a:t>Presented By: Joshua Weil			</a:t>
            </a:r>
            <a:r>
              <a:rPr lang="en-US" dirty="0" smtClean="0">
                <a:hlinkClick r:id="rId2"/>
              </a:rPr>
              <a:t>Joshua.weil@lexisnexis.com</a:t>
            </a:r>
            <a:r>
              <a:rPr lang="en-US" dirty="0" smtClean="0"/>
              <a:t> </a:t>
            </a:r>
          </a:p>
          <a:p>
            <a:pPr algn="just"/>
            <a:r>
              <a:rPr lang="en-US" dirty="0" smtClean="0"/>
              <a:t/>
            </a:r>
            <a:br>
              <a:rPr lang="en-US" dirty="0" smtClean="0"/>
            </a:br>
            <a:r>
              <a:rPr lang="en-US" dirty="0" smtClean="0"/>
              <a:t>Source and Slides available at:</a:t>
            </a:r>
            <a:endParaRPr lang="en-US" dirty="0"/>
          </a:p>
          <a:p>
            <a:pPr algn="just"/>
            <a:r>
              <a:rPr lang="en-US" dirty="0" smtClean="0">
                <a:hlinkClick r:id="rId3"/>
              </a:rPr>
              <a:t>https://github.com/weiljx/weatherNg</a:t>
            </a:r>
            <a:r>
              <a:rPr lang="en-US" dirty="0" smtClean="0"/>
              <a:t> </a:t>
            </a:r>
            <a:endParaRPr lang="en-US" dirty="0"/>
          </a:p>
        </p:txBody>
      </p:sp>
      <p:pic>
        <p:nvPicPr>
          <p:cNvPr id="8194" name="Picture 2" descr="http://voidcanvas.com/wp-content/uploads/2015/10/angularjs-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274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53975"/>
            <a:ext cx="10515600" cy="1325563"/>
          </a:xfrm>
        </p:spPr>
        <p:txBody>
          <a:bodyPr/>
          <a:lstStyle/>
          <a:p>
            <a:r>
              <a:rPr lang="en-US" b="1" dirty="0" smtClean="0"/>
              <a:t>What We will Build Today</a:t>
            </a:r>
            <a:endParaRPr lang="en-US" b="1" dirty="0"/>
          </a:p>
        </p:txBody>
      </p:sp>
      <p:pic>
        <p:nvPicPr>
          <p:cNvPr id="10" name="Picture 2" descr="http://voidcanvas.com/wp-content/uploads/2015/10/angularj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247" y="80962"/>
            <a:ext cx="1524000" cy="1524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21811" y="1096555"/>
            <a:ext cx="8374514" cy="5151308"/>
          </a:xfrm>
          <a:prstGeom prst="rect">
            <a:avLst/>
          </a:prstGeom>
        </p:spPr>
      </p:pic>
      <p:sp>
        <p:nvSpPr>
          <p:cNvPr id="6" name="TextBox 5"/>
          <p:cNvSpPr txBox="1"/>
          <p:nvPr/>
        </p:nvSpPr>
        <p:spPr>
          <a:xfrm>
            <a:off x="8283674" y="5924697"/>
            <a:ext cx="3777573" cy="646331"/>
          </a:xfrm>
          <a:prstGeom prst="rect">
            <a:avLst/>
          </a:prstGeom>
          <a:noFill/>
        </p:spPr>
        <p:txBody>
          <a:bodyPr wrap="none" rtlCol="0">
            <a:spAutoFit/>
          </a:bodyPr>
          <a:lstStyle/>
          <a:p>
            <a:pPr algn="r"/>
            <a:r>
              <a:rPr lang="en-US" dirty="0" smtClean="0"/>
              <a:t>Source Code Available at </a:t>
            </a:r>
          </a:p>
          <a:p>
            <a:pPr algn="r"/>
            <a:r>
              <a:rPr lang="en-US" dirty="0" smtClean="0">
                <a:hlinkClick r:id="rId4"/>
              </a:rPr>
              <a:t>https://github.com/weiljx/weatherNg</a:t>
            </a:r>
            <a:r>
              <a:rPr lang="en-US" dirty="0" smtClean="0"/>
              <a:t> </a:t>
            </a:r>
            <a:endParaRPr lang="en-US" dirty="0"/>
          </a:p>
        </p:txBody>
      </p:sp>
    </p:spTree>
    <p:extLst>
      <p:ext uri="{BB962C8B-B14F-4D97-AF65-F5344CB8AC3E}">
        <p14:creationId xmlns:p14="http://schemas.microsoft.com/office/powerpoint/2010/main" val="626548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6328" y="3995160"/>
            <a:ext cx="5161018" cy="8866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366328" y="2290618"/>
            <a:ext cx="5161018" cy="8866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Node and NPM</a:t>
            </a:r>
            <a:endParaRPr lang="en-US" b="1" dirty="0"/>
          </a:p>
        </p:txBody>
      </p:sp>
      <p:sp>
        <p:nvSpPr>
          <p:cNvPr id="3" name="Content Placeholder 2"/>
          <p:cNvSpPr>
            <a:spLocks noGrp="1"/>
          </p:cNvSpPr>
          <p:nvPr>
            <p:ph idx="1"/>
          </p:nvPr>
        </p:nvSpPr>
        <p:spPr/>
        <p:txBody>
          <a:bodyPr/>
          <a:lstStyle/>
          <a:p>
            <a:pPr marL="0" indent="0">
              <a:buNone/>
            </a:pPr>
            <a:r>
              <a:rPr lang="en-US" dirty="0" smtClean="0"/>
              <a:t>Open a CMD window as Administrator and type </a:t>
            </a:r>
          </a:p>
          <a:p>
            <a:r>
              <a:rPr lang="en-US" sz="2000" dirty="0" smtClean="0"/>
              <a:t>(</a:t>
            </a:r>
            <a:r>
              <a:rPr lang="en-US" sz="2000" dirty="0" smtClean="0">
                <a:hlinkClick r:id="rId2"/>
              </a:rPr>
              <a:t>https://nodejs.org/en/</a:t>
            </a:r>
            <a:r>
              <a:rPr lang="en-US" sz="2000" dirty="0" smtClean="0"/>
              <a:t>) 		</a:t>
            </a:r>
            <a:r>
              <a:rPr lang="en-US" sz="2000" dirty="0" smtClean="0">
                <a:solidFill>
                  <a:srgbClr val="FFC000"/>
                </a:solidFill>
              </a:rPr>
              <a:t>node --version</a:t>
            </a:r>
          </a:p>
          <a:p>
            <a:r>
              <a:rPr lang="en-US" sz="2000" dirty="0" smtClean="0"/>
              <a:t>(</a:t>
            </a:r>
            <a:r>
              <a:rPr lang="en-US" sz="2000" dirty="0" smtClean="0">
                <a:hlinkClick r:id="rId3"/>
              </a:rPr>
              <a:t>https://www.npmjs.com/</a:t>
            </a:r>
            <a:r>
              <a:rPr lang="en-US" sz="2000" dirty="0" smtClean="0"/>
              <a:t>) 		</a:t>
            </a:r>
            <a:r>
              <a:rPr lang="en-US" sz="2000" dirty="0" err="1" smtClean="0">
                <a:solidFill>
                  <a:srgbClr val="FFC000"/>
                </a:solidFill>
              </a:rPr>
              <a:t>npm</a:t>
            </a:r>
            <a:r>
              <a:rPr lang="en-US" sz="2000" dirty="0" smtClean="0">
                <a:solidFill>
                  <a:srgbClr val="FFC000"/>
                </a:solidFill>
              </a:rPr>
              <a:t> --version</a:t>
            </a:r>
          </a:p>
          <a:p>
            <a:pPr marL="0" indent="0">
              <a:buNone/>
            </a:pPr>
            <a:r>
              <a:rPr lang="en-US" dirty="0" smtClean="0"/>
              <a:t/>
            </a:r>
            <a:br>
              <a:rPr lang="en-US" dirty="0" smtClean="0"/>
            </a:br>
            <a:r>
              <a:rPr lang="en-US" dirty="0" smtClean="0"/>
              <a:t>If you do not have node or </a:t>
            </a:r>
            <a:r>
              <a:rPr lang="en-US" dirty="0" err="1" smtClean="0"/>
              <a:t>npm</a:t>
            </a:r>
            <a:r>
              <a:rPr lang="en-US" dirty="0" smtClean="0"/>
              <a:t> we will need to install them</a:t>
            </a:r>
          </a:p>
          <a:p>
            <a:r>
              <a:rPr lang="en-US" sz="2000" dirty="0" smtClean="0">
                <a:hlinkClick r:id="rId4"/>
              </a:rPr>
              <a:t>https://chocolatey.org</a:t>
            </a:r>
            <a:r>
              <a:rPr lang="en-US" sz="2000" dirty="0" smtClean="0"/>
              <a:t> (Windows)	</a:t>
            </a:r>
            <a:r>
              <a:rPr lang="en-US" sz="2000" dirty="0" err="1" smtClean="0">
                <a:solidFill>
                  <a:srgbClr val="FFC000"/>
                </a:solidFill>
              </a:rPr>
              <a:t>choco</a:t>
            </a:r>
            <a:r>
              <a:rPr lang="en-US" sz="2000" dirty="0" smtClean="0">
                <a:solidFill>
                  <a:srgbClr val="FFC000"/>
                </a:solidFill>
              </a:rPr>
              <a:t> install </a:t>
            </a:r>
            <a:r>
              <a:rPr lang="en-US" sz="2000" dirty="0" err="1" smtClean="0">
                <a:solidFill>
                  <a:srgbClr val="FFC000"/>
                </a:solidFill>
              </a:rPr>
              <a:t>nodejs</a:t>
            </a:r>
            <a:endParaRPr lang="en-US" sz="2000" dirty="0" smtClean="0">
              <a:solidFill>
                <a:srgbClr val="FFC000"/>
              </a:solidFill>
            </a:endParaRPr>
          </a:p>
          <a:p>
            <a:r>
              <a:rPr lang="en-US" sz="2000" dirty="0" smtClean="0">
                <a:hlinkClick r:id="rId5"/>
              </a:rPr>
              <a:t>http://brew.sh</a:t>
            </a:r>
            <a:r>
              <a:rPr lang="en-US" sz="2000" dirty="0" smtClean="0"/>
              <a:t> (Mac)			</a:t>
            </a:r>
            <a:r>
              <a:rPr lang="en-US" sz="2000" dirty="0" smtClean="0">
                <a:solidFill>
                  <a:srgbClr val="FFC000"/>
                </a:solidFill>
              </a:rPr>
              <a:t>brew install </a:t>
            </a:r>
            <a:r>
              <a:rPr lang="en-US" sz="2000" dirty="0" err="1" smtClean="0">
                <a:solidFill>
                  <a:srgbClr val="FFC000"/>
                </a:solidFill>
              </a:rPr>
              <a:t>wget</a:t>
            </a:r>
            <a:endParaRPr lang="en-US" sz="2000" dirty="0" smtClean="0">
              <a:solidFill>
                <a:srgbClr val="FFC000"/>
              </a:solidFill>
            </a:endParaRPr>
          </a:p>
          <a:p>
            <a:endParaRPr lang="en-US" sz="2000" dirty="0">
              <a:solidFill>
                <a:srgbClr val="FFC000"/>
              </a:solidFill>
            </a:endParaRPr>
          </a:p>
          <a:p>
            <a:endParaRPr lang="en-US" sz="2000" dirty="0" smtClean="0">
              <a:solidFill>
                <a:srgbClr val="FFC000"/>
              </a:solidFill>
            </a:endParaRPr>
          </a:p>
          <a:p>
            <a:pPr marL="0" indent="0">
              <a:buNone/>
            </a:pPr>
            <a:r>
              <a:rPr lang="en-US" sz="2000" dirty="0" smtClean="0">
                <a:solidFill>
                  <a:schemeClr val="bg2">
                    <a:lumMod val="50000"/>
                  </a:schemeClr>
                </a:solidFill>
              </a:rPr>
              <a:t>* Note you may need to close and reopen the </a:t>
            </a:r>
            <a:r>
              <a:rPr lang="en-US" sz="2000" dirty="0" err="1" smtClean="0">
                <a:solidFill>
                  <a:schemeClr val="bg2">
                    <a:lumMod val="50000"/>
                  </a:schemeClr>
                </a:solidFill>
              </a:rPr>
              <a:t>cmd</a:t>
            </a:r>
            <a:r>
              <a:rPr lang="en-US" sz="2000" dirty="0" smtClean="0">
                <a:solidFill>
                  <a:schemeClr val="bg2">
                    <a:lumMod val="50000"/>
                  </a:schemeClr>
                </a:solidFill>
              </a:rPr>
              <a:t> window after installing to see the versions</a:t>
            </a:r>
            <a:endParaRPr lang="en-US" sz="2000" dirty="0">
              <a:solidFill>
                <a:schemeClr val="bg2">
                  <a:lumMod val="50000"/>
                </a:schemeClr>
              </a:solidFill>
            </a:endParaRPr>
          </a:p>
        </p:txBody>
      </p:sp>
      <p:pic>
        <p:nvPicPr>
          <p:cNvPr id="1027" name="Picture 3" descr="https://nodejs.org/static/images/logos/nodejs.png"/>
          <p:cNvPicPr>
            <a:picLocks noChangeAspect="1" noChangeArrowheads="1"/>
          </p:cNvPicPr>
          <p:nvPr/>
        </p:nvPicPr>
        <p:blipFill rotWithShape="1">
          <a:blip r:embed="rId6">
            <a:extLst>
              <a:ext uri="{28A0092B-C50C-407E-A947-70E740481C1C}">
                <a14:useLocalDpi xmlns:a14="http://schemas.microsoft.com/office/drawing/2010/main" val="0"/>
              </a:ext>
            </a:extLst>
          </a:blip>
          <a:srcRect t="19747" b="16272"/>
          <a:stretch/>
        </p:blipFill>
        <p:spPr bwMode="auto">
          <a:xfrm>
            <a:off x="7966990" y="230188"/>
            <a:ext cx="2174536" cy="74814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www.brandsoftheworld.com/sites/default/files/styles/logo-thumbnail/public/042013/npm_0.png?itok=26vp936g"/>
          <p:cNvPicPr>
            <a:picLocks noChangeAspect="1" noChangeArrowheads="1"/>
          </p:cNvPicPr>
          <p:nvPr/>
        </p:nvPicPr>
        <p:blipFill rotWithShape="1">
          <a:blip r:embed="rId7">
            <a:extLst>
              <a:ext uri="{28A0092B-C50C-407E-A947-70E740481C1C}">
                <a14:useLocalDpi xmlns:a14="http://schemas.microsoft.com/office/drawing/2010/main" val="0"/>
              </a:ext>
            </a:extLst>
          </a:blip>
          <a:srcRect t="27063" b="26193"/>
          <a:stretch/>
        </p:blipFill>
        <p:spPr bwMode="auto">
          <a:xfrm>
            <a:off x="10527345" y="365125"/>
            <a:ext cx="1322331" cy="618116"/>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Up Arrow 5"/>
          <p:cNvSpPr/>
          <p:nvPr/>
        </p:nvSpPr>
        <p:spPr>
          <a:xfrm rot="16200000">
            <a:off x="9586001" y="3385127"/>
            <a:ext cx="2697018" cy="508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8463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66328" y="3561051"/>
            <a:ext cx="5161018" cy="8866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366328" y="2290619"/>
            <a:ext cx="5161018" cy="4094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Install </a:t>
            </a:r>
            <a:r>
              <a:rPr lang="en-US" b="1" dirty="0" err="1" smtClean="0"/>
              <a:t>Git</a:t>
            </a:r>
            <a:endParaRPr lang="en-US" b="1" dirty="0"/>
          </a:p>
        </p:txBody>
      </p:sp>
      <p:sp>
        <p:nvSpPr>
          <p:cNvPr id="3" name="Content Placeholder 2"/>
          <p:cNvSpPr>
            <a:spLocks noGrp="1"/>
          </p:cNvSpPr>
          <p:nvPr>
            <p:ph idx="1"/>
          </p:nvPr>
        </p:nvSpPr>
        <p:spPr>
          <a:xfrm>
            <a:off x="838201" y="1825625"/>
            <a:ext cx="9571182" cy="4351338"/>
          </a:xfrm>
        </p:spPr>
        <p:txBody>
          <a:bodyPr/>
          <a:lstStyle/>
          <a:p>
            <a:pPr marL="0" indent="0">
              <a:buNone/>
            </a:pPr>
            <a:r>
              <a:rPr lang="en-US" dirty="0" smtClean="0"/>
              <a:t>Open a CMD window as Administrator and type </a:t>
            </a:r>
          </a:p>
          <a:p>
            <a:r>
              <a:rPr lang="en-US" sz="2000" dirty="0" smtClean="0"/>
              <a:t>(</a:t>
            </a:r>
            <a:r>
              <a:rPr lang="en-US" sz="2000" dirty="0" smtClean="0">
                <a:hlinkClick r:id="rId2"/>
              </a:rPr>
              <a:t>https://git-scm.com/</a:t>
            </a:r>
            <a:r>
              <a:rPr lang="en-US" sz="2000" dirty="0" smtClean="0"/>
              <a:t>) 			</a:t>
            </a:r>
            <a:r>
              <a:rPr lang="en-US" sz="2000" dirty="0" err="1" smtClean="0">
                <a:solidFill>
                  <a:srgbClr val="FFC000"/>
                </a:solidFill>
              </a:rPr>
              <a:t>git</a:t>
            </a:r>
            <a:r>
              <a:rPr lang="en-US" sz="2000" dirty="0" smtClean="0">
                <a:solidFill>
                  <a:srgbClr val="FFC000"/>
                </a:solidFill>
              </a:rPr>
              <a:t> --version</a:t>
            </a:r>
          </a:p>
          <a:p>
            <a:pPr marL="0" indent="0">
              <a:buNone/>
            </a:pPr>
            <a:r>
              <a:rPr lang="en-US" dirty="0" smtClean="0"/>
              <a:t/>
            </a:r>
            <a:br>
              <a:rPr lang="en-US" dirty="0" smtClean="0"/>
            </a:br>
            <a:r>
              <a:rPr lang="en-US" dirty="0" smtClean="0"/>
              <a:t>If you do not have </a:t>
            </a:r>
            <a:r>
              <a:rPr lang="en-US" dirty="0" err="1" smtClean="0"/>
              <a:t>git</a:t>
            </a:r>
            <a:r>
              <a:rPr lang="en-US" dirty="0" smtClean="0"/>
              <a:t> we will need to install it</a:t>
            </a:r>
          </a:p>
          <a:p>
            <a:r>
              <a:rPr lang="en-US" sz="2000" dirty="0" smtClean="0">
                <a:hlinkClick r:id="rId3"/>
              </a:rPr>
              <a:t>https://chocolatey.org</a:t>
            </a:r>
            <a:r>
              <a:rPr lang="en-US" sz="2000" dirty="0" smtClean="0"/>
              <a:t> (Windows)	</a:t>
            </a:r>
            <a:r>
              <a:rPr lang="en-US" sz="2000" dirty="0" err="1">
                <a:solidFill>
                  <a:srgbClr val="FFC000"/>
                </a:solidFill>
              </a:rPr>
              <a:t>choco</a:t>
            </a:r>
            <a:r>
              <a:rPr lang="en-US" sz="2000" dirty="0">
                <a:solidFill>
                  <a:srgbClr val="FFC000"/>
                </a:solidFill>
              </a:rPr>
              <a:t> install </a:t>
            </a:r>
            <a:r>
              <a:rPr lang="en-US" sz="2000" dirty="0" err="1" smtClean="0">
                <a:solidFill>
                  <a:srgbClr val="FFC000"/>
                </a:solidFill>
              </a:rPr>
              <a:t>git</a:t>
            </a:r>
            <a:endParaRPr lang="en-US" sz="2000" dirty="0" smtClean="0">
              <a:solidFill>
                <a:srgbClr val="FFC000"/>
              </a:solidFill>
            </a:endParaRPr>
          </a:p>
          <a:p>
            <a:r>
              <a:rPr lang="en-US" sz="2000" dirty="0" smtClean="0">
                <a:hlinkClick r:id="rId4"/>
              </a:rPr>
              <a:t>http://brew.sh</a:t>
            </a:r>
            <a:r>
              <a:rPr lang="en-US" sz="2000" dirty="0" smtClean="0"/>
              <a:t> (Mac)			</a:t>
            </a:r>
            <a:r>
              <a:rPr lang="en-US" sz="2000" dirty="0" smtClean="0">
                <a:solidFill>
                  <a:srgbClr val="FFC000"/>
                </a:solidFill>
              </a:rPr>
              <a:t>brew install </a:t>
            </a:r>
            <a:r>
              <a:rPr lang="en-US" sz="2000" dirty="0" err="1" smtClean="0">
                <a:solidFill>
                  <a:srgbClr val="FFC000"/>
                </a:solidFill>
              </a:rPr>
              <a:t>git</a:t>
            </a:r>
            <a:endParaRPr lang="en-US" sz="2000" dirty="0" smtClean="0">
              <a:solidFill>
                <a:srgbClr val="FFC000"/>
              </a:solidFill>
            </a:endParaRPr>
          </a:p>
          <a:p>
            <a:r>
              <a:rPr lang="en-US" sz="2000" dirty="0" smtClean="0"/>
              <a:t>Or use an </a:t>
            </a:r>
            <a:r>
              <a:rPr lang="en-US" sz="2000" dirty="0" err="1" smtClean="0"/>
              <a:t>istaller</a:t>
            </a:r>
            <a:r>
              <a:rPr lang="en-US" sz="2000" dirty="0" smtClean="0"/>
              <a:t> from </a:t>
            </a:r>
            <a:r>
              <a:rPr lang="en-US" sz="2000" dirty="0" smtClean="0">
                <a:solidFill>
                  <a:srgbClr val="FFC000"/>
                </a:solidFill>
              </a:rPr>
              <a:t/>
            </a:r>
            <a:br>
              <a:rPr lang="en-US" sz="2000" dirty="0" smtClean="0">
                <a:solidFill>
                  <a:srgbClr val="FFC000"/>
                </a:solidFill>
              </a:rPr>
            </a:br>
            <a:r>
              <a:rPr lang="en-US" sz="2000" dirty="0" smtClean="0">
                <a:solidFill>
                  <a:srgbClr val="FFC000"/>
                </a:solidFill>
                <a:hlinkClick r:id="rId5"/>
              </a:rPr>
              <a:t>https://git-scm.com/downloads</a:t>
            </a:r>
            <a:r>
              <a:rPr lang="en-US" sz="2000" dirty="0" smtClean="0">
                <a:solidFill>
                  <a:srgbClr val="FFC000"/>
                </a:solidFill>
              </a:rPr>
              <a:t> </a:t>
            </a:r>
            <a:endParaRPr lang="en-US" sz="2000" dirty="0">
              <a:solidFill>
                <a:srgbClr val="FFC000"/>
              </a:solidFill>
            </a:endParaRPr>
          </a:p>
          <a:p>
            <a:endParaRPr lang="en-US" sz="2000" dirty="0" smtClean="0">
              <a:solidFill>
                <a:srgbClr val="FFC000"/>
              </a:solidFill>
            </a:endParaRPr>
          </a:p>
          <a:p>
            <a:pPr marL="0" indent="0">
              <a:buNone/>
            </a:pPr>
            <a:r>
              <a:rPr lang="en-US" sz="2000" dirty="0" smtClean="0">
                <a:solidFill>
                  <a:schemeClr val="bg2">
                    <a:lumMod val="50000"/>
                  </a:schemeClr>
                </a:solidFill>
              </a:rPr>
              <a:t>* Note you may need to update your path variable if you see </a:t>
            </a:r>
            <a:r>
              <a:rPr lang="en-US" sz="2000" dirty="0" err="1" smtClean="0">
                <a:solidFill>
                  <a:schemeClr val="bg2">
                    <a:lumMod val="50000"/>
                  </a:schemeClr>
                </a:solidFill>
              </a:rPr>
              <a:t>git</a:t>
            </a:r>
            <a:r>
              <a:rPr lang="en-US" sz="2000" dirty="0" smtClean="0">
                <a:solidFill>
                  <a:schemeClr val="bg2">
                    <a:lumMod val="50000"/>
                  </a:schemeClr>
                </a:solidFill>
              </a:rPr>
              <a:t> errors later on</a:t>
            </a:r>
            <a:endParaRPr lang="en-US" sz="2000" dirty="0">
              <a:solidFill>
                <a:schemeClr val="bg2">
                  <a:lumMod val="50000"/>
                </a:schemeClr>
              </a:solidFill>
            </a:endParaRPr>
          </a:p>
        </p:txBody>
      </p:sp>
      <p:sp>
        <p:nvSpPr>
          <p:cNvPr id="6" name="Curved Up Arrow 5"/>
          <p:cNvSpPr/>
          <p:nvPr/>
        </p:nvSpPr>
        <p:spPr>
          <a:xfrm rot="16200000">
            <a:off x="9586001" y="3385127"/>
            <a:ext cx="2697018" cy="508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6" name="Picture 4" descr="https://git-scm.com/images/logos/downloads/Git-Logo-1788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37964" y="211098"/>
            <a:ext cx="2521527" cy="105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977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66328" y="486591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366328" y="357826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366328" y="229061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Install some packages</a:t>
            </a:r>
            <a:endParaRPr lang="en-US" b="1" dirty="0"/>
          </a:p>
        </p:txBody>
      </p:sp>
      <p:sp>
        <p:nvSpPr>
          <p:cNvPr id="3" name="Content Placeholder 2"/>
          <p:cNvSpPr>
            <a:spLocks noGrp="1"/>
          </p:cNvSpPr>
          <p:nvPr>
            <p:ph idx="1"/>
          </p:nvPr>
        </p:nvSpPr>
        <p:spPr>
          <a:xfrm>
            <a:off x="838199" y="1825625"/>
            <a:ext cx="10827327" cy="5120120"/>
          </a:xfrm>
        </p:spPr>
        <p:txBody>
          <a:bodyPr/>
          <a:lstStyle/>
          <a:p>
            <a:pPr marL="0" indent="0">
              <a:buNone/>
            </a:pPr>
            <a:r>
              <a:rPr lang="en-US" dirty="0" smtClean="0"/>
              <a:t>Install Yeoman </a:t>
            </a:r>
            <a:r>
              <a:rPr lang="en-US" sz="2000" dirty="0" smtClean="0"/>
              <a:t>(</a:t>
            </a:r>
            <a:r>
              <a:rPr lang="en-US" sz="2000" dirty="0" smtClean="0">
                <a:hlinkClick r:id="rId2"/>
              </a:rPr>
              <a:t>http://yeoman.io/</a:t>
            </a:r>
            <a:r>
              <a:rPr lang="en-US" sz="2000" dirty="0" smtClean="0"/>
              <a:t>)</a:t>
            </a:r>
            <a:r>
              <a:rPr lang="en-US" dirty="0" smtClean="0"/>
              <a:t> </a:t>
            </a:r>
          </a:p>
          <a:p>
            <a:r>
              <a:rPr lang="en-US" sz="2000" dirty="0" smtClean="0"/>
              <a:t>Yeoman is a scaffolding framework	</a:t>
            </a:r>
            <a:r>
              <a:rPr lang="en-US" sz="2000" dirty="0" err="1" smtClean="0">
                <a:solidFill>
                  <a:srgbClr val="FFC000"/>
                </a:solidFill>
              </a:rPr>
              <a:t>npm</a:t>
            </a:r>
            <a:r>
              <a:rPr lang="en-US" sz="2000" dirty="0" smtClean="0">
                <a:solidFill>
                  <a:srgbClr val="FFC000"/>
                </a:solidFill>
              </a:rPr>
              <a:t> install -g </a:t>
            </a:r>
            <a:r>
              <a:rPr lang="en-US" sz="2000" dirty="0" err="1" smtClean="0">
                <a:solidFill>
                  <a:srgbClr val="FFC000"/>
                </a:solidFill>
              </a:rPr>
              <a:t>yo</a:t>
            </a:r>
            <a:endParaRPr lang="en-US" sz="2000" dirty="0" smtClean="0">
              <a:solidFill>
                <a:srgbClr val="FFC000"/>
              </a:solidFill>
            </a:endParaRPr>
          </a:p>
          <a:p>
            <a:pPr marL="0" indent="0">
              <a:buNone/>
            </a:pPr>
            <a:r>
              <a:rPr lang="en-US" dirty="0" smtClean="0"/>
              <a:t/>
            </a:r>
            <a:br>
              <a:rPr lang="en-US" dirty="0" smtClean="0"/>
            </a:br>
            <a:r>
              <a:rPr lang="en-US" dirty="0" smtClean="0"/>
              <a:t>Install Gulp </a:t>
            </a:r>
            <a:r>
              <a:rPr lang="en-US" sz="2000" dirty="0" smtClean="0"/>
              <a:t>(</a:t>
            </a:r>
            <a:r>
              <a:rPr lang="en-US" sz="2000" dirty="0" smtClean="0">
                <a:hlinkClick r:id="rId3"/>
              </a:rPr>
              <a:t>http://gulpjs.com/</a:t>
            </a:r>
            <a:r>
              <a:rPr lang="en-US" sz="2000" dirty="0" smtClean="0"/>
              <a:t>) </a:t>
            </a:r>
          </a:p>
          <a:p>
            <a:r>
              <a:rPr lang="en-US" sz="2000" dirty="0" smtClean="0"/>
              <a:t>Gulp is a stream based Task Runner	</a:t>
            </a:r>
            <a:r>
              <a:rPr lang="en-US" sz="2000" dirty="0" err="1" smtClean="0">
                <a:solidFill>
                  <a:srgbClr val="FFC000"/>
                </a:solidFill>
              </a:rPr>
              <a:t>npm</a:t>
            </a:r>
            <a:r>
              <a:rPr lang="en-US" sz="2000" dirty="0" smtClean="0">
                <a:solidFill>
                  <a:srgbClr val="FFC000"/>
                </a:solidFill>
              </a:rPr>
              <a:t> install -g gulp</a:t>
            </a:r>
          </a:p>
          <a:p>
            <a:pPr marL="0" indent="0">
              <a:buNone/>
            </a:pPr>
            <a:endParaRPr lang="en-US" sz="2000" dirty="0">
              <a:solidFill>
                <a:srgbClr val="FFC000"/>
              </a:solidFill>
            </a:endParaRPr>
          </a:p>
          <a:p>
            <a:pPr marL="0" indent="0">
              <a:buNone/>
            </a:pPr>
            <a:r>
              <a:rPr lang="en-US" dirty="0" smtClean="0"/>
              <a:t>Install Bower</a:t>
            </a:r>
            <a:r>
              <a:rPr lang="en-US" sz="2000" dirty="0" smtClean="0"/>
              <a:t> (</a:t>
            </a:r>
            <a:r>
              <a:rPr lang="en-US" sz="2000" dirty="0" smtClean="0">
                <a:hlinkClick r:id="rId4"/>
              </a:rPr>
              <a:t>http://bower.io/</a:t>
            </a:r>
            <a:r>
              <a:rPr lang="en-US" sz="2000" dirty="0" smtClean="0"/>
              <a:t>) </a:t>
            </a:r>
          </a:p>
          <a:p>
            <a:r>
              <a:rPr lang="en-US" sz="2000" dirty="0" smtClean="0"/>
              <a:t>Bower is a Package manager		</a:t>
            </a:r>
            <a:r>
              <a:rPr lang="en-US" sz="2000" dirty="0" err="1" smtClean="0">
                <a:solidFill>
                  <a:srgbClr val="FFC000"/>
                </a:solidFill>
              </a:rPr>
              <a:t>npm</a:t>
            </a:r>
            <a:r>
              <a:rPr lang="en-US" sz="2000" dirty="0" smtClean="0">
                <a:solidFill>
                  <a:srgbClr val="FFC000"/>
                </a:solidFill>
              </a:rPr>
              <a:t> install -g bower</a:t>
            </a:r>
          </a:p>
          <a:p>
            <a:endParaRPr lang="en-US" sz="2000" dirty="0">
              <a:solidFill>
                <a:srgbClr val="FFC000"/>
              </a:solidFill>
            </a:endParaRPr>
          </a:p>
          <a:p>
            <a:pPr marL="0" indent="0">
              <a:buNone/>
            </a:pPr>
            <a:r>
              <a:rPr lang="en-US" sz="2000" dirty="0" smtClean="0">
                <a:solidFill>
                  <a:schemeClr val="bg2">
                    <a:lumMod val="50000"/>
                  </a:schemeClr>
                </a:solidFill>
              </a:rPr>
              <a:t>* Note you can check versions with </a:t>
            </a:r>
            <a:r>
              <a:rPr lang="en-US" sz="2000" dirty="0" err="1" smtClean="0">
                <a:solidFill>
                  <a:schemeClr val="bg2">
                    <a:lumMod val="50000"/>
                  </a:schemeClr>
                </a:solidFill>
              </a:rPr>
              <a:t>yo</a:t>
            </a:r>
            <a:r>
              <a:rPr lang="en-US" sz="2000" dirty="0" smtClean="0">
                <a:solidFill>
                  <a:schemeClr val="bg2">
                    <a:lumMod val="50000"/>
                  </a:schemeClr>
                </a:solidFill>
              </a:rPr>
              <a:t> --version, gulp --version, and bower –version to ensure  </a:t>
            </a:r>
            <a:br>
              <a:rPr lang="en-US" sz="2000" dirty="0" smtClean="0">
                <a:solidFill>
                  <a:schemeClr val="bg2">
                    <a:lumMod val="50000"/>
                  </a:schemeClr>
                </a:solidFill>
              </a:rPr>
            </a:br>
            <a:r>
              <a:rPr lang="en-US" sz="2000" dirty="0" smtClean="0">
                <a:solidFill>
                  <a:schemeClr val="bg2">
                    <a:lumMod val="50000"/>
                  </a:schemeClr>
                </a:solidFill>
              </a:rPr>
              <a:t>   successful installs of these packages</a:t>
            </a:r>
          </a:p>
          <a:p>
            <a:pPr marL="0" indent="0">
              <a:buNone/>
            </a:pPr>
            <a:r>
              <a:rPr lang="en-US" sz="2000" dirty="0" smtClean="0">
                <a:solidFill>
                  <a:schemeClr val="bg2">
                    <a:lumMod val="50000"/>
                  </a:schemeClr>
                </a:solidFill>
              </a:rPr>
              <a:t>* The -g means install globally so you will only ever need to do these steps once</a:t>
            </a:r>
          </a:p>
          <a:p>
            <a:pPr marL="0" indent="0">
              <a:buNone/>
            </a:pPr>
            <a:endParaRPr lang="en-US" sz="2000" dirty="0" smtClean="0">
              <a:solidFill>
                <a:srgbClr val="FFC000"/>
              </a:solidFill>
            </a:endParaRPr>
          </a:p>
          <a:p>
            <a:pPr marL="0" indent="0">
              <a:buNone/>
            </a:pPr>
            <a:endParaRPr lang="en-US" sz="2000" dirty="0" smtClean="0">
              <a:solidFill>
                <a:srgbClr val="FFC000"/>
              </a:solidFill>
            </a:endParaRPr>
          </a:p>
        </p:txBody>
      </p:sp>
      <p:pic>
        <p:nvPicPr>
          <p:cNvPr id="2050" name="Picture 2" descr="http://www.tothenew.com/blog/wp-content/uploads/2014/12/500xNxyeoman.png.pagespeed.ic.Ds1-Eaa0n9.png"/>
          <p:cNvPicPr>
            <a:picLocks noChangeAspect="1" noChangeArrowheads="1"/>
          </p:cNvPicPr>
          <p:nvPr/>
        </p:nvPicPr>
        <p:blipFill rotWithShape="1">
          <a:blip r:embed="rId5">
            <a:extLst>
              <a:ext uri="{28A0092B-C50C-407E-A947-70E740481C1C}">
                <a14:useLocalDpi xmlns:a14="http://schemas.microsoft.com/office/drawing/2010/main" val="0"/>
              </a:ext>
            </a:extLst>
          </a:blip>
          <a:srcRect l="63721"/>
          <a:stretch/>
        </p:blipFill>
        <p:spPr bwMode="auto">
          <a:xfrm>
            <a:off x="10187708" y="-57055"/>
            <a:ext cx="1957425" cy="2169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gulpjs/artwork/master/gulp-2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55442" y="0"/>
            <a:ext cx="842740" cy="18850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tothenew.com/blog/wp-content/uploads/2014/12/500xNxyeoman.png.pagespeed.ic.Ds1-Eaa0n9.png"/>
          <p:cNvPicPr>
            <a:picLocks noChangeAspect="1" noChangeArrowheads="1"/>
          </p:cNvPicPr>
          <p:nvPr/>
        </p:nvPicPr>
        <p:blipFill rotWithShape="1">
          <a:blip r:embed="rId5">
            <a:extLst>
              <a:ext uri="{28A0092B-C50C-407E-A947-70E740481C1C}">
                <a14:useLocalDpi xmlns:a14="http://schemas.microsoft.com/office/drawing/2010/main" val="0"/>
              </a:ext>
            </a:extLst>
          </a:blip>
          <a:srcRect r="67948"/>
          <a:stretch/>
        </p:blipFill>
        <p:spPr bwMode="auto">
          <a:xfrm>
            <a:off x="6749654" y="-15567"/>
            <a:ext cx="1729328" cy="216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7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6328" y="229061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Install a Generator</a:t>
            </a:r>
            <a:endParaRPr lang="en-US" b="1" dirty="0"/>
          </a:p>
        </p:txBody>
      </p:sp>
      <p:sp>
        <p:nvSpPr>
          <p:cNvPr id="3" name="Content Placeholder 2"/>
          <p:cNvSpPr>
            <a:spLocks noGrp="1"/>
          </p:cNvSpPr>
          <p:nvPr>
            <p:ph idx="1"/>
          </p:nvPr>
        </p:nvSpPr>
        <p:spPr>
          <a:xfrm>
            <a:off x="838199" y="1825625"/>
            <a:ext cx="10515601" cy="5120120"/>
          </a:xfrm>
        </p:spPr>
        <p:txBody>
          <a:bodyPr>
            <a:normAutofit/>
          </a:bodyPr>
          <a:lstStyle/>
          <a:p>
            <a:pPr marL="0" indent="0">
              <a:buNone/>
            </a:pPr>
            <a:r>
              <a:rPr lang="en-US" dirty="0" smtClean="0"/>
              <a:t>Install Gulp Angular Scaffold Template </a:t>
            </a:r>
            <a:r>
              <a:rPr lang="en-US" sz="1800" dirty="0" smtClean="0"/>
              <a:t>(</a:t>
            </a:r>
            <a:r>
              <a:rPr lang="en-US" sz="1800" dirty="0" smtClean="0">
                <a:hlinkClick r:id="rId2"/>
              </a:rPr>
              <a:t>https://github.com/swiip/generator-gulp-angular</a:t>
            </a:r>
            <a:r>
              <a:rPr lang="en-US" sz="1800" dirty="0" smtClean="0"/>
              <a:t>)</a:t>
            </a:r>
            <a:r>
              <a:rPr lang="en-US" dirty="0" smtClean="0"/>
              <a:t> </a:t>
            </a:r>
          </a:p>
          <a:p>
            <a:r>
              <a:rPr lang="en-US" sz="2000" dirty="0" smtClean="0"/>
              <a:t>This provides the features for this	</a:t>
            </a:r>
            <a:r>
              <a:rPr lang="en-US" sz="2000" dirty="0" err="1" smtClean="0">
                <a:solidFill>
                  <a:srgbClr val="FFC000"/>
                </a:solidFill>
              </a:rPr>
              <a:t>npm</a:t>
            </a:r>
            <a:r>
              <a:rPr lang="en-US" sz="2000" dirty="0" smtClean="0">
                <a:solidFill>
                  <a:srgbClr val="FFC000"/>
                </a:solidFill>
              </a:rPr>
              <a:t> install -g generator-gulp-angular</a:t>
            </a:r>
            <a:br>
              <a:rPr lang="en-US" sz="2000" dirty="0" smtClean="0">
                <a:solidFill>
                  <a:srgbClr val="FFC000"/>
                </a:solidFill>
              </a:rPr>
            </a:br>
            <a:r>
              <a:rPr lang="en-US" sz="2000" dirty="0" smtClean="0"/>
              <a:t>generator</a:t>
            </a:r>
          </a:p>
          <a:p>
            <a:r>
              <a:rPr lang="en-US" sz="2000" dirty="0" smtClean="0"/>
              <a:t>There are many generators depending on the type of tech stack you want to create</a:t>
            </a:r>
          </a:p>
          <a:p>
            <a:r>
              <a:rPr lang="en-US" sz="2000" dirty="0" smtClean="0"/>
              <a:t>You can even create your own generator</a:t>
            </a:r>
          </a:p>
          <a:p>
            <a:r>
              <a:rPr lang="en-US" sz="2000" dirty="0" smtClean="0"/>
              <a:t>To find more generators go to (</a:t>
            </a:r>
            <a:r>
              <a:rPr lang="en-US" sz="2000" dirty="0" smtClean="0">
                <a:hlinkClick r:id="rId3"/>
              </a:rPr>
              <a:t>http://yeoman.io/generators/</a:t>
            </a:r>
            <a:r>
              <a:rPr lang="en-US" sz="2000" dirty="0" smtClean="0"/>
              <a:t>)</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a:p>
          <a:p>
            <a:pPr marL="0" indent="0">
              <a:buNone/>
            </a:pPr>
            <a:r>
              <a:rPr lang="en-US" sz="2000" dirty="0" smtClean="0">
                <a:solidFill>
                  <a:schemeClr val="bg2">
                    <a:lumMod val="50000"/>
                  </a:schemeClr>
                </a:solidFill>
              </a:rPr>
              <a:t>* The -g means install globally so you will only ever need to do these steps once per generator</a:t>
            </a:r>
          </a:p>
          <a:p>
            <a:pPr marL="0" indent="0">
              <a:buNone/>
            </a:pPr>
            <a:endParaRPr lang="en-US" sz="2000" dirty="0" smtClean="0">
              <a:solidFill>
                <a:srgbClr val="FFC000"/>
              </a:solidFill>
            </a:endParaRPr>
          </a:p>
        </p:txBody>
      </p:sp>
      <p:pic>
        <p:nvPicPr>
          <p:cNvPr id="11" name="Picture 2" descr="http://www.tothenew.com/blog/wp-content/uploads/2014/12/500xNxyeoman.png.pagespeed.ic.Ds1-Eaa0n9.png"/>
          <p:cNvPicPr>
            <a:picLocks noChangeAspect="1" noChangeArrowheads="1"/>
          </p:cNvPicPr>
          <p:nvPr/>
        </p:nvPicPr>
        <p:blipFill rotWithShape="1">
          <a:blip r:embed="rId4">
            <a:extLst>
              <a:ext uri="{28A0092B-C50C-407E-A947-70E740481C1C}">
                <a14:useLocalDpi xmlns:a14="http://schemas.microsoft.com/office/drawing/2010/main" val="0"/>
              </a:ext>
            </a:extLst>
          </a:blip>
          <a:srcRect r="67948"/>
          <a:stretch/>
        </p:blipFill>
        <p:spPr bwMode="auto">
          <a:xfrm>
            <a:off x="10425729" y="-15567"/>
            <a:ext cx="1729328" cy="216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880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66328" y="1939648"/>
            <a:ext cx="5161018" cy="12930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Create a Project</a:t>
            </a:r>
            <a:endParaRPr lang="en-US" b="1" dirty="0"/>
          </a:p>
        </p:txBody>
      </p:sp>
      <p:sp>
        <p:nvSpPr>
          <p:cNvPr id="3" name="Content Placeholder 2"/>
          <p:cNvSpPr>
            <a:spLocks noGrp="1"/>
          </p:cNvSpPr>
          <p:nvPr>
            <p:ph idx="1"/>
          </p:nvPr>
        </p:nvSpPr>
        <p:spPr>
          <a:xfrm>
            <a:off x="838200" y="1456184"/>
            <a:ext cx="9303327" cy="5401815"/>
          </a:xfrm>
        </p:spPr>
        <p:txBody>
          <a:bodyPr>
            <a:normAutofit/>
          </a:bodyPr>
          <a:lstStyle/>
          <a:p>
            <a:pPr marL="0" indent="0">
              <a:buNone/>
            </a:pPr>
            <a:r>
              <a:rPr lang="en-US" dirty="0" smtClean="0"/>
              <a:t>Generate a Scaffold Template </a:t>
            </a:r>
            <a:r>
              <a:rPr lang="en-US" sz="1800" dirty="0" smtClean="0"/>
              <a:t>(</a:t>
            </a:r>
            <a:r>
              <a:rPr lang="en-US" sz="1800" dirty="0" smtClean="0">
                <a:hlinkClick r:id="rId2"/>
              </a:rPr>
              <a:t>https://github.com/swiip/generator-gulp-angular</a:t>
            </a:r>
            <a:r>
              <a:rPr lang="en-US" sz="1800" dirty="0" smtClean="0"/>
              <a:t>)</a:t>
            </a:r>
            <a:r>
              <a:rPr lang="en-US" dirty="0" smtClean="0"/>
              <a:t> </a:t>
            </a:r>
          </a:p>
          <a:p>
            <a:r>
              <a:rPr lang="en-US" sz="2000" dirty="0" smtClean="0"/>
              <a:t>Create a Directory			</a:t>
            </a:r>
            <a:r>
              <a:rPr lang="en-US" sz="2000" dirty="0" err="1" smtClean="0">
                <a:solidFill>
                  <a:srgbClr val="FFC000"/>
                </a:solidFill>
              </a:rPr>
              <a:t>mkdir</a:t>
            </a:r>
            <a:r>
              <a:rPr lang="en-US" sz="2000" dirty="0" smtClean="0">
                <a:solidFill>
                  <a:srgbClr val="FFC000"/>
                </a:solidFill>
              </a:rPr>
              <a:t> </a:t>
            </a:r>
            <a:r>
              <a:rPr lang="en-US" sz="2000" dirty="0" smtClean="0">
                <a:solidFill>
                  <a:srgbClr val="FFC000"/>
                </a:solidFill>
              </a:rPr>
              <a:t>weather</a:t>
            </a:r>
            <a:endParaRPr lang="en-US" sz="2000" dirty="0">
              <a:solidFill>
                <a:srgbClr val="FFC000"/>
              </a:solidFill>
            </a:endParaRPr>
          </a:p>
          <a:p>
            <a:r>
              <a:rPr lang="en-US" sz="2000" dirty="0" smtClean="0"/>
              <a:t>Navigate to that Directory</a:t>
            </a:r>
            <a:r>
              <a:rPr lang="en-US" sz="2000" dirty="0" smtClean="0">
                <a:solidFill>
                  <a:srgbClr val="FFC000"/>
                </a:solidFill>
              </a:rPr>
              <a:t>		cd </a:t>
            </a:r>
            <a:r>
              <a:rPr lang="en-US" sz="2000" dirty="0" smtClean="0">
                <a:solidFill>
                  <a:srgbClr val="FFC000"/>
                </a:solidFill>
              </a:rPr>
              <a:t>weather</a:t>
            </a:r>
            <a:endParaRPr lang="en-US" sz="2000" dirty="0" smtClean="0">
              <a:solidFill>
                <a:srgbClr val="FFC000"/>
              </a:solidFill>
            </a:endParaRPr>
          </a:p>
          <a:p>
            <a:r>
              <a:rPr lang="en-US" sz="2000" dirty="0" smtClean="0"/>
              <a:t>Start Scaffolding</a:t>
            </a:r>
            <a:r>
              <a:rPr lang="en-US" sz="2000" dirty="0" smtClean="0">
                <a:solidFill>
                  <a:srgbClr val="FFC000"/>
                </a:solidFill>
              </a:rPr>
              <a:t>			</a:t>
            </a:r>
            <a:r>
              <a:rPr lang="en-US" sz="2000" dirty="0" err="1" smtClean="0">
                <a:solidFill>
                  <a:srgbClr val="FFC000"/>
                </a:solidFill>
              </a:rPr>
              <a:t>yo</a:t>
            </a:r>
            <a:r>
              <a:rPr lang="en-US" sz="2000" dirty="0" smtClean="0">
                <a:solidFill>
                  <a:srgbClr val="FFC000"/>
                </a:solidFill>
              </a:rPr>
              <a:t> gulp-angular</a:t>
            </a:r>
            <a:endParaRPr lang="en-US" sz="2000" dirty="0" smtClean="0"/>
          </a:p>
          <a:p>
            <a:pPr marL="0" indent="0">
              <a:buNone/>
            </a:pPr>
            <a:endParaRPr lang="en-US" sz="1000" dirty="0" smtClean="0"/>
          </a:p>
          <a:p>
            <a:pPr>
              <a:lnSpc>
                <a:spcPct val="100000"/>
              </a:lnSpc>
              <a:spcBef>
                <a:spcPts val="600"/>
              </a:spcBef>
            </a:pPr>
            <a:r>
              <a:rPr lang="en-US" sz="1600" dirty="0" smtClean="0"/>
              <a:t>Angular: 1.4.x (stable)</a:t>
            </a:r>
          </a:p>
          <a:p>
            <a:pPr>
              <a:lnSpc>
                <a:spcPct val="100000"/>
              </a:lnSpc>
              <a:spcBef>
                <a:spcPts val="600"/>
              </a:spcBef>
            </a:pPr>
            <a:r>
              <a:rPr lang="en-US" sz="1600" dirty="0" smtClean="0"/>
              <a:t>Modules (none)</a:t>
            </a:r>
          </a:p>
          <a:p>
            <a:pPr>
              <a:lnSpc>
                <a:spcPct val="100000"/>
              </a:lnSpc>
              <a:spcBef>
                <a:spcPts val="600"/>
              </a:spcBef>
            </a:pPr>
            <a:r>
              <a:rPr lang="en-US" sz="1600" dirty="0" smtClean="0"/>
              <a:t>JQuery (2.x)</a:t>
            </a:r>
          </a:p>
          <a:p>
            <a:pPr>
              <a:lnSpc>
                <a:spcPct val="100000"/>
              </a:lnSpc>
              <a:spcBef>
                <a:spcPts val="600"/>
              </a:spcBef>
            </a:pPr>
            <a:r>
              <a:rPr lang="en-US" sz="1600" dirty="0" smtClean="0"/>
              <a:t>Rest (none)</a:t>
            </a:r>
          </a:p>
          <a:p>
            <a:pPr>
              <a:lnSpc>
                <a:spcPct val="100000"/>
              </a:lnSpc>
              <a:spcBef>
                <a:spcPts val="600"/>
              </a:spcBef>
            </a:pPr>
            <a:r>
              <a:rPr lang="en-US" sz="1600" dirty="0" smtClean="0"/>
              <a:t>Router (</a:t>
            </a:r>
            <a:r>
              <a:rPr lang="en-US" sz="1600" dirty="0" err="1" smtClean="0"/>
              <a:t>ngRoute</a:t>
            </a:r>
            <a:r>
              <a:rPr lang="en-US" sz="1600" dirty="0" smtClean="0"/>
              <a:t>)</a:t>
            </a:r>
          </a:p>
          <a:p>
            <a:pPr>
              <a:lnSpc>
                <a:spcPct val="100000"/>
              </a:lnSpc>
              <a:spcBef>
                <a:spcPts val="600"/>
              </a:spcBef>
            </a:pPr>
            <a:r>
              <a:rPr lang="en-US" sz="1600" dirty="0" smtClean="0"/>
              <a:t>UI Framework (Bootstrap)</a:t>
            </a:r>
          </a:p>
          <a:p>
            <a:pPr lvl="1">
              <a:lnSpc>
                <a:spcPct val="100000"/>
              </a:lnSpc>
              <a:spcBef>
                <a:spcPts val="600"/>
              </a:spcBef>
            </a:pPr>
            <a:r>
              <a:rPr lang="en-US" sz="1200" dirty="0" smtClean="0"/>
              <a:t>Angular UI</a:t>
            </a:r>
          </a:p>
          <a:p>
            <a:pPr>
              <a:lnSpc>
                <a:spcPct val="100000"/>
              </a:lnSpc>
              <a:spcBef>
                <a:spcPts val="600"/>
              </a:spcBef>
            </a:pPr>
            <a:r>
              <a:rPr lang="en-US" sz="1600" dirty="0" smtClean="0"/>
              <a:t>CSS Preprocessor (Sass Node)</a:t>
            </a:r>
          </a:p>
          <a:p>
            <a:pPr>
              <a:lnSpc>
                <a:spcPct val="100000"/>
              </a:lnSpc>
              <a:spcBef>
                <a:spcPts val="600"/>
              </a:spcBef>
            </a:pPr>
            <a:r>
              <a:rPr lang="en-US" sz="1600" dirty="0" smtClean="0"/>
              <a:t>JS Preprocessor (none)</a:t>
            </a:r>
          </a:p>
          <a:p>
            <a:pPr>
              <a:lnSpc>
                <a:spcPct val="100000"/>
              </a:lnSpc>
              <a:spcBef>
                <a:spcPts val="600"/>
              </a:spcBef>
            </a:pPr>
            <a:r>
              <a:rPr lang="en-US" sz="1600" dirty="0" smtClean="0"/>
              <a:t>HTML Template (none)</a:t>
            </a:r>
            <a:endParaRPr lang="en-US" sz="1600" dirty="0"/>
          </a:p>
        </p:txBody>
      </p:sp>
      <p:pic>
        <p:nvPicPr>
          <p:cNvPr id="11" name="Picture 2" descr="http://www.tothenew.com/blog/wp-content/uploads/2014/12/500xNxyeoman.png.pagespeed.ic.Ds1-Eaa0n9.png"/>
          <p:cNvPicPr>
            <a:picLocks noChangeAspect="1" noChangeArrowheads="1"/>
          </p:cNvPicPr>
          <p:nvPr/>
        </p:nvPicPr>
        <p:blipFill rotWithShape="1">
          <a:blip r:embed="rId3">
            <a:extLst>
              <a:ext uri="{28A0092B-C50C-407E-A947-70E740481C1C}">
                <a14:useLocalDpi xmlns:a14="http://schemas.microsoft.com/office/drawing/2010/main" val="0"/>
              </a:ext>
            </a:extLst>
          </a:blip>
          <a:srcRect r="67948"/>
          <a:stretch/>
        </p:blipFill>
        <p:spPr bwMode="auto">
          <a:xfrm>
            <a:off x="10425729" y="-15567"/>
            <a:ext cx="1729328" cy="21699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l="-394" t="24997" r="5131" b="2378"/>
          <a:stretch/>
        </p:blipFill>
        <p:spPr>
          <a:xfrm>
            <a:off x="5366328" y="3481698"/>
            <a:ext cx="6687127" cy="3175883"/>
          </a:xfrm>
          <a:prstGeom prst="rect">
            <a:avLst/>
          </a:prstGeom>
        </p:spPr>
      </p:pic>
    </p:spTree>
    <p:extLst>
      <p:ext uri="{BB962C8B-B14F-4D97-AF65-F5344CB8AC3E}">
        <p14:creationId xmlns:p14="http://schemas.microsoft.com/office/powerpoint/2010/main" val="4144442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66328" y="3578269"/>
            <a:ext cx="5161018" cy="17234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5366328" y="2290619"/>
            <a:ext cx="5161018" cy="4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Build the Project</a:t>
            </a:r>
            <a:endParaRPr lang="en-US" b="1" dirty="0"/>
          </a:p>
        </p:txBody>
      </p:sp>
      <p:sp>
        <p:nvSpPr>
          <p:cNvPr id="3" name="Content Placeholder 2"/>
          <p:cNvSpPr>
            <a:spLocks noGrp="1"/>
          </p:cNvSpPr>
          <p:nvPr>
            <p:ph idx="1"/>
          </p:nvPr>
        </p:nvSpPr>
        <p:spPr>
          <a:xfrm>
            <a:off x="838200" y="1825625"/>
            <a:ext cx="9247910" cy="5120120"/>
          </a:xfrm>
        </p:spPr>
        <p:txBody>
          <a:bodyPr>
            <a:normAutofit/>
          </a:bodyPr>
          <a:lstStyle/>
          <a:p>
            <a:pPr marL="0" indent="0">
              <a:buNone/>
            </a:pPr>
            <a:r>
              <a:rPr lang="en-US" dirty="0" smtClean="0"/>
              <a:t>Install Project Dependencies with Bower </a:t>
            </a:r>
          </a:p>
          <a:p>
            <a:r>
              <a:rPr lang="en-US" sz="2000" dirty="0" smtClean="0"/>
              <a:t>Bower Install				</a:t>
            </a:r>
            <a:r>
              <a:rPr lang="en-US" sz="2000" dirty="0" smtClean="0">
                <a:solidFill>
                  <a:srgbClr val="FFC000"/>
                </a:solidFill>
              </a:rPr>
              <a:t>bower install</a:t>
            </a:r>
          </a:p>
          <a:p>
            <a:pPr marL="0" indent="0">
              <a:buNone/>
            </a:pPr>
            <a:r>
              <a:rPr lang="en-US" dirty="0" smtClean="0"/>
              <a:t/>
            </a:r>
            <a:br>
              <a:rPr lang="en-US" dirty="0" smtClean="0"/>
            </a:br>
            <a:r>
              <a:rPr lang="en-US" dirty="0" smtClean="0"/>
              <a:t>Gulp Tasks</a:t>
            </a:r>
            <a:endParaRPr lang="en-US" sz="2000" dirty="0" smtClean="0"/>
          </a:p>
          <a:p>
            <a:r>
              <a:rPr lang="en-US" sz="2000" dirty="0" smtClean="0"/>
              <a:t>Gulp Build				</a:t>
            </a:r>
            <a:r>
              <a:rPr lang="en-US" sz="2000" dirty="0" smtClean="0">
                <a:solidFill>
                  <a:srgbClr val="FFC000"/>
                </a:solidFill>
              </a:rPr>
              <a:t>gulp build</a:t>
            </a:r>
          </a:p>
          <a:p>
            <a:r>
              <a:rPr lang="en-US" sz="2000" dirty="0" smtClean="0"/>
              <a:t>Gulp Test</a:t>
            </a:r>
            <a:r>
              <a:rPr lang="en-US" sz="2000" dirty="0" smtClean="0">
                <a:solidFill>
                  <a:srgbClr val="FFC000"/>
                </a:solidFill>
              </a:rPr>
              <a:t>				gulp test</a:t>
            </a:r>
          </a:p>
          <a:p>
            <a:r>
              <a:rPr lang="en-US" sz="2000" dirty="0" smtClean="0"/>
              <a:t>Gulp Serve</a:t>
            </a:r>
            <a:r>
              <a:rPr lang="en-US" sz="2000" dirty="0" smtClean="0">
                <a:solidFill>
                  <a:srgbClr val="FFC000"/>
                </a:solidFill>
              </a:rPr>
              <a:t>				gulp serve</a:t>
            </a:r>
          </a:p>
          <a:p>
            <a:r>
              <a:rPr lang="en-US" sz="2000" dirty="0" smtClean="0"/>
              <a:t>Gulp Watch</a:t>
            </a:r>
            <a:r>
              <a:rPr lang="en-US" sz="2000" dirty="0" smtClean="0">
                <a:solidFill>
                  <a:srgbClr val="FFC000"/>
                </a:solidFill>
              </a:rPr>
              <a:t>				gulp watch</a:t>
            </a:r>
          </a:p>
          <a:p>
            <a:pPr marL="0" indent="0">
              <a:buNone/>
            </a:pPr>
            <a:endParaRPr lang="en-US" sz="2000" dirty="0" smtClean="0">
              <a:solidFill>
                <a:srgbClr val="FFC000"/>
              </a:solidFill>
            </a:endParaRPr>
          </a:p>
          <a:p>
            <a:pPr marL="0" indent="0">
              <a:buNone/>
            </a:pPr>
            <a:endParaRPr lang="en-US" sz="2000" dirty="0">
              <a:solidFill>
                <a:srgbClr val="FFC000"/>
              </a:solidFill>
            </a:endParaRPr>
          </a:p>
          <a:p>
            <a:pPr marL="0" indent="0">
              <a:buNone/>
            </a:pPr>
            <a:r>
              <a:rPr lang="en-US" sz="3600" dirty="0" smtClean="0">
                <a:solidFill>
                  <a:schemeClr val="accent6">
                    <a:lumMod val="75000"/>
                  </a:schemeClr>
                </a:solidFill>
              </a:rPr>
              <a:t>Setup is complete Now we can write Code </a:t>
            </a:r>
          </a:p>
          <a:p>
            <a:pPr marL="0" indent="0">
              <a:buNone/>
            </a:pPr>
            <a:endParaRPr lang="en-US" sz="2000" dirty="0" smtClean="0">
              <a:solidFill>
                <a:srgbClr val="FFC000"/>
              </a:solidFill>
            </a:endParaRPr>
          </a:p>
        </p:txBody>
      </p:sp>
      <p:pic>
        <p:nvPicPr>
          <p:cNvPr id="2050" name="Picture 2" descr="http://www.tothenew.com/blog/wp-content/uploads/2014/12/500xNxyeoman.png.pagespeed.ic.Ds1-Eaa0n9.png"/>
          <p:cNvPicPr>
            <a:picLocks noChangeAspect="1" noChangeArrowheads="1"/>
          </p:cNvPicPr>
          <p:nvPr/>
        </p:nvPicPr>
        <p:blipFill rotWithShape="1">
          <a:blip r:embed="rId2">
            <a:extLst>
              <a:ext uri="{28A0092B-C50C-407E-A947-70E740481C1C}">
                <a14:useLocalDpi xmlns:a14="http://schemas.microsoft.com/office/drawing/2010/main" val="0"/>
              </a:ext>
            </a:extLst>
          </a:blip>
          <a:srcRect l="63721"/>
          <a:stretch/>
        </p:blipFill>
        <p:spPr bwMode="auto">
          <a:xfrm>
            <a:off x="10187708" y="-57055"/>
            <a:ext cx="1957425" cy="2169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gulpjs/artwork/master/gulp-2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5442" y="0"/>
            <a:ext cx="842740" cy="188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99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2938</TotalTime>
  <Words>3274</Words>
  <Application>Microsoft Office PowerPoint</Application>
  <PresentationFormat>Widescreen</PresentationFormat>
  <Paragraphs>640</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Getting Started with AngularJS and the Open Source Stack</vt:lpstr>
      <vt:lpstr>The Basics</vt:lpstr>
      <vt:lpstr>What We will Build Today</vt:lpstr>
      <vt:lpstr>Node and NPM</vt:lpstr>
      <vt:lpstr>Install Git</vt:lpstr>
      <vt:lpstr>Install some packages</vt:lpstr>
      <vt:lpstr>Install a Generator</vt:lpstr>
      <vt:lpstr>Create a Project</vt:lpstr>
      <vt:lpstr>Build the Project</vt:lpstr>
      <vt:lpstr>Lets look at the code</vt:lpstr>
      <vt:lpstr>Adding a new route</vt:lpstr>
      <vt:lpstr>Adding a Controller</vt:lpstr>
      <vt:lpstr>Adding a Template</vt:lpstr>
      <vt:lpstr>Adding a Service</vt:lpstr>
      <vt:lpstr>Calling our Service from a Controller</vt:lpstr>
      <vt:lpstr>Binding our template to the View Model</vt:lpstr>
      <vt:lpstr>Using Built in Filters and Directives</vt:lpstr>
      <vt:lpstr>Getting the Weather</vt:lpstr>
      <vt:lpstr>Adding a Location Search</vt:lpstr>
      <vt:lpstr>Adding a Directive</vt:lpstr>
      <vt:lpstr>Wiring up the Directive</vt:lpstr>
      <vt:lpstr>Getting our weekly forecast data</vt:lpstr>
      <vt:lpstr>Getting Started with AngularJS and the Open Source Stack</vt:lpstr>
    </vt:vector>
  </TitlesOfParts>
  <Company>Reed Elsevier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Angular.js and the Open Source Stack</dc:title>
  <dc:creator>Weil, Joshua (LNG-RDU)</dc:creator>
  <cp:lastModifiedBy>Weil, Joshua (LNG-RDU)</cp:lastModifiedBy>
  <cp:revision>9</cp:revision>
  <cp:lastPrinted>2016-01-28T18:16:45Z</cp:lastPrinted>
  <dcterms:created xsi:type="dcterms:W3CDTF">2016-01-26T17:48:47Z</dcterms:created>
  <dcterms:modified xsi:type="dcterms:W3CDTF">2016-01-28T21:13:05Z</dcterms:modified>
</cp:coreProperties>
</file>