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6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3" r:id="rId12"/>
    <p:sldId id="274" r:id="rId13"/>
    <p:sldId id="271" r:id="rId14"/>
    <p:sldId id="272" r:id="rId15"/>
    <p:sldId id="268" r:id="rId16"/>
    <p:sldId id="270" r:id="rId17"/>
    <p:sldId id="275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2" d="100"/>
          <a:sy n="82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2ED-1C06-407B-9798-16015F93797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FEE5-C2F9-4E43-BFCD-B66D90999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3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FEE5-C2F9-4E43-BFCD-B66D909996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2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3812" y="1772816"/>
            <a:ext cx="79563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FaceNet: A Unified Embedding for </a:t>
            </a:r>
          </a:p>
          <a:p>
            <a:pPr algn="ctr"/>
            <a:r>
              <a:rPr lang="en-US" altLang="zh-CN" sz="3600" dirty="0"/>
              <a:t>Face Recognition and Clustering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540F-E1D2-49FB-97D3-3A9B724E1B43}"/>
              </a:ext>
            </a:extLst>
          </p:cNvPr>
          <p:cNvSpPr txBox="1"/>
          <p:nvPr/>
        </p:nvSpPr>
        <p:spPr>
          <a:xfrm>
            <a:off x="7596336" y="530120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Weilun</a:t>
            </a:r>
            <a:r>
              <a:rPr lang="en-US" altLang="zh-CN" dirty="0"/>
              <a:t> Song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978D-3565-47CA-8986-1D5CB1A4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0DF5-4F25-4FD9-A2F6-20A7652A9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Training data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ADDFF-CC0E-4939-9232-7CE08A4CDC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CASIA-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WebFace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	10k+ people with about 500k faces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9A0F3-E5A1-4293-8F91-1F516C0AD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" y="3429000"/>
            <a:ext cx="3024336" cy="3003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6DDA3-5C3C-46DF-995D-BFFAE27A2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8999"/>
            <a:ext cx="2952328" cy="30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3D8-5242-45CD-B38A-342DA42F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1EB-3693-4CDD-830E-7F25732B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/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Test data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91EA-A898-4BFF-9838-863CF733555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276872"/>
            <a:ext cx="8229600" cy="3600400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LFW dataset: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	5.7k+ people with 13k+ faces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9641A-BC69-4D06-A8D6-1FB25C69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98341"/>
            <a:ext cx="2490413" cy="185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C8A36-B472-41D2-B908-EF7C24F4C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98" y="3442381"/>
            <a:ext cx="2061507" cy="236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0FE61-A64B-4A5C-94E5-B69B97AB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89" y="3379698"/>
            <a:ext cx="1991084" cy="2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2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alignment</a:t>
            </a:r>
            <a:endParaRPr lang="ko-KR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F35DFC-DC97-45CA-984A-11D466586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4077072"/>
            <a:ext cx="8436042" cy="129614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040FD-9EF8-4151-8D09-1F39CF499E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Joint Face Detection and Alignment using Multi-task Cascaded Convolutional Networks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This model can detect face and grab it out.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83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alignment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260-C3DD-43AB-B94C-255B4928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60648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Google network ‘inception resnet v1’ needs 160*160 input image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24A78-12C7-48F4-94D6-ECB5C6F0EE1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can get image like this after do the alignment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00B21-4A00-414E-8643-C14701E3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51" y="2900731"/>
            <a:ext cx="4479297" cy="165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75B59-9BC9-4675-AA5C-317B1430D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05" y="4768108"/>
            <a:ext cx="3991678" cy="16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Training Data Size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260-C3DD-43AB-B94C-255B4928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20 hours training time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B31A65-35B1-4550-A058-86BBBB341429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76601351"/>
              </p:ext>
            </p:extLst>
          </p:nvPr>
        </p:nvGraphicFramePr>
        <p:xfrm>
          <a:off x="468313" y="227647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56100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397088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3044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 of training 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Validation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9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64.1</a:t>
                      </a: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3.5%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±1%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3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71.1%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4.3%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±1%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9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72.3%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5.1%±1%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5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84.8%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13.9%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±2%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653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1DA145-6A40-4077-99E9-55863294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3514"/>
              </p:ext>
            </p:extLst>
          </p:nvPr>
        </p:nvGraphicFramePr>
        <p:xfrm>
          <a:off x="468313" y="5942128"/>
          <a:ext cx="8240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904">
                  <a:extLst>
                    <a:ext uri="{9D8B030D-6E8A-4147-A177-3AD203B41FA5}">
                      <a16:colId xmlns:a16="http://schemas.microsoft.com/office/drawing/2014/main" val="1791272385"/>
                    </a:ext>
                  </a:extLst>
                </a:gridCol>
                <a:gridCol w="2746904">
                  <a:extLst>
                    <a:ext uri="{9D8B030D-6E8A-4147-A177-3AD203B41FA5}">
                      <a16:colId xmlns:a16="http://schemas.microsoft.com/office/drawing/2014/main" val="2449141997"/>
                    </a:ext>
                  </a:extLst>
                </a:gridCol>
                <a:gridCol w="2746904">
                  <a:extLst>
                    <a:ext uri="{9D8B030D-6E8A-4147-A177-3AD203B41FA5}">
                      <a16:colId xmlns:a16="http://schemas.microsoft.com/office/drawing/2014/main" val="165257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500K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97.8%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±3%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80438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58725B-3567-44C5-A2D7-54DC28BDE13D}"/>
              </a:ext>
            </a:extLst>
          </p:cNvPr>
          <p:cNvSpPr txBox="1">
            <a:spLocks/>
          </p:cNvSpPr>
          <p:nvPr/>
        </p:nvSpPr>
        <p:spPr>
          <a:xfrm>
            <a:off x="468313" y="530686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 hours training time (by Google's author)</a:t>
            </a:r>
            <a:endParaRPr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AFB4CD-FA91-4F9F-B3B1-12D66B68281B}"/>
              </a:ext>
            </a:extLst>
          </p:cNvPr>
          <p:cNvSpPr/>
          <p:nvPr/>
        </p:nvSpPr>
        <p:spPr>
          <a:xfrm>
            <a:off x="453594" y="4346301"/>
            <a:ext cx="8240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Data Size. This table compares the performance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after 20h of training for a smaller model.</a:t>
            </a:r>
          </a:p>
        </p:txBody>
      </p:sp>
    </p:spTree>
    <p:extLst>
      <p:ext uri="{BB962C8B-B14F-4D97-AF65-F5344CB8AC3E}">
        <p14:creationId xmlns:p14="http://schemas.microsoft.com/office/powerpoint/2010/main" val="262658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Network Architectures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260-C3DD-43AB-B94C-255B4928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3531617"/>
            <a:ext cx="8352159" cy="2264250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Architectures: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This table compares the performance of model architectures on   the hold out test set. Reported is the accuracy and validation rate.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A0243A0-A355-4310-9F5D-36F2BBFEB45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300732577"/>
              </p:ext>
            </p:extLst>
          </p:nvPr>
        </p:nvGraphicFramePr>
        <p:xfrm>
          <a:off x="468313" y="2276475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17899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867112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815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Architecture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 rate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 resnet v1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84.8%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13.9%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±2%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squeezenet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74.6%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5.6%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±1%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87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0E6B-3B11-4E59-8FAB-78C02F79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016F8-AB3E-4376-9B06-C1BE60F231E6}"/>
              </a:ext>
            </a:extLst>
          </p:cNvPr>
          <p:cNvSpPr/>
          <p:nvPr/>
        </p:nvSpPr>
        <p:spPr>
          <a:xfrm>
            <a:off x="359532" y="1410355"/>
            <a:ext cx="842493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Facenet provide a method to directly learn an embedding into an Euclidean space for face verification. This sets it apart from other methods which use the CNN bottleneck layer or require additional post-processing such as concatenation of multiple models and PCA, as well as SVM classification.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end-to-end training both simplifies the setup and shows that directly optimizing a loss relevant to the task at hand improves      performance.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strength of the model is that it only requires minimal        alignment (tight crop around the face area).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06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F383-FA61-415F-A0A6-D3FFA853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improvement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C4419-16DB-4B6A-A1D3-1DBEE1467D1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Future work will focus on better understanding of the error     cases, further improving the model, and reduce model size      and reducing CPU requirements.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And investigate ways of improving the currently extremely        long training times,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e.g. variations of the curriculum learning with smaller batch    sizes and offline as well as online positive and negative mining.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24A78-12C7-48F4-94D6-ECB5C6F0EE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772816"/>
            <a:ext cx="8229600" cy="5655076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system, called FaceNet, that directly learns a mapping from  face images to a compact Euclidean space where distances     directly correspond to a measure of face similarity.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Uses a deep convolutional network trained to directly               optimize the embedding itself, rather than an intermediate     bottleneck layer as in previous deep learning approaches. 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train, use triplets of roughly aligned matching face patches generated using a novel online triplet mining method.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24A78-12C7-48F4-94D6-ECB5C6F0EE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996952"/>
            <a:ext cx="8229600" cy="1800200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network is trained such that the squared L2 distances in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embedding space directly correspond to face similarity: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faces of the same person have small distances and faces of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distinct people have large distances.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0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505E9B4B-7BD1-40AF-ACE8-C245B8C9F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3" y="1124744"/>
            <a:ext cx="1524000" cy="1524000"/>
          </a:xfrm>
          <a:prstGeom prst="rect">
            <a:avLst/>
          </a:prstGeom>
        </p:spPr>
      </p:pic>
      <p:pic>
        <p:nvPicPr>
          <p:cNvPr id="10" name="Picture 9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6354CB1-9FC2-48DF-AFFF-70794C25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24744"/>
            <a:ext cx="1524000" cy="1524000"/>
          </a:xfrm>
          <a:prstGeom prst="rect">
            <a:avLst/>
          </a:prstGeom>
        </p:spPr>
      </p:pic>
      <p:pic>
        <p:nvPicPr>
          <p:cNvPr id="12" name="Picture 11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523D85B8-B569-480D-8891-EEB8FCF25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3" y="3182888"/>
            <a:ext cx="1524000" cy="1524000"/>
          </a:xfrm>
          <a:prstGeom prst="rect">
            <a:avLst/>
          </a:prstGeom>
        </p:spPr>
      </p:pic>
      <p:pic>
        <p:nvPicPr>
          <p:cNvPr id="14" name="Picture 13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5F721D1B-9B53-4B99-8631-8EEDDAB28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03" y="3182888"/>
            <a:ext cx="1524000" cy="1524000"/>
          </a:xfrm>
          <a:prstGeom prst="rect">
            <a:avLst/>
          </a:prstGeom>
        </p:spPr>
      </p:pic>
      <p:pic>
        <p:nvPicPr>
          <p:cNvPr id="16" name="Picture 15" descr="A close up of a person&#10;&#10;Description generated with high confidence">
            <a:extLst>
              <a:ext uri="{FF2B5EF4-FFF2-40B4-BE49-F238E27FC236}">
                <a16:creationId xmlns:a16="http://schemas.microsoft.com/office/drawing/2014/main" id="{6CB7EE0F-65A2-4CFC-80DA-88443C373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3" y="5241032"/>
            <a:ext cx="1524000" cy="1524000"/>
          </a:xfrm>
          <a:prstGeom prst="rect">
            <a:avLst/>
          </a:prstGeom>
        </p:spPr>
      </p:pic>
      <p:pic>
        <p:nvPicPr>
          <p:cNvPr id="18" name="Picture 17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A1727CF4-FD2F-4866-938D-03EE45E24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241032"/>
            <a:ext cx="1524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A248B0-417A-4D66-881E-DF0BDD64D44D}"/>
              </a:ext>
            </a:extLst>
          </p:cNvPr>
          <p:cNvSpPr txBox="1"/>
          <p:nvPr/>
        </p:nvSpPr>
        <p:spPr>
          <a:xfrm>
            <a:off x="4346787" y="170207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0.69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BFCDD-7459-44E7-8D30-DD13DB014895}"/>
              </a:ext>
            </a:extLst>
          </p:cNvPr>
          <p:cNvSpPr txBox="1"/>
          <p:nvPr/>
        </p:nvSpPr>
        <p:spPr>
          <a:xfrm>
            <a:off x="2440536" y="27311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1.41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AA73B-8030-4C85-B93B-F11545D0B697}"/>
              </a:ext>
            </a:extLst>
          </p:cNvPr>
          <p:cNvSpPr txBox="1"/>
          <p:nvPr/>
        </p:nvSpPr>
        <p:spPr>
          <a:xfrm>
            <a:off x="6250199" y="27311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1.34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2C5A-285E-400A-86BF-CBB57247AAE7}"/>
              </a:ext>
            </a:extLst>
          </p:cNvPr>
          <p:cNvSpPr txBox="1"/>
          <p:nvPr/>
        </p:nvSpPr>
        <p:spPr>
          <a:xfrm>
            <a:off x="2440536" y="478929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1.17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F1225-AB6F-4F18-A9B4-3F8FD9F40B37}"/>
              </a:ext>
            </a:extLst>
          </p:cNvPr>
          <p:cNvSpPr txBox="1"/>
          <p:nvPr/>
        </p:nvSpPr>
        <p:spPr>
          <a:xfrm>
            <a:off x="4346787" y="37602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0.68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2B82D-5B30-4F7B-9137-92A8D019AF4F}"/>
              </a:ext>
            </a:extLst>
          </p:cNvPr>
          <p:cNvSpPr txBox="1"/>
          <p:nvPr/>
        </p:nvSpPr>
        <p:spPr>
          <a:xfrm>
            <a:off x="4345367" y="581767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0.83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124E9-7C8A-4C20-A698-B4619094EC61}"/>
              </a:ext>
            </a:extLst>
          </p:cNvPr>
          <p:cNvSpPr txBox="1"/>
          <p:nvPr/>
        </p:nvSpPr>
        <p:spPr>
          <a:xfrm>
            <a:off x="6250199" y="478929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1.40</a:t>
            </a:r>
            <a:endParaRPr lang="zh-CN" alt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B98EB507-D0DD-464C-BCCC-3C4C60B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ko-KR" dirty="0"/>
              <a:t>Face Compare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7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Network structure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260-C3DD-43AB-B94C-255B4928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655630"/>
            <a:ext cx="8229600" cy="1069513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First two part is a normal convolutional neural network. We can  treat it as a black box.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remains part is different.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F505BE-58F5-4EA2-B718-7DFBB8A596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8" y="1629182"/>
            <a:ext cx="7343504" cy="16248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D8D5A-6EEC-4960-8C39-87891EEC17C8}"/>
              </a:ext>
            </a:extLst>
          </p:cNvPr>
          <p:cNvSpPr txBox="1"/>
          <p:nvPr/>
        </p:nvSpPr>
        <p:spPr>
          <a:xfrm>
            <a:off x="534380" y="5085184"/>
            <a:ext cx="8075239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Facenet doesn’t use a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 loss function, but uses an L2 embedding layer.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employs triplet loss that directly reflects face verification, recognition and clustering.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2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Triplet loss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260-C3DD-43AB-B94C-255B4928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1" y="3691122"/>
            <a:ext cx="7804163" cy="2232247"/>
          </a:xfrm>
        </p:spPr>
        <p:txBody>
          <a:bodyPr/>
          <a:lstStyle/>
          <a:p>
            <a:r>
              <a:rPr lang="en-US" altLang="zh-CN" dirty="0"/>
              <a:t>The Triplet Loss minimizes the distance between an anchor and a positive, both of which have the same identity, and maximizes    the distance between the anchor and a negative of a different    identity.</a:t>
            </a:r>
            <a:endParaRPr lang="zh-CN" altLang="zh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92A3A-1E4D-475E-AA17-CB71B7C8EEE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41" y="1340768"/>
            <a:ext cx="7378725" cy="1800200"/>
          </a:xfrm>
        </p:spPr>
      </p:pic>
    </p:spTree>
    <p:extLst>
      <p:ext uri="{BB962C8B-B14F-4D97-AF65-F5344CB8AC3E}">
        <p14:creationId xmlns:p14="http://schemas.microsoft.com/office/powerpoint/2010/main" val="410907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70566-F58F-46A9-80DE-FF63D777B86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7" y="3214209"/>
            <a:ext cx="8023765" cy="1834004"/>
          </a:xfrm>
        </p:spPr>
      </p:pic>
    </p:spTree>
    <p:extLst>
      <p:ext uri="{BB962C8B-B14F-4D97-AF65-F5344CB8AC3E}">
        <p14:creationId xmlns:p14="http://schemas.microsoft.com/office/powerpoint/2010/main" val="398274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Triplet selection</a:t>
            </a:r>
            <a:endParaRPr lang="ko-KR" altLang="en-US" dirty="0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DDDD762-EB0B-4773-BCB5-C83C5C7E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47" y="2116574"/>
            <a:ext cx="4202306" cy="60651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8D40E-3164-4409-95D8-4DF24F3608F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47" y="3884211"/>
            <a:ext cx="4202306" cy="5182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07CF5-554A-4D0A-BDDD-BAFAC4CBC90B}"/>
              </a:ext>
            </a:extLst>
          </p:cNvPr>
          <p:cNvSpPr txBox="1"/>
          <p:nvPr/>
        </p:nvSpPr>
        <p:spPr>
          <a:xfrm>
            <a:off x="3785534" y="1628800"/>
            <a:ext cx="183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Hard positive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1DAC6-1B34-4B6E-826A-C1AA9B11C74A}"/>
              </a:ext>
            </a:extLst>
          </p:cNvPr>
          <p:cNvSpPr txBox="1"/>
          <p:nvPr/>
        </p:nvSpPr>
        <p:spPr>
          <a:xfrm>
            <a:off x="3743054" y="3429000"/>
            <a:ext cx="192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Hard negative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structure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260-C3DD-43AB-B94C-255B4928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0" y="1628800"/>
            <a:ext cx="3632651" cy="1396751"/>
          </a:xfrm>
        </p:spPr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Google inception resnet v1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D1BDA95-35D3-46F2-8E27-85EC327D0B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499"/>
            <a:ext cx="4949065" cy="5546507"/>
          </a:xfrm>
        </p:spPr>
      </p:pic>
    </p:spTree>
    <p:extLst>
      <p:ext uri="{BB962C8B-B14F-4D97-AF65-F5344CB8AC3E}">
        <p14:creationId xmlns:p14="http://schemas.microsoft.com/office/powerpoint/2010/main" val="257581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590</Words>
  <Application>Microsoft Office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等线</vt:lpstr>
      <vt:lpstr>宋体</vt:lpstr>
      <vt:lpstr>Arial</vt:lpstr>
      <vt:lpstr>Calibri</vt:lpstr>
      <vt:lpstr>Office Theme</vt:lpstr>
      <vt:lpstr>Custom Design</vt:lpstr>
      <vt:lpstr>PowerPoint Presentation</vt:lpstr>
      <vt:lpstr> Click to add title</vt:lpstr>
      <vt:lpstr>PowerPoint Presentation</vt:lpstr>
      <vt:lpstr>Face Compare</vt:lpstr>
      <vt:lpstr> Network structure</vt:lpstr>
      <vt:lpstr> Triplet loss</vt:lpstr>
      <vt:lpstr>Loss function</vt:lpstr>
      <vt:lpstr>Triplet selection</vt:lpstr>
      <vt:lpstr>CNN structure</vt:lpstr>
      <vt:lpstr>Datasets</vt:lpstr>
      <vt:lpstr>Datasets</vt:lpstr>
      <vt:lpstr>Image alignment</vt:lpstr>
      <vt:lpstr>Image alignment</vt:lpstr>
      <vt:lpstr>Training Data Size</vt:lpstr>
      <vt:lpstr>Network Architectures</vt:lpstr>
      <vt:lpstr>Summary</vt:lpstr>
      <vt:lpstr>Future improvement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维伦 宋</cp:lastModifiedBy>
  <cp:revision>64</cp:revision>
  <dcterms:created xsi:type="dcterms:W3CDTF">2014-04-01T16:35:38Z</dcterms:created>
  <dcterms:modified xsi:type="dcterms:W3CDTF">2018-10-23T03:26:45Z</dcterms:modified>
</cp:coreProperties>
</file>