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1" r:id="rId22"/>
    <p:sldId id="352" r:id="rId23"/>
    <p:sldId id="353" r:id="rId24"/>
    <p:sldId id="354" r:id="rId25"/>
    <p:sldId id="355" r:id="rId2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13B"/>
    <a:srgbClr val="002C50"/>
    <a:srgbClr val="032952"/>
    <a:srgbClr val="FF881B"/>
    <a:srgbClr val="FFC161"/>
    <a:srgbClr val="003560"/>
    <a:srgbClr val="0067A7"/>
    <a:srgbClr val="003865"/>
    <a:srgbClr val="28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59C4C-BFC0-D038-2F20-E99821F617D9}" v="2" dt="2022-01-17T04:47:26.889"/>
    <p1510:client id="{288C626C-A2BB-4C3C-9237-F5527532836C}" v="333" dt="2022-01-11T14:47:55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07"/>
    <p:restoredTop sz="72013" autoAdjust="0"/>
  </p:normalViewPr>
  <p:slideViewPr>
    <p:cSldViewPr snapToGrid="0">
      <p:cViewPr varScale="1">
        <p:scale>
          <a:sx n="108" d="100"/>
          <a:sy n="108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Durci (student)" userId="S::2403010d@student.gla.ac.uk::e116ca75-7f53-4e8c-8c15-0c6f99d586a8" providerId="AD" clId="Web-{1E159C4C-BFC0-D038-2F20-E99821F617D9}"/>
    <pc:docChg chg="modSld">
      <pc:chgData name="Adrian Durci (student)" userId="S::2403010d@student.gla.ac.uk::e116ca75-7f53-4e8c-8c15-0c6f99d586a8" providerId="AD" clId="Web-{1E159C4C-BFC0-D038-2F20-E99821F617D9}" dt="2022-01-17T04:47:23.545" v="0" actId="20577"/>
      <pc:docMkLst>
        <pc:docMk/>
      </pc:docMkLst>
      <pc:sldChg chg="modSp">
        <pc:chgData name="Adrian Durci (student)" userId="S::2403010d@student.gla.ac.uk::e116ca75-7f53-4e8c-8c15-0c6f99d586a8" providerId="AD" clId="Web-{1E159C4C-BFC0-D038-2F20-E99821F617D9}" dt="2022-01-17T04:47:23.545" v="0" actId="20577"/>
        <pc:sldMkLst>
          <pc:docMk/>
          <pc:sldMk cId="3183971781" sldId="355"/>
        </pc:sldMkLst>
        <pc:spChg chg="mod">
          <ac:chgData name="Adrian Durci (student)" userId="S::2403010d@student.gla.ac.uk::e116ca75-7f53-4e8c-8c15-0c6f99d586a8" providerId="AD" clId="Web-{1E159C4C-BFC0-D038-2F20-E99821F617D9}" dt="2022-01-17T04:47:23.545" v="0" actId="20577"/>
          <ac:spMkLst>
            <pc:docMk/>
            <pc:sldMk cId="3183971781" sldId="355"/>
            <ac:spMk id="3" creationId="{B98E0BFF-B0BF-5048-809D-054CAFE224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9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9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7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0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7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5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8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1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4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3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97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5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-376988"/>
            <a:ext cx="10974309" cy="6271602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39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3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9" r:id="rId3"/>
    <p:sldLayoutId id="2147483867" r:id="rId4"/>
    <p:sldLayoutId id="2147483868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Finding Bugs in Software  </a:t>
            </a:r>
          </a:p>
          <a:p>
            <a:r>
              <a:rPr lang="en-GB" dirty="0">
                <a:solidFill>
                  <a:schemeClr val="tx1"/>
                </a:solidFill>
              </a:rPr>
              <a:t>By Stephen Lindsay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cause of bugs –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0" y="1172197"/>
            <a:ext cx="4425642" cy="3463811"/>
          </a:xfrm>
        </p:spPr>
        <p:txBody>
          <a:bodyPr tIns="144000" bIns="144000">
            <a:normAutofit fontScale="70000" lnSpcReduction="200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3200" b="0" i="0" dirty="0">
                <a:effectLst/>
              </a:rPr>
              <a:t>The next large source of bugs is design: 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GB" sz="3200" b="0" i="0" dirty="0">
                <a:effectLst/>
              </a:rPr>
              <a:t>Inappropriate modelling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GB" sz="3200" b="0" i="0" dirty="0">
                <a:effectLst/>
              </a:rPr>
              <a:t>Lack of modelling tools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GB" sz="3200" b="0" i="0" dirty="0">
                <a:effectLst/>
              </a:rPr>
              <a:t>Time to market pressure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3200" dirty="0"/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3200" dirty="0"/>
              <a:t>D</a:t>
            </a:r>
            <a:r>
              <a:rPr lang="en-GB" sz="3200" b="0" i="0" dirty="0">
                <a:effectLst/>
              </a:rPr>
              <a:t>evelopers frequently don’t consider design an important step – this leads to inappropriate consideration of design choices and the alternatives.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124" name="Picture 4" descr="ch1-1">
            <a:extLst>
              <a:ext uri="{FF2B5EF4-FFF2-40B4-BE49-F238E27FC236}">
                <a16:creationId xmlns:a16="http://schemas.microsoft.com/office/drawing/2014/main" id="{8FED38A5-8F0D-4C69-B9E1-39E2542E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24" y="1172196"/>
            <a:ext cx="3544062" cy="34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9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cause of bugs –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0" y="1172197"/>
            <a:ext cx="4425642" cy="3463811"/>
          </a:xfrm>
        </p:spPr>
        <p:txBody>
          <a:bodyPr tIns="144000" bIns="144000">
            <a:normAutofit fontScale="62500" lnSpcReduction="200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3200" b="0" i="0" dirty="0">
                <a:effectLst/>
              </a:rPr>
              <a:t>Coding errors: 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3200" b="0" i="0" dirty="0">
                <a:effectLst/>
              </a:rPr>
              <a:t>Software complexity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3200" b="0" i="0" dirty="0">
                <a:effectLst/>
              </a:rPr>
              <a:t>Poor documentation 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3200" b="0" i="0" dirty="0">
                <a:effectLst/>
              </a:rPr>
              <a:t>Limited time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3200" b="0" i="0" dirty="0">
                <a:effectLst/>
              </a:rPr>
              <a:t>Programmer skills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3200" dirty="0"/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3200" dirty="0"/>
              <a:t>If it’s only the third most common reason, why focus on it?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3200" dirty="0"/>
              <a:t>Foundational element of the work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3200" dirty="0"/>
              <a:t>Probably still a common cause for some of us!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124" name="Picture 4" descr="ch1-1">
            <a:extLst>
              <a:ext uri="{FF2B5EF4-FFF2-40B4-BE49-F238E27FC236}">
                <a16:creationId xmlns:a16="http://schemas.microsoft.com/office/drawing/2014/main" id="{8FED38A5-8F0D-4C69-B9E1-39E2542E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24" y="1172196"/>
            <a:ext cx="3544062" cy="34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32688B-CAD2-40DF-88C5-14CDBA26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37113-7F06-4C27-8A58-57861B33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51" y="307793"/>
            <a:ext cx="545439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Bugs causes in code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0F6B0F8-7754-474B-882F-597C2591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8" y="1250433"/>
            <a:ext cx="7882128" cy="35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113-7F06-4C27-8A58-57861B33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51" y="307793"/>
            <a:ext cx="4393689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Bugs causes in code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E3F16F-3F13-42BB-A0E2-B5C5A6A7A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371282"/>
            <a:ext cx="8668512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8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113-7F06-4C27-8A58-57861B33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51" y="307793"/>
            <a:ext cx="4393689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Bugs causes in code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50E02F6-D95E-4A93-A727-202CE1A0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167"/>
            <a:ext cx="9144000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9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coding mistakes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12" y="1080038"/>
            <a:ext cx="3742888" cy="3890249"/>
          </a:xfrm>
        </p:spPr>
        <p:txBody>
          <a:bodyPr tIns="144000" bIns="144000">
            <a:normAutofit/>
          </a:bodyPr>
          <a:lstStyle/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b="0" i="0" dirty="0">
                <a:effectLst/>
              </a:rPr>
              <a:t>Improper use of class library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b="0" i="0" dirty="0">
                <a:effectLst/>
              </a:rPr>
              <a:t>Inheritance implementation error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b="0" i="0" dirty="0">
                <a:effectLst/>
              </a:rPr>
              <a:t>Wrong message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b="0" i="0" dirty="0">
                <a:effectLst/>
              </a:rPr>
              <a:t>Wrong object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b="0" i="0" dirty="0">
                <a:effectLst/>
              </a:rPr>
              <a:t>Override error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b="0" i="0" dirty="0">
                <a:effectLst/>
              </a:rPr>
              <a:t>Data flow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508D8B-A291-41FF-8A4A-621F288A166E}"/>
              </a:ext>
            </a:extLst>
          </p:cNvPr>
          <p:cNvSpPr txBox="1">
            <a:spLocks/>
          </p:cNvSpPr>
          <p:nvPr/>
        </p:nvSpPr>
        <p:spPr>
          <a:xfrm>
            <a:off x="4879903" y="1080037"/>
            <a:ext cx="3742889" cy="389024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tIns="144000" bIns="144000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Misuse local variable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Scope boundary error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Domain knowledge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Algorithm error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Need refactoring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Missing operation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Unnecessary code</a:t>
            </a:r>
          </a:p>
          <a:p>
            <a:pPr marL="347345">
              <a:spcBef>
                <a:spcPts val="200"/>
              </a:spcBef>
              <a:spcAft>
                <a:spcPts val="600"/>
              </a:spcAft>
            </a:pPr>
            <a:r>
              <a:rPr lang="en-GB" kern="0" dirty="0"/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151650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925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The probability of failure-free software operation for a specified period in a specified environment 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It denotes a product’s reliability and impacts customer satisfaction or retention.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Banking - unreliable behaviour in banks is not ideal!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Video games - ever tried to play a multiplayer game and the servers were down?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Healthcare – obviously, safety critical systems!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55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85000" lnSpcReduction="200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Software’s unreliability is not caused by aging but is due to bugs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The more bugs, the less reliable the software is likely to be!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However, failures seem random, hence Bayesian (probabilistic) theories over time are applied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R(t) - the probability of software still functioning at a given point in time (t) 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Availability/up-time - what percentage of the time will a service be available (particularly useful in online services)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Mean time between failures (MTBF) - how long, on average, will you go before the system fails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96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cost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54" y="1133096"/>
            <a:ext cx="4425642" cy="3463811"/>
          </a:xfrm>
        </p:spPr>
        <p:txBody>
          <a:bodyPr tIns="144000" bIns="144000">
            <a:normAutofit fontScale="70000" lnSpcReduction="200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2900" b="0" i="0" dirty="0">
                <a:effectLst/>
              </a:rPr>
              <a:t>The cost of bugs grows logarithmically as they go uncaught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900" dirty="0"/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2900" b="0" i="0" dirty="0">
                <a:effectLst/>
              </a:rPr>
              <a:t>Most forms of testing only find about 1 bug out of every 3. And all tests together barely remove 85% of bugs during testing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9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2900" b="0" i="0" dirty="0">
                <a:effectLst/>
              </a:rPr>
              <a:t>Even the best companies and organizations have released products with expensive (but sometimes simple to fix) bugs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CE8A11D-CC7D-4A71-9A08-FB637631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5" y="1509204"/>
            <a:ext cx="4004679" cy="283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1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Bug tracking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85000" lnSpcReduction="20000"/>
          </a:bodyPr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A tester finds a bug and reports it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The bug is assigned to a manager for initial triage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The manager resolves it or assigns it to a developer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Resolved bug is returned to a tester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The tester either closes the bug or reopens it with additional information or comments which start step 2 again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Users and developers report bugs, to allow software developers to fix them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Bug reports are added to an issue tracking system or bug repository (Apache Bloodhound, Bugzilla, Jira, Trac, etc.)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dirty="0"/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endParaRPr lang="en-GB" dirty="0"/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endParaRPr lang="en-GB" dirty="0"/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endParaRPr lang="en-GB" dirty="0"/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9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92500" lnSpcReduction="10000"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What is a Bug?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What causes Bugs?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How do we measure Software reliability?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How much do bugs cost?</a:t>
            </a:r>
          </a:p>
          <a:p>
            <a:pPr marL="4445" marR="0" indent="0" algn="l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 startAt="5"/>
            </a:pPr>
            <a:r>
              <a:rPr lang="en-GB" b="0" i="0" dirty="0">
                <a:effectLst/>
              </a:rPr>
              <a:t>How do we manage bugs?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Bug triaging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10" y="1126601"/>
            <a:ext cx="4851781" cy="3927304"/>
          </a:xfrm>
        </p:spPr>
        <p:txBody>
          <a:bodyPr tIns="144000" bIns="144000">
            <a:normAutofit fontScale="25000" lnSpcReduction="200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8000" b="0" dirty="0">
                <a:effectLst/>
              </a:rPr>
              <a:t>Bug triaging: </a:t>
            </a:r>
            <a:r>
              <a:rPr lang="en-GB" sz="8000" b="0" i="1" dirty="0">
                <a:effectLst/>
              </a:rPr>
              <a:t>Assigning a bug to the most appropriate/capable developer to address it.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GB" sz="8000" b="0" dirty="0">
                <a:effectLst/>
              </a:rPr>
              <a:t>The </a:t>
            </a:r>
            <a:r>
              <a:rPr lang="en-GB" sz="8000" b="0" dirty="0" err="1">
                <a:effectLst/>
              </a:rPr>
              <a:t>triager</a:t>
            </a:r>
            <a:r>
              <a:rPr lang="en-GB" sz="8000" b="0" dirty="0">
                <a:effectLst/>
              </a:rPr>
              <a:t> </a:t>
            </a:r>
            <a:r>
              <a:rPr lang="en-GB" sz="8000" b="0" dirty="0" err="1">
                <a:effectLst/>
              </a:rPr>
              <a:t>analyzes</a:t>
            </a:r>
            <a:r>
              <a:rPr lang="en-GB" sz="8000" b="0" dirty="0">
                <a:effectLst/>
              </a:rPr>
              <a:t>, and assigns bug fixers for each new bug</a:t>
            </a:r>
            <a:r>
              <a:rPr lang="en-GB" sz="8000" dirty="0"/>
              <a:t> p</a:t>
            </a:r>
            <a:r>
              <a:rPr lang="en-GB" sz="8000" b="0" dirty="0">
                <a:effectLst/>
              </a:rPr>
              <a:t>rioritising based on seriousness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8000" dirty="0"/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8000" b="0" i="0" dirty="0">
                <a:effectLst/>
              </a:rPr>
              <a:t>Effective bug triage needs: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8000" b="0" i="0" dirty="0">
                <a:effectLst/>
              </a:rPr>
              <a:t>Knowledge about the system/project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8000" b="0" i="0" dirty="0">
                <a:effectLst/>
              </a:rPr>
              <a:t>Descriptive bug reports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8000" b="0" i="0" dirty="0">
                <a:effectLst/>
              </a:rPr>
              <a:t>Good rates of reporting of bugs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sz="8000" b="0" i="0" dirty="0">
                <a:effectLst/>
              </a:rPr>
              <a:t>Coordination with developers on different projects and with various specialties</a:t>
            </a:r>
            <a:endParaRPr lang="en-GB" sz="44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22F4CE-EC19-4021-8379-0FA73632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51" y="668657"/>
            <a:ext cx="3669725" cy="237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628D5D8-F8BE-40D4-8855-78FBAAA3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40" y="3198576"/>
            <a:ext cx="1933945" cy="18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6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testers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4884705" cy="3519621"/>
          </a:xfrm>
        </p:spPr>
        <p:txBody>
          <a:bodyPr tIns="144000" bIns="144000">
            <a:normAutofit fontScale="85000" lnSpcReduction="20000"/>
          </a:bodyPr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dirty="0"/>
              <a:t>… to find bugs 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dirty="0"/>
              <a:t>… as early in the software development processes as possible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dirty="0"/>
              <a:t>… and make sure they get fixed.</a:t>
            </a:r>
            <a:endParaRPr lang="en-GB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Advice: Be careful not to get caught in the dangerous spiral of unattainable perfection: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dirty="0"/>
          </a:p>
          <a:p>
            <a:pPr marL="4445" indent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1" dirty="0">
                <a:effectLst/>
              </a:rPr>
              <a:t>You know you are finished when the only bugs left are the ones that you decide you can live with at least for now!</a:t>
            </a:r>
          </a:p>
          <a:p>
            <a:pPr marL="4445" indent="0" algn="r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1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–</a:t>
            </a:r>
            <a:r>
              <a:rPr lang="en-GB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Robert Sabourin, </a:t>
            </a:r>
            <a:r>
              <a:rPr lang="en-GB" sz="1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 am a Bug</a:t>
            </a:r>
            <a:endParaRPr lang="en-GB" b="0" i="1" dirty="0">
              <a:effectLst/>
            </a:endParaRPr>
          </a:p>
          <a:p>
            <a:pPr marL="4445" indent="0" algn="ctr">
              <a:spcBef>
                <a:spcPts val="200"/>
              </a:spcBef>
              <a:spcAft>
                <a:spcPts val="100"/>
              </a:spcAft>
              <a:buNone/>
            </a:pPr>
            <a:endParaRPr lang="en-GB" b="0" i="1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dirty="0"/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endParaRPr lang="en-GB" dirty="0"/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endParaRPr lang="en-GB" dirty="0"/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endParaRPr lang="en-GB" dirty="0"/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2573614-718F-4D31-A0BA-DE90168A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1650">
            <a:off x="5615078" y="1443962"/>
            <a:ext cx="1829514" cy="29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1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lIns="91440" tIns="144000" rIns="91440" bIns="144000" anchor="t">
            <a:normAutofit fontScale="85000" lnSpcReduction="20000"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  <a:latin typeface="Arial"/>
                <a:cs typeface="Arial"/>
              </a:rPr>
              <a:t>What is a Bug? – Definition as a problem vs. </a:t>
            </a:r>
            <a:r>
              <a:rPr lang="en-GB" dirty="0">
                <a:latin typeface="Arial"/>
                <a:cs typeface="Arial"/>
              </a:rPr>
              <a:t>utility</a:t>
            </a:r>
            <a:r>
              <a:rPr lang="en-GB" b="0" i="0" dirty="0">
                <a:effectLst/>
                <a:latin typeface="Arial"/>
                <a:cs typeface="Arial"/>
              </a:rPr>
              <a:t> as a symptom.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What causes Bugs? – Code, design and spec issues.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/>
              <a:t>How do we measure Software reliability? – Because we never get 100%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How much do bugs cost? – It depends when we find them.</a:t>
            </a:r>
          </a:p>
          <a:p>
            <a:pPr marL="4445" marR="0" indent="0" algn="l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 startAt="5"/>
            </a:pPr>
            <a:r>
              <a:rPr lang="en-GB" b="0" i="0" dirty="0">
                <a:effectLst/>
              </a:rPr>
              <a:t>How do we manage bugs? – With bug tracking and a carefree outlook!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97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19375" y="303213"/>
            <a:ext cx="6524625" cy="5048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916488"/>
            <a:ext cx="2057400" cy="274637"/>
          </a:xfrm>
        </p:spPr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407DB7-7727-4876-95A5-8DA1FA6F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237929"/>
            <a:ext cx="5925312" cy="466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9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Bugs are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92500" lnSpcReduction="10000"/>
          </a:bodyPr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Intel Pentium Floating-Point Division Bug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endParaRPr lang="en-GB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Enter the following equation into your PC's calculator: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	(4195835 / 3145727) * 3145727 – 4195835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endParaRPr lang="en-GB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If the answer is zero, your computer is just fine. 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endParaRPr lang="en-GB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GB" b="0" i="0" dirty="0">
                <a:effectLst/>
              </a:rPr>
              <a:t>If you get anything else, you have an Intel Pentium CPU with a floating-point division bug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41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916488"/>
            <a:ext cx="2057400" cy="274637"/>
          </a:xfrm>
        </p:spPr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CF24C1-BE54-453E-B720-C1DCCCC0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13"/>
            <a:ext cx="9144000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916488"/>
            <a:ext cx="2057400" cy="274637"/>
          </a:xfrm>
        </p:spPr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04A339-9DD4-4BD9-9803-7A1B41AD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0"/>
            <a:ext cx="52054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2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Strict Definition of Software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GB" i="1" dirty="0"/>
              <a:t>A common term used to describe a flaw, mistake, or failure in a computer system that produces an incorrect or unexpected result or causes it to behave in unintended ways.</a:t>
            </a:r>
          </a:p>
          <a:p>
            <a:pPr marL="400050" lvl="1" indent="0">
              <a:buNone/>
            </a:pPr>
            <a:endParaRPr lang="en-GB" i="1" dirty="0"/>
          </a:p>
          <a:p>
            <a:pPr marL="400050" lvl="1" indent="0">
              <a:buNone/>
            </a:pPr>
            <a:r>
              <a:rPr lang="en-GB" sz="2400" b="1" i="0" dirty="0">
                <a:effectLst/>
              </a:rPr>
              <a:t>Everything we don’t like is a bug – is that helpful? </a:t>
            </a:r>
            <a:r>
              <a:rPr lang="en-GB" dirty="0"/>
              <a:t>We can also think of bugs as symptoms or clues – they show us that something about what we have built isn’t working how we think it should</a:t>
            </a:r>
          </a:p>
          <a:p>
            <a:pPr lvl="1" indent="-342900"/>
            <a:r>
              <a:rPr lang="en-US" dirty="0"/>
              <a:t>With this perspective, bugs are quite important to us because they can clue us in to much larger problems</a:t>
            </a:r>
          </a:p>
          <a:p>
            <a:pPr marL="400050" lvl="1" indent="0">
              <a:buNone/>
            </a:pPr>
            <a:endParaRPr lang="en-US" i="1" dirty="0"/>
          </a:p>
          <a:p>
            <a:pPr marL="400050" lvl="1" indent="0">
              <a:buNone/>
            </a:pPr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58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77500" lnSpcReduction="200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b="0" i="0" dirty="0">
                <a:effectLst/>
              </a:rPr>
              <a:t>A software bug occurs when one or more of the following five rules is true: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software doesn't do something that the product specification says it should do.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software does something that the product specification says it shouldn't do.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software does something that the product specification doesn't mention.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software doesn't do something that the product specification doesn't mention but should.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software is difficult to understand, hard to use, slow, or—in the software tester's eyes—will be viewed by the end user as just plain not right.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49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cause of bugs – Bad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0" y="1172197"/>
            <a:ext cx="4425642" cy="3463811"/>
          </a:xfrm>
        </p:spPr>
        <p:txBody>
          <a:bodyPr tIns="144000" bIns="144000">
            <a:normAutofit fontScale="70000" lnSpcReduction="20000"/>
          </a:bodyPr>
          <a:lstStyle/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2900" b="0" i="0" dirty="0">
                <a:effectLst/>
              </a:rPr>
              <a:t>Let’s try looking at the cause of bugs instead to see if that’s more useful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900" dirty="0"/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GB" sz="2900" b="0" i="0" dirty="0">
                <a:effectLst/>
              </a:rPr>
              <a:t>The number one cause of software bugs is the specification, why? 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900" b="0" i="0" dirty="0">
                <a:effectLst/>
              </a:rPr>
              <a:t>Unwritten or incomplete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900" b="0" i="0" dirty="0">
                <a:effectLst/>
              </a:rPr>
              <a:t>Ambiguous 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900" dirty="0"/>
              <a:t>C</a:t>
            </a:r>
            <a:r>
              <a:rPr lang="en-GB" sz="2900" b="0" i="0" dirty="0">
                <a:effectLst/>
              </a:rPr>
              <a:t>onstantly changing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900" dirty="0"/>
              <a:t>N</a:t>
            </a:r>
            <a:r>
              <a:rPr lang="en-GB" sz="2900" b="0" i="0" dirty="0">
                <a:effectLst/>
              </a:rPr>
              <a:t>ot communicated to the development team</a:t>
            </a: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445" indent="0">
              <a:spcBef>
                <a:spcPts val="200"/>
              </a:spcBef>
              <a:spcAft>
                <a:spcPts val="100"/>
              </a:spcAft>
              <a:buNone/>
            </a:pPr>
            <a:endParaRPr lang="en-GB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124" name="Picture 4" descr="ch1-1">
            <a:extLst>
              <a:ext uri="{FF2B5EF4-FFF2-40B4-BE49-F238E27FC236}">
                <a16:creationId xmlns:a16="http://schemas.microsoft.com/office/drawing/2014/main" id="{8FED38A5-8F0D-4C69-B9E1-39E2542E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24" y="1172196"/>
            <a:ext cx="3544062" cy="34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868403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79C009-AF94-42C9-9785-0F6B765827F1}"/>
</file>

<file path=customXml/itemProps2.xml><?xml version="1.0" encoding="utf-8"?>
<ds:datastoreItem xmlns:ds="http://schemas.openxmlformats.org/officeDocument/2006/customXml" ds:itemID="{27E22917-67A2-4C66-A3FB-D29CE2B9C5E7}">
  <ds:schemaRefs>
    <ds:schemaRef ds:uri="68ff7936-d9d7-425f-a6cc-ee63e8aaf06b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27254</TotalTime>
  <Words>1096</Words>
  <Application>Microsoft Office PowerPoint</Application>
  <PresentationFormat>Prezentácia na obrazovke (16:9)</PresentationFormat>
  <Paragraphs>185</Paragraphs>
  <Slides>22</Slides>
  <Notes>18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UoG_PowerPoint_16.9</vt:lpstr>
      <vt:lpstr>Object Orientated Software Engineering</vt:lpstr>
      <vt:lpstr>Outline</vt:lpstr>
      <vt:lpstr>Outline</vt:lpstr>
      <vt:lpstr>Bugs are everywhere</vt:lpstr>
      <vt:lpstr>Prezentácia programu PowerPoint</vt:lpstr>
      <vt:lpstr>Prezentácia programu PowerPoint</vt:lpstr>
      <vt:lpstr>Strict Definition of Software Bugs</vt:lpstr>
      <vt:lpstr>What is a bug</vt:lpstr>
      <vt:lpstr>The cause of bugs – Bad Specification</vt:lpstr>
      <vt:lpstr>The cause of bugs – Design</vt:lpstr>
      <vt:lpstr>The cause of bugs – Coding</vt:lpstr>
      <vt:lpstr>Bugs causes in code </vt:lpstr>
      <vt:lpstr>Bugs causes in code </vt:lpstr>
      <vt:lpstr>Bugs causes in code </vt:lpstr>
      <vt:lpstr>Typical coding mistakes </vt:lpstr>
      <vt:lpstr>Software Reliability</vt:lpstr>
      <vt:lpstr>Software Reliability</vt:lpstr>
      <vt:lpstr>The cost of bugs</vt:lpstr>
      <vt:lpstr>Bug tracking workflows</vt:lpstr>
      <vt:lpstr>Bug triaging</vt:lpstr>
      <vt:lpstr>Software testers goals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Stephen Lindsay</cp:lastModifiedBy>
  <cp:revision>28</cp:revision>
  <dcterms:created xsi:type="dcterms:W3CDTF">2016-02-16T11:44:26Z</dcterms:created>
  <dcterms:modified xsi:type="dcterms:W3CDTF">2022-01-17T04:47:34Z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