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32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5" r:id="rId15"/>
    <p:sldId id="346" r:id="rId16"/>
    <p:sldId id="348" r:id="rId17"/>
    <p:sldId id="347" r:id="rId18"/>
    <p:sldId id="334" r:id="rId19"/>
    <p:sldId id="351" r:id="rId20"/>
    <p:sldId id="353" r:id="rId21"/>
    <p:sldId id="355" r:id="rId22"/>
    <p:sldId id="356" r:id="rId23"/>
    <p:sldId id="357" r:id="rId24"/>
    <p:sldId id="350" r:id="rId25"/>
    <p:sldId id="360" r:id="rId26"/>
    <p:sldId id="358" r:id="rId27"/>
    <p:sldId id="363" r:id="rId28"/>
    <p:sldId id="364" r:id="rId29"/>
    <p:sldId id="366" r:id="rId30"/>
    <p:sldId id="367" r:id="rId31"/>
    <p:sldId id="365" r:id="rId32"/>
    <p:sldId id="368" r:id="rId33"/>
    <p:sldId id="369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8"/>
            <p14:sldId id="347"/>
            <p14:sldId id="334"/>
            <p14:sldId id="351"/>
            <p14:sldId id="353"/>
            <p14:sldId id="355"/>
            <p14:sldId id="356"/>
            <p14:sldId id="357"/>
            <p14:sldId id="350"/>
            <p14:sldId id="360"/>
            <p14:sldId id="358"/>
            <p14:sldId id="363"/>
            <p14:sldId id="364"/>
            <p14:sldId id="366"/>
            <p14:sldId id="367"/>
            <p14:sldId id="365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13B"/>
    <a:srgbClr val="002C50"/>
    <a:srgbClr val="032952"/>
    <a:srgbClr val="FF881B"/>
    <a:srgbClr val="FFC161"/>
    <a:srgbClr val="003560"/>
    <a:srgbClr val="0067A7"/>
    <a:srgbClr val="003865"/>
    <a:srgbClr val="28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7"/>
    <p:restoredTop sz="75206" autoAdjust="0"/>
  </p:normalViewPr>
  <p:slideViewPr>
    <p:cSldViewPr snapToGrid="0">
      <p:cViewPr>
        <p:scale>
          <a:sx n="75" d="100"/>
          <a:sy n="75" d="100"/>
        </p:scale>
        <p:origin x="1296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is predictable random number generation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is predictable random number generation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1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couple of old friends from last week with new names now….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Java, in particular, gets a lot of hate online for it’s security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4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-376988"/>
            <a:ext cx="10974309" cy="6271602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9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463202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9" r:id="rId3"/>
    <p:sldLayoutId id="2147483867" r:id="rId4"/>
    <p:sldLayoutId id="2147483868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2.2 Finding Bugs in Software</a:t>
            </a:r>
          </a:p>
          <a:p>
            <a:r>
              <a:rPr lang="en-GB" dirty="0">
                <a:solidFill>
                  <a:schemeClr val="tx1"/>
                </a:solidFill>
              </a:rPr>
              <a:t>By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900" b="0" i="0" u="none" strike="noStrike" dirty="0">
                <a:effectLst/>
              </a:rPr>
              <a:t>The following code accepts an HTTP request and stores the username parameter in the HTTP session object </a:t>
            </a:r>
            <a:r>
              <a:rPr lang="en-GB" sz="1900" b="0" i="1" u="none" strike="noStrike" dirty="0">
                <a:effectLst/>
              </a:rPr>
              <a:t>before</a:t>
            </a:r>
            <a:r>
              <a:rPr lang="en-GB" sz="1900" b="0" i="0" u="none" strike="noStrike" dirty="0">
                <a:effectLst/>
              </a:rPr>
              <a:t> checking to ensure that the user has been authenticated.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usrname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usrname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(ATTR_USR) == null) {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(ATTR_USR,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usrname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Solution:</a:t>
            </a:r>
          </a:p>
          <a:p>
            <a:pPr marL="0" indent="0">
              <a:buNone/>
            </a:pPr>
            <a:r>
              <a:rPr lang="en-GB" sz="1900" dirty="0"/>
              <a:t>Add validation prior setting a new session attribute. When possible, prefer data from safe location rather than using direct user input.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patterns: Trust Boundary Violations</a:t>
            </a:r>
          </a:p>
        </p:txBody>
      </p:sp>
    </p:spTree>
    <p:extLst>
      <p:ext uri="{BB962C8B-B14F-4D97-AF65-F5344CB8AC3E}">
        <p14:creationId xmlns:p14="http://schemas.microsoft.com/office/powerpoint/2010/main" val="191266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113-7F06-4C27-8A58-57861B33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51" y="307793"/>
            <a:ext cx="638371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patterns: Null pointer exceptions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E3F16F-3F13-42BB-A0E2-B5C5A6A7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371282"/>
            <a:ext cx="8668512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8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113-7F06-4C27-8A58-57861B33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51" y="307793"/>
            <a:ext cx="4393689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Bugs patterns: Infinite </a:t>
            </a:r>
            <a:r>
              <a:rPr lang="en-GB" dirty="0" err="1"/>
              <a:t>recurssion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50E02F6-D95E-4A93-A727-202CE1A0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167"/>
            <a:ext cx="914400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9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D8473-671C-47ED-AC4F-5E351637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3353831" cy="3519621"/>
          </a:xfrm>
        </p:spPr>
        <p:txBody>
          <a:bodyPr>
            <a:normAutofit fontScale="70000" lnSpcReduction="20000"/>
          </a:bodyPr>
          <a:lstStyle/>
          <a:p>
            <a:r>
              <a:rPr lang="en-GB" sz="2600" b="0" dirty="0">
                <a:effectLst/>
              </a:rPr>
              <a:t>Correctness of the program</a:t>
            </a:r>
          </a:p>
          <a:p>
            <a:pPr lvl="1"/>
            <a:r>
              <a:rPr lang="en-GB" sz="2600" b="0" dirty="0">
                <a:effectLst/>
              </a:rPr>
              <a:t>Infinite loops, reading unwritten fields</a:t>
            </a:r>
          </a:p>
          <a:p>
            <a:r>
              <a:rPr lang="en-GB" sz="2600" b="0" dirty="0">
                <a:effectLst/>
              </a:rPr>
              <a:t>Not conforming to best practice (a bad practice)</a:t>
            </a:r>
          </a:p>
          <a:p>
            <a:pPr lvl="1"/>
            <a:r>
              <a:rPr lang="en-GB" sz="2600" b="0" dirty="0">
                <a:effectLst/>
              </a:rPr>
              <a:t>Failing to close file readers</a:t>
            </a:r>
          </a:p>
          <a:p>
            <a:r>
              <a:rPr lang="en-GB" sz="2600" b="0" dirty="0">
                <a:effectLst/>
              </a:rPr>
              <a:t>Internationalization problems</a:t>
            </a:r>
          </a:p>
          <a:p>
            <a:pPr lvl="1"/>
            <a:r>
              <a:rPr lang="en-GB" sz="2600" b="0" dirty="0">
                <a:effectLst/>
              </a:rPr>
              <a:t>Not adapting to other languages or locales</a:t>
            </a:r>
          </a:p>
          <a:p>
            <a:r>
              <a:rPr lang="en-GB" sz="2600" b="0" dirty="0">
                <a:effectLst/>
              </a:rPr>
              <a:t>Malicious code vulnerability</a:t>
            </a:r>
          </a:p>
          <a:p>
            <a:pPr lvl="1"/>
            <a:r>
              <a:rPr lang="en-GB" sz="2600" dirty="0"/>
              <a:t>Unsafe Deserialization </a:t>
            </a:r>
            <a:endParaRPr lang="en-GB" sz="2600" b="0" dirty="0">
              <a:effectLst/>
            </a:endParaRP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E83254-47BA-4458-BB0D-A914B225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76132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 categories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CCBBE4E-8064-4BB1-804B-51CCEEDAA2B7}"/>
              </a:ext>
            </a:extLst>
          </p:cNvPr>
          <p:cNvSpPr txBox="1">
            <a:spLocks/>
          </p:cNvSpPr>
          <p:nvPr/>
        </p:nvSpPr>
        <p:spPr>
          <a:xfrm>
            <a:off x="4145853" y="1316719"/>
            <a:ext cx="3602484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 dirty="0"/>
              <a:t>Multithreaded correctness</a:t>
            </a:r>
          </a:p>
          <a:p>
            <a:pPr lvl="1"/>
            <a:r>
              <a:rPr lang="en-GB" sz="1800" kern="0" dirty="0"/>
              <a:t>Access flags and concurrency</a:t>
            </a:r>
          </a:p>
          <a:p>
            <a:r>
              <a:rPr lang="en-GB" sz="1800" kern="0" dirty="0"/>
              <a:t>Performance</a:t>
            </a:r>
          </a:p>
          <a:p>
            <a:pPr lvl="1"/>
            <a:r>
              <a:rPr lang="en-GB" sz="1800" kern="0" dirty="0"/>
              <a:t>Slow code</a:t>
            </a:r>
          </a:p>
          <a:p>
            <a:r>
              <a:rPr lang="en-GB" sz="1800" kern="0" dirty="0"/>
              <a:t>Security</a:t>
            </a:r>
          </a:p>
          <a:p>
            <a:pPr lvl="1"/>
            <a:r>
              <a:rPr lang="en-GB" sz="1800" kern="0" dirty="0"/>
              <a:t>Bad random number generation</a:t>
            </a:r>
          </a:p>
          <a:p>
            <a:r>
              <a:rPr lang="en-GB" sz="1800" kern="0" dirty="0"/>
              <a:t>Dodgy code</a:t>
            </a:r>
          </a:p>
          <a:p>
            <a:pPr lvl="1"/>
            <a:r>
              <a:rPr lang="en-GB" sz="1800" kern="0" dirty="0"/>
              <a:t>Unused variables, unchecked casts</a:t>
            </a:r>
          </a:p>
          <a:p>
            <a:endParaRPr lang="en-GB" sz="2000" kern="0" dirty="0"/>
          </a:p>
          <a:p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03185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Not all bugs are subtle and unique</a:t>
            </a:r>
          </a:p>
          <a:p>
            <a:r>
              <a:rPr lang="en-GB" dirty="0"/>
              <a:t>In fact, they are prevalent enough we can come up with names and categories of bug pattern broken down by programming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bugs share common characteristics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bug pattern is a code idiom that is usually a bug</a:t>
            </a:r>
          </a:p>
          <a:p>
            <a:pPr lvl="1"/>
            <a:r>
              <a:rPr lang="en-GB" dirty="0"/>
              <a:t>Detection of many bug patterns can be automated using simple analysis techniques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 Takeaways</a:t>
            </a:r>
          </a:p>
        </p:txBody>
      </p:sp>
    </p:spTree>
    <p:extLst>
      <p:ext uri="{BB962C8B-B14F-4D97-AF65-F5344CB8AC3E}">
        <p14:creationId xmlns:p14="http://schemas.microsoft.com/office/powerpoint/2010/main" val="296082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Debugging is the process of using the symptoms of a bug to find and fix it’s underlying cause in code, design or specification. Covered in these lectures are</a:t>
            </a:r>
          </a:p>
          <a:p>
            <a:r>
              <a:rPr lang="en-GB" i="1" dirty="0"/>
              <a:t>Automated/static analysis tools – </a:t>
            </a:r>
            <a:r>
              <a:rPr lang="en-GB" dirty="0"/>
              <a:t>to catch potential problems with the code without coder time as an input</a:t>
            </a:r>
          </a:p>
          <a:p>
            <a:r>
              <a:rPr lang="en-GB" i="1" dirty="0"/>
              <a:t>Debugging tools – </a:t>
            </a:r>
            <a:r>
              <a:rPr lang="en-GB" dirty="0"/>
              <a:t>most IDEs have a debugger to help you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There are other ways to debug code as well</a:t>
            </a:r>
          </a:p>
          <a:p>
            <a:r>
              <a:rPr lang="en-GB" i="1" dirty="0"/>
              <a:t>Threat modelling </a:t>
            </a:r>
            <a:r>
              <a:rPr lang="en-GB" dirty="0"/>
              <a:t>– look at the design of our code, write out or make diagrams showing where things might go wrong</a:t>
            </a:r>
          </a:p>
          <a:p>
            <a:r>
              <a:rPr lang="en-GB" i="1" dirty="0"/>
              <a:t>Code review – </a:t>
            </a:r>
            <a:r>
              <a:rPr lang="en-GB" dirty="0"/>
              <a:t>having an external party look over the code to gauge it’s quality/readability</a:t>
            </a:r>
          </a:p>
          <a:p>
            <a:pPr lvl="1"/>
            <a:r>
              <a:rPr lang="en-GB" dirty="0"/>
              <a:t>A very important technique (At the core or businesses like Google)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52766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B6553-7602-4020-B281-37E0E857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Manually examine source code to look for bugs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Limitations to the approach though:</a:t>
            </a:r>
          </a:p>
          <a:p>
            <a:r>
              <a:rPr lang="en-GB" dirty="0" err="1"/>
              <a:t>Labor</a:t>
            </a:r>
            <a:r>
              <a:rPr lang="en-GB" dirty="0"/>
              <a:t> intensive</a:t>
            </a:r>
          </a:p>
          <a:p>
            <a:r>
              <a:rPr lang="en-GB" dirty="0"/>
              <a:t>Subjective: Source code might appear to be correct when it is </a:t>
            </a:r>
            <a:r>
              <a:rPr lang="en-GB" dirty="0" err="1"/>
              <a:t>is</a:t>
            </a:r>
            <a:r>
              <a:rPr lang="en-GB" dirty="0"/>
              <a:t> not.</a:t>
            </a:r>
          </a:p>
          <a:p>
            <a:pPr lvl="1"/>
            <a:r>
              <a:rPr lang="en-GB" dirty="0"/>
              <a:t>Can you spot the typo in this slide?</a:t>
            </a:r>
          </a:p>
          <a:p>
            <a:pPr lvl="1"/>
            <a:r>
              <a:rPr lang="en-GB" dirty="0"/>
              <a:t>People have similar blind spots reading source code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39F8E-0541-4931-833D-859674F0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Inspection</a:t>
            </a:r>
          </a:p>
        </p:txBody>
      </p:sp>
    </p:spTree>
    <p:extLst>
      <p:ext uri="{BB962C8B-B14F-4D97-AF65-F5344CB8AC3E}">
        <p14:creationId xmlns:p14="http://schemas.microsoft.com/office/powerpoint/2010/main" val="420177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AB771-A725-4019-A9BE-9F3396EB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Use a program to analyse your program for bugs </a:t>
            </a:r>
          </a:p>
          <a:p>
            <a:r>
              <a:rPr lang="en-GB" dirty="0"/>
              <a:t>Analyse statements, control flow, method calls, etc</a:t>
            </a:r>
          </a:p>
          <a:p>
            <a:r>
              <a:rPr lang="en-GB" dirty="0"/>
              <a:t>Some theoretical advantages :</a:t>
            </a:r>
          </a:p>
          <a:p>
            <a:pPr lvl="1"/>
            <a:r>
              <a:rPr lang="en-GB" dirty="0"/>
              <a:t>Can analyse many potential program behaviours </a:t>
            </a:r>
          </a:p>
          <a:p>
            <a:pPr lvl="1"/>
            <a:r>
              <a:rPr lang="en-GB" dirty="0"/>
              <a:t>Doesn't get bored</a:t>
            </a:r>
          </a:p>
          <a:p>
            <a:pPr lvl="1"/>
            <a:r>
              <a:rPr lang="en-GB" dirty="0"/>
              <a:t>Relatively objective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However, static analysis is not without limitations, most famous of these being The Halting Problem</a:t>
            </a:r>
          </a:p>
          <a:p>
            <a:r>
              <a:rPr lang="en-GB" dirty="0"/>
              <a:t>We can never say in advance if a program will terminate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when we ask “Does program P have bug X?” or “Can program P reach state X?” we can not know for certain, instead we rely on approximations of the program to make estimates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FE81D-D6B0-42AC-9010-9B587633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58486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Analysis Theory</a:t>
            </a:r>
          </a:p>
        </p:txBody>
      </p:sp>
    </p:spTree>
    <p:extLst>
      <p:ext uri="{BB962C8B-B14F-4D97-AF65-F5344CB8AC3E}">
        <p14:creationId xmlns:p14="http://schemas.microsoft.com/office/powerpoint/2010/main" val="283418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0660-A4BF-40AE-89E0-D6A1E1EF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Soundness</a:t>
            </a:r>
            <a:r>
              <a:rPr lang="en-GB" sz="1800" dirty="0"/>
              <a:t> - Whenever there is a bug in the program an alert is raised</a:t>
            </a:r>
          </a:p>
          <a:p>
            <a:r>
              <a:rPr lang="en-GB" sz="1800" dirty="0"/>
              <a:t>Unsound means the system can generate false negative outputs</a:t>
            </a:r>
          </a:p>
          <a:p>
            <a:pPr lvl="1"/>
            <a:r>
              <a:rPr lang="en-GB" sz="1800" dirty="0"/>
              <a:t>Missing a bug that is present in the code being analysed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800" b="1" dirty="0"/>
              <a:t>Precision</a:t>
            </a:r>
            <a:r>
              <a:rPr lang="en-GB" sz="1800" dirty="0"/>
              <a:t> - every bug alert in the program is actually a bug</a:t>
            </a:r>
          </a:p>
          <a:p>
            <a:r>
              <a:rPr lang="en-GB" sz="1800" dirty="0"/>
              <a:t>Imprecision means the bug detection system can generate false positive outputs</a:t>
            </a:r>
          </a:p>
          <a:p>
            <a:pPr lvl="1"/>
            <a:r>
              <a:rPr lang="en-GB" sz="1800" dirty="0"/>
              <a:t>Attributing a bug to a piece of code that does not cause a bug</a:t>
            </a:r>
          </a:p>
          <a:p>
            <a:pPr marL="457200" lvl="1" indent="0">
              <a:buNone/>
            </a:pPr>
            <a:endParaRPr lang="en-GB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DE3890-D676-45FD-A568-66A6022C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67445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Analysis Trade-offs </a:t>
            </a:r>
          </a:p>
        </p:txBody>
      </p:sp>
    </p:spTree>
    <p:extLst>
      <p:ext uri="{BB962C8B-B14F-4D97-AF65-F5344CB8AC3E}">
        <p14:creationId xmlns:p14="http://schemas.microsoft.com/office/powerpoint/2010/main" val="351312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6E23-E7C0-4A9D-A82E-5BFC6383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The detection of bugs in a program is an approximation that involves trade-off between soundness, precision and execution time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Can a bug detection system be designed such that it always overestimates possible program behaviours</a:t>
            </a:r>
          </a:p>
          <a:p>
            <a:r>
              <a:rPr lang="en-GB" sz="2400" dirty="0"/>
              <a:t>Never misses a bug, but might report some false warnings (Sound but imprecise)</a:t>
            </a:r>
          </a:p>
          <a:p>
            <a:r>
              <a:rPr lang="en-GB" sz="2400" dirty="0"/>
              <a:t>Problem: The analysis may report so many false warnings that the real bugs cannot be found!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A1B7E2-9727-4899-B664-D68FCAA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75593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Analysis Trade Offs</a:t>
            </a:r>
          </a:p>
        </p:txBody>
      </p:sp>
    </p:spTree>
    <p:extLst>
      <p:ext uri="{BB962C8B-B14F-4D97-AF65-F5344CB8AC3E}">
        <p14:creationId xmlns:p14="http://schemas.microsoft.com/office/powerpoint/2010/main" val="30917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is a Bug Pattern?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Introduction to bug analysis 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Automated analysis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debugger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6E23-E7C0-4A9D-A82E-5BFC6383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Can a bug detection system be designed such that it always underestimates possible program behaviours?</a:t>
            </a:r>
          </a:p>
          <a:p>
            <a:r>
              <a:rPr lang="en-GB" sz="2400" dirty="0"/>
              <a:t>Never reports a false warning, but might miss some real bugs (Precise but unsound)</a:t>
            </a:r>
          </a:p>
          <a:p>
            <a:r>
              <a:rPr lang="en-GB" sz="2400" dirty="0"/>
              <a:t>Problem: The analysis may not find all the critical bugs!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Balanced approximation - A static analysis to find bugs does not need to be consistent in its approximations</a:t>
            </a:r>
          </a:p>
          <a:p>
            <a:r>
              <a:rPr lang="en-GB" dirty="0"/>
              <a:t>Neither sound nor complete: miss some real bugs and report some false warnings but still see use!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A1B7E2-9727-4899-B664-D68FCAA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75593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Analysis Trade Offs</a:t>
            </a:r>
          </a:p>
        </p:txBody>
      </p:sp>
    </p:spTree>
    <p:extLst>
      <p:ext uri="{BB962C8B-B14F-4D97-AF65-F5344CB8AC3E}">
        <p14:creationId xmlns:p14="http://schemas.microsoft.com/office/powerpoint/2010/main" val="227832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B6553-7602-4020-B281-37E0E857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Modern IDEs incorporate a lot of static analysis tools into their compilers to spot a range of problems</a:t>
            </a:r>
          </a:p>
          <a:p>
            <a:r>
              <a:rPr lang="en-GB" dirty="0"/>
              <a:t>Simple security errors through to more complex issues are caught by these tools</a:t>
            </a:r>
          </a:p>
          <a:p>
            <a:r>
              <a:rPr lang="en-GB" dirty="0"/>
              <a:t>See what Eclipse does to analyse your code – type “Java Compile Errors/Warnings Preferences” into Help &gt; Search to see the full list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39F8E-0541-4931-833D-859674F0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603661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Analysis and Compilers</a:t>
            </a:r>
          </a:p>
        </p:txBody>
      </p:sp>
    </p:spTree>
    <p:extLst>
      <p:ext uri="{BB962C8B-B14F-4D97-AF65-F5344CB8AC3E}">
        <p14:creationId xmlns:p14="http://schemas.microsoft.com/office/powerpoint/2010/main" val="185246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ource leak example">
            <a:extLst>
              <a:ext uri="{FF2B5EF4-FFF2-40B4-BE49-F238E27FC236}">
                <a16:creationId xmlns:a16="http://schemas.microsoft.com/office/drawing/2014/main" id="{1F168BEC-C9C5-4C27-A89A-D85387DC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0" y="381000"/>
            <a:ext cx="842833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39351-EDB6-445A-8AB8-0BFE71E5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Your examination of code is also supported by debugging tools </a:t>
            </a:r>
          </a:p>
          <a:p>
            <a:r>
              <a:rPr lang="en-GB" dirty="0"/>
              <a:t>Debuggers typically allow step-by-step execution of your code, 1 line at a time to see what is happening</a:t>
            </a:r>
          </a:p>
          <a:p>
            <a:pPr lvl="1"/>
            <a:r>
              <a:rPr lang="en-GB" dirty="0"/>
              <a:t>Saves you writing: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(“Here”);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Considerably more powerful than that – step-by-step execution of code and full inspection of all variables possible with the debugger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EF239-B29B-4BC0-8E1C-D58457BE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Debuggers</a:t>
            </a:r>
          </a:p>
        </p:txBody>
      </p:sp>
    </p:spTree>
    <p:extLst>
      <p:ext uri="{BB962C8B-B14F-4D97-AF65-F5344CB8AC3E}">
        <p14:creationId xmlns:p14="http://schemas.microsoft.com/office/powerpoint/2010/main" val="189810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A744F-F114-49A5-B6C6-7F72811B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80" y="1252586"/>
            <a:ext cx="4403920" cy="3519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Set a breakpoint in eclipse by right clicking and choosing Toggle Breakpoint on a specific line of code</a:t>
            </a:r>
          </a:p>
          <a:p>
            <a:r>
              <a:rPr lang="en-GB" dirty="0"/>
              <a:t>Execution of the code will now pause when it comes to that line</a:t>
            </a:r>
          </a:p>
          <a:p>
            <a:r>
              <a:rPr lang="en-GB" dirty="0"/>
              <a:t>You should be asked to switch to the debug viewer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B91D99-6C4F-43FD-8133-5CC8C01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Breakpoints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129F6-893A-4C7A-83AD-08697A2F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73" y="1170916"/>
            <a:ext cx="3626427" cy="38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E24C6C-8461-4A2A-B433-83008B41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60" y="1099540"/>
            <a:ext cx="4217441" cy="35196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debug view shows you the status of the different variables that are currently declared</a:t>
            </a:r>
          </a:p>
          <a:p>
            <a:r>
              <a:rPr lang="en-GB" dirty="0"/>
              <a:t>This allows you to check the expected state of the program against the actual state</a:t>
            </a:r>
          </a:p>
          <a:p>
            <a:r>
              <a:rPr lang="en-GB" dirty="0"/>
              <a:t>Source code is still open and hovering your cursor over a variable will also show you it’s current status</a:t>
            </a:r>
          </a:p>
          <a:p>
            <a:r>
              <a:rPr lang="en-GB" dirty="0"/>
              <a:t>Right clicking on a variable lets you change it in this tab!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6B286A-4B46-45EE-A3A7-0A0ECA88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853137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Inspecting variables in debug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EF9E0-D138-450C-A5B3-F6CA9079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43" y="1263045"/>
            <a:ext cx="3744417" cy="31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8842-13B7-4EBD-8DD7-95E4A61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993900"/>
            <a:ext cx="7325961" cy="2841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debugger lets you decide if you want to:</a:t>
            </a:r>
          </a:p>
          <a:p>
            <a:r>
              <a:rPr lang="en-GB" dirty="0"/>
              <a:t>Resume operation – run until the next breakpoint or until the program terminates</a:t>
            </a:r>
          </a:p>
          <a:p>
            <a:r>
              <a:rPr lang="en-GB" dirty="0"/>
              <a:t>Pause (if the code is currently executing –useful if code hangs or in real time apps)</a:t>
            </a:r>
          </a:p>
          <a:p>
            <a:r>
              <a:rPr lang="en-GB" dirty="0"/>
              <a:t>Terminate thee program</a:t>
            </a:r>
          </a:p>
          <a:p>
            <a:r>
              <a:rPr lang="en-GB" dirty="0"/>
              <a:t>Step in – execute the next line of code</a:t>
            </a:r>
          </a:p>
          <a:p>
            <a:r>
              <a:rPr lang="en-GB" dirty="0"/>
              <a:t>Step over – move past a line of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C27F1-0277-4D55-B526-953A114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90833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Resume, Stepping in, and Over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4CAD3-5687-4B6E-9851-7FF97E5C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27" y="1301760"/>
            <a:ext cx="4336145" cy="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34B36-9839-4E1A-A892-469F23BE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49" y="1185116"/>
            <a:ext cx="3505200" cy="39017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debug window shows where you are in the execution of your program </a:t>
            </a:r>
          </a:p>
          <a:p>
            <a:r>
              <a:rPr lang="en-GB" dirty="0"/>
              <a:t>Particularly useful when you are stepping into execution and find yourself deep in the underlying libraries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BD45A1-3686-4F38-A420-410658C1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Debug window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C38B2-25C6-4E92-AC82-BE0DAE56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72" y="803038"/>
            <a:ext cx="4346379" cy="4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2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39351-EDB6-445A-8AB8-0BFE71E5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0" y="2571750"/>
            <a:ext cx="8032440" cy="22653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Double right-clicking on the line a variable is declared on will set a watchpoint on that variable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choose if this will pause execution when the variable is changed or when it is accessed</a:t>
            </a:r>
          </a:p>
          <a:p>
            <a:r>
              <a:rPr lang="en-GB" dirty="0"/>
              <a:t>Useful for pinpointing errors when you know that some piece of code is causing a mistake by altering a variable but don’t know which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Especially exciting conditionals can be used to, for example, pause when a pointer moves past a known boundary!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EF239-B29B-4BC0-8E1C-D58457BE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84483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Watchpoints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5782B-79F0-49C9-B247-20670106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21" y="678601"/>
            <a:ext cx="722095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733E3-6634-4A6A-9555-28788310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2190697"/>
            <a:ext cx="7325961" cy="2645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When your code throws an unhandled exception you get a stack trace in the console window</a:t>
            </a:r>
          </a:p>
          <a:p>
            <a:r>
              <a:rPr lang="en-GB" dirty="0"/>
              <a:t>The various methods active at the time are shown</a:t>
            </a:r>
          </a:p>
          <a:p>
            <a:r>
              <a:rPr lang="en-GB" dirty="0"/>
              <a:t>Clicking on the highlighted parts will take you to the lines of code being executed</a:t>
            </a:r>
          </a:p>
          <a:p>
            <a:r>
              <a:rPr lang="en-GB" dirty="0"/>
              <a:t>In general, you want to look for your code and not underlying libraries to interpret these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B8E23F-D6A2-430E-B2DA-18491084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71783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Exceptions and Stack Traces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7FBAB-E49E-45E6-AE6C-81AAE289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4" y="1225497"/>
            <a:ext cx="714474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Bug patterns are recurring correlations between signalled errors and underlying bugs in a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Common pitfalls of a programming language are documented so that developers can learn to avoid them.</a:t>
            </a:r>
          </a:p>
          <a:p>
            <a:r>
              <a:rPr lang="en-GB" dirty="0"/>
              <a:t>How to identify them</a:t>
            </a:r>
          </a:p>
          <a:p>
            <a:r>
              <a:rPr lang="en-GB" dirty="0"/>
              <a:t>How to treat them</a:t>
            </a:r>
          </a:p>
          <a:p>
            <a:r>
              <a:rPr lang="en-GB" dirty="0"/>
              <a:t>How to prevent them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</a:t>
            </a:r>
          </a:p>
        </p:txBody>
      </p:sp>
    </p:spTree>
    <p:extLst>
      <p:ext uri="{BB962C8B-B14F-4D97-AF65-F5344CB8AC3E}">
        <p14:creationId xmlns:p14="http://schemas.microsoft.com/office/powerpoint/2010/main" val="42201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 fontScale="70000" lnSpcReduction="20000"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What is a Bug Pattern? </a:t>
            </a:r>
            <a:r>
              <a:rPr lang="en-GB" dirty="0"/>
              <a:t>Common mistakes in code that appear often enough to have their own names and categories</a:t>
            </a: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Introduction to bug analysis – Range of techniques out there, we focus on individual ones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Automated/Static analysis – Looking for approximate errors in code, a part of compilers in the modern era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The debugger – Powerful tool with a wide range of abilities, including step-by-step execution, variable watching and modification and exception tracing - your best friend debugging your own code!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Vulnerable Code: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generateSecretToken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Random r = new Random();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Long.toHexString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r.nextLong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0"/>
            <a:ext cx="6030256" cy="1459832"/>
          </a:xfrm>
        </p:spPr>
        <p:txBody>
          <a:bodyPr>
            <a:normAutofit/>
          </a:bodyPr>
          <a:lstStyle/>
          <a:p>
            <a:r>
              <a:rPr lang="en-GB" dirty="0"/>
              <a:t>Bug pattern: Predictable random number generation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Solution: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org.apache.commons.codec.binary.Hex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generateSecretToken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secRandom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byte[] result = new byte[32];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secRandom.nextBytes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Hex.encodeHexString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Fixing bad random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D67AF-BA35-4FCC-9D29-1FA485D20F73}"/>
              </a:ext>
            </a:extLst>
          </p:cNvPr>
          <p:cNvSpPr txBox="1"/>
          <p:nvPr/>
        </p:nvSpPr>
        <p:spPr>
          <a:xfrm rot="20574149">
            <a:off x="5531016" y="3282234"/>
            <a:ext cx="258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Replace with something stronger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2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Serialization and deserialization are the process of turning objects into byte streams and back again</a:t>
            </a:r>
          </a:p>
          <a:p>
            <a:r>
              <a:rPr lang="en-GB" dirty="0"/>
              <a:t>Used for storage in file systems and network transmission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Deserialization is a sensible operation but it has an extensive history of vulnerabilities.</a:t>
            </a:r>
          </a:p>
          <a:p>
            <a:r>
              <a:rPr lang="en-GB" dirty="0"/>
              <a:t>Object deserialization of untrusted data can lead to remote code execution.</a:t>
            </a:r>
          </a:p>
          <a:p>
            <a:pPr lvl="1"/>
            <a:r>
              <a:rPr lang="en-GB" dirty="0"/>
              <a:t>This is a very significant security risk! An easy way for someone to take over your system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patterns: Object </a:t>
            </a:r>
            <a:r>
              <a:rPr lang="en-GB" dirty="0" err="1"/>
              <a:t>Deserilaiazation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8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The method below returns an instance of the class User Data created with information from an Input Stream:</a:t>
            </a:r>
            <a:endParaRPr lang="en-GB" dirty="0"/>
          </a:p>
          <a:p>
            <a:pPr marL="0" indent="0">
              <a:buNone/>
            </a:pPr>
            <a:endParaRPr lang="en-GB" sz="1800" dirty="0">
              <a:latin typeface="+mn-lt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deserializeObject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receivedFile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= new 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receivedFile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patterns: Object </a:t>
            </a:r>
            <a:r>
              <a:rPr lang="en-GB" dirty="0" err="1"/>
              <a:t>Deserilaiazation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74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Never </a:t>
            </a:r>
            <a:r>
              <a:rPr lang="en-GB" sz="2400" dirty="0" err="1"/>
              <a:t>deserialise</a:t>
            </a:r>
            <a:r>
              <a:rPr lang="en-GB" sz="2400" dirty="0"/>
              <a:t> input from a remote user if it can be avoided.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When it can not be avoided, you have to program checks on the domain input robustly with sanitisation.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Fixing Object </a:t>
            </a:r>
            <a:r>
              <a:rPr lang="en-GB" dirty="0" err="1"/>
              <a:t>Deserilaiazation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4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/>
              <a:t>Trust Boundaries are metaphorical lines we draw through a program. </a:t>
            </a:r>
          </a:p>
          <a:p>
            <a:r>
              <a:rPr lang="en-GB" sz="2400" dirty="0"/>
              <a:t>On one side of the line, data is assumed to be trustworthy, on the other side the data is untrusted </a:t>
            </a:r>
          </a:p>
          <a:p>
            <a:pPr lvl="1"/>
            <a:r>
              <a:rPr lang="en-GB" dirty="0"/>
              <a:t>(In my experience, this is sometimes an implicit line – you work to it without ever realising you have made the assumption!) </a:t>
            </a:r>
          </a:p>
          <a:p>
            <a:r>
              <a:rPr lang="en-GB" dirty="0"/>
              <a:t>Validation logic allows data to move from the untrusted side of the boundary to the trusted side – to become trusted data </a:t>
            </a:r>
          </a:p>
          <a:p>
            <a:r>
              <a:rPr lang="en-GB" dirty="0"/>
              <a:t>Trust boundary violations occur when a program blurs the line between trusted and untrusted data 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Bug patterns: Trust Boundary Violations</a:t>
            </a:r>
          </a:p>
        </p:txBody>
      </p:sp>
    </p:spTree>
    <p:extLst>
      <p:ext uri="{BB962C8B-B14F-4D97-AF65-F5344CB8AC3E}">
        <p14:creationId xmlns:p14="http://schemas.microsoft.com/office/powerpoint/2010/main" val="243695031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68ff7936-d9d7-425f-a6cc-ee63e8aaf06b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7B785-925A-411B-8AB4-4295471858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37844</TotalTime>
  <Words>1791</Words>
  <Application>Microsoft Office PowerPoint</Application>
  <PresentationFormat>On-screen Show (16:9)</PresentationFormat>
  <Paragraphs>215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UoG_PowerPoint_16.9</vt:lpstr>
      <vt:lpstr>Object Orientated Software Engineering</vt:lpstr>
      <vt:lpstr>Outline</vt:lpstr>
      <vt:lpstr>Bug patterns</vt:lpstr>
      <vt:lpstr>Bug pattern: Predictable random number generation </vt:lpstr>
      <vt:lpstr>Fixing bad random</vt:lpstr>
      <vt:lpstr>Bug patterns: Object Deserilaiazation</vt:lpstr>
      <vt:lpstr>Bug patterns: Object Deserilaiazation</vt:lpstr>
      <vt:lpstr>Fixing Object Deserilaiazation</vt:lpstr>
      <vt:lpstr>Bug patterns: Trust Boundary Violations</vt:lpstr>
      <vt:lpstr>Bug patterns: Trust Boundary Violations</vt:lpstr>
      <vt:lpstr>Bug patterns: Null pointer exceptions</vt:lpstr>
      <vt:lpstr>Bugs patterns: Infinite recurssion</vt:lpstr>
      <vt:lpstr>Bug pattern categories</vt:lpstr>
      <vt:lpstr>Bug patterns Takeaways</vt:lpstr>
      <vt:lpstr>Debugging</vt:lpstr>
      <vt:lpstr>Code Inspection</vt:lpstr>
      <vt:lpstr>Static Analysis Theory</vt:lpstr>
      <vt:lpstr>Static Analysis Trade-offs </vt:lpstr>
      <vt:lpstr>Static Analysis Trade Offs</vt:lpstr>
      <vt:lpstr>Static Analysis Trade Offs</vt:lpstr>
      <vt:lpstr>Static Analysis and Compilers</vt:lpstr>
      <vt:lpstr>PowerPoint Presentation</vt:lpstr>
      <vt:lpstr>Debuggers</vt:lpstr>
      <vt:lpstr>Breakpoints</vt:lpstr>
      <vt:lpstr>Inspecting variables in debug</vt:lpstr>
      <vt:lpstr>Resume, Stepping in, and Over</vt:lpstr>
      <vt:lpstr>Debug window </vt:lpstr>
      <vt:lpstr>Watchpoints</vt:lpstr>
      <vt:lpstr>Exceptions and Stack Traces</vt:lpstr>
      <vt:lpstr>Outline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40</cp:revision>
  <dcterms:created xsi:type="dcterms:W3CDTF">2016-02-16T11:44:26Z</dcterms:created>
  <dcterms:modified xsi:type="dcterms:W3CDTF">2022-01-20T21:02:37Z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