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41"/>
  </p:notesMasterIdLst>
  <p:sldIdLst>
    <p:sldId id="256" r:id="rId5"/>
    <p:sldId id="332" r:id="rId6"/>
    <p:sldId id="407" r:id="rId7"/>
    <p:sldId id="408" r:id="rId8"/>
    <p:sldId id="339" r:id="rId9"/>
    <p:sldId id="373" r:id="rId10"/>
    <p:sldId id="374" r:id="rId11"/>
    <p:sldId id="376" r:id="rId12"/>
    <p:sldId id="375" r:id="rId13"/>
    <p:sldId id="377" r:id="rId14"/>
    <p:sldId id="378" r:id="rId15"/>
    <p:sldId id="379" r:id="rId16"/>
    <p:sldId id="380" r:id="rId17"/>
    <p:sldId id="381" r:id="rId18"/>
    <p:sldId id="382" r:id="rId19"/>
    <p:sldId id="390" r:id="rId20"/>
    <p:sldId id="385" r:id="rId21"/>
    <p:sldId id="386" r:id="rId22"/>
    <p:sldId id="387" r:id="rId23"/>
    <p:sldId id="388" r:id="rId24"/>
    <p:sldId id="389" r:id="rId25"/>
    <p:sldId id="384" r:id="rId26"/>
    <p:sldId id="392" r:id="rId27"/>
    <p:sldId id="396" r:id="rId28"/>
    <p:sldId id="395" r:id="rId29"/>
    <p:sldId id="397" r:id="rId30"/>
    <p:sldId id="398" r:id="rId31"/>
    <p:sldId id="399" r:id="rId32"/>
    <p:sldId id="400" r:id="rId33"/>
    <p:sldId id="401" r:id="rId34"/>
    <p:sldId id="402" r:id="rId35"/>
    <p:sldId id="403" r:id="rId36"/>
    <p:sldId id="404" r:id="rId37"/>
    <p:sldId id="405" r:id="rId38"/>
    <p:sldId id="406" r:id="rId39"/>
    <p:sldId id="383" r:id="rId40"/>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128"/>
        <a:cs typeface="+mn-cs"/>
      </a:defRPr>
    </a:lvl1pPr>
    <a:lvl2pPr marL="457200" algn="l" rtl="0" fontAlgn="base">
      <a:spcBef>
        <a:spcPct val="0"/>
      </a:spcBef>
      <a:spcAft>
        <a:spcPct val="0"/>
      </a:spcAft>
      <a:defRPr sz="2400" kern="1200">
        <a:solidFill>
          <a:schemeClr val="tx1"/>
        </a:solidFill>
        <a:latin typeface="Arial" charset="0"/>
        <a:ea typeface="ヒラギノ角ゴ Pro W3" charset="-128"/>
        <a:cs typeface="+mn-cs"/>
      </a:defRPr>
    </a:lvl2pPr>
    <a:lvl3pPr marL="914400" algn="l" rtl="0" fontAlgn="base">
      <a:spcBef>
        <a:spcPct val="0"/>
      </a:spcBef>
      <a:spcAft>
        <a:spcPct val="0"/>
      </a:spcAft>
      <a:defRPr sz="2400" kern="1200">
        <a:solidFill>
          <a:schemeClr val="tx1"/>
        </a:solidFill>
        <a:latin typeface="Arial" charset="0"/>
        <a:ea typeface="ヒラギノ角ゴ Pro W3" charset="-128"/>
        <a:cs typeface="+mn-cs"/>
      </a:defRPr>
    </a:lvl3pPr>
    <a:lvl4pPr marL="1371600" algn="l" rtl="0" fontAlgn="base">
      <a:spcBef>
        <a:spcPct val="0"/>
      </a:spcBef>
      <a:spcAft>
        <a:spcPct val="0"/>
      </a:spcAft>
      <a:defRPr sz="2400" kern="1200">
        <a:solidFill>
          <a:schemeClr val="tx1"/>
        </a:solidFill>
        <a:latin typeface="Arial" charset="0"/>
        <a:ea typeface="ヒラギノ角ゴ Pro W3" charset="-128"/>
        <a:cs typeface="+mn-cs"/>
      </a:defRPr>
    </a:lvl4pPr>
    <a:lvl5pPr marL="1828800" algn="l" rtl="0" fontAlgn="base">
      <a:spcBef>
        <a:spcPct val="0"/>
      </a:spcBef>
      <a:spcAft>
        <a:spcPct val="0"/>
      </a:spcAft>
      <a:defRPr sz="2400" kern="1200">
        <a:solidFill>
          <a:schemeClr val="tx1"/>
        </a:solidFill>
        <a:latin typeface="Arial" charset="0"/>
        <a:ea typeface="ヒラギノ角ゴ Pro W3" charset="-128"/>
        <a:cs typeface="+mn-cs"/>
      </a:defRPr>
    </a:lvl5pPr>
    <a:lvl6pPr marL="2286000" algn="l" defTabSz="914400" rtl="0" eaLnBrk="1" latinLnBrk="0" hangingPunct="1">
      <a:defRPr sz="2400" kern="1200">
        <a:solidFill>
          <a:schemeClr val="tx1"/>
        </a:solidFill>
        <a:latin typeface="Arial" charset="0"/>
        <a:ea typeface="ヒラギノ角ゴ Pro W3" charset="-128"/>
        <a:cs typeface="+mn-cs"/>
      </a:defRPr>
    </a:lvl6pPr>
    <a:lvl7pPr marL="2743200" algn="l" defTabSz="914400" rtl="0" eaLnBrk="1" latinLnBrk="0" hangingPunct="1">
      <a:defRPr sz="2400" kern="1200">
        <a:solidFill>
          <a:schemeClr val="tx1"/>
        </a:solidFill>
        <a:latin typeface="Arial" charset="0"/>
        <a:ea typeface="ヒラギノ角ゴ Pro W3" charset="-128"/>
        <a:cs typeface="+mn-cs"/>
      </a:defRPr>
    </a:lvl7pPr>
    <a:lvl8pPr marL="3200400" algn="l" defTabSz="914400" rtl="0" eaLnBrk="1" latinLnBrk="0" hangingPunct="1">
      <a:defRPr sz="2400" kern="1200">
        <a:solidFill>
          <a:schemeClr val="tx1"/>
        </a:solidFill>
        <a:latin typeface="Arial" charset="0"/>
        <a:ea typeface="ヒラギノ角ゴ Pro W3" charset="-128"/>
        <a:cs typeface="+mn-cs"/>
      </a:defRPr>
    </a:lvl8pPr>
    <a:lvl9pPr marL="3657600" algn="l" defTabSz="914400" rtl="0" eaLnBrk="1" latinLnBrk="0" hangingPunct="1">
      <a:defRPr sz="2400" kern="1200">
        <a:solidFill>
          <a:schemeClr val="tx1"/>
        </a:solidFill>
        <a:latin typeface="Arial" charset="0"/>
        <a:ea typeface="ヒラギノ角ゴ Pro W3" charset="-128"/>
        <a:cs typeface="+mn-cs"/>
      </a:defRPr>
    </a:lvl9pPr>
  </p:defaultTextStyle>
  <p:extLst>
    <p:ext uri="{521415D9-36F7-43E2-AB2F-B90AF26B5E84}">
      <p14:sectionLst xmlns:p14="http://schemas.microsoft.com/office/powerpoint/2010/main">
        <p14:section name="Default Section" id="{28182454-F338-4944-9148-2F89D088C448}">
          <p14:sldIdLst>
            <p14:sldId id="256"/>
            <p14:sldId id="332"/>
            <p14:sldId id="407"/>
            <p14:sldId id="408"/>
            <p14:sldId id="339"/>
            <p14:sldId id="373"/>
            <p14:sldId id="374"/>
            <p14:sldId id="376"/>
            <p14:sldId id="375"/>
            <p14:sldId id="377"/>
            <p14:sldId id="378"/>
            <p14:sldId id="379"/>
            <p14:sldId id="380"/>
            <p14:sldId id="381"/>
            <p14:sldId id="382"/>
            <p14:sldId id="390"/>
            <p14:sldId id="385"/>
            <p14:sldId id="386"/>
            <p14:sldId id="387"/>
            <p14:sldId id="388"/>
            <p14:sldId id="389"/>
            <p14:sldId id="384"/>
            <p14:sldId id="392"/>
            <p14:sldId id="396"/>
            <p14:sldId id="395"/>
            <p14:sldId id="397"/>
            <p14:sldId id="398"/>
            <p14:sldId id="399"/>
            <p14:sldId id="400"/>
            <p14:sldId id="401"/>
            <p14:sldId id="402"/>
            <p14:sldId id="403"/>
            <p14:sldId id="404"/>
            <p14:sldId id="405"/>
            <p14:sldId id="406"/>
            <p14:sldId id="3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00213B"/>
    <a:srgbClr val="002C50"/>
    <a:srgbClr val="032952"/>
    <a:srgbClr val="FF881B"/>
    <a:srgbClr val="FFC161"/>
    <a:srgbClr val="003560"/>
    <a:srgbClr val="0067A7"/>
    <a:srgbClr val="003865"/>
    <a:srgbClr val="284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07"/>
    <p:restoredTop sz="75206" autoAdjust="0"/>
  </p:normalViewPr>
  <p:slideViewPr>
    <p:cSldViewPr snapToGrid="0">
      <p:cViewPr varScale="1">
        <p:scale>
          <a:sx n="108" d="100"/>
          <a:sy n="108" d="100"/>
        </p:scale>
        <p:origin x="1128" y="-3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Lindsay" userId="0e91705b-98b0-4214-8725-ae319bef34a0" providerId="ADAL" clId="{DD824842-C542-40E7-A0B2-936BAB70F2C0}"/>
    <pc:docChg chg="custSel modSld sldOrd">
      <pc:chgData name="Stephen Lindsay" userId="0e91705b-98b0-4214-8725-ae319bef34a0" providerId="ADAL" clId="{DD824842-C542-40E7-A0B2-936BAB70F2C0}" dt="2022-02-02T13:26:21.975" v="231" actId="20577"/>
      <pc:docMkLst>
        <pc:docMk/>
      </pc:docMkLst>
      <pc:sldChg chg="modSp mod">
        <pc:chgData name="Stephen Lindsay" userId="0e91705b-98b0-4214-8725-ae319bef34a0" providerId="ADAL" clId="{DD824842-C542-40E7-A0B2-936BAB70F2C0}" dt="2022-01-27T18:48:27.531" v="73" actId="20577"/>
        <pc:sldMkLst>
          <pc:docMk/>
          <pc:sldMk cId="4244171547" sldId="256"/>
        </pc:sldMkLst>
        <pc:spChg chg="mod">
          <ac:chgData name="Stephen Lindsay" userId="0e91705b-98b0-4214-8725-ae319bef34a0" providerId="ADAL" clId="{DD824842-C542-40E7-A0B2-936BAB70F2C0}" dt="2022-01-27T18:48:27.531" v="73" actId="20577"/>
          <ac:spMkLst>
            <pc:docMk/>
            <pc:sldMk cId="4244171547" sldId="256"/>
            <ac:spMk id="3" creationId="{00000000-0000-0000-0000-000000000000}"/>
          </ac:spMkLst>
        </pc:spChg>
      </pc:sldChg>
      <pc:sldChg chg="modSp mod">
        <pc:chgData name="Stephen Lindsay" userId="0e91705b-98b0-4214-8725-ae319bef34a0" providerId="ADAL" clId="{DD824842-C542-40E7-A0B2-936BAB70F2C0}" dt="2022-02-02T12:58:42.188" v="74" actId="20577"/>
        <pc:sldMkLst>
          <pc:docMk/>
          <pc:sldMk cId="2463429459" sldId="332"/>
        </pc:sldMkLst>
        <pc:spChg chg="mod">
          <ac:chgData name="Stephen Lindsay" userId="0e91705b-98b0-4214-8725-ae319bef34a0" providerId="ADAL" clId="{DD824842-C542-40E7-A0B2-936BAB70F2C0}" dt="2022-02-02T12:58:42.188" v="74" actId="20577"/>
          <ac:spMkLst>
            <pc:docMk/>
            <pc:sldMk cId="2463429459" sldId="332"/>
            <ac:spMk id="3" creationId="{B98E0BFF-B0BF-5048-809D-054CAFE22444}"/>
          </ac:spMkLst>
        </pc:spChg>
      </pc:sldChg>
      <pc:sldChg chg="modSp mod">
        <pc:chgData name="Stephen Lindsay" userId="0e91705b-98b0-4214-8725-ae319bef34a0" providerId="ADAL" clId="{DD824842-C542-40E7-A0B2-936BAB70F2C0}" dt="2022-02-02T12:58:54.729" v="76" actId="27636"/>
        <pc:sldMkLst>
          <pc:docMk/>
          <pc:sldMk cId="787553732" sldId="401"/>
        </pc:sldMkLst>
        <pc:spChg chg="mod">
          <ac:chgData name="Stephen Lindsay" userId="0e91705b-98b0-4214-8725-ae319bef34a0" providerId="ADAL" clId="{DD824842-C542-40E7-A0B2-936BAB70F2C0}" dt="2022-02-02T12:58:54.729" v="76" actId="27636"/>
          <ac:spMkLst>
            <pc:docMk/>
            <pc:sldMk cId="787553732" sldId="401"/>
            <ac:spMk id="6" creationId="{09AB9514-CEE2-4920-9022-D4939E4423D2}"/>
          </ac:spMkLst>
        </pc:spChg>
      </pc:sldChg>
      <pc:sldChg chg="modSp mod">
        <pc:chgData name="Stephen Lindsay" userId="0e91705b-98b0-4214-8725-ae319bef34a0" providerId="ADAL" clId="{DD824842-C542-40E7-A0B2-936BAB70F2C0}" dt="2022-02-02T12:59:36.295" v="178" actId="20577"/>
        <pc:sldMkLst>
          <pc:docMk/>
          <pc:sldMk cId="2388993241" sldId="402"/>
        </pc:sldMkLst>
        <pc:spChg chg="mod">
          <ac:chgData name="Stephen Lindsay" userId="0e91705b-98b0-4214-8725-ae319bef34a0" providerId="ADAL" clId="{DD824842-C542-40E7-A0B2-936BAB70F2C0}" dt="2022-02-02T12:59:36.295" v="178" actId="20577"/>
          <ac:spMkLst>
            <pc:docMk/>
            <pc:sldMk cId="2388993241" sldId="402"/>
            <ac:spMk id="6" creationId="{09AB9514-CEE2-4920-9022-D4939E4423D2}"/>
          </ac:spMkLst>
        </pc:spChg>
      </pc:sldChg>
      <pc:sldChg chg="modSp mod">
        <pc:chgData name="Stephen Lindsay" userId="0e91705b-98b0-4214-8725-ae319bef34a0" providerId="ADAL" clId="{DD824842-C542-40E7-A0B2-936BAB70F2C0}" dt="2022-02-02T12:59:52.278" v="196" actId="20577"/>
        <pc:sldMkLst>
          <pc:docMk/>
          <pc:sldMk cId="855296987" sldId="403"/>
        </pc:sldMkLst>
        <pc:spChg chg="mod">
          <ac:chgData name="Stephen Lindsay" userId="0e91705b-98b0-4214-8725-ae319bef34a0" providerId="ADAL" clId="{DD824842-C542-40E7-A0B2-936BAB70F2C0}" dt="2022-02-02T12:59:52.278" v="196" actId="20577"/>
          <ac:spMkLst>
            <pc:docMk/>
            <pc:sldMk cId="855296987" sldId="403"/>
            <ac:spMk id="6" creationId="{09AB9514-CEE2-4920-9022-D4939E4423D2}"/>
          </ac:spMkLst>
        </pc:spChg>
      </pc:sldChg>
      <pc:sldChg chg="modSp mod ord">
        <pc:chgData name="Stephen Lindsay" userId="0e91705b-98b0-4214-8725-ae319bef34a0" providerId="ADAL" clId="{DD824842-C542-40E7-A0B2-936BAB70F2C0}" dt="2022-02-02T13:20:48.901" v="229" actId="20577"/>
        <pc:sldMkLst>
          <pc:docMk/>
          <pc:sldMk cId="1996749011" sldId="404"/>
        </pc:sldMkLst>
        <pc:spChg chg="mod">
          <ac:chgData name="Stephen Lindsay" userId="0e91705b-98b0-4214-8725-ae319bef34a0" providerId="ADAL" clId="{DD824842-C542-40E7-A0B2-936BAB70F2C0}" dt="2022-02-02T13:20:48.901" v="229" actId="20577"/>
          <ac:spMkLst>
            <pc:docMk/>
            <pc:sldMk cId="1996749011" sldId="404"/>
            <ac:spMk id="6" creationId="{09AB9514-CEE2-4920-9022-D4939E4423D2}"/>
          </ac:spMkLst>
        </pc:spChg>
      </pc:sldChg>
      <pc:sldChg chg="ord">
        <pc:chgData name="Stephen Lindsay" userId="0e91705b-98b0-4214-8725-ae319bef34a0" providerId="ADAL" clId="{DD824842-C542-40E7-A0B2-936BAB70F2C0}" dt="2022-02-02T13:00:46.444" v="225"/>
        <pc:sldMkLst>
          <pc:docMk/>
          <pc:sldMk cId="2142889479" sldId="405"/>
        </pc:sldMkLst>
      </pc:sldChg>
      <pc:sldChg chg="modSp mod ord">
        <pc:chgData name="Stephen Lindsay" userId="0e91705b-98b0-4214-8725-ae319bef34a0" providerId="ADAL" clId="{DD824842-C542-40E7-A0B2-936BAB70F2C0}" dt="2022-02-02T13:26:21.975" v="231" actId="20577"/>
        <pc:sldMkLst>
          <pc:docMk/>
          <pc:sldMk cId="3496240308" sldId="406"/>
        </pc:sldMkLst>
        <pc:spChg chg="mod">
          <ac:chgData name="Stephen Lindsay" userId="0e91705b-98b0-4214-8725-ae319bef34a0" providerId="ADAL" clId="{DD824842-C542-40E7-A0B2-936BAB70F2C0}" dt="2022-02-02T13:26:21.975" v="231" actId="20577"/>
          <ac:spMkLst>
            <pc:docMk/>
            <pc:sldMk cId="3496240308" sldId="406"/>
            <ac:spMk id="3" creationId="{26F1C39C-C4E1-4F02-B84A-003AE09F37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433B5-D728-E146-B948-C37A5EC05FB8}" type="datetimeFigureOut">
              <a:rPr lang="en-US" smtClean="0"/>
              <a:t>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02F00-C535-204F-B4B5-528FB2DC4FE2}" type="slidenum">
              <a:rPr lang="en-US" smtClean="0"/>
              <a:t>‹#›</a:t>
            </a:fld>
            <a:endParaRPr lang="en-US" dirty="0"/>
          </a:p>
        </p:txBody>
      </p:sp>
    </p:spTree>
    <p:extLst>
      <p:ext uri="{BB962C8B-B14F-4D97-AF65-F5344CB8AC3E}">
        <p14:creationId xmlns:p14="http://schemas.microsoft.com/office/powerpoint/2010/main" val="94456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a:t>
            </a:fld>
            <a:endParaRPr lang="en-US" dirty="0"/>
          </a:p>
        </p:txBody>
      </p:sp>
    </p:spTree>
    <p:extLst>
      <p:ext uri="{BB962C8B-B14F-4D97-AF65-F5344CB8AC3E}">
        <p14:creationId xmlns:p14="http://schemas.microsoft.com/office/powerpoint/2010/main" val="3787943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23</a:t>
            </a:fld>
            <a:endParaRPr lang="en-US" dirty="0"/>
          </a:p>
        </p:txBody>
      </p:sp>
    </p:spTree>
    <p:extLst>
      <p:ext uri="{BB962C8B-B14F-4D97-AF65-F5344CB8AC3E}">
        <p14:creationId xmlns:p14="http://schemas.microsoft.com/office/powerpoint/2010/main" val="2512548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24</a:t>
            </a:fld>
            <a:endParaRPr lang="en-US" dirty="0"/>
          </a:p>
        </p:txBody>
      </p:sp>
    </p:spTree>
    <p:extLst>
      <p:ext uri="{BB962C8B-B14F-4D97-AF65-F5344CB8AC3E}">
        <p14:creationId xmlns:p14="http://schemas.microsoft.com/office/powerpoint/2010/main" val="38533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25</a:t>
            </a:fld>
            <a:endParaRPr lang="en-US" dirty="0"/>
          </a:p>
        </p:txBody>
      </p:sp>
    </p:spTree>
    <p:extLst>
      <p:ext uri="{BB962C8B-B14F-4D97-AF65-F5344CB8AC3E}">
        <p14:creationId xmlns:p14="http://schemas.microsoft.com/office/powerpoint/2010/main" val="118578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feel basic sometimes – you have lots of small, simple classes, but this is the start of good OOP!</a:t>
            </a:r>
          </a:p>
        </p:txBody>
      </p:sp>
      <p:sp>
        <p:nvSpPr>
          <p:cNvPr id="4" name="Slide Number Placeholder 3"/>
          <p:cNvSpPr>
            <a:spLocks noGrp="1"/>
          </p:cNvSpPr>
          <p:nvPr>
            <p:ph type="sldNum" sz="quarter" idx="5"/>
          </p:nvPr>
        </p:nvSpPr>
        <p:spPr/>
        <p:txBody>
          <a:bodyPr/>
          <a:lstStyle/>
          <a:p>
            <a:fld id="{34A02F00-C535-204F-B4B5-528FB2DC4FE2}" type="slidenum">
              <a:rPr lang="en-US" smtClean="0"/>
              <a:t>26</a:t>
            </a:fld>
            <a:endParaRPr lang="en-US" dirty="0"/>
          </a:p>
        </p:txBody>
      </p:sp>
    </p:spTree>
    <p:extLst>
      <p:ext uri="{BB962C8B-B14F-4D97-AF65-F5344CB8AC3E}">
        <p14:creationId xmlns:p14="http://schemas.microsoft.com/office/powerpoint/2010/main" val="108013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27</a:t>
            </a:fld>
            <a:endParaRPr lang="en-US" dirty="0"/>
          </a:p>
        </p:txBody>
      </p:sp>
    </p:spTree>
    <p:extLst>
      <p:ext uri="{BB962C8B-B14F-4D97-AF65-F5344CB8AC3E}">
        <p14:creationId xmlns:p14="http://schemas.microsoft.com/office/powerpoint/2010/main" val="2797148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28</a:t>
            </a:fld>
            <a:endParaRPr lang="en-US" dirty="0"/>
          </a:p>
        </p:txBody>
      </p:sp>
    </p:spTree>
    <p:extLst>
      <p:ext uri="{BB962C8B-B14F-4D97-AF65-F5344CB8AC3E}">
        <p14:creationId xmlns:p14="http://schemas.microsoft.com/office/powerpoint/2010/main" val="1630252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29</a:t>
            </a:fld>
            <a:endParaRPr lang="en-US" dirty="0"/>
          </a:p>
        </p:txBody>
      </p:sp>
    </p:spTree>
    <p:extLst>
      <p:ext uri="{BB962C8B-B14F-4D97-AF65-F5344CB8AC3E}">
        <p14:creationId xmlns:p14="http://schemas.microsoft.com/office/powerpoint/2010/main" val="861689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30</a:t>
            </a:fld>
            <a:endParaRPr lang="en-US" dirty="0"/>
          </a:p>
        </p:txBody>
      </p:sp>
    </p:spTree>
    <p:extLst>
      <p:ext uri="{BB962C8B-B14F-4D97-AF65-F5344CB8AC3E}">
        <p14:creationId xmlns:p14="http://schemas.microsoft.com/office/powerpoint/2010/main" val="2289079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31</a:t>
            </a:fld>
            <a:endParaRPr lang="en-US" dirty="0"/>
          </a:p>
        </p:txBody>
      </p:sp>
    </p:spTree>
    <p:extLst>
      <p:ext uri="{BB962C8B-B14F-4D97-AF65-F5344CB8AC3E}">
        <p14:creationId xmlns:p14="http://schemas.microsoft.com/office/powerpoint/2010/main" val="3836711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32</a:t>
            </a:fld>
            <a:endParaRPr lang="en-US" dirty="0"/>
          </a:p>
        </p:txBody>
      </p:sp>
    </p:spTree>
    <p:extLst>
      <p:ext uri="{BB962C8B-B14F-4D97-AF65-F5344CB8AC3E}">
        <p14:creationId xmlns:p14="http://schemas.microsoft.com/office/powerpoint/2010/main" val="228468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a:t>
            </a:fld>
            <a:endParaRPr lang="en-US" dirty="0"/>
          </a:p>
        </p:txBody>
      </p:sp>
    </p:spTree>
    <p:extLst>
      <p:ext uri="{BB962C8B-B14F-4D97-AF65-F5344CB8AC3E}">
        <p14:creationId xmlns:p14="http://schemas.microsoft.com/office/powerpoint/2010/main" val="1769426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33</a:t>
            </a:fld>
            <a:endParaRPr lang="en-US" dirty="0"/>
          </a:p>
        </p:txBody>
      </p:sp>
    </p:spTree>
    <p:extLst>
      <p:ext uri="{BB962C8B-B14F-4D97-AF65-F5344CB8AC3E}">
        <p14:creationId xmlns:p14="http://schemas.microsoft.com/office/powerpoint/2010/main" val="940546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36</a:t>
            </a:fld>
            <a:endParaRPr lang="en-US" dirty="0"/>
          </a:p>
        </p:txBody>
      </p:sp>
    </p:spTree>
    <p:extLst>
      <p:ext uri="{BB962C8B-B14F-4D97-AF65-F5344CB8AC3E}">
        <p14:creationId xmlns:p14="http://schemas.microsoft.com/office/powerpoint/2010/main" val="208254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5</a:t>
            </a:fld>
            <a:endParaRPr lang="en-US" dirty="0"/>
          </a:p>
        </p:txBody>
      </p:sp>
    </p:spTree>
    <p:extLst>
      <p:ext uri="{BB962C8B-B14F-4D97-AF65-F5344CB8AC3E}">
        <p14:creationId xmlns:p14="http://schemas.microsoft.com/office/powerpoint/2010/main" val="124646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9</a:t>
            </a:fld>
            <a:endParaRPr lang="en-US" dirty="0"/>
          </a:p>
        </p:txBody>
      </p:sp>
    </p:spTree>
    <p:extLst>
      <p:ext uri="{BB962C8B-B14F-4D97-AF65-F5344CB8AC3E}">
        <p14:creationId xmlns:p14="http://schemas.microsoft.com/office/powerpoint/2010/main" val="1374470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11</a:t>
            </a:fld>
            <a:endParaRPr lang="en-US" dirty="0"/>
          </a:p>
        </p:txBody>
      </p:sp>
    </p:spTree>
    <p:extLst>
      <p:ext uri="{BB962C8B-B14F-4D97-AF65-F5344CB8AC3E}">
        <p14:creationId xmlns:p14="http://schemas.microsoft.com/office/powerpoint/2010/main" val="231375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13</a:t>
            </a:fld>
            <a:endParaRPr lang="en-US" dirty="0"/>
          </a:p>
        </p:txBody>
      </p:sp>
    </p:spTree>
    <p:extLst>
      <p:ext uri="{BB962C8B-B14F-4D97-AF65-F5344CB8AC3E}">
        <p14:creationId xmlns:p14="http://schemas.microsoft.com/office/powerpoint/2010/main" val="760599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15</a:t>
            </a:fld>
            <a:endParaRPr lang="en-US" dirty="0"/>
          </a:p>
        </p:txBody>
      </p:sp>
    </p:spTree>
    <p:extLst>
      <p:ext uri="{BB962C8B-B14F-4D97-AF65-F5344CB8AC3E}">
        <p14:creationId xmlns:p14="http://schemas.microsoft.com/office/powerpoint/2010/main" val="121237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16</a:t>
            </a:fld>
            <a:endParaRPr lang="en-US" dirty="0"/>
          </a:p>
        </p:txBody>
      </p:sp>
    </p:spTree>
    <p:extLst>
      <p:ext uri="{BB962C8B-B14F-4D97-AF65-F5344CB8AC3E}">
        <p14:creationId xmlns:p14="http://schemas.microsoft.com/office/powerpoint/2010/main" val="2883557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22</a:t>
            </a:fld>
            <a:endParaRPr lang="en-US" dirty="0"/>
          </a:p>
        </p:txBody>
      </p:sp>
    </p:spTree>
    <p:extLst>
      <p:ext uri="{BB962C8B-B14F-4D97-AF65-F5344CB8AC3E}">
        <p14:creationId xmlns:p14="http://schemas.microsoft.com/office/powerpoint/2010/main" val="3979513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1" y="970578"/>
            <a:ext cx="10974309" cy="4924035"/>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 name="Content Placeholder 2"/>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7" name="Rectangle 6">
            <a:extLst>
              <a:ext uri="{FF2B5EF4-FFF2-40B4-BE49-F238E27FC236}">
                <a16:creationId xmlns:a16="http://schemas.microsoft.com/office/drawing/2014/main" id="{585E7994-B23F-425C-853E-A7A39603EC37}"/>
              </a:ext>
            </a:extLst>
          </p:cNvPr>
          <p:cNvSpPr/>
          <p:nvPr userDrawn="1"/>
        </p:nvSpPr>
        <p:spPr bwMode="auto">
          <a:xfrm>
            <a:off x="2186151" y="-278436"/>
            <a:ext cx="8788158" cy="1249014"/>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4" name="Title 1"/>
          <p:cNvSpPr>
            <a:spLocks noGrp="1"/>
          </p:cNvSpPr>
          <p:nvPr>
            <p:ph type="title" hasCustomPrompt="1"/>
          </p:nvPr>
        </p:nvSpPr>
        <p:spPr>
          <a:xfrm>
            <a:off x="2473664" y="180896"/>
            <a:ext cx="3744417" cy="504055"/>
          </a:xfrm>
          <a:prstGeom prst="rect">
            <a:avLst/>
          </a:prstGeom>
        </p:spPr>
        <p:txBody>
          <a:bodyPr>
            <a:normAutofit/>
          </a:bodyPr>
          <a:lstStyle>
            <a:lvl1pPr>
              <a:defRPr sz="3200">
                <a:solidFill>
                  <a:srgbClr val="00213B"/>
                </a:solidFill>
                <a:latin typeface="Arial" charset="0"/>
                <a:ea typeface="Arial" charset="0"/>
                <a:cs typeface="Arial" charset="0"/>
              </a:defRPr>
            </a:lvl1pPr>
          </a:lstStyle>
          <a:p>
            <a:r>
              <a:rPr lang="en-US" sz="2400" dirty="0"/>
              <a:t>Title: Font size 32</a:t>
            </a:r>
          </a:p>
        </p:txBody>
      </p:sp>
    </p:spTree>
    <p:extLst>
      <p:ext uri="{BB962C8B-B14F-4D97-AF65-F5344CB8AC3E}">
        <p14:creationId xmlns:p14="http://schemas.microsoft.com/office/powerpoint/2010/main" val="26634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The South Front of the University">
            <a:extLst>
              <a:ext uri="{FF2B5EF4-FFF2-40B4-BE49-F238E27FC236}">
                <a16:creationId xmlns:a16="http://schemas.microsoft.com/office/drawing/2014/main" id="{1DF6FC90-00C1-4CB0-A001-B35ADC00539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5" name="Title 1">
            <a:extLst>
              <a:ext uri="{FF2B5EF4-FFF2-40B4-BE49-F238E27FC236}">
                <a16:creationId xmlns:a16="http://schemas.microsoft.com/office/drawing/2014/main" id="{1B9978F3-40AA-B047-B077-E6C1CE004DED}"/>
              </a:ext>
            </a:extLst>
          </p:cNvPr>
          <p:cNvSpPr>
            <a:spLocks noGrp="1"/>
          </p:cNvSpPr>
          <p:nvPr>
            <p:ph type="ctrTitle"/>
          </p:nvPr>
        </p:nvSpPr>
        <p:spPr>
          <a:xfrm>
            <a:off x="517814" y="1243445"/>
            <a:ext cx="4972050" cy="592282"/>
          </a:xfrm>
        </p:spPr>
        <p:txBody>
          <a:bodyPr/>
          <a:lstStyle>
            <a:lvl1pPr algn="l">
              <a:defRPr/>
            </a:lvl1pPr>
          </a:lstStyle>
          <a:p>
            <a:endParaRPr lang="en-GB" dirty="0"/>
          </a:p>
        </p:txBody>
      </p:sp>
      <p:sp>
        <p:nvSpPr>
          <p:cNvPr id="9" name="Subtitle 2">
            <a:extLst>
              <a:ext uri="{FF2B5EF4-FFF2-40B4-BE49-F238E27FC236}">
                <a16:creationId xmlns:a16="http://schemas.microsoft.com/office/drawing/2014/main" id="{157762F7-94EF-0744-BA0E-BF26083BC292}"/>
              </a:ext>
            </a:extLst>
          </p:cNvPr>
          <p:cNvSpPr>
            <a:spLocks noGrp="1"/>
          </p:cNvSpPr>
          <p:nvPr>
            <p:ph type="subTitle" idx="4294967295"/>
          </p:nvPr>
        </p:nvSpPr>
        <p:spPr>
          <a:xfrm>
            <a:off x="517923" y="2262188"/>
            <a:ext cx="4260056" cy="466725"/>
          </a:xfrm>
        </p:spPr>
        <p:txBody>
          <a:bodyPr/>
          <a:lstStyle/>
          <a:p>
            <a:endParaRPr lang="en-GB" dirty="0"/>
          </a:p>
        </p:txBody>
      </p:sp>
      <p:sp>
        <p:nvSpPr>
          <p:cNvPr id="8" name="Content Placeholder 2">
            <a:extLst>
              <a:ext uri="{FF2B5EF4-FFF2-40B4-BE49-F238E27FC236}">
                <a16:creationId xmlns:a16="http://schemas.microsoft.com/office/drawing/2014/main" id="{07FF0C31-CF1B-4F77-A6F6-BE8FB5A7FD5D}"/>
              </a:ext>
            </a:extLst>
          </p:cNvPr>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12" name="Title 1">
            <a:extLst>
              <a:ext uri="{FF2B5EF4-FFF2-40B4-BE49-F238E27FC236}">
                <a16:creationId xmlns:a16="http://schemas.microsoft.com/office/drawing/2014/main" id="{E523DAA4-EBC7-44C3-8FA8-DDBC7810F0C3}"/>
              </a:ext>
            </a:extLst>
          </p:cNvPr>
          <p:cNvSpPr txBox="1">
            <a:spLocks/>
          </p:cNvSpPr>
          <p:nvPr userDrawn="1"/>
        </p:nvSpPr>
        <p:spPr>
          <a:xfrm>
            <a:off x="2473664" y="180896"/>
            <a:ext cx="3744417" cy="504055"/>
          </a:xfrm>
          <a:prstGeom prst="rect">
            <a:avLst/>
          </a:prstGeom>
        </p:spPr>
        <p:txBody>
          <a:bodyPr vert="horz" lIns="91440" tIns="45720" rIns="91440" bIns="45720" rtlCol="0" anchor="ctr">
            <a:normAutofit/>
          </a:bodyPr>
          <a:lstStyle>
            <a:lvl1pPr algn="l" rtl="0" eaLnBrk="1" fontAlgn="base" hangingPunct="1">
              <a:lnSpc>
                <a:spcPct val="90000"/>
              </a:lnSpc>
              <a:spcBef>
                <a:spcPct val="0"/>
              </a:spcBef>
              <a:spcAft>
                <a:spcPct val="0"/>
              </a:spcAft>
              <a:defRPr sz="2800" b="1" spc="-10">
                <a:solidFill>
                  <a:schemeClr val="bg1"/>
                </a:solidFill>
                <a:latin typeface="Arial" charset="0"/>
                <a:ea typeface="Arial" charset="0"/>
                <a:cs typeface="Arial" charset="0"/>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a:lstStyle>
          <a:p>
            <a:r>
              <a:rPr lang="en-US" sz="2400" kern="0" dirty="0">
                <a:solidFill>
                  <a:srgbClr val="032952"/>
                </a:solidFill>
              </a:rPr>
              <a:t>Title: Font size 24</a:t>
            </a:r>
          </a:p>
        </p:txBody>
      </p:sp>
    </p:spTree>
    <p:extLst>
      <p:ext uri="{BB962C8B-B14F-4D97-AF65-F5344CB8AC3E}">
        <p14:creationId xmlns:p14="http://schemas.microsoft.com/office/powerpoint/2010/main" val="939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rgbClr val="969696"/>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rgbClr val="969696"/>
                                      </p:to>
                                    </p:animClr>
                                  </p:sub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Lst>
      </p:bldP>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1" y="-376988"/>
            <a:ext cx="10974309" cy="6271602"/>
          </a:xfrm>
          <a:prstGeom prst="rect">
            <a:avLst/>
          </a:prstGeom>
          <a:solidFill>
            <a:schemeClr val="bg1">
              <a:alpha val="8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8391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30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772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C50"/>
        </a:solidFill>
        <a:effectLst/>
      </p:bgPr>
    </p:bg>
    <p:spTree>
      <p:nvGrpSpPr>
        <p:cNvPr id="1" name=""/>
        <p:cNvGrpSpPr/>
        <p:nvPr/>
      </p:nvGrpSpPr>
      <p:grpSpPr>
        <a:xfrm>
          <a:off x="0" y="0"/>
          <a:ext cx="0" cy="0"/>
          <a:chOff x="0" y="0"/>
          <a:chExt cx="0" cy="0"/>
        </a:xfrm>
      </p:grpSpPr>
      <p:sp>
        <p:nvSpPr>
          <p:cNvPr id="3" name="Title Placeholder 2">
            <a:extLst>
              <a:ext uri="{FF2B5EF4-FFF2-40B4-BE49-F238E27FC236}">
                <a16:creationId xmlns:a16="http://schemas.microsoft.com/office/drawing/2014/main" id="{AB1E1083-3ECC-4E96-B3E0-1CF227125DCA}"/>
              </a:ext>
            </a:extLst>
          </p:cNvPr>
          <p:cNvSpPr>
            <a:spLocks noGrp="1"/>
          </p:cNvSpPr>
          <p:nvPr>
            <p:ph type="title"/>
          </p:nvPr>
        </p:nvSpPr>
        <p:spPr>
          <a:xfrm>
            <a:off x="1923392" y="274638"/>
            <a:ext cx="6591957" cy="993775"/>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6" name="Footer Placeholder 5">
            <a:extLst>
              <a:ext uri="{FF2B5EF4-FFF2-40B4-BE49-F238E27FC236}">
                <a16:creationId xmlns:a16="http://schemas.microsoft.com/office/drawing/2014/main" id="{241E940D-8FD3-490B-9177-74E6D232FF7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Slide Number Placeholder 6">
            <a:extLst>
              <a:ext uri="{FF2B5EF4-FFF2-40B4-BE49-F238E27FC236}">
                <a16:creationId xmlns:a16="http://schemas.microsoft.com/office/drawing/2014/main" id="{7A2DE537-9566-40E5-80B7-56ABADC0A437}"/>
              </a:ext>
            </a:extLst>
          </p:cNvPr>
          <p:cNvSpPr>
            <a:spLocks noGrp="1"/>
          </p:cNvSpPr>
          <p:nvPr>
            <p:ph type="sldNum" sz="quarter" idx="4"/>
          </p:nvPr>
        </p:nvSpPr>
        <p:spPr>
          <a:xfrm>
            <a:off x="514350" y="4632024"/>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E5D1233-5239-4928-95DA-D4D132976EA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9" r:id="rId3"/>
    <p:sldLayoutId id="2147483867" r:id="rId4"/>
    <p:sldLayoutId id="2147483868" r:id="rId5"/>
  </p:sldLayoutIdLst>
  <p:hf hdr="0" ftr="0" dt="0"/>
  <p:txStyles>
    <p:titleStyle>
      <a:lvl1pPr algn="l" rtl="0" eaLnBrk="1" fontAlgn="base" hangingPunct="1">
        <a:lnSpc>
          <a:spcPct val="90000"/>
        </a:lnSpc>
        <a:spcBef>
          <a:spcPct val="0"/>
        </a:spcBef>
        <a:spcAft>
          <a:spcPct val="0"/>
        </a:spcAft>
        <a:defRPr sz="2800" b="1" spc="-10">
          <a:solidFill>
            <a:schemeClr val="bg1"/>
          </a:solidFill>
          <a:latin typeface="Times New Roman"/>
          <a:ea typeface="ヒラギノ角ゴ Pro W3" charset="0"/>
          <a:cs typeface="Times New Roman"/>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defRPr sz="1600">
          <a:solidFill>
            <a:srgbClr val="4F5961"/>
          </a:solidFill>
          <a:latin typeface="+mn-lt"/>
          <a:ea typeface="ヒラギノ角ゴ Pro W3" charset="0"/>
          <a:cs typeface="ヒラギノ角ゴ Pro W3" charset="0"/>
        </a:defRPr>
      </a:lvl1pPr>
      <a:lvl2pPr marL="457200" algn="l" rtl="0" eaLnBrk="1" fontAlgn="base" hangingPunct="1">
        <a:spcBef>
          <a:spcPct val="20000"/>
        </a:spcBef>
        <a:spcAft>
          <a:spcPct val="0"/>
        </a:spcAft>
        <a:defRPr sz="1200">
          <a:solidFill>
            <a:srgbClr val="00213B"/>
          </a:solidFill>
          <a:latin typeface="+mn-lt"/>
          <a:ea typeface="ヒラギノ角ゴ Pro W3" charset="0"/>
          <a:cs typeface="ＭＳ Ｐゴシック" charset="0"/>
        </a:defRPr>
      </a:lvl2pPr>
      <a:lvl3pPr marL="914400" algn="l" rtl="0" eaLnBrk="1" fontAlgn="base" hangingPunct="1">
        <a:spcBef>
          <a:spcPct val="20000"/>
        </a:spcBef>
        <a:spcAft>
          <a:spcPct val="0"/>
        </a:spcAft>
        <a:defRPr sz="1200" b="1">
          <a:solidFill>
            <a:srgbClr val="00213B"/>
          </a:solidFill>
          <a:latin typeface="+mn-lt"/>
          <a:ea typeface="ＭＳ Ｐゴシック" charset="0"/>
          <a:cs typeface="ＭＳ Ｐゴシック" charset="0"/>
        </a:defRPr>
      </a:lvl3pPr>
      <a:lvl4pPr marL="13716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4pPr>
      <a:lvl5pPr marL="18288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5pPr>
      <a:lvl6pPr marL="2514600" indent="-228600" algn="l" rtl="0" eaLnBrk="1" fontAlgn="base" hangingPunct="1">
        <a:spcBef>
          <a:spcPct val="20000"/>
        </a:spcBef>
        <a:spcAft>
          <a:spcPct val="0"/>
        </a:spcAft>
        <a:buChar char="»"/>
        <a:defRPr sz="1600">
          <a:solidFill>
            <a:srgbClr val="00213B"/>
          </a:solidFill>
          <a:latin typeface="+mn-lt"/>
          <a:ea typeface="+mn-ea"/>
        </a:defRPr>
      </a:lvl6pPr>
      <a:lvl7pPr marL="2971800" indent="-228600" algn="l" rtl="0" eaLnBrk="1" fontAlgn="base" hangingPunct="1">
        <a:spcBef>
          <a:spcPct val="20000"/>
        </a:spcBef>
        <a:spcAft>
          <a:spcPct val="0"/>
        </a:spcAft>
        <a:buChar char="»"/>
        <a:defRPr sz="1600">
          <a:solidFill>
            <a:srgbClr val="00213B"/>
          </a:solidFill>
          <a:latin typeface="+mn-lt"/>
          <a:ea typeface="+mn-ea"/>
        </a:defRPr>
      </a:lvl7pPr>
      <a:lvl8pPr marL="3429000" indent="-228600" algn="l" rtl="0" eaLnBrk="1" fontAlgn="base" hangingPunct="1">
        <a:spcBef>
          <a:spcPct val="20000"/>
        </a:spcBef>
        <a:spcAft>
          <a:spcPct val="0"/>
        </a:spcAft>
        <a:buChar char="»"/>
        <a:defRPr sz="1600">
          <a:solidFill>
            <a:srgbClr val="00213B"/>
          </a:solidFill>
          <a:latin typeface="+mn-lt"/>
          <a:ea typeface="+mn-ea"/>
        </a:defRPr>
      </a:lvl8pPr>
      <a:lvl9pPr marL="3886200" indent="-228600" algn="l" rtl="0" eaLnBrk="1" fontAlgn="base" hangingPunct="1">
        <a:spcBef>
          <a:spcPct val="20000"/>
        </a:spcBef>
        <a:spcAft>
          <a:spcPct val="0"/>
        </a:spcAft>
        <a:buChar char="»"/>
        <a:defRPr sz="1600">
          <a:solidFill>
            <a:srgbClr val="00213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ezproxy.lib.gla.ac.uk/book/10.1007%2F978-1-4842-5404-2" TargetMode="External"/><Relationship Id="rId2" Type="http://schemas.openxmlformats.org/officeDocument/2006/relationships/hyperlink" Target="https://ebookcentral.proquest.com/lib/gla/detail.action?docID=540877" TargetMode="External"/><Relationship Id="rId1" Type="http://schemas.openxmlformats.org/officeDocument/2006/relationships/slideLayout" Target="../slideLayouts/slideLayout1.xml"/><Relationship Id="rId4" Type="http://schemas.openxmlformats.org/officeDocument/2006/relationships/hyperlink" Target="https://info.keylimeinteractive.com/the-four-pillars-of-object-oriented-programm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ilbert Scott Building">
            <a:extLst>
              <a:ext uri="{FF2B5EF4-FFF2-40B4-BE49-F238E27FC236}">
                <a16:creationId xmlns:a16="http://schemas.microsoft.com/office/drawing/2014/main" id="{C7A79E24-E3AE-E14E-A68E-EF73A238A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517814" y="1243445"/>
            <a:ext cx="6312754" cy="592282"/>
          </a:xfrm>
        </p:spPr>
        <p:txBody>
          <a:bodyPr>
            <a:normAutofit fontScale="90000"/>
          </a:bodyPr>
          <a:lstStyle/>
          <a:p>
            <a:r>
              <a:rPr lang="en-GB" dirty="0">
                <a:solidFill>
                  <a:schemeClr val="tx1"/>
                </a:solidFill>
                <a:latin typeface="Arial" panose="020B0604020202020204" pitchFamily="34" charset="0"/>
                <a:cs typeface="Arial" panose="020B0604020202020204" pitchFamily="34" charset="0"/>
              </a:rPr>
              <a:t>Object Orientated Software Engineering</a:t>
            </a:r>
          </a:p>
        </p:txBody>
      </p:sp>
      <p:sp>
        <p:nvSpPr>
          <p:cNvPr id="3" name="Subtitle 2"/>
          <p:cNvSpPr>
            <a:spLocks noGrp="1"/>
          </p:cNvSpPr>
          <p:nvPr>
            <p:ph type="subTitle" idx="4294967295"/>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3.2 Class </a:t>
            </a:r>
            <a:r>
              <a:rPr lang="en-GB">
                <a:solidFill>
                  <a:schemeClr val="tx1"/>
                </a:solidFill>
              </a:rPr>
              <a:t>Diagrams, Encapsulation, </a:t>
            </a:r>
            <a:r>
              <a:rPr lang="en-GB" dirty="0">
                <a:solidFill>
                  <a:schemeClr val="tx1"/>
                </a:solidFill>
              </a:rPr>
              <a:t>and Abstraction</a:t>
            </a:r>
          </a:p>
          <a:p>
            <a:r>
              <a:rPr lang="en-GB" dirty="0">
                <a:solidFill>
                  <a:schemeClr val="tx1"/>
                </a:solidFill>
              </a:rPr>
              <a:t>By Stephen Lindsay</a:t>
            </a:r>
          </a:p>
        </p:txBody>
      </p:sp>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FA65E14-04C2-4089-85EC-15E0C7536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13" y="928256"/>
            <a:ext cx="8814987" cy="302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97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a:bodyPr>
          <a:lstStyle/>
          <a:p>
            <a:pPr marL="0" indent="0">
              <a:buNone/>
            </a:pPr>
            <a:endParaRPr lang="en-GB" dirty="0"/>
          </a:p>
          <a:p>
            <a:pPr marL="0" indent="0">
              <a:buNone/>
            </a:pPr>
            <a:r>
              <a:rPr lang="en-GB" dirty="0"/>
              <a:t>The arrow indicates that a car has a single engine, makes sense so far</a:t>
            </a:r>
          </a:p>
          <a:p>
            <a:r>
              <a:rPr lang="en-GB" dirty="0"/>
              <a:t>But hang on a second, does an engine also have a car that it’s put in?</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Entity Relationships</a:t>
            </a:r>
          </a:p>
        </p:txBody>
      </p:sp>
    </p:spTree>
    <p:extLst>
      <p:ext uri="{BB962C8B-B14F-4D97-AF65-F5344CB8AC3E}">
        <p14:creationId xmlns:p14="http://schemas.microsoft.com/office/powerpoint/2010/main" val="324399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8950F3F-77F8-458B-B1C9-1C73BC5A8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65" y="886692"/>
            <a:ext cx="9735234" cy="333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4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77500" lnSpcReduction="20000"/>
          </a:bodyPr>
          <a:lstStyle/>
          <a:p>
            <a:pPr marL="0" indent="0">
              <a:buNone/>
            </a:pPr>
            <a:r>
              <a:rPr lang="en-GB" dirty="0"/>
              <a:t>We commonly find that the relationship between two classes is two directional</a:t>
            </a:r>
          </a:p>
          <a:p>
            <a:pPr marL="0" indent="0">
              <a:buNone/>
            </a:pPr>
            <a:endParaRPr lang="en-GB" dirty="0"/>
          </a:p>
          <a:p>
            <a:pPr marL="0" indent="0">
              <a:buNone/>
            </a:pPr>
            <a:r>
              <a:rPr lang="en-GB" dirty="0"/>
              <a:t>A line with a pointed arrowhead indicates an </a:t>
            </a:r>
            <a:r>
              <a:rPr lang="en-GB" b="1" dirty="0"/>
              <a:t>association</a:t>
            </a:r>
            <a:r>
              <a:rPr lang="en-GB" dirty="0"/>
              <a:t> and a line with no arrowhead indicates a </a:t>
            </a:r>
            <a:r>
              <a:rPr lang="en-GB" b="1" dirty="0"/>
              <a:t>two-way association</a:t>
            </a:r>
          </a:p>
          <a:p>
            <a:pPr marL="0" indent="0">
              <a:buNone/>
            </a:pPr>
            <a:endParaRPr lang="en-GB" dirty="0"/>
          </a:p>
          <a:p>
            <a:pPr marL="0" indent="0">
              <a:buNone/>
            </a:pPr>
            <a:r>
              <a:rPr lang="en-GB" dirty="0"/>
              <a:t>But while a specific make of car has only one type of engine (only sort of true but let’s roll with it for now) the same engine can be put into many different types of car</a:t>
            </a:r>
          </a:p>
          <a:p>
            <a:r>
              <a:rPr lang="en-GB" dirty="0"/>
              <a:t>This brings us to the final element of association, the use of * to indicate a “many to…” relationship</a:t>
            </a:r>
          </a:p>
          <a:p>
            <a:r>
              <a:rPr lang="en-GB" dirty="0"/>
              <a:t>A * at both ends of an association diagram indicates a “many to many” relationship</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Association in UML</a:t>
            </a:r>
          </a:p>
        </p:txBody>
      </p:sp>
    </p:spTree>
    <p:extLst>
      <p:ext uri="{BB962C8B-B14F-4D97-AF65-F5344CB8AC3E}">
        <p14:creationId xmlns:p14="http://schemas.microsoft.com/office/powerpoint/2010/main" val="23788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9998CE8F-AD74-4C5C-A731-657BC0825913}"/>
              </a:ext>
            </a:extLst>
          </p:cNvPr>
          <p:cNvSpPr txBox="1">
            <a:spLocks/>
          </p:cNvSpPr>
          <p:nvPr/>
        </p:nvSpPr>
        <p:spPr>
          <a:xfrm>
            <a:off x="1556871" y="384096"/>
            <a:ext cx="6030256" cy="504055"/>
          </a:xfrm>
          <a:prstGeom prst="rect">
            <a:avLst/>
          </a:prstGeom>
        </p:spPr>
        <p:txBody>
          <a:bodyPr>
            <a:normAutofit fontScale="97500"/>
          </a:bodyPr>
          <a:lstStyle>
            <a:lvl1pPr algn="l" rtl="0" eaLnBrk="1" fontAlgn="base" hangingPunct="1">
              <a:lnSpc>
                <a:spcPct val="90000"/>
              </a:lnSpc>
              <a:spcBef>
                <a:spcPct val="0"/>
              </a:spcBef>
              <a:spcAft>
                <a:spcPct val="0"/>
              </a:spcAft>
              <a:defRPr sz="2800" b="1" spc="-10">
                <a:solidFill>
                  <a:schemeClr val="bg1"/>
                </a:solidFill>
                <a:latin typeface="Times New Roman"/>
                <a:ea typeface="ヒラギノ角ゴ Pro W3" charset="0"/>
                <a:cs typeface="Times New Roman"/>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a:lstStyle>
          <a:p>
            <a:r>
              <a:rPr lang="en-GB" kern="0" dirty="0"/>
              <a:t>Entity Relationship</a:t>
            </a:r>
          </a:p>
        </p:txBody>
      </p:sp>
      <p:pic>
        <p:nvPicPr>
          <p:cNvPr id="5122" name="Picture 2">
            <a:extLst>
              <a:ext uri="{FF2B5EF4-FFF2-40B4-BE49-F238E27FC236}">
                <a16:creationId xmlns:a16="http://schemas.microsoft.com/office/drawing/2014/main" id="{C402E1D6-8911-4076-A4CC-CC3F94FA7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39" y="1163782"/>
            <a:ext cx="888694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757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lnSpcReduction="10000"/>
          </a:bodyPr>
          <a:lstStyle/>
          <a:p>
            <a:pPr marL="0" indent="0">
              <a:buNone/>
            </a:pPr>
            <a:r>
              <a:rPr lang="en-GB" dirty="0"/>
              <a:t>Association is one of many relationships that we can indicate in UML class diagrams</a:t>
            </a:r>
          </a:p>
          <a:p>
            <a:pPr marL="0" indent="0">
              <a:buNone/>
            </a:pPr>
            <a:endParaRPr lang="en-GB" dirty="0"/>
          </a:p>
          <a:p>
            <a:pPr marL="0" indent="0">
              <a:buNone/>
            </a:pPr>
            <a:r>
              <a:rPr lang="en-GB" dirty="0"/>
              <a:t>To understand the others though, we need to start working our way through the four OOP principles:</a:t>
            </a:r>
          </a:p>
          <a:p>
            <a:pPr marL="457200" indent="-457200">
              <a:buFont typeface="+mj-lt"/>
              <a:buAutoNum type="arabicPeriod"/>
            </a:pPr>
            <a:r>
              <a:rPr lang="en-GB" dirty="0"/>
              <a:t>Encapsulation</a:t>
            </a:r>
          </a:p>
          <a:p>
            <a:pPr marL="457200" indent="-457200">
              <a:buFont typeface="+mj-lt"/>
              <a:buAutoNum type="arabicPeriod"/>
            </a:pPr>
            <a:r>
              <a:rPr lang="en-GB" dirty="0"/>
              <a:t>Abstraction</a:t>
            </a:r>
          </a:p>
          <a:p>
            <a:pPr marL="457200" indent="-457200">
              <a:buFont typeface="+mj-lt"/>
              <a:buAutoNum type="arabicPeriod"/>
            </a:pPr>
            <a:r>
              <a:rPr lang="en-GB" dirty="0"/>
              <a:t>Inheritance</a:t>
            </a:r>
          </a:p>
          <a:p>
            <a:pPr marL="457200" indent="-457200">
              <a:buFont typeface="+mj-lt"/>
              <a:buAutoNum type="arabicPeriod"/>
            </a:pPr>
            <a:r>
              <a:rPr lang="en-GB" dirty="0"/>
              <a:t>Polymorphism</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Abstraction</a:t>
            </a:r>
          </a:p>
        </p:txBody>
      </p:sp>
    </p:spTree>
    <p:extLst>
      <p:ext uri="{BB962C8B-B14F-4D97-AF65-F5344CB8AC3E}">
        <p14:creationId xmlns:p14="http://schemas.microsoft.com/office/powerpoint/2010/main" val="324696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lnSpcReduction="10000"/>
          </a:bodyPr>
          <a:lstStyle/>
          <a:p>
            <a:pPr marL="0" indent="0">
              <a:buNone/>
            </a:pPr>
            <a:r>
              <a:rPr lang="en-GB" dirty="0"/>
              <a:t>Encapsulation is the bundling of data with the methods that operate on that data while restricting direct access to an object’s components</a:t>
            </a:r>
          </a:p>
          <a:p>
            <a:pPr marL="0" indent="0">
              <a:buNone/>
            </a:pPr>
            <a:endParaRPr lang="en-GB" dirty="0"/>
          </a:p>
          <a:p>
            <a:pPr marL="0" indent="0">
              <a:buNone/>
            </a:pPr>
            <a:r>
              <a:rPr lang="en-GB" dirty="0"/>
              <a:t>Why do we want to make it difficult to directly alter the data within an object?</a:t>
            </a:r>
          </a:p>
          <a:p>
            <a:r>
              <a:rPr lang="en-GB" dirty="0"/>
              <a:t>Start from the perspective of working in a large group of people or coming back to your code after a long time away from it….</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Principle 1: Encapsulation</a:t>
            </a:r>
          </a:p>
        </p:txBody>
      </p:sp>
    </p:spTree>
    <p:extLst>
      <p:ext uri="{BB962C8B-B14F-4D97-AF65-F5344CB8AC3E}">
        <p14:creationId xmlns:p14="http://schemas.microsoft.com/office/powerpoint/2010/main" val="162291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56DAE10-02C0-43B4-8DB2-6C7283BA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6700"/>
            <a:ext cx="714375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79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56DAE10-02C0-43B4-8DB2-6C7283BA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6700"/>
            <a:ext cx="7143750" cy="46101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Programming Wisdom on Twitter: &amp;quot;“Any fool can write code that a computer  can understand. Good programmers write code that humans can understand.” –  Martin Fowler&amp;quot; / Twitter">
            <a:extLst>
              <a:ext uri="{FF2B5EF4-FFF2-40B4-BE49-F238E27FC236}">
                <a16:creationId xmlns:a16="http://schemas.microsoft.com/office/drawing/2014/main" id="{EE2F4645-7872-4E69-B802-C15848C6C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0"/>
            <a:ext cx="38846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77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56DAE10-02C0-43B4-8DB2-6C7283BA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6700"/>
            <a:ext cx="7143750" cy="46101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Programming Wisdom on Twitter: &amp;quot;“Any fool can write code that a computer  can understand. Good programmers write code that humans can understand.” –  Martin Fowler&amp;quot; / Twitter">
            <a:extLst>
              <a:ext uri="{FF2B5EF4-FFF2-40B4-BE49-F238E27FC236}">
                <a16:creationId xmlns:a16="http://schemas.microsoft.com/office/drawing/2014/main" id="{EE2F4645-7872-4E69-B802-C15848C6C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0"/>
            <a:ext cx="38846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r/ProgrammerHumor - Who wrote that shit?">
            <a:extLst>
              <a:ext uri="{FF2B5EF4-FFF2-40B4-BE49-F238E27FC236}">
                <a16:creationId xmlns:a16="http://schemas.microsoft.com/office/drawing/2014/main" id="{3BDF7624-E328-4708-89CB-74C87B88B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69863"/>
            <a:ext cx="6096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91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tIns="144000" bIns="144000">
            <a:normAutofit/>
          </a:bodyPr>
          <a:lstStyle/>
          <a:p>
            <a:pPr marL="461645" marR="0" indent="-457200" algn="l">
              <a:spcBef>
                <a:spcPts val="200"/>
              </a:spcBef>
              <a:spcAft>
                <a:spcPts val="100"/>
              </a:spcAft>
              <a:buFont typeface="+mj-lt"/>
              <a:buAutoNum type="arabicPeriod"/>
            </a:pPr>
            <a:r>
              <a:rPr lang="en-GB" dirty="0"/>
              <a:t>Unified Modelling Language (UML) Class Diagrams </a:t>
            </a:r>
            <a:endParaRPr lang="en-GB" b="0" i="0" dirty="0">
              <a:effectLst/>
            </a:endParaRPr>
          </a:p>
          <a:p>
            <a:pPr marL="461645" marR="0" indent="-457200" algn="l">
              <a:spcBef>
                <a:spcPts val="200"/>
              </a:spcBef>
              <a:spcAft>
                <a:spcPts val="100"/>
              </a:spcAft>
              <a:buFont typeface="+mj-lt"/>
              <a:buAutoNum type="arabicPeriod"/>
            </a:pPr>
            <a:endParaRPr lang="en-GB" b="0" i="0" dirty="0">
              <a:effectLst/>
            </a:endParaRPr>
          </a:p>
          <a:p>
            <a:pPr marL="461645" marR="0" indent="-457200" algn="l">
              <a:spcBef>
                <a:spcPts val="200"/>
              </a:spcBef>
              <a:spcAft>
                <a:spcPts val="100"/>
              </a:spcAft>
              <a:buFont typeface="+mj-lt"/>
              <a:buAutoNum type="arabicPeriod"/>
            </a:pPr>
            <a:r>
              <a:rPr lang="en-GB" b="0" i="0" dirty="0">
                <a:effectLst/>
              </a:rPr>
              <a:t>The 4 Principles in OOP</a:t>
            </a:r>
          </a:p>
          <a:p>
            <a:pPr marL="461645" marR="0" indent="-457200" algn="l">
              <a:spcBef>
                <a:spcPts val="200"/>
              </a:spcBef>
              <a:spcAft>
                <a:spcPts val="100"/>
              </a:spcAft>
              <a:buFont typeface="+mj-lt"/>
              <a:buAutoNum type="arabicPeriod"/>
            </a:pPr>
            <a:endParaRPr lang="en-GB" dirty="0"/>
          </a:p>
          <a:p>
            <a:pPr marL="461645" marR="0" indent="-457200" algn="l">
              <a:spcBef>
                <a:spcPts val="200"/>
              </a:spcBef>
              <a:spcAft>
                <a:spcPts val="100"/>
              </a:spcAft>
              <a:buFont typeface="+mj-lt"/>
              <a:buAutoNum type="arabicPeriod"/>
            </a:pPr>
            <a:r>
              <a:rPr lang="en-GB" b="0" i="0" dirty="0">
                <a:effectLst/>
              </a:rPr>
              <a:t>Encapsulation</a:t>
            </a:r>
          </a:p>
          <a:p>
            <a:pPr marL="461645" marR="0" indent="-457200" algn="l">
              <a:spcBef>
                <a:spcPts val="200"/>
              </a:spcBef>
              <a:spcAft>
                <a:spcPts val="100"/>
              </a:spcAft>
              <a:buFont typeface="+mj-lt"/>
              <a:buAutoNum type="arabicPeriod"/>
            </a:pPr>
            <a:endParaRPr lang="en-GB" b="0" i="0" dirty="0">
              <a:effectLst/>
            </a:endParaRPr>
          </a:p>
          <a:p>
            <a:pPr marL="461645" marR="0" indent="-457200" algn="l">
              <a:spcBef>
                <a:spcPts val="200"/>
              </a:spcBef>
              <a:spcAft>
                <a:spcPts val="100"/>
              </a:spcAft>
              <a:buFont typeface="+mj-lt"/>
              <a:buAutoNum type="arabicPeriod"/>
            </a:pPr>
            <a:r>
              <a:rPr lang="en-GB" b="0" i="0" dirty="0">
                <a:effectLst/>
              </a:rPr>
              <a:t>Abstraction</a:t>
            </a:r>
          </a:p>
          <a:p>
            <a:pPr marL="4445" marR="0" indent="0" algn="l">
              <a:spcBef>
                <a:spcPts val="200"/>
              </a:spcBef>
              <a:spcAft>
                <a:spcPts val="100"/>
              </a:spcAft>
              <a:buNone/>
            </a:pPr>
            <a:endParaRPr lang="en-GB" b="0" i="0" dirty="0">
              <a:effectLst/>
            </a:endParaRPr>
          </a:p>
          <a:p>
            <a:pPr marL="461645" marR="0" indent="-457200" algn="l">
              <a:spcBef>
                <a:spcPts val="200"/>
              </a:spcBef>
              <a:spcAft>
                <a:spcPts val="100"/>
              </a:spcAft>
              <a:buFont typeface="+mj-lt"/>
              <a:buAutoNum type="arabicPeriod"/>
            </a:pPr>
            <a:endParaRPr lang="en-US" dirty="0"/>
          </a:p>
        </p:txBody>
      </p:sp>
    </p:spTree>
    <p:extLst>
      <p:ext uri="{BB962C8B-B14F-4D97-AF65-F5344CB8AC3E}">
        <p14:creationId xmlns:p14="http://schemas.microsoft.com/office/powerpoint/2010/main" val="246342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56DAE10-02C0-43B4-8DB2-6C7283BA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6700"/>
            <a:ext cx="7143750" cy="46101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Programming Wisdom on Twitter: &amp;quot;“Any fool can write code that a computer  can understand. Good programmers write code that humans can understand.” –  Martin Fowler&amp;quot; / Twitter">
            <a:extLst>
              <a:ext uri="{FF2B5EF4-FFF2-40B4-BE49-F238E27FC236}">
                <a16:creationId xmlns:a16="http://schemas.microsoft.com/office/drawing/2014/main" id="{EE2F4645-7872-4E69-B802-C15848C6C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0"/>
            <a:ext cx="38846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r/ProgrammerHumor - Who wrote that shit?">
            <a:extLst>
              <a:ext uri="{FF2B5EF4-FFF2-40B4-BE49-F238E27FC236}">
                <a16:creationId xmlns:a16="http://schemas.microsoft.com/office/drawing/2014/main" id="{3BDF7624-E328-4708-89CB-74C87B88B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69863"/>
            <a:ext cx="609600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2D765A7-0364-43BE-88DF-46D5E2746B07}"/>
              </a:ext>
            </a:extLst>
          </p:cNvPr>
          <p:cNvPicPr>
            <a:picLocks noChangeAspect="1"/>
          </p:cNvPicPr>
          <p:nvPr/>
        </p:nvPicPr>
        <p:blipFill>
          <a:blip r:embed="rId5"/>
          <a:stretch>
            <a:fillRect/>
          </a:stretch>
        </p:blipFill>
        <p:spPr>
          <a:xfrm>
            <a:off x="3921878" y="0"/>
            <a:ext cx="5183269" cy="5143500"/>
          </a:xfrm>
          <a:prstGeom prst="rect">
            <a:avLst/>
          </a:prstGeom>
        </p:spPr>
      </p:pic>
    </p:spTree>
    <p:extLst>
      <p:ext uri="{BB962C8B-B14F-4D97-AF65-F5344CB8AC3E}">
        <p14:creationId xmlns:p14="http://schemas.microsoft.com/office/powerpoint/2010/main" val="143787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56DAE10-02C0-43B4-8DB2-6C7283BAD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6700"/>
            <a:ext cx="7143750" cy="46101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Programming Wisdom on Twitter: &amp;quot;“Any fool can write code that a computer  can understand. Good programmers write code that humans can understand.” –  Martin Fowler&amp;quot; / Twitter">
            <a:extLst>
              <a:ext uri="{FF2B5EF4-FFF2-40B4-BE49-F238E27FC236}">
                <a16:creationId xmlns:a16="http://schemas.microsoft.com/office/drawing/2014/main" id="{EE2F4645-7872-4E69-B802-C15848C6C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0"/>
            <a:ext cx="38846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r/ProgrammerHumor - Who wrote that shit?">
            <a:extLst>
              <a:ext uri="{FF2B5EF4-FFF2-40B4-BE49-F238E27FC236}">
                <a16:creationId xmlns:a16="http://schemas.microsoft.com/office/drawing/2014/main" id="{3BDF7624-E328-4708-89CB-74C87B88B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69863"/>
            <a:ext cx="609600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2D765A7-0364-43BE-88DF-46D5E2746B07}"/>
              </a:ext>
            </a:extLst>
          </p:cNvPr>
          <p:cNvPicPr>
            <a:picLocks noChangeAspect="1"/>
          </p:cNvPicPr>
          <p:nvPr/>
        </p:nvPicPr>
        <p:blipFill>
          <a:blip r:embed="rId5"/>
          <a:stretch>
            <a:fillRect/>
          </a:stretch>
        </p:blipFill>
        <p:spPr>
          <a:xfrm>
            <a:off x="3921878" y="0"/>
            <a:ext cx="5183269" cy="5143500"/>
          </a:xfrm>
          <a:prstGeom prst="rect">
            <a:avLst/>
          </a:prstGeom>
        </p:spPr>
      </p:pic>
      <p:pic>
        <p:nvPicPr>
          <p:cNvPr id="14338" name="Picture 2" descr="When you read some incredibly bad code thinking “what a moron wrote this” but halfway through it starts to become familiar Obi-Wan Kenobi well of course I know him, he’s me">
            <a:extLst>
              <a:ext uri="{FF2B5EF4-FFF2-40B4-BE49-F238E27FC236}">
                <a16:creationId xmlns:a16="http://schemas.microsoft.com/office/drawing/2014/main" id="{2C465D92-78AB-4C5C-A1DD-98B6D72C2B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 y="1349115"/>
            <a:ext cx="4572000" cy="379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15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85000" lnSpcReduction="20000"/>
          </a:bodyPr>
          <a:lstStyle/>
          <a:p>
            <a:pPr marL="0" indent="0">
              <a:buNone/>
            </a:pPr>
            <a:r>
              <a:rPr lang="en-GB" dirty="0"/>
              <a:t>Granular control – If a variable is public, you allow anyone to get and set it, if you keep it private you can implement getter and setter methods or just one or the other</a:t>
            </a:r>
          </a:p>
          <a:p>
            <a:pPr marL="0" indent="0">
              <a:buNone/>
            </a:pPr>
            <a:endParaRPr lang="en-GB" dirty="0"/>
          </a:p>
          <a:p>
            <a:pPr marL="0" indent="0">
              <a:buNone/>
            </a:pPr>
            <a:r>
              <a:rPr lang="en-GB" dirty="0"/>
              <a:t>Data integrity - By keeping the logic to change data within the object the data is stored in, and not permitting change elsewhere, you can ensure that the class controls what is stored in it</a:t>
            </a:r>
          </a:p>
          <a:p>
            <a:pPr marL="0" indent="0">
              <a:buNone/>
            </a:pPr>
            <a:endParaRPr lang="en-GB" dirty="0"/>
          </a:p>
          <a:p>
            <a:pPr marL="0" indent="0">
              <a:buNone/>
            </a:pPr>
            <a:r>
              <a:rPr lang="en-GB" dirty="0"/>
              <a:t>Maintainability – When a change needs to be made to data stored within a well-encapsulated class, you don’t need to worry as much about breaking other classes that depend on it</a:t>
            </a:r>
          </a:p>
          <a:p>
            <a:pPr marL="0" indent="0">
              <a:buNone/>
            </a:pPr>
            <a:endParaRPr lang="en-GB" dirty="0"/>
          </a:p>
          <a:p>
            <a:pPr marL="0" indent="0">
              <a:buNone/>
            </a:pPr>
            <a:endParaRPr lang="en-GB" dirty="0"/>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Encapsulation’s Benefits</a:t>
            </a:r>
          </a:p>
        </p:txBody>
      </p:sp>
    </p:spTree>
    <p:extLst>
      <p:ext uri="{BB962C8B-B14F-4D97-AF65-F5344CB8AC3E}">
        <p14:creationId xmlns:p14="http://schemas.microsoft.com/office/powerpoint/2010/main" val="216245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92500" lnSpcReduction="10000"/>
          </a:bodyPr>
          <a:lstStyle/>
          <a:p>
            <a:pPr marL="0" indent="0">
              <a:buNone/>
            </a:pPr>
            <a:r>
              <a:rPr lang="en-GB" dirty="0"/>
              <a:t>Imagine we making a bank account to store data and it looks something like this:</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public class BankAccount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public int acctnum; </a:t>
            </a:r>
          </a:p>
          <a:p>
            <a:pPr marL="0" indent="0">
              <a:buNone/>
            </a:pPr>
            <a:r>
              <a:rPr lang="en-GB" dirty="0">
                <a:latin typeface="Courier New" panose="02070309020205020404" pitchFamily="49" charset="0"/>
                <a:cs typeface="Courier New" panose="02070309020205020404" pitchFamily="49" charset="0"/>
              </a:rPr>
              <a:t>	public int balance = 0; </a:t>
            </a:r>
          </a:p>
          <a:p>
            <a:pPr marL="0" indent="0">
              <a:buNone/>
            </a:pPr>
            <a:r>
              <a:rPr lang="en-GB" dirty="0">
                <a:latin typeface="Courier New" panose="02070309020205020404" pitchFamily="49" charset="0"/>
                <a:cs typeface="Courier New" panose="02070309020205020404" pitchFamily="49" charset="0"/>
              </a:rPr>
              <a:t>	public boolean isforeign = false; </a:t>
            </a:r>
          </a:p>
          <a:p>
            <a:pPr marL="0" indent="0">
              <a:buNone/>
            </a:pPr>
            <a:r>
              <a:rPr lang="en-GB"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Encapsulation: Example</a:t>
            </a:r>
          </a:p>
        </p:txBody>
      </p:sp>
    </p:spTree>
    <p:extLst>
      <p:ext uri="{BB962C8B-B14F-4D97-AF65-F5344CB8AC3E}">
        <p14:creationId xmlns:p14="http://schemas.microsoft.com/office/powerpoint/2010/main" val="26567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a:bodyPr>
          <a:lstStyle/>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addMoney(int add)</a:t>
            </a:r>
          </a:p>
          <a:p>
            <a:pPr marL="0" indent="0">
              <a:buNone/>
            </a:pPr>
            <a:r>
              <a:rPr lang="en-GB"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bankRecord.get(customerAccountNumber).</a:t>
            </a:r>
          </a:p>
          <a:p>
            <a:pPr marL="0" indent="0">
              <a:buNone/>
            </a:pPr>
            <a:r>
              <a:rPr lang="en-GB" sz="2000" dirty="0">
                <a:latin typeface="Courier New" panose="02070309020205020404" pitchFamily="49" charset="0"/>
                <a:cs typeface="Courier New" panose="02070309020205020404" pitchFamily="49" charset="0"/>
              </a:rPr>
              <a:t>	balance += add;</a:t>
            </a:r>
          </a:p>
          <a:p>
            <a:pPr marL="0" indent="0">
              <a:buNone/>
            </a:pPr>
            <a:r>
              <a:rPr lang="en-GB" sz="2800"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Encapsulation: Example</a:t>
            </a:r>
          </a:p>
        </p:txBody>
      </p:sp>
    </p:spTree>
    <p:extLst>
      <p:ext uri="{BB962C8B-B14F-4D97-AF65-F5344CB8AC3E}">
        <p14:creationId xmlns:p14="http://schemas.microsoft.com/office/powerpoint/2010/main" val="1808170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85000" lnSpcReduction="20000"/>
          </a:bodyPr>
          <a:lstStyle/>
          <a:p>
            <a:r>
              <a:rPr lang="en-GB" dirty="0"/>
              <a:t>Imagine that consumers could choose to never go overdrawn - how would you make sure that the account can’t become negative?</a:t>
            </a:r>
          </a:p>
          <a:p>
            <a:r>
              <a:rPr lang="en-GB" dirty="0"/>
              <a:t>What would you do if you realised you needed to change to using a float rather than int value to accurately store the amount in the account?</a:t>
            </a:r>
          </a:p>
          <a:p>
            <a:r>
              <a:rPr lang="en-GB" dirty="0"/>
              <a:t>If the law changed and you needed to have three different international categories (foreign, domestic and commonwealth) what would you do?</a:t>
            </a:r>
          </a:p>
          <a:p>
            <a:endParaRPr lang="en-GB" dirty="0"/>
          </a:p>
          <a:p>
            <a:pPr marL="0" indent="0">
              <a:buNone/>
            </a:pPr>
            <a:r>
              <a:rPr lang="en-GB" dirty="0"/>
              <a:t>Suddenly having a </a:t>
            </a:r>
            <a:r>
              <a:rPr lang="en-GB" i="1" dirty="0"/>
              <a:t>getBalance() </a:t>
            </a:r>
            <a:r>
              <a:rPr lang="en-GB" dirty="0"/>
              <a:t>and </a:t>
            </a:r>
            <a:r>
              <a:rPr lang="en-GB" i="1" dirty="0"/>
              <a:t>setBalance() </a:t>
            </a:r>
            <a:r>
              <a:rPr lang="en-GB" dirty="0"/>
              <a:t>method in BankAccount to store all that code in sounds kind of handy!</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Encapsulation: Example</a:t>
            </a:r>
          </a:p>
        </p:txBody>
      </p:sp>
    </p:spTree>
    <p:extLst>
      <p:ext uri="{BB962C8B-B14F-4D97-AF65-F5344CB8AC3E}">
        <p14:creationId xmlns:p14="http://schemas.microsoft.com/office/powerpoint/2010/main" val="29981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92500" lnSpcReduction="20000"/>
          </a:bodyPr>
          <a:lstStyle/>
          <a:p>
            <a:pPr marL="0" indent="0">
              <a:buNone/>
            </a:pPr>
            <a:r>
              <a:rPr lang="en-GB" dirty="0"/>
              <a:t>Java provides us with some simple tools to achieve encapsulation – </a:t>
            </a:r>
            <a:r>
              <a:rPr lang="en-GB" i="1" dirty="0"/>
              <a:t>public</a:t>
            </a:r>
            <a:r>
              <a:rPr lang="en-GB" dirty="0"/>
              <a:t> and </a:t>
            </a:r>
            <a:r>
              <a:rPr lang="en-GB" i="1" dirty="0"/>
              <a:t>private</a:t>
            </a:r>
          </a:p>
          <a:p>
            <a:pPr marL="0" indent="0">
              <a:buNone/>
            </a:pPr>
            <a:endParaRPr lang="en-GB" i="1" dirty="0"/>
          </a:p>
          <a:p>
            <a:pPr marL="0" indent="0">
              <a:buNone/>
            </a:pPr>
            <a:r>
              <a:rPr lang="en-GB" dirty="0"/>
              <a:t>Start narrow in scope! Make it private by default when you program</a:t>
            </a:r>
          </a:p>
          <a:p>
            <a:pPr marL="0" indent="0">
              <a:buNone/>
            </a:pPr>
            <a:endParaRPr lang="en-GB" dirty="0"/>
          </a:p>
          <a:p>
            <a:pPr marL="0" indent="0">
              <a:buNone/>
            </a:pPr>
            <a:r>
              <a:rPr lang="en-GB" dirty="0"/>
              <a:t>When you find that access is needed, then it’s time to write a get or set method</a:t>
            </a:r>
          </a:p>
          <a:p>
            <a:r>
              <a:rPr lang="en-GB" dirty="0"/>
              <a:t>Don’t be too literal about get and set either, the Bank Account example might have </a:t>
            </a:r>
            <a:r>
              <a:rPr lang="en-GB" i="1" dirty="0"/>
              <a:t>addMoney(</a:t>
            </a:r>
            <a:r>
              <a:rPr lang="en-GB" dirty="0"/>
              <a:t>), </a:t>
            </a:r>
            <a:r>
              <a:rPr lang="en-GB" i="1" dirty="0"/>
              <a:t>withdrawMoney(), </a:t>
            </a:r>
            <a:r>
              <a:rPr lang="en-GB" dirty="0"/>
              <a:t>and </a:t>
            </a:r>
            <a:r>
              <a:rPr lang="en-GB" i="1" dirty="0"/>
              <a:t>checkBalance()</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Encapsulation: How to?</a:t>
            </a:r>
          </a:p>
        </p:txBody>
      </p:sp>
    </p:spTree>
    <p:extLst>
      <p:ext uri="{BB962C8B-B14F-4D97-AF65-F5344CB8AC3E}">
        <p14:creationId xmlns:p14="http://schemas.microsoft.com/office/powerpoint/2010/main" val="193558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a:xfrm>
            <a:off x="536380" y="1316086"/>
            <a:ext cx="3965686" cy="3519621"/>
          </a:xfrm>
        </p:spPr>
        <p:txBody>
          <a:bodyPr>
            <a:normAutofit fontScale="77500" lnSpcReduction="20000"/>
          </a:bodyPr>
          <a:lstStyle/>
          <a:p>
            <a:pPr marL="0" indent="0">
              <a:buNone/>
            </a:pPr>
            <a:r>
              <a:rPr lang="en-GB" dirty="0"/>
              <a:t>We’ve actually already covered how to show encapsulation in UML! Remember our +/- symbols? </a:t>
            </a:r>
          </a:p>
          <a:p>
            <a:r>
              <a:rPr lang="en-GB" dirty="0"/>
              <a:t>Basically every variable and method should be a “–” except when it needs to not be</a:t>
            </a:r>
            <a:endParaRPr lang="en-GB" i="1" dirty="0"/>
          </a:p>
          <a:p>
            <a:pPr marL="0" indent="0">
              <a:buNone/>
            </a:pPr>
            <a:endParaRPr lang="en-GB" i="1" dirty="0"/>
          </a:p>
          <a:p>
            <a:pPr marL="0" indent="0">
              <a:buNone/>
            </a:pPr>
            <a:r>
              <a:rPr lang="en-GB" dirty="0"/>
              <a:t>We don’t always show everything in our encapsulation – basic get and set methods for large classes might decrease readability obscuring important functions</a:t>
            </a:r>
          </a:p>
          <a:p>
            <a:pPr marL="0" indent="0">
              <a:buNone/>
            </a:pPr>
            <a:endParaRPr lang="en-GB" i="1" dirty="0"/>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Encapsulation in UML</a:t>
            </a:r>
          </a:p>
        </p:txBody>
      </p:sp>
      <p:pic>
        <p:nvPicPr>
          <p:cNvPr id="4" name="Picture 2">
            <a:extLst>
              <a:ext uri="{FF2B5EF4-FFF2-40B4-BE49-F238E27FC236}">
                <a16:creationId xmlns:a16="http://schemas.microsoft.com/office/drawing/2014/main" id="{7F996214-9819-460C-AF3F-C15B49081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566" y="1388382"/>
            <a:ext cx="4105553" cy="337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8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92500" lnSpcReduction="20000"/>
          </a:bodyPr>
          <a:lstStyle/>
          <a:p>
            <a:pPr marL="0" indent="0">
              <a:buNone/>
            </a:pPr>
            <a:r>
              <a:rPr lang="en-GB" dirty="0"/>
              <a:t>Abstraction is the idea of hiding as much detail from our “user” as possible to allow concrete implementations to apply to different but relayed types of data</a:t>
            </a:r>
          </a:p>
          <a:p>
            <a:r>
              <a:rPr lang="en-GB" dirty="0"/>
              <a:t>Abstraction and encapsulation are deeply interlinked concepts, encapsulation packs data and function together, abstraction allows code to operate on similar but different implementations</a:t>
            </a:r>
          </a:p>
          <a:p>
            <a:pPr lvl="1"/>
            <a:endParaRPr lang="en-GB" dirty="0">
              <a:latin typeface="Arial" panose="020B0604020202020204" pitchFamily="34" charset="0"/>
              <a:cs typeface="Arial" panose="020B0604020202020204" pitchFamily="34" charset="0"/>
            </a:endParaRPr>
          </a:p>
          <a:p>
            <a:pPr marL="0" indent="0">
              <a:buNone/>
            </a:pPr>
            <a:r>
              <a:rPr lang="en-GB" dirty="0"/>
              <a:t>Taking just a moment, design guides often talk about “users” – they really mean 1) other programmers using our code or 2) us using our code after we forgot how it works!</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Principle 2: Abstraction</a:t>
            </a:r>
          </a:p>
        </p:txBody>
      </p:sp>
    </p:spTree>
    <p:extLst>
      <p:ext uri="{BB962C8B-B14F-4D97-AF65-F5344CB8AC3E}">
        <p14:creationId xmlns:p14="http://schemas.microsoft.com/office/powerpoint/2010/main" val="804881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85000" lnSpcReduction="20000"/>
          </a:bodyPr>
          <a:lstStyle/>
          <a:p>
            <a:pPr marL="0" indent="0">
              <a:buNone/>
            </a:pPr>
            <a:r>
              <a:rPr lang="en-GB" dirty="0"/>
              <a:t>You’re implementing a card game and need to sort the cards in your hand from lowest to highest value:</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ArrayList&lt;Card&gt; playerHand;</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//initialised to store 8 instances of our Card class</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Collections.sort(playerHand);</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t>How is this possible, how could the people who made the API know how to sort our bespoke Card class?</a:t>
            </a: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Abstraction’s benefits</a:t>
            </a:r>
          </a:p>
        </p:txBody>
      </p:sp>
    </p:spTree>
    <p:extLst>
      <p:ext uri="{BB962C8B-B14F-4D97-AF65-F5344CB8AC3E}">
        <p14:creationId xmlns:p14="http://schemas.microsoft.com/office/powerpoint/2010/main" val="377023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1C150-69FD-4134-AE9E-264BFAFAA760}"/>
              </a:ext>
            </a:extLst>
          </p:cNvPr>
          <p:cNvSpPr>
            <a:spLocks noGrp="1"/>
          </p:cNvSpPr>
          <p:nvPr>
            <p:ph type="title"/>
          </p:nvPr>
        </p:nvSpPr>
        <p:spPr>
          <a:xfrm>
            <a:off x="2473664" y="180896"/>
            <a:ext cx="4899902" cy="504055"/>
          </a:xfrm>
        </p:spPr>
        <p:txBody>
          <a:bodyPr>
            <a:normAutofit fontScale="90000"/>
          </a:bodyPr>
          <a:lstStyle/>
          <a:p>
            <a:r>
              <a:rPr lang="en-GB" dirty="0"/>
              <a:t>Recommended Reading</a:t>
            </a:r>
          </a:p>
        </p:txBody>
      </p:sp>
      <p:sp>
        <p:nvSpPr>
          <p:cNvPr id="6" name="Content Placeholder 5">
            <a:extLst>
              <a:ext uri="{FF2B5EF4-FFF2-40B4-BE49-F238E27FC236}">
                <a16:creationId xmlns:a16="http://schemas.microsoft.com/office/drawing/2014/main" id="{F7F626B1-8B51-4C81-8B4F-C51792DEC025}"/>
              </a:ext>
            </a:extLst>
          </p:cNvPr>
          <p:cNvSpPr>
            <a:spLocks noGrp="1"/>
          </p:cNvSpPr>
          <p:nvPr>
            <p:ph idx="1"/>
          </p:nvPr>
        </p:nvSpPr>
        <p:spPr>
          <a:xfrm>
            <a:off x="522525" y="1316086"/>
            <a:ext cx="7325961" cy="3519621"/>
          </a:xfrm>
        </p:spPr>
        <p:txBody>
          <a:bodyPr>
            <a:normAutofit/>
          </a:bodyPr>
          <a:lstStyle/>
          <a:p>
            <a:r>
              <a:rPr lang="en-GB" sz="1900" b="0" i="0" dirty="0">
                <a:effectLst/>
                <a:latin typeface="+mj-lt"/>
              </a:rPr>
              <a:t>If you want to start to see how OO principles like these interact with the course ahead, consider reading Chapter One of </a:t>
            </a:r>
            <a:r>
              <a:rPr lang="en-GB" sz="1900" b="0" i="0" u="none" strike="noStrike" dirty="0">
                <a:effectLst/>
                <a:latin typeface="+mj-lt"/>
                <a:hlinkClick r:id="rId2">
                  <a:extLst>
                    <a:ext uri="{A12FA001-AC4F-418D-AE19-62706E023703}">
                      <ahyp:hlinkClr xmlns:ahyp="http://schemas.microsoft.com/office/drawing/2018/hyperlinkcolor" val="tx"/>
                    </a:ext>
                  </a:extLst>
                </a:hlinkClick>
              </a:rPr>
              <a:t>Head First Design Patterns by Eric Freeman (2009)</a:t>
            </a:r>
            <a:r>
              <a:rPr lang="en-GB" sz="1900" b="0" i="0" dirty="0">
                <a:effectLst/>
                <a:latin typeface="+mj-lt"/>
              </a:rPr>
              <a:t>. </a:t>
            </a:r>
          </a:p>
          <a:p>
            <a:endParaRPr lang="en-GB" sz="1900" b="0" i="0" dirty="0">
              <a:effectLst/>
              <a:latin typeface="+mj-lt"/>
            </a:endParaRPr>
          </a:p>
          <a:p>
            <a:r>
              <a:rPr lang="en-GB" sz="1900" dirty="0">
                <a:latin typeface="+mj-lt"/>
              </a:rPr>
              <a:t>If you scored ok but not perfect, t</a:t>
            </a:r>
            <a:r>
              <a:rPr lang="en-GB" sz="1900" b="0" i="0" dirty="0">
                <a:effectLst/>
                <a:latin typeface="+mj-lt"/>
              </a:rPr>
              <a:t>he </a:t>
            </a:r>
            <a:r>
              <a:rPr lang="en-GB" sz="1900" b="0" i="1" dirty="0">
                <a:effectLst/>
                <a:latin typeface="+mj-lt"/>
              </a:rPr>
              <a:t>OO Programming Concepts chapter</a:t>
            </a:r>
            <a:r>
              <a:rPr lang="en-GB" sz="1900" b="0" i="0" dirty="0">
                <a:effectLst/>
                <a:latin typeface="+mj-lt"/>
              </a:rPr>
              <a:t> might be all you need to look over: </a:t>
            </a:r>
            <a:r>
              <a:rPr lang="en-GB" sz="1900" b="0" i="0" u="none" strike="noStrike" dirty="0">
                <a:effectLst/>
                <a:latin typeface="+mj-lt"/>
                <a:hlinkClick r:id="rId3">
                  <a:extLst>
                    <a:ext uri="{A12FA001-AC4F-418D-AE19-62706E023703}">
                      <ahyp:hlinkClr xmlns:ahyp="http://schemas.microsoft.com/office/drawing/2018/hyperlinkcolor" val="tx"/>
                    </a:ext>
                  </a:extLst>
                </a:hlinkClick>
              </a:rPr>
              <a:t>Interactive OO Programming in Java by </a:t>
            </a:r>
            <a:r>
              <a:rPr lang="en-GB" sz="1900" b="0" i="0" u="none" strike="noStrike" dirty="0" err="1">
                <a:effectLst/>
                <a:latin typeface="+mj-lt"/>
                <a:hlinkClick r:id="rId3">
                  <a:extLst>
                    <a:ext uri="{A12FA001-AC4F-418D-AE19-62706E023703}">
                      <ahyp:hlinkClr xmlns:ahyp="http://schemas.microsoft.com/office/drawing/2018/hyperlinkcolor" val="tx"/>
                    </a:ext>
                  </a:extLst>
                </a:hlinkClick>
              </a:rPr>
              <a:t>Vaskaran</a:t>
            </a:r>
            <a:r>
              <a:rPr lang="en-GB" sz="1900" b="0" i="0" u="none" strike="noStrike" dirty="0">
                <a:effectLst/>
                <a:latin typeface="+mj-lt"/>
                <a:hlinkClick r:id="rId3">
                  <a:extLst>
                    <a:ext uri="{A12FA001-AC4F-418D-AE19-62706E023703}">
                      <ahyp:hlinkClr xmlns:ahyp="http://schemas.microsoft.com/office/drawing/2018/hyperlinkcolor" val="tx"/>
                    </a:ext>
                  </a:extLst>
                </a:hlinkClick>
              </a:rPr>
              <a:t> </a:t>
            </a:r>
            <a:r>
              <a:rPr lang="en-GB" sz="1900" b="0" i="0" u="none" strike="noStrike" dirty="0" err="1">
                <a:effectLst/>
                <a:latin typeface="+mj-lt"/>
                <a:hlinkClick r:id="rId3">
                  <a:extLst>
                    <a:ext uri="{A12FA001-AC4F-418D-AE19-62706E023703}">
                      <ahyp:hlinkClr xmlns:ahyp="http://schemas.microsoft.com/office/drawing/2018/hyperlinkcolor" val="tx"/>
                    </a:ext>
                  </a:extLst>
                </a:hlinkClick>
              </a:rPr>
              <a:t>Sarcar</a:t>
            </a:r>
            <a:r>
              <a:rPr lang="en-GB" sz="1900" b="0" i="0" u="none" strike="noStrike" dirty="0">
                <a:effectLst/>
                <a:latin typeface="+mj-lt"/>
                <a:hlinkClick r:id="rId3">
                  <a:extLst>
                    <a:ext uri="{A12FA001-AC4F-418D-AE19-62706E023703}">
                      <ahyp:hlinkClr xmlns:ahyp="http://schemas.microsoft.com/office/drawing/2018/hyperlinkcolor" val="tx"/>
                    </a:ext>
                  </a:extLst>
                </a:hlinkClick>
              </a:rPr>
              <a:t> (2020)</a:t>
            </a:r>
            <a:r>
              <a:rPr lang="en-GB" sz="1900" b="0" i="0" u="none" strike="noStrike" dirty="0">
                <a:effectLst/>
                <a:latin typeface="+mj-lt"/>
              </a:rPr>
              <a:t>.</a:t>
            </a:r>
            <a:endParaRPr lang="en-GB" sz="1900" b="0" i="0" dirty="0">
              <a:effectLst/>
              <a:latin typeface="+mj-lt"/>
            </a:endParaRPr>
          </a:p>
          <a:p>
            <a:endParaRPr lang="en-GB" sz="1900" b="0" i="0" dirty="0">
              <a:effectLst/>
              <a:latin typeface="+mj-lt"/>
            </a:endParaRPr>
          </a:p>
          <a:p>
            <a:r>
              <a:rPr lang="en-GB" sz="1900" b="0" i="0" dirty="0">
                <a:effectLst/>
                <a:latin typeface="+mj-lt"/>
              </a:rPr>
              <a:t>You can also start with a lightweight online introduction to the concepts to refresh yourself: </a:t>
            </a:r>
            <a:r>
              <a:rPr lang="en-GB" sz="1900" b="0" i="0" u="none" strike="noStrike" dirty="0">
                <a:effectLst/>
                <a:latin typeface="+mj-lt"/>
                <a:hlinkClick r:id="rId4">
                  <a:extLst>
                    <a:ext uri="{A12FA001-AC4F-418D-AE19-62706E023703}">
                      <ahyp:hlinkClr xmlns:ahyp="http://schemas.microsoft.com/office/drawing/2018/hyperlinkcolor" val="tx"/>
                    </a:ext>
                  </a:extLst>
                </a:hlinkClick>
              </a:rPr>
              <a:t>The Four Pillars of OO Programming.</a:t>
            </a:r>
            <a:endParaRPr lang="en-GB" sz="1900" b="0" i="0" u="none" strike="noStrike" dirty="0">
              <a:effectLst/>
              <a:latin typeface="+mj-lt"/>
            </a:endParaRPr>
          </a:p>
          <a:p>
            <a:endParaRPr lang="en-GB" sz="1900" b="0" i="0" dirty="0">
              <a:effectLst/>
              <a:latin typeface="+mj-lt"/>
            </a:endParaRPr>
          </a:p>
          <a:p>
            <a:pPr marL="0" indent="0">
              <a:buNone/>
            </a:pPr>
            <a:endParaRPr lang="en-GB" sz="2000" dirty="0"/>
          </a:p>
        </p:txBody>
      </p:sp>
    </p:spTree>
    <p:extLst>
      <p:ext uri="{BB962C8B-B14F-4D97-AF65-F5344CB8AC3E}">
        <p14:creationId xmlns:p14="http://schemas.microsoft.com/office/powerpoint/2010/main" val="3126696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92500" lnSpcReduction="20000"/>
          </a:bodyPr>
          <a:lstStyle/>
          <a:p>
            <a:pPr marL="0" indent="0">
              <a:buNone/>
            </a:pPr>
            <a:r>
              <a:rPr lang="en-GB" dirty="0"/>
              <a:t>This is the magic of abstraction! Ignore the code for a second and consider the idea:</a:t>
            </a:r>
          </a:p>
          <a:p>
            <a:r>
              <a:rPr lang="en-GB" dirty="0"/>
              <a:t>They don’t know about our Card class</a:t>
            </a:r>
          </a:p>
          <a:p>
            <a:r>
              <a:rPr lang="en-GB" dirty="0"/>
              <a:t>We don’t know about the internals of their sort method, </a:t>
            </a:r>
          </a:p>
          <a:p>
            <a:r>
              <a:rPr lang="en-GB" dirty="0"/>
              <a:t>But we both know about an abstract idea - being </a:t>
            </a:r>
            <a:r>
              <a:rPr lang="en-GB" i="1" dirty="0"/>
              <a:t>comparable</a:t>
            </a:r>
          </a:p>
          <a:p>
            <a:pPr marL="0" indent="0">
              <a:buNone/>
            </a:pPr>
            <a:endParaRPr lang="en-GB" dirty="0"/>
          </a:p>
          <a:p>
            <a:pPr marL="0" indent="0">
              <a:buNone/>
            </a:pPr>
            <a:r>
              <a:rPr lang="en-GB" dirty="0"/>
              <a:t>Being comparable means being able to look at another thing like you and always say whether you are bigger, the same size or smaller than it</a:t>
            </a:r>
          </a:p>
          <a:p>
            <a:r>
              <a:rPr lang="en-GB" dirty="0"/>
              <a:t>If we can do that in our class, they can organise a list</a:t>
            </a:r>
          </a:p>
          <a:p>
            <a:pPr marL="0" indent="0">
              <a:buNone/>
            </a:pPr>
            <a:endParaRPr lang="en-GB" dirty="0"/>
          </a:p>
          <a:p>
            <a:pPr marL="0" indent="0">
              <a:buNone/>
            </a:pPr>
            <a:endParaRPr lang="en-GB" dirty="0"/>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Abstraction’s benefits</a:t>
            </a:r>
          </a:p>
        </p:txBody>
      </p:sp>
    </p:spTree>
    <p:extLst>
      <p:ext uri="{BB962C8B-B14F-4D97-AF65-F5344CB8AC3E}">
        <p14:creationId xmlns:p14="http://schemas.microsoft.com/office/powerpoint/2010/main" val="787553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92500" lnSpcReduction="20000"/>
          </a:bodyPr>
          <a:lstStyle/>
          <a:p>
            <a:pPr marL="0" indent="0">
              <a:buNone/>
            </a:pPr>
            <a:r>
              <a:rPr lang="en-GB" dirty="0"/>
              <a:t>Java offers two ways to be abstract, abstract classes and interfaces, we’ll focus on interfaces:</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public interface Animal</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String getSound();</a:t>
            </a:r>
          </a:p>
          <a:p>
            <a:pPr marL="0" indent="0">
              <a:buNone/>
            </a:pP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t>Abstract classes will be revisited in inheritance – don’t ask why just yet!</a:t>
            </a: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Abstraction in Java</a:t>
            </a:r>
          </a:p>
        </p:txBody>
      </p:sp>
    </p:spTree>
    <p:extLst>
      <p:ext uri="{BB962C8B-B14F-4D97-AF65-F5344CB8AC3E}">
        <p14:creationId xmlns:p14="http://schemas.microsoft.com/office/powerpoint/2010/main" val="2388993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a:xfrm>
            <a:off x="536380" y="1316086"/>
            <a:ext cx="8302820" cy="3646518"/>
          </a:xfrm>
        </p:spPr>
        <p:txBody>
          <a:bodyPr>
            <a:normAutofit fontScale="85000" lnSpcReduction="20000"/>
          </a:bodyPr>
          <a:lstStyle/>
          <a:p>
            <a:pPr marL="0" indent="0">
              <a:buNone/>
            </a:pPr>
            <a:r>
              <a:rPr lang="en-GB" dirty="0">
                <a:latin typeface="Courier New" panose="02070309020205020404" pitchFamily="49" charset="0"/>
                <a:cs typeface="Courier New" panose="02070309020205020404" pitchFamily="49" charset="0"/>
              </a:rPr>
              <a:t>public class Cat implements Animal{</a:t>
            </a:r>
          </a:p>
          <a:p>
            <a:pPr marL="0" indent="0">
              <a:buNone/>
            </a:pPr>
            <a:r>
              <a:rPr lang="en-GB" dirty="0">
                <a:latin typeface="Courier New" panose="02070309020205020404" pitchFamily="49" charset="0"/>
                <a:cs typeface="Courier New" panose="02070309020205020404" pitchFamily="49" charset="0"/>
              </a:rPr>
              <a:t>  public String getSound()</a:t>
            </a:r>
          </a:p>
          <a:p>
            <a:pPr marL="0" indent="0">
              <a:buNone/>
            </a:pPr>
            <a:r>
              <a:rPr lang="en-GB" dirty="0">
                <a:latin typeface="Courier New" panose="02070309020205020404" pitchFamily="49" charset="0"/>
                <a:cs typeface="Courier New" panose="02070309020205020404" pitchFamily="49" charset="0"/>
              </a:rPr>
              <a:t>  { return “Meoww”;}</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public void scratchPost(){…}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public class Dog implements Animal</a:t>
            </a:r>
          </a:p>
          <a:p>
            <a:pPr marL="0" indent="0">
              <a:buNone/>
            </a:pPr>
            <a:r>
              <a:rPr lang="en-GB" dirty="0">
                <a:latin typeface="Courier New" panose="02070309020205020404" pitchFamily="49" charset="0"/>
                <a:cs typeface="Courier New" panose="02070309020205020404" pitchFamily="49" charset="0"/>
              </a:rPr>
              <a:t>  public String getSound()</a:t>
            </a:r>
          </a:p>
          <a:p>
            <a:pPr marL="0" indent="0">
              <a:buNone/>
            </a:pPr>
            <a:r>
              <a:rPr lang="en-GB" dirty="0">
                <a:latin typeface="Courier New" panose="02070309020205020404" pitchFamily="49" charset="0"/>
                <a:cs typeface="Courier New" panose="02070309020205020404" pitchFamily="49" charset="0"/>
              </a:rPr>
              <a:t>  { return “Woof”;}</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public void chaseCar(){…}</a:t>
            </a: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Abstraction in Java</a:t>
            </a:r>
          </a:p>
        </p:txBody>
      </p:sp>
    </p:spTree>
    <p:extLst>
      <p:ext uri="{BB962C8B-B14F-4D97-AF65-F5344CB8AC3E}">
        <p14:creationId xmlns:p14="http://schemas.microsoft.com/office/powerpoint/2010/main" val="855296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92500" lnSpcReduction="20000"/>
          </a:bodyPr>
          <a:lstStyle/>
          <a:p>
            <a:pPr marL="0" indent="0">
              <a:buNone/>
            </a:pPr>
            <a:r>
              <a:rPr lang="en-GB" dirty="0">
                <a:latin typeface="Courier New" panose="02070309020205020404" pitchFamily="49" charset="0"/>
                <a:cs typeface="Courier New" panose="02070309020205020404" pitchFamily="49" charset="0"/>
              </a:rPr>
              <a:t>// We fill pet list with dogs, cats and </a:t>
            </a:r>
          </a:p>
          <a:p>
            <a:pPr marL="0" indent="0">
              <a:buNone/>
            </a:pPr>
            <a:r>
              <a:rPr lang="en-GB" dirty="0">
                <a:latin typeface="Courier New" panose="02070309020205020404" pitchFamily="49" charset="0"/>
                <a:cs typeface="Courier New" panose="02070309020205020404" pitchFamily="49" charset="0"/>
              </a:rPr>
              <a:t>// guinea pigs</a:t>
            </a:r>
          </a:p>
          <a:p>
            <a:pPr marL="0" indent="0">
              <a:buNone/>
            </a:pPr>
            <a:r>
              <a:rPr lang="en-GB" dirty="0">
                <a:latin typeface="Courier New" panose="02070309020205020404" pitchFamily="49" charset="0"/>
                <a:cs typeface="Courier New" panose="02070309020205020404" pitchFamily="49" charset="0"/>
              </a:rPr>
              <a:t>List&lt;Animal&gt; pets = </a:t>
            </a:r>
            <a:r>
              <a:rPr lang="en-GB" dirty="0" err="1">
                <a:latin typeface="Courier New" panose="02070309020205020404" pitchFamily="49" charset="0"/>
                <a:cs typeface="Courier New" panose="02070309020205020404" pitchFamily="49" charset="0"/>
              </a:rPr>
              <a:t>generatePetList</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 car alarm goes off down the street…</a:t>
            </a:r>
          </a:p>
          <a:p>
            <a:pPr marL="0" indent="0">
              <a:buNone/>
            </a:pPr>
            <a:r>
              <a:rPr lang="en-GB" dirty="0">
                <a:latin typeface="Courier New" panose="02070309020205020404" pitchFamily="49" charset="0"/>
                <a:cs typeface="Courier New" panose="02070309020205020404" pitchFamily="49" charset="0"/>
              </a:rPr>
              <a:t>public void bedlam()</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 //some code to iterate through pets</a:t>
            </a:r>
          </a:p>
          <a:p>
            <a:pPr marL="0" indent="0">
              <a:buNone/>
            </a:pPr>
            <a:r>
              <a:rPr lang="en-GB" dirty="0">
                <a:latin typeface="Courier New" panose="02070309020205020404" pitchFamily="49" charset="0"/>
                <a:cs typeface="Courier New" panose="02070309020205020404" pitchFamily="49" charset="0"/>
              </a:rPr>
              <a:t>  print(pets.get(i).getSound());</a:t>
            </a:r>
          </a:p>
          <a:p>
            <a:pPr marL="0" indent="0">
              <a:buNone/>
            </a:pPr>
            <a:r>
              <a:rPr lang="en-GB" dirty="0">
                <a:latin typeface="Courier New" panose="02070309020205020404" pitchFamily="49" charset="0"/>
                <a:cs typeface="Courier New" panose="02070309020205020404" pitchFamily="49" charset="0"/>
              </a:rPr>
              <a: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Abstraction in Java</a:t>
            </a:r>
          </a:p>
        </p:txBody>
      </p:sp>
    </p:spTree>
    <p:extLst>
      <p:ext uri="{BB962C8B-B14F-4D97-AF65-F5344CB8AC3E}">
        <p14:creationId xmlns:p14="http://schemas.microsoft.com/office/powerpoint/2010/main" val="1996749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F3544731-444F-4580-9B08-A99DC612C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58" y="279399"/>
            <a:ext cx="8660342" cy="472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889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D1B2-2FDB-4371-9F28-7E2EE0603BA1}"/>
              </a:ext>
            </a:extLst>
          </p:cNvPr>
          <p:cNvSpPr>
            <a:spLocks noGrp="1"/>
          </p:cNvSpPr>
          <p:nvPr>
            <p:ph type="title"/>
          </p:nvPr>
        </p:nvSpPr>
        <p:spPr>
          <a:xfrm>
            <a:off x="2473664" y="180896"/>
            <a:ext cx="5743236" cy="504055"/>
          </a:xfrm>
        </p:spPr>
        <p:txBody>
          <a:bodyPr>
            <a:normAutofit fontScale="90000"/>
          </a:bodyPr>
          <a:lstStyle/>
          <a:p>
            <a:r>
              <a:rPr lang="en-GB" dirty="0"/>
              <a:t>Dependencies in UML</a:t>
            </a:r>
          </a:p>
        </p:txBody>
      </p:sp>
      <p:sp>
        <p:nvSpPr>
          <p:cNvPr id="3" name="Content Placeholder 2">
            <a:extLst>
              <a:ext uri="{FF2B5EF4-FFF2-40B4-BE49-F238E27FC236}">
                <a16:creationId xmlns:a16="http://schemas.microsoft.com/office/drawing/2014/main" id="{26F1C39C-C4E1-4F02-B84A-003AE09F3745}"/>
              </a:ext>
            </a:extLst>
          </p:cNvPr>
          <p:cNvSpPr>
            <a:spLocks noGrp="1"/>
          </p:cNvSpPr>
          <p:nvPr>
            <p:ph idx="1"/>
          </p:nvPr>
        </p:nvSpPr>
        <p:spPr/>
        <p:txBody>
          <a:bodyPr/>
          <a:lstStyle/>
          <a:p>
            <a:pPr marL="0" indent="0">
              <a:buNone/>
            </a:pPr>
            <a:r>
              <a:rPr lang="en-GB" dirty="0"/>
              <a:t>A dotted line with a hollow arrow represents </a:t>
            </a:r>
            <a:r>
              <a:rPr lang="en-GB" b="1" dirty="0"/>
              <a:t>dependencies</a:t>
            </a:r>
            <a:r>
              <a:rPr lang="en-GB" dirty="0"/>
              <a:t> in UML</a:t>
            </a:r>
          </a:p>
          <a:p>
            <a:r>
              <a:rPr lang="en-GB" dirty="0"/>
              <a:t>Weaker relationships than associations</a:t>
            </a:r>
          </a:p>
          <a:p>
            <a:r>
              <a:rPr lang="en-GB" dirty="0"/>
              <a:t>Again, we understand when a class is dependent on a interface that it implements it’s methods so we don’t put them in the class notation</a:t>
            </a:r>
          </a:p>
        </p:txBody>
      </p:sp>
    </p:spTree>
    <p:extLst>
      <p:ext uri="{BB962C8B-B14F-4D97-AF65-F5344CB8AC3E}">
        <p14:creationId xmlns:p14="http://schemas.microsoft.com/office/powerpoint/2010/main" val="349624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844303"/>
          </a:xfrm>
        </p:spPr>
        <p:txBody>
          <a:bodyPr tIns="144000" bIns="144000">
            <a:normAutofit fontScale="85000" lnSpcReduction="20000"/>
          </a:bodyPr>
          <a:lstStyle/>
          <a:p>
            <a:pPr marL="461645" marR="0" indent="-457200" algn="l">
              <a:spcBef>
                <a:spcPts val="200"/>
              </a:spcBef>
              <a:spcAft>
                <a:spcPts val="100"/>
              </a:spcAft>
              <a:buFont typeface="+mj-lt"/>
              <a:buAutoNum type="arabicPeriod"/>
            </a:pPr>
            <a:r>
              <a:rPr lang="en-GB" dirty="0"/>
              <a:t>Unified Modelling Language (UML) Class Diagrams – Graphical representations of program structure, don’t get too hung up on them (more to come)</a:t>
            </a:r>
            <a:endParaRPr lang="en-GB" b="0" i="0" dirty="0">
              <a:effectLst/>
            </a:endParaRPr>
          </a:p>
          <a:p>
            <a:pPr marL="461645" marR="0" indent="-457200" algn="l">
              <a:spcBef>
                <a:spcPts val="200"/>
              </a:spcBef>
              <a:spcAft>
                <a:spcPts val="100"/>
              </a:spcAft>
              <a:buFont typeface="+mj-lt"/>
              <a:buAutoNum type="arabicPeriod"/>
            </a:pPr>
            <a:endParaRPr lang="en-GB" b="0" i="0" dirty="0">
              <a:effectLst/>
            </a:endParaRPr>
          </a:p>
          <a:p>
            <a:pPr marL="461645" marR="0" indent="-457200" algn="l">
              <a:spcBef>
                <a:spcPts val="200"/>
              </a:spcBef>
              <a:spcAft>
                <a:spcPts val="100"/>
              </a:spcAft>
              <a:buFont typeface="+mj-lt"/>
              <a:buAutoNum type="arabicPeriod"/>
            </a:pPr>
            <a:r>
              <a:rPr lang="en-GB" b="0" i="0" dirty="0">
                <a:effectLst/>
              </a:rPr>
              <a:t>The 4 Principles in OOP – fundamental ideas to improve quality of code, not enough on their own though!</a:t>
            </a:r>
          </a:p>
          <a:p>
            <a:pPr marL="461645" marR="0" indent="-457200" algn="l">
              <a:spcBef>
                <a:spcPts val="200"/>
              </a:spcBef>
              <a:spcAft>
                <a:spcPts val="100"/>
              </a:spcAft>
              <a:buFont typeface="+mj-lt"/>
              <a:buAutoNum type="arabicPeriod"/>
            </a:pPr>
            <a:endParaRPr lang="en-GB" dirty="0"/>
          </a:p>
          <a:p>
            <a:pPr marL="461645" marR="0" indent="-457200" algn="l">
              <a:spcBef>
                <a:spcPts val="200"/>
              </a:spcBef>
              <a:spcAft>
                <a:spcPts val="100"/>
              </a:spcAft>
              <a:buFont typeface="+mj-lt"/>
              <a:buAutoNum type="arabicPeriod"/>
            </a:pPr>
            <a:r>
              <a:rPr lang="en-GB" b="0" i="0" dirty="0">
                <a:effectLst/>
              </a:rPr>
              <a:t>Encapsulation – keep data and function together, don’t let other people touch</a:t>
            </a:r>
          </a:p>
          <a:p>
            <a:pPr marL="461645" marR="0" indent="-457200" algn="l">
              <a:spcBef>
                <a:spcPts val="200"/>
              </a:spcBef>
              <a:spcAft>
                <a:spcPts val="100"/>
              </a:spcAft>
              <a:buFont typeface="+mj-lt"/>
              <a:buAutoNum type="arabicPeriod"/>
            </a:pPr>
            <a:endParaRPr lang="en-GB" b="0" i="0" dirty="0">
              <a:effectLst/>
            </a:endParaRPr>
          </a:p>
          <a:p>
            <a:pPr marL="461645" marR="0" indent="-457200" algn="l">
              <a:spcBef>
                <a:spcPts val="200"/>
              </a:spcBef>
              <a:spcAft>
                <a:spcPts val="100"/>
              </a:spcAft>
              <a:buFont typeface="+mj-lt"/>
              <a:buAutoNum type="arabicPeriod"/>
            </a:pPr>
            <a:r>
              <a:rPr lang="en-GB" b="0" i="0" dirty="0">
                <a:effectLst/>
              </a:rPr>
              <a:t>Abstraction – exposing interfaces to your code, saying it will do certain things while hiding the details, lets people operate on your classes after only seeing the interface to them</a:t>
            </a:r>
          </a:p>
        </p:txBody>
      </p:sp>
    </p:spTree>
    <p:extLst>
      <p:ext uri="{BB962C8B-B14F-4D97-AF65-F5344CB8AC3E}">
        <p14:creationId xmlns:p14="http://schemas.microsoft.com/office/powerpoint/2010/main" val="124213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1C150-69FD-4134-AE9E-264BFAFAA760}"/>
              </a:ext>
            </a:extLst>
          </p:cNvPr>
          <p:cNvSpPr>
            <a:spLocks noGrp="1"/>
          </p:cNvSpPr>
          <p:nvPr>
            <p:ph type="title"/>
          </p:nvPr>
        </p:nvSpPr>
        <p:spPr>
          <a:xfrm>
            <a:off x="2473664" y="180896"/>
            <a:ext cx="4899902" cy="504055"/>
          </a:xfrm>
        </p:spPr>
        <p:txBody>
          <a:bodyPr>
            <a:normAutofit fontScale="90000"/>
          </a:bodyPr>
          <a:lstStyle/>
          <a:p>
            <a:r>
              <a:rPr lang="en-GB" dirty="0"/>
              <a:t>Java Basics: </a:t>
            </a:r>
            <a:r>
              <a:rPr lang="en-GB" dirty="0" err="1"/>
              <a:t>CodeWars</a:t>
            </a:r>
            <a:endParaRPr lang="en-GB" dirty="0"/>
          </a:p>
        </p:txBody>
      </p:sp>
      <p:sp>
        <p:nvSpPr>
          <p:cNvPr id="6" name="Content Placeholder 5">
            <a:extLst>
              <a:ext uri="{FF2B5EF4-FFF2-40B4-BE49-F238E27FC236}">
                <a16:creationId xmlns:a16="http://schemas.microsoft.com/office/drawing/2014/main" id="{F7F626B1-8B51-4C81-8B4F-C51792DEC025}"/>
              </a:ext>
            </a:extLst>
          </p:cNvPr>
          <p:cNvSpPr>
            <a:spLocks noGrp="1"/>
          </p:cNvSpPr>
          <p:nvPr>
            <p:ph idx="1"/>
          </p:nvPr>
        </p:nvSpPr>
        <p:spPr>
          <a:xfrm>
            <a:off x="522525" y="1316086"/>
            <a:ext cx="7325961" cy="3519621"/>
          </a:xfrm>
        </p:spPr>
        <p:txBody>
          <a:bodyPr>
            <a:normAutofit lnSpcReduction="10000"/>
          </a:bodyPr>
          <a:lstStyle/>
          <a:p>
            <a:pPr marL="0" indent="0">
              <a:buNone/>
            </a:pPr>
            <a:r>
              <a:rPr lang="en-GB" b="0" i="0" dirty="0">
                <a:effectLst/>
                <a:latin typeface="+mj-lt"/>
              </a:rPr>
              <a:t>An online site that lets you improve your skills in a wide range of language  - it’s </a:t>
            </a:r>
            <a:r>
              <a:rPr lang="en-GB" dirty="0">
                <a:latin typeface="+mj-lt"/>
              </a:rPr>
              <a:t>especially useful when learning to program because of: </a:t>
            </a:r>
          </a:p>
          <a:p>
            <a:r>
              <a:rPr lang="en-GB" dirty="0">
                <a:latin typeface="+mj-lt"/>
              </a:rPr>
              <a:t>How many languages you can work with</a:t>
            </a:r>
          </a:p>
          <a:p>
            <a:r>
              <a:rPr lang="en-GB" b="0" i="0" dirty="0">
                <a:effectLst/>
                <a:latin typeface="+mj-lt"/>
              </a:rPr>
              <a:t>The frequency you can practice with – one exercise a day is better than 7 once a week or 30 once a month!</a:t>
            </a:r>
          </a:p>
          <a:p>
            <a:r>
              <a:rPr lang="en-GB" dirty="0">
                <a:latin typeface="+mj-lt"/>
              </a:rPr>
              <a:t>The gradual increase in difficulty of challenge</a:t>
            </a:r>
          </a:p>
          <a:p>
            <a:r>
              <a:rPr lang="en-GB" b="0" i="0" dirty="0">
                <a:effectLst/>
                <a:latin typeface="+mj-lt"/>
              </a:rPr>
              <a:t>The communi</a:t>
            </a:r>
            <a:r>
              <a:rPr lang="en-GB" dirty="0">
                <a:latin typeface="+mj-lt"/>
              </a:rPr>
              <a:t>ty discuss solutions</a:t>
            </a:r>
          </a:p>
          <a:p>
            <a:r>
              <a:rPr lang="en-GB" b="0" i="0" dirty="0">
                <a:effectLst/>
                <a:latin typeface="+mj-lt"/>
              </a:rPr>
              <a:t>The ability to take on friends to stay motivated </a:t>
            </a:r>
          </a:p>
          <a:p>
            <a:pPr marL="0" indent="0">
              <a:buNone/>
            </a:pPr>
            <a:endParaRPr lang="en-GB" sz="2000" dirty="0"/>
          </a:p>
        </p:txBody>
      </p:sp>
    </p:spTree>
    <p:extLst>
      <p:ext uri="{BB962C8B-B14F-4D97-AF65-F5344CB8AC3E}">
        <p14:creationId xmlns:p14="http://schemas.microsoft.com/office/powerpoint/2010/main" val="194979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77500" lnSpcReduction="20000"/>
          </a:bodyPr>
          <a:lstStyle/>
          <a:p>
            <a:endParaRPr lang="en-GB" dirty="0"/>
          </a:p>
          <a:p>
            <a:pPr marL="0" indent="0">
              <a:buNone/>
            </a:pPr>
            <a:r>
              <a:rPr lang="en-GB" dirty="0"/>
              <a:t>Class diagrams in Java are a Blueprint or Model of the system that you are building</a:t>
            </a:r>
          </a:p>
          <a:p>
            <a:r>
              <a:rPr lang="en-GB" dirty="0"/>
              <a:t>They can help you map out the design of a system</a:t>
            </a:r>
          </a:p>
          <a:p>
            <a:r>
              <a:rPr lang="en-GB" dirty="0"/>
              <a:t>They can help you understand what you have built</a:t>
            </a:r>
          </a:p>
          <a:p>
            <a:r>
              <a:rPr lang="en-GB" dirty="0"/>
              <a:t>They can give a visual map of the system when well organises</a:t>
            </a:r>
          </a:p>
          <a:p>
            <a:endParaRPr lang="en-GB" dirty="0"/>
          </a:p>
          <a:p>
            <a:pPr marL="0" indent="0">
              <a:buNone/>
            </a:pPr>
            <a:r>
              <a:rPr lang="en-GB" dirty="0"/>
              <a:t>We use Unified Modelling Language to produce our diagrams</a:t>
            </a:r>
          </a:p>
          <a:p>
            <a:r>
              <a:rPr lang="en-GB" dirty="0"/>
              <a:t>Class notation and entity relationships are the key elements to understand</a:t>
            </a:r>
          </a:p>
          <a:p>
            <a:r>
              <a:rPr lang="en-GB" dirty="0"/>
              <a:t>Also important to not get caught up in the details of UML – the abstraction away from details matters</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Class Diagrams</a:t>
            </a:r>
          </a:p>
        </p:txBody>
      </p:sp>
    </p:spTree>
    <p:extLst>
      <p:ext uri="{BB962C8B-B14F-4D97-AF65-F5344CB8AC3E}">
        <p14:creationId xmlns:p14="http://schemas.microsoft.com/office/powerpoint/2010/main" val="211798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37B896-280B-4BDA-B5C9-5A61232A98B8}"/>
              </a:ext>
            </a:extLst>
          </p:cNvPr>
          <p:cNvPicPr>
            <a:picLocks noChangeAspect="1"/>
          </p:cNvPicPr>
          <p:nvPr/>
        </p:nvPicPr>
        <p:blipFill>
          <a:blip r:embed="rId2"/>
          <a:stretch>
            <a:fillRect/>
          </a:stretch>
        </p:blipFill>
        <p:spPr>
          <a:xfrm>
            <a:off x="4953000" y="1508752"/>
            <a:ext cx="3868267" cy="3134288"/>
          </a:xfrm>
          <a:prstGeom prst="rect">
            <a:avLst/>
          </a:prstGeom>
        </p:spPr>
      </p:pic>
      <p:sp>
        <p:nvSpPr>
          <p:cNvPr id="12" name="Content Placeholder 5">
            <a:extLst>
              <a:ext uri="{FF2B5EF4-FFF2-40B4-BE49-F238E27FC236}">
                <a16:creationId xmlns:a16="http://schemas.microsoft.com/office/drawing/2014/main" id="{E9FD3FB4-DF95-4057-A108-F3C1819E0ECC}"/>
              </a:ext>
            </a:extLst>
          </p:cNvPr>
          <p:cNvSpPr>
            <a:spLocks noGrp="1"/>
          </p:cNvSpPr>
          <p:nvPr>
            <p:ph idx="1"/>
          </p:nvPr>
        </p:nvSpPr>
        <p:spPr>
          <a:xfrm>
            <a:off x="536381" y="1316086"/>
            <a:ext cx="4188020" cy="3519621"/>
          </a:xfrm>
        </p:spPr>
        <p:txBody>
          <a:bodyPr>
            <a:normAutofit fontScale="70000" lnSpcReduction="20000"/>
          </a:bodyPr>
          <a:lstStyle/>
          <a:p>
            <a:pPr marL="0" indent="0">
              <a:buNone/>
            </a:pPr>
            <a:r>
              <a:rPr lang="en-GB" dirty="0"/>
              <a:t>ClassName: the name of the class</a:t>
            </a:r>
          </a:p>
          <a:p>
            <a:pPr marL="0" indent="0">
              <a:buNone/>
            </a:pPr>
            <a:endParaRPr lang="en-GB" dirty="0"/>
          </a:p>
          <a:p>
            <a:pPr marL="0" indent="0">
              <a:buNone/>
            </a:pPr>
            <a:r>
              <a:rPr lang="en-GB" dirty="0"/>
              <a:t>Attributes: The data that the class stores</a:t>
            </a:r>
          </a:p>
          <a:p>
            <a:r>
              <a:rPr lang="en-GB" dirty="0"/>
              <a:t>Type tells you if it is a String, integer, Boolean, etc.</a:t>
            </a:r>
          </a:p>
          <a:p>
            <a:r>
              <a:rPr lang="en-GB" dirty="0"/>
              <a:t>A “+” means it is Public, a “-” means Private</a:t>
            </a:r>
          </a:p>
          <a:p>
            <a:r>
              <a:rPr lang="en-GB" dirty="0"/>
              <a:t>Default values tell you what the variable is initialised to</a:t>
            </a:r>
          </a:p>
          <a:p>
            <a:pPr marL="0" indent="0">
              <a:buNone/>
            </a:pPr>
            <a:endParaRPr lang="en-GB" dirty="0"/>
          </a:p>
          <a:p>
            <a:pPr marL="0" indent="0">
              <a:buNone/>
            </a:pPr>
            <a:r>
              <a:rPr lang="en-GB" dirty="0"/>
              <a:t>Operations: the methods within the class </a:t>
            </a:r>
          </a:p>
          <a:p>
            <a:r>
              <a:rPr lang="en-GB" dirty="0"/>
              <a:t>In addition to the same +/- notation, their input parameters and return type (if any) are specific </a:t>
            </a:r>
          </a:p>
        </p:txBody>
      </p:sp>
      <p:sp>
        <p:nvSpPr>
          <p:cNvPr id="13" name="Title 4">
            <a:extLst>
              <a:ext uri="{FF2B5EF4-FFF2-40B4-BE49-F238E27FC236}">
                <a16:creationId xmlns:a16="http://schemas.microsoft.com/office/drawing/2014/main" id="{F806BC13-ABB6-423F-94A6-CC5E654102DF}"/>
              </a:ext>
            </a:extLst>
          </p:cNvPr>
          <p:cNvSpPr>
            <a:spLocks noGrp="1"/>
          </p:cNvSpPr>
          <p:nvPr>
            <p:ph type="title"/>
          </p:nvPr>
        </p:nvSpPr>
        <p:spPr>
          <a:xfrm>
            <a:off x="2473664" y="180896"/>
            <a:ext cx="6030256" cy="504055"/>
          </a:xfrm>
        </p:spPr>
        <p:txBody>
          <a:bodyPr>
            <a:normAutofit fontScale="90000"/>
          </a:bodyPr>
          <a:lstStyle/>
          <a:p>
            <a:r>
              <a:rPr lang="en-GB" dirty="0"/>
              <a:t>Class Notations </a:t>
            </a:r>
          </a:p>
        </p:txBody>
      </p:sp>
    </p:spTree>
    <p:extLst>
      <p:ext uri="{BB962C8B-B14F-4D97-AF65-F5344CB8AC3E}">
        <p14:creationId xmlns:p14="http://schemas.microsoft.com/office/powerpoint/2010/main" val="305277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3FFC3B-97F3-4412-929C-FD7F72D56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364" y="177774"/>
            <a:ext cx="5735781" cy="508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14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6C63A79-A476-4C8F-BC8C-A6EB6790E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35" y="761999"/>
            <a:ext cx="9452470" cy="324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62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AB9514-CEE2-4920-9022-D4939E4423D2}"/>
              </a:ext>
            </a:extLst>
          </p:cNvPr>
          <p:cNvSpPr>
            <a:spLocks noGrp="1"/>
          </p:cNvSpPr>
          <p:nvPr>
            <p:ph idx="1"/>
          </p:nvPr>
        </p:nvSpPr>
        <p:spPr/>
        <p:txBody>
          <a:bodyPr>
            <a:normAutofit fontScale="92500"/>
          </a:bodyPr>
          <a:lstStyle/>
          <a:p>
            <a:pPr marL="0" indent="0">
              <a:buNone/>
            </a:pPr>
            <a:r>
              <a:rPr lang="en-GB" dirty="0"/>
              <a:t>Our designs tend to be made up of more than one class and so we want to show they relate to one another</a:t>
            </a:r>
          </a:p>
          <a:p>
            <a:pPr marL="0" indent="0">
              <a:buNone/>
            </a:pPr>
            <a:endParaRPr lang="en-GB" dirty="0"/>
          </a:p>
          <a:p>
            <a:pPr marL="0" indent="0">
              <a:buNone/>
            </a:pPr>
            <a:r>
              <a:rPr lang="en-GB" dirty="0"/>
              <a:t>When a class has a relationship with another class, the connection between them denotes the type of relationship they have</a:t>
            </a:r>
          </a:p>
          <a:p>
            <a:r>
              <a:rPr lang="en-GB" dirty="0"/>
              <a:t>A car has an engine class variable but we don’t put that in the list of variables, instead we show it with an arrow</a:t>
            </a:r>
          </a:p>
        </p:txBody>
      </p:sp>
      <p:sp>
        <p:nvSpPr>
          <p:cNvPr id="5" name="Title 4">
            <a:extLst>
              <a:ext uri="{FF2B5EF4-FFF2-40B4-BE49-F238E27FC236}">
                <a16:creationId xmlns:a16="http://schemas.microsoft.com/office/drawing/2014/main" id="{75CBD5BF-FB38-4382-8983-8C58609187C2}"/>
              </a:ext>
            </a:extLst>
          </p:cNvPr>
          <p:cNvSpPr>
            <a:spLocks noGrp="1"/>
          </p:cNvSpPr>
          <p:nvPr>
            <p:ph type="title"/>
          </p:nvPr>
        </p:nvSpPr>
        <p:spPr>
          <a:xfrm>
            <a:off x="2473664" y="180896"/>
            <a:ext cx="6030256" cy="504055"/>
          </a:xfrm>
        </p:spPr>
        <p:txBody>
          <a:bodyPr>
            <a:normAutofit fontScale="90000"/>
          </a:bodyPr>
          <a:lstStyle/>
          <a:p>
            <a:r>
              <a:rPr lang="en-GB" dirty="0"/>
              <a:t>Entity Relationships</a:t>
            </a:r>
          </a:p>
        </p:txBody>
      </p:sp>
    </p:spTree>
    <p:extLst>
      <p:ext uri="{BB962C8B-B14F-4D97-AF65-F5344CB8AC3E}">
        <p14:creationId xmlns:p14="http://schemas.microsoft.com/office/powerpoint/2010/main" val="1182967624"/>
      </p:ext>
    </p:extLst>
  </p:cSld>
  <p:clrMapOvr>
    <a:masterClrMapping/>
  </p:clrMapOvr>
</p:sld>
</file>

<file path=ppt/theme/theme1.xml><?xml version="1.0" encoding="utf-8"?>
<a:theme xmlns:a="http://schemas.openxmlformats.org/drawingml/2006/main" name="UoG_PowerPoint_16.9">
  <a:themeElements>
    <a:clrScheme name="University colours">
      <a:dk1>
        <a:srgbClr val="002542"/>
      </a:dk1>
      <a:lt1>
        <a:srgbClr val="FFFFFE"/>
      </a:lt1>
      <a:dk2>
        <a:srgbClr val="354047"/>
      </a:dk2>
      <a:lt2>
        <a:srgbClr val="C54520"/>
      </a:lt2>
      <a:accent1>
        <a:srgbClr val="63548B"/>
      </a:accent1>
      <a:accent2>
        <a:srgbClr val="8D0C64"/>
      </a:accent2>
      <a:accent3>
        <a:srgbClr val="CF1C20"/>
      </a:accent3>
      <a:accent4>
        <a:srgbClr val="4B3B7D"/>
      </a:accent4>
      <a:accent5>
        <a:srgbClr val="003824"/>
      </a:accent5>
      <a:accent6>
        <a:srgbClr val="500B29"/>
      </a:accent6>
      <a:hlink>
        <a:srgbClr val="584B3D"/>
      </a:hlink>
      <a:folHlink>
        <a:srgbClr val="0068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E33CCC60F8C14FAB01452BFCBB8BF5" ma:contentTypeVersion="7" ma:contentTypeDescription="Create a new document." ma:contentTypeScope="" ma:versionID="f539b6940396fca1868bc67816c0261a">
  <xsd:schema xmlns:xsd="http://www.w3.org/2001/XMLSchema" xmlns:xs="http://www.w3.org/2001/XMLSchema" xmlns:p="http://schemas.microsoft.com/office/2006/metadata/properties" xmlns:ns2="17a74629-6adf-4cd2-8d40-8875cda3bd18" targetNamespace="http://schemas.microsoft.com/office/2006/metadata/properties" ma:root="true" ma:fieldsID="23ed5c55ddd2a0365fdbf7031fdcdec7" ns2:_="">
    <xsd:import namespace="17a74629-6adf-4cd2-8d40-8875cda3bd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74629-6adf-4cd2-8d40-8875cda3b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0991E-18FF-4309-A8EA-43553C8ECDF3}"/>
</file>

<file path=customXml/itemProps2.xml><?xml version="1.0" encoding="utf-8"?>
<ds:datastoreItem xmlns:ds="http://schemas.openxmlformats.org/officeDocument/2006/customXml" ds:itemID="{27E22917-67A2-4C66-A3FB-D29CE2B9C5E7}">
  <ds:schemaRef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 ds:uri="http://schemas.microsoft.com/office/infopath/2007/PartnerControls"/>
    <ds:schemaRef ds:uri="17a74629-6adf-4cd2-8d40-8875cda3bd18"/>
    <ds:schemaRef ds:uri="http://purl.org/dc/elements/1.1/"/>
  </ds:schemaRefs>
</ds:datastoreItem>
</file>

<file path=customXml/itemProps3.xml><?xml version="1.0" encoding="utf-8"?>
<ds:datastoreItem xmlns:ds="http://schemas.openxmlformats.org/officeDocument/2006/customXml" ds:itemID="{E2D841CF-AC86-4898-8F9D-31BDB9F6AC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44841</TotalTime>
  <Words>1689</Words>
  <Application>Microsoft Office PowerPoint</Application>
  <PresentationFormat>On-screen Show (16:9)</PresentationFormat>
  <Paragraphs>238</Paragraphs>
  <Slides>36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 New</vt:lpstr>
      <vt:lpstr>Times New Roman</vt:lpstr>
      <vt:lpstr>Wingdings</vt:lpstr>
      <vt:lpstr>UoG_PowerPoint_16.9</vt:lpstr>
      <vt:lpstr>Object Orientated Software Engineering</vt:lpstr>
      <vt:lpstr>Outline</vt:lpstr>
      <vt:lpstr>Recommended Reading</vt:lpstr>
      <vt:lpstr>Java Basics: CodeWars</vt:lpstr>
      <vt:lpstr>Class Diagrams</vt:lpstr>
      <vt:lpstr>Class Notations </vt:lpstr>
      <vt:lpstr>PowerPoint Presentation</vt:lpstr>
      <vt:lpstr>PowerPoint Presentation</vt:lpstr>
      <vt:lpstr>Entity Relationships</vt:lpstr>
      <vt:lpstr>PowerPoint Presentation</vt:lpstr>
      <vt:lpstr>Entity Relationships</vt:lpstr>
      <vt:lpstr>PowerPoint Presentation</vt:lpstr>
      <vt:lpstr>Association in UML</vt:lpstr>
      <vt:lpstr>PowerPoint Presentation</vt:lpstr>
      <vt:lpstr>Abstraction</vt:lpstr>
      <vt:lpstr>Principle 1: Encapsulation</vt:lpstr>
      <vt:lpstr>PowerPoint Presentation</vt:lpstr>
      <vt:lpstr>PowerPoint Presentation</vt:lpstr>
      <vt:lpstr>PowerPoint Presentation</vt:lpstr>
      <vt:lpstr>PowerPoint Presentation</vt:lpstr>
      <vt:lpstr>PowerPoint Presentation</vt:lpstr>
      <vt:lpstr>Encapsulation’s Benefits</vt:lpstr>
      <vt:lpstr>Encapsulation: Example</vt:lpstr>
      <vt:lpstr>Encapsulation: Example</vt:lpstr>
      <vt:lpstr>Encapsulation: Example</vt:lpstr>
      <vt:lpstr>Encapsulation: How to?</vt:lpstr>
      <vt:lpstr>Encapsulation in UML</vt:lpstr>
      <vt:lpstr>Principle 2: Abstraction</vt:lpstr>
      <vt:lpstr>Abstraction’s benefits</vt:lpstr>
      <vt:lpstr>Abstraction’s benefits</vt:lpstr>
      <vt:lpstr>Abstraction in Java</vt:lpstr>
      <vt:lpstr>Abstraction in Java</vt:lpstr>
      <vt:lpstr>Abstraction in Java</vt:lpstr>
      <vt:lpstr>PowerPoint Presentation</vt:lpstr>
      <vt:lpstr>Dependencies in UML</vt:lpstr>
      <vt:lpstr>Outline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Peter Howard</dc:creator>
  <cp:keywords/>
  <dc:description/>
  <cp:lastModifiedBy>Stephen Lindsay</cp:lastModifiedBy>
  <cp:revision>58</cp:revision>
  <dcterms:created xsi:type="dcterms:W3CDTF">2016-02-16T11:44:26Z</dcterms:created>
  <dcterms:modified xsi:type="dcterms:W3CDTF">2022-02-02T13:26:34Z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0x01010064E33CCC60F8C14FAB01452BFCBB8BF5</vt:lpwstr>
  </property>
  <property fmtid="{D5CDD505-2E9C-101B-9397-08002B2CF9AE}" pid="3" name="AuthorIds_UIVersion_2560">
    <vt:lpwstr>13</vt:lpwstr>
  </property>
</Properties>
</file>