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332" r:id="rId6"/>
    <p:sldId id="339" r:id="rId7"/>
    <p:sldId id="409" r:id="rId8"/>
    <p:sldId id="410" r:id="rId9"/>
    <p:sldId id="424" r:id="rId10"/>
    <p:sldId id="411" r:id="rId11"/>
    <p:sldId id="425" r:id="rId12"/>
    <p:sldId id="426" r:id="rId13"/>
    <p:sldId id="427" r:id="rId14"/>
    <p:sldId id="428" r:id="rId15"/>
    <p:sldId id="412" r:id="rId16"/>
    <p:sldId id="413" r:id="rId17"/>
    <p:sldId id="414" r:id="rId18"/>
    <p:sldId id="415" r:id="rId19"/>
    <p:sldId id="418" r:id="rId20"/>
    <p:sldId id="416" r:id="rId21"/>
    <p:sldId id="417" r:id="rId22"/>
    <p:sldId id="429" r:id="rId23"/>
    <p:sldId id="430" r:id="rId24"/>
    <p:sldId id="431" r:id="rId25"/>
    <p:sldId id="433" r:id="rId26"/>
    <p:sldId id="434" r:id="rId27"/>
    <p:sldId id="435" r:id="rId28"/>
    <p:sldId id="436" r:id="rId29"/>
    <p:sldId id="437" r:id="rId3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2"/>
            <p14:sldId id="339"/>
            <p14:sldId id="409"/>
            <p14:sldId id="410"/>
            <p14:sldId id="424"/>
            <p14:sldId id="411"/>
            <p14:sldId id="425"/>
            <p14:sldId id="426"/>
            <p14:sldId id="427"/>
            <p14:sldId id="428"/>
            <p14:sldId id="412"/>
            <p14:sldId id="413"/>
            <p14:sldId id="414"/>
            <p14:sldId id="415"/>
            <p14:sldId id="418"/>
            <p14:sldId id="416"/>
            <p14:sldId id="417"/>
            <p14:sldId id="429"/>
            <p14:sldId id="430"/>
            <p14:sldId id="431"/>
            <p14:sldId id="433"/>
            <p14:sldId id="434"/>
            <p14:sldId id="435"/>
            <p14:sldId id="436"/>
            <p14:sldId id="4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13B"/>
    <a:srgbClr val="002C50"/>
    <a:srgbClr val="032952"/>
    <a:srgbClr val="FF881B"/>
    <a:srgbClr val="FFC161"/>
    <a:srgbClr val="003560"/>
    <a:srgbClr val="0067A7"/>
    <a:srgbClr val="003865"/>
    <a:srgbClr val="284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32855-D3B1-40E1-A59F-378F5F6132AD}" v="113" dt="2022-01-31T23:53:58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04"/>
    <p:restoredTop sz="75191" autoAdjust="0"/>
  </p:normalViewPr>
  <p:slideViewPr>
    <p:cSldViewPr snapToGrid="0">
      <p:cViewPr varScale="1">
        <p:scale>
          <a:sx n="69" d="100"/>
          <a:sy n="69" d="100"/>
        </p:scale>
        <p:origin x="48" y="25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43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5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2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32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4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7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3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22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1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3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6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91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83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8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would this look if we tried to do it with inheritance?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01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3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6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4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2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7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92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5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970578"/>
            <a:ext cx="10974309" cy="4924035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-376988"/>
            <a:ext cx="10974309" cy="6271602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391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30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4350" y="463202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9" r:id="rId3"/>
    <p:sldLayoutId id="2147483867" r:id="rId4"/>
    <p:sldLayoutId id="2147483868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3.2 Class </a:t>
            </a:r>
            <a:r>
              <a:rPr lang="en-GB">
                <a:solidFill>
                  <a:schemeClr val="tx1"/>
                </a:solidFill>
              </a:rPr>
              <a:t>Diagrams, Encapsulation, </a:t>
            </a:r>
            <a:r>
              <a:rPr lang="en-GB" dirty="0">
                <a:solidFill>
                  <a:schemeClr val="tx1"/>
                </a:solidFill>
              </a:rPr>
              <a:t>and Abstraction</a:t>
            </a:r>
          </a:p>
          <a:p>
            <a:r>
              <a:rPr lang="en-GB" dirty="0">
                <a:solidFill>
                  <a:schemeClr val="tx1"/>
                </a:solidFill>
              </a:rPr>
              <a:t>By Stephen Lindsay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16038"/>
            <a:ext cx="7748588" cy="37179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1125" y="180975"/>
            <a:ext cx="6492875" cy="503238"/>
          </a:xfrm>
        </p:spPr>
        <p:txBody>
          <a:bodyPr>
            <a:normAutofit/>
          </a:bodyPr>
          <a:lstStyle/>
          <a:p>
            <a:r>
              <a:rPr lang="en-GB" dirty="0"/>
              <a:t>UML </a:t>
            </a:r>
            <a:r>
              <a:rPr lang="en-GB"/>
              <a:t>of Inheritance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3F84338-D62D-4EC2-BEB0-837CB9675A10}"/>
              </a:ext>
            </a:extLst>
          </p:cNvPr>
          <p:cNvSpPr txBox="1">
            <a:spLocks/>
          </p:cNvSpPr>
          <p:nvPr/>
        </p:nvSpPr>
        <p:spPr>
          <a:xfrm>
            <a:off x="331623" y="1729689"/>
            <a:ext cx="2346284" cy="15207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marL="0" indent="0" algn="ctr"/>
            <a:r>
              <a:rPr lang="en-GB" sz="29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</a:p>
          <a:p>
            <a:pPr marL="0" indent="0" algn="ctr"/>
            <a:r>
              <a:rPr lang="en-GB" sz="29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76F9EE-4DEF-47BE-B3D1-513FA805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77" y="432594"/>
            <a:ext cx="4876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1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1125" y="180975"/>
            <a:ext cx="6492875" cy="503238"/>
          </a:xfrm>
        </p:spPr>
        <p:txBody>
          <a:bodyPr>
            <a:normAutofit/>
          </a:bodyPr>
          <a:lstStyle/>
          <a:p>
            <a:r>
              <a:rPr lang="en-GB" dirty="0"/>
              <a:t>UML </a:t>
            </a:r>
            <a:r>
              <a:rPr lang="en-GB"/>
              <a:t>of Inheritance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3F84338-D62D-4EC2-BEB0-837CB9675A10}"/>
              </a:ext>
            </a:extLst>
          </p:cNvPr>
          <p:cNvSpPr txBox="1">
            <a:spLocks/>
          </p:cNvSpPr>
          <p:nvPr/>
        </p:nvSpPr>
        <p:spPr>
          <a:xfrm>
            <a:off x="331623" y="1729689"/>
            <a:ext cx="2346284" cy="15207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marL="0" indent="0" algn="ctr"/>
            <a:r>
              <a:rPr lang="en-GB" sz="29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</a:p>
          <a:p>
            <a:pPr marL="0" indent="0" algn="ctr"/>
            <a:r>
              <a:rPr lang="en-GB" sz="29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76F9EE-4DEF-47BE-B3D1-513FA805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77" y="432594"/>
            <a:ext cx="4876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85918" y="2652389"/>
            <a:ext cx="1626284" cy="2310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solidFill>
                  <a:schemeClr val="accent3"/>
                </a:solidFill>
              </a:rPr>
              <a:t>Not possible in Java</a:t>
            </a:r>
          </a:p>
        </p:txBody>
      </p:sp>
    </p:spTree>
    <p:extLst>
      <p:ext uri="{BB962C8B-B14F-4D97-AF65-F5344CB8AC3E}">
        <p14:creationId xmlns:p14="http://schemas.microsoft.com/office/powerpoint/2010/main" val="357827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You hopefully noticed that the base </a:t>
            </a:r>
            <a:r>
              <a:rPr lang="en-GB" dirty="0" err="1"/>
              <a:t>PowerTool</a:t>
            </a:r>
            <a:r>
              <a:rPr lang="en-GB" dirty="0"/>
              <a:t> in the previous class was not an Abstract class </a:t>
            </a:r>
          </a:p>
          <a:p>
            <a:r>
              <a:rPr lang="en-GB" dirty="0"/>
              <a:t>The same is true of </a:t>
            </a:r>
            <a:r>
              <a:rPr lang="en-GB" dirty="0" err="1"/>
              <a:t>CardGame</a:t>
            </a:r>
            <a:r>
              <a:rPr lang="en-GB" dirty="0"/>
              <a:t> in the lab sessions which </a:t>
            </a:r>
            <a:r>
              <a:rPr lang="en-GB" dirty="0" err="1"/>
              <a:t>BlackJack</a:t>
            </a:r>
            <a:r>
              <a:rPr lang="en-GB" dirty="0"/>
              <a:t> extends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Abstract classes are ones that can not be instantiated, they let you design a super class which should not ever be able to exist without more information </a:t>
            </a:r>
          </a:p>
          <a:p>
            <a:r>
              <a:rPr lang="en-GB" dirty="0"/>
              <a:t>Abstract classes can still hold concrete implementations of some of their methods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Abstract methods in Java are similar but work for methods, they make a namespace for the method that can’t be called without causing an error until a sub-class implements the method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Abstract keyword</a:t>
            </a:r>
          </a:p>
        </p:txBody>
      </p:sp>
    </p:spTree>
    <p:extLst>
      <p:ext uri="{BB962C8B-B14F-4D97-AF65-F5344CB8AC3E}">
        <p14:creationId xmlns:p14="http://schemas.microsoft.com/office/powerpoint/2010/main" val="268826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80" y="1316086"/>
            <a:ext cx="8234758" cy="35196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same code as before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Trying this will get an error because we cannot instantiate abstract classes: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Instead we must instantiate the class like this: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Drill();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Abstract classes in Java</a:t>
            </a:r>
          </a:p>
        </p:txBody>
      </p:sp>
    </p:spTree>
    <p:extLst>
      <p:ext uri="{BB962C8B-B14F-4D97-AF65-F5344CB8AC3E}">
        <p14:creationId xmlns:p14="http://schemas.microsoft.com/office/powerpoint/2010/main" val="396314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80" y="1316086"/>
            <a:ext cx="8501088" cy="35196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/>
              <a:t>More commonly we see the abstract class used like this to allow us to work on lists of a similar type of item: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companyTools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           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tools.add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(new Drill());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tools.add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CircularSaw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tools.add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ImpactDriver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/>
              <a:t>We can do lot’s of useful things with this list, like loops through it and find all the power tools that need to be serviced by calling </a:t>
            </a:r>
            <a:r>
              <a:rPr lang="en-GB" sz="2000" dirty="0" err="1"/>
              <a:t>PowerTools</a:t>
            </a:r>
            <a:r>
              <a:rPr lang="en-GB" sz="2000" dirty="0"/>
              <a:t> </a:t>
            </a:r>
            <a:r>
              <a:rPr lang="en-GB" sz="2000" dirty="0" err="1"/>
              <a:t>needsService</a:t>
            </a:r>
            <a:r>
              <a:rPr lang="en-GB" sz="2000" dirty="0"/>
              <a:t>() 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Abstract classes in Java</a:t>
            </a:r>
          </a:p>
        </p:txBody>
      </p:sp>
    </p:spTree>
    <p:extLst>
      <p:ext uri="{BB962C8B-B14F-4D97-AF65-F5344CB8AC3E}">
        <p14:creationId xmlns:p14="http://schemas.microsoft.com/office/powerpoint/2010/main" val="370725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ability for the same function name to do different things depending on the context it is used in.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Polymorphism is strongly linked in to the concept of inheritance as the most common time to need to use it is to </a:t>
            </a:r>
            <a:r>
              <a:rPr lang="en-GB" i="1" dirty="0"/>
              <a:t>override</a:t>
            </a:r>
            <a:r>
              <a:rPr lang="en-GB" dirty="0"/>
              <a:t> the method implemented in a superclass </a:t>
            </a:r>
          </a:p>
          <a:p>
            <a:r>
              <a:rPr lang="en-GB" dirty="0"/>
              <a:t>Polymorphism is the most specific of the OO principles </a:t>
            </a:r>
          </a:p>
          <a:p>
            <a:r>
              <a:rPr lang="en-GB" dirty="0"/>
              <a:t>It’s also the most critiques as well, not all developers think that it is important/necessary/useful to reuse the same names a lot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Principle 4: Polymorphism</a:t>
            </a:r>
          </a:p>
        </p:txBody>
      </p:sp>
    </p:spTree>
    <p:extLst>
      <p:ext uri="{BB962C8B-B14F-4D97-AF65-F5344CB8AC3E}">
        <p14:creationId xmlns:p14="http://schemas.microsoft.com/office/powerpoint/2010/main" val="196468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80" y="1316086"/>
            <a:ext cx="8234758" cy="35196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batteryPowered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Date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lastElectricalTest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operatingLifetime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check safe to use, renew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lastElectricalTest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void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serviceTool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check if power tool needs to be serviced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needsService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check if the tool breaks in use, return breakage details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breakageCheck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Reminder – Power Tool</a:t>
            </a:r>
          </a:p>
        </p:txBody>
      </p:sp>
    </p:spTree>
    <p:extLst>
      <p:ext uri="{BB962C8B-B14F-4D97-AF65-F5344CB8AC3E}">
        <p14:creationId xmlns:p14="http://schemas.microsoft.com/office/powerpoint/2010/main" val="260467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7" y="1316086"/>
            <a:ext cx="7748346" cy="37175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/>
              <a:t>PowerTool</a:t>
            </a:r>
            <a:r>
              <a:rPr lang="en-GB" dirty="0"/>
              <a:t> implements a </a:t>
            </a:r>
            <a:r>
              <a:rPr lang="en-GB" dirty="0" err="1"/>
              <a:t>needsService</a:t>
            </a:r>
            <a:r>
              <a:rPr lang="en-GB" dirty="0"/>
              <a:t>() method but perhaps </a:t>
            </a:r>
            <a:r>
              <a:rPr lang="en-GB" dirty="0" err="1"/>
              <a:t>CircularSaws</a:t>
            </a:r>
            <a:r>
              <a:rPr lang="en-GB" dirty="0"/>
              <a:t> are particularly dangerous and need to be serviced after every time they are used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CircularSaw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usedSinceService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CircularSaw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just returns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usedSinceService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needsService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check safe to use, reset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usedSinceService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void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serviceTool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49278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Polymorphism in Java - Overriding</a:t>
            </a:r>
          </a:p>
        </p:txBody>
      </p:sp>
    </p:spTree>
    <p:extLst>
      <p:ext uri="{BB962C8B-B14F-4D97-AF65-F5344CB8AC3E}">
        <p14:creationId xmlns:p14="http://schemas.microsoft.com/office/powerpoint/2010/main" val="204574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" y="1316086"/>
            <a:ext cx="8128227" cy="3827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This code will work just fine because java allows us to </a:t>
            </a:r>
            <a:r>
              <a:rPr lang="en-GB" i="1" dirty="0"/>
              <a:t>override</a:t>
            </a:r>
            <a:r>
              <a:rPr lang="en-GB" dirty="0"/>
              <a:t> a method</a:t>
            </a:r>
          </a:p>
          <a:p>
            <a:r>
              <a:rPr lang="en-GB" sz="2400" dirty="0"/>
              <a:t>Overriding is when a subclass replaces a method with it’s own code</a:t>
            </a:r>
          </a:p>
          <a:p>
            <a:r>
              <a:rPr lang="en-GB" dirty="0"/>
              <a:t>Method calls of the class will use the new behaviour by default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You can still access the super classes method with the super keyword, for example, calling </a:t>
            </a:r>
            <a:r>
              <a:rPr lang="en-GB" sz="2400" i="1" dirty="0" err="1"/>
              <a:t>s</a:t>
            </a:r>
            <a:r>
              <a:rPr lang="en-GB" i="1" dirty="0" err="1"/>
              <a:t>uper.needsService</a:t>
            </a:r>
            <a:r>
              <a:rPr lang="en-GB" i="1" dirty="0"/>
              <a:t>() </a:t>
            </a:r>
            <a:r>
              <a:rPr lang="en-GB" dirty="0"/>
              <a:t>in the </a:t>
            </a:r>
            <a:r>
              <a:rPr lang="en-GB" dirty="0" err="1"/>
              <a:t>CircularSaw</a:t>
            </a:r>
            <a:r>
              <a:rPr lang="en-GB" dirty="0"/>
              <a:t> class will get a result based on the date last serviced from tool</a:t>
            </a:r>
            <a:endParaRPr lang="en-GB" sz="2400" i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49278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Polymorphism in Java - Overriding</a:t>
            </a:r>
          </a:p>
        </p:txBody>
      </p:sp>
    </p:spTree>
    <p:extLst>
      <p:ext uri="{BB962C8B-B14F-4D97-AF65-F5344CB8AC3E}">
        <p14:creationId xmlns:p14="http://schemas.microsoft.com/office/powerpoint/2010/main" val="345870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16038"/>
            <a:ext cx="7748588" cy="37179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1125" y="180975"/>
            <a:ext cx="6492875" cy="503238"/>
          </a:xfrm>
        </p:spPr>
        <p:txBody>
          <a:bodyPr>
            <a:normAutofit/>
          </a:bodyPr>
          <a:lstStyle/>
          <a:p>
            <a:r>
              <a:rPr lang="en-GB" dirty="0"/>
              <a:t>UML </a:t>
            </a:r>
            <a:r>
              <a:rPr lang="en-GB"/>
              <a:t>of Inheritance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3F84338-D62D-4EC2-BEB0-837CB9675A10}"/>
              </a:ext>
            </a:extLst>
          </p:cNvPr>
          <p:cNvSpPr txBox="1">
            <a:spLocks/>
          </p:cNvSpPr>
          <p:nvPr/>
        </p:nvSpPr>
        <p:spPr>
          <a:xfrm>
            <a:off x="331623" y="1729689"/>
            <a:ext cx="2346284" cy="15207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marL="0" indent="0" algn="ctr"/>
            <a:r>
              <a:rPr lang="en-GB" sz="29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 Methods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BB06B1C-B258-4FAF-959B-4056987BC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452438"/>
            <a:ext cx="26765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3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/>
          </a:bodyPr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sz="2000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2000" b="0" i="0" dirty="0">
                <a:effectLst/>
              </a:rPr>
              <a:t>Inheritance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sz="2000" dirty="0"/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2000" b="0" i="0" dirty="0">
                <a:effectLst/>
              </a:rPr>
              <a:t>Polymorphism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sz="2000" dirty="0"/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2000" dirty="0"/>
              <a:t>Abstraction of Inheritance in Java?</a:t>
            </a:r>
            <a:endParaRPr lang="en-GB" sz="2000" b="0" i="0" dirty="0">
              <a:effectLst/>
            </a:endParaRPr>
          </a:p>
          <a:p>
            <a:pPr marL="4445" marR="0" indent="0" algn="l">
              <a:spcBef>
                <a:spcPts val="200"/>
              </a:spcBef>
              <a:spcAft>
                <a:spcPts val="100"/>
              </a:spcAft>
              <a:buNone/>
            </a:pPr>
            <a:endParaRPr lang="en-GB" sz="2000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" y="1316086"/>
            <a:ext cx="8128227" cy="37353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A similar concept to overriding is that of overloading, this is when multiple methods in the same class share the same name but have different input parameters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check safe to use, set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lastElectricalTest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todays date  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serviceTool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sets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lastElectrical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to be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dateOfService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serviceTool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dateOfService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670337" cy="511562"/>
          </a:xfrm>
        </p:spPr>
        <p:txBody>
          <a:bodyPr>
            <a:normAutofit fontScale="90000"/>
          </a:bodyPr>
          <a:lstStyle/>
          <a:p>
            <a:r>
              <a:rPr lang="en-GB" dirty="0"/>
              <a:t>Polymorphism in Java - Overloading</a:t>
            </a:r>
          </a:p>
        </p:txBody>
      </p:sp>
    </p:spTree>
    <p:extLst>
      <p:ext uri="{BB962C8B-B14F-4D97-AF65-F5344CB8AC3E}">
        <p14:creationId xmlns:p14="http://schemas.microsoft.com/office/powerpoint/2010/main" val="1033514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16038"/>
            <a:ext cx="7748588" cy="37179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1125" y="180975"/>
            <a:ext cx="6492875" cy="503238"/>
          </a:xfrm>
        </p:spPr>
        <p:txBody>
          <a:bodyPr>
            <a:normAutofit/>
          </a:bodyPr>
          <a:lstStyle/>
          <a:p>
            <a:r>
              <a:rPr lang="en-GB" dirty="0"/>
              <a:t>UML </a:t>
            </a:r>
            <a:r>
              <a:rPr lang="en-GB"/>
              <a:t>of Inheritance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3F84338-D62D-4EC2-BEB0-837CB9675A10}"/>
              </a:ext>
            </a:extLst>
          </p:cNvPr>
          <p:cNvSpPr txBox="1">
            <a:spLocks/>
          </p:cNvSpPr>
          <p:nvPr/>
        </p:nvSpPr>
        <p:spPr>
          <a:xfrm>
            <a:off x="331623" y="1729689"/>
            <a:ext cx="2346284" cy="15207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marL="0" indent="0" algn="ctr"/>
            <a:r>
              <a:rPr lang="en-GB" sz="29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 Methods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0106D7F-4B8C-4A23-94BE-868AD89D3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26" y="619706"/>
            <a:ext cx="4187994" cy="344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9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" y="1316086"/>
            <a:ext cx="8128227" cy="34512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It probably hasn’t escaped your notice that Abstraction and Inheritance seem quite similar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Java naming can add to this confusion, it is a bit unhelpful when learning OOP concepts because: </a:t>
            </a:r>
          </a:p>
          <a:p>
            <a:r>
              <a:rPr lang="en-GB" dirty="0"/>
              <a:t>Full Abstraction is realised by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interface/implements </a:t>
            </a:r>
            <a:r>
              <a:rPr lang="en-GB" dirty="0"/>
              <a:t>keywords</a:t>
            </a:r>
          </a:p>
          <a:p>
            <a:r>
              <a:rPr lang="en-GB" dirty="0"/>
              <a:t>Inheritance is realised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abstract/extends</a:t>
            </a:r>
            <a:r>
              <a:rPr lang="en-GB" dirty="0"/>
              <a:t> keywords but this only realises partial Abstraction!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all this fuss, you might be wondering why we bother to use one or the other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49278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Inheritance or Interfaces?</a:t>
            </a:r>
          </a:p>
        </p:txBody>
      </p:sp>
    </p:spTree>
    <p:extLst>
      <p:ext uri="{BB962C8B-B14F-4D97-AF65-F5344CB8AC3E}">
        <p14:creationId xmlns:p14="http://schemas.microsoft.com/office/powerpoint/2010/main" val="40055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" y="1316086"/>
            <a:ext cx="8128227" cy="34512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Allows for code-reuse as subclasses get the code of the superclass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Can have abstracted elements with the abstract keyword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But can only allow inheritance from 1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Interfaces</a:t>
            </a:r>
          </a:p>
          <a:p>
            <a:pPr marL="457200" indent="-457200">
              <a:buAutoNum type="arabicPeriod"/>
            </a:pPr>
            <a:r>
              <a:rPr lang="en-GB" dirty="0"/>
              <a:t>Create blueprints to guide program development with no details of implementation needed at all</a:t>
            </a:r>
          </a:p>
          <a:p>
            <a:pPr marL="457200" indent="-457200">
              <a:buAutoNum type="arabicPeriod"/>
            </a:pPr>
            <a:r>
              <a:rPr lang="en-GB" dirty="0"/>
              <a:t>Can allow multiple blueprints to be implemented in a single class</a:t>
            </a:r>
          </a:p>
          <a:p>
            <a:pPr marL="457200" indent="-457200">
              <a:buAutoNum type="arabicPeriod"/>
            </a:pPr>
            <a:r>
              <a:rPr lang="en-GB" dirty="0"/>
              <a:t>But does not share any code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49278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Inheritance or Interface in Java?</a:t>
            </a:r>
          </a:p>
        </p:txBody>
      </p:sp>
    </p:spTree>
    <p:extLst>
      <p:ext uri="{BB962C8B-B14F-4D97-AF65-F5344CB8AC3E}">
        <p14:creationId xmlns:p14="http://schemas.microsoft.com/office/powerpoint/2010/main" val="4073262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" y="1316086"/>
            <a:ext cx="8128227" cy="34512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Imagine you are building a video game and you need some game world objects to:</a:t>
            </a:r>
          </a:p>
          <a:p>
            <a:r>
              <a:rPr lang="en-GB" dirty="0"/>
              <a:t>Know if they collide with other objects (</a:t>
            </a:r>
            <a:r>
              <a:rPr lang="en-GB" dirty="0" err="1"/>
              <a:t>collidable</a:t>
            </a:r>
            <a:r>
              <a:rPr lang="en-GB" dirty="0"/>
              <a:t>)</a:t>
            </a:r>
          </a:p>
          <a:p>
            <a:r>
              <a:rPr lang="en-GB" dirty="0"/>
              <a:t>Be affected by physics (physical)</a:t>
            </a:r>
          </a:p>
          <a:p>
            <a:r>
              <a:rPr lang="en-GB" dirty="0"/>
              <a:t>Be aware of players around them and react to them (</a:t>
            </a:r>
            <a:r>
              <a:rPr lang="en-GB" dirty="0" err="1"/>
              <a:t>awareable</a:t>
            </a:r>
            <a:r>
              <a:rPr lang="en-GB" dirty="0"/>
              <a:t>)</a:t>
            </a:r>
          </a:p>
          <a:p>
            <a:r>
              <a:rPr lang="en-GB" dirty="0" err="1"/>
              <a:t>Pathfind</a:t>
            </a:r>
            <a:r>
              <a:rPr lang="en-GB" dirty="0"/>
              <a:t> and move through the environment (</a:t>
            </a:r>
            <a:r>
              <a:rPr lang="en-GB" dirty="0" err="1"/>
              <a:t>pathable</a:t>
            </a:r>
            <a:r>
              <a:rPr lang="en-GB" dirty="0"/>
              <a:t>)</a:t>
            </a:r>
          </a:p>
          <a:p>
            <a:r>
              <a:rPr lang="en-GB" dirty="0"/>
              <a:t>Take damage (</a:t>
            </a:r>
            <a:r>
              <a:rPr lang="en-GB" dirty="0" err="1"/>
              <a:t>hitable</a:t>
            </a:r>
            <a:r>
              <a:rPr lang="en-GB" dirty="0"/>
              <a:t>)</a:t>
            </a:r>
          </a:p>
          <a:p>
            <a:r>
              <a:rPr lang="en-GB" dirty="0"/>
              <a:t>Deal damage (fightable)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49278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Why we use Abstraction</a:t>
            </a:r>
          </a:p>
        </p:txBody>
      </p:sp>
    </p:spTree>
    <p:extLst>
      <p:ext uri="{BB962C8B-B14F-4D97-AF65-F5344CB8AC3E}">
        <p14:creationId xmlns:p14="http://schemas.microsoft.com/office/powerpoint/2010/main" val="96905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" y="1316086"/>
            <a:ext cx="8128227" cy="34512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Rock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collidable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Cart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collidable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physical, 					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hitable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Child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awareable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pathable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Pedestrian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awareable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fightable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Guard implements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collidable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physical, 	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awareable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fightable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49278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Why we use Abstraction</a:t>
            </a:r>
          </a:p>
        </p:txBody>
      </p:sp>
    </p:spTree>
    <p:extLst>
      <p:ext uri="{BB962C8B-B14F-4D97-AF65-F5344CB8AC3E}">
        <p14:creationId xmlns:p14="http://schemas.microsoft.com/office/powerpoint/2010/main" val="1273802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 lnSpcReduction="10000"/>
          </a:bodyPr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sz="2000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2000" b="0" i="0" dirty="0">
                <a:effectLst/>
              </a:rPr>
              <a:t>Inheritance – allows a subclass to reuse code from a superclass – good code-reuse but tied into a 1-1 </a:t>
            </a:r>
            <a:r>
              <a:rPr lang="en-GB" sz="2000" b="0" i="0" dirty="0" err="1">
                <a:effectLst/>
              </a:rPr>
              <a:t>relaitonship</a:t>
            </a:r>
            <a:endParaRPr lang="en-GB" sz="2000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sz="2000" dirty="0"/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2000" b="0" i="0" dirty="0">
                <a:effectLst/>
              </a:rPr>
              <a:t>Polymorphism – allows us to use code with the same name in the same place – the least significant of the principles and simplest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sz="2000" dirty="0"/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2000" dirty="0"/>
              <a:t>Abstraction or Inheritance – beware abstract keywords and full abstraction, understand why we like to use abstraction even though it doesn’t get us </a:t>
            </a:r>
            <a:r>
              <a:rPr lang="en-GB" sz="2000"/>
              <a:t>to the point of code re-use </a:t>
            </a:r>
            <a:endParaRPr lang="en-GB" sz="2000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305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Inheritance is the ability for objects to inherit variable and functional behaviour from a parent object. This allows for substantial code re-use.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benefits of inheritance are</a:t>
            </a:r>
          </a:p>
          <a:p>
            <a:r>
              <a:rPr lang="en-GB" dirty="0"/>
              <a:t>Code re-use so we have to write less code </a:t>
            </a:r>
          </a:p>
          <a:p>
            <a:r>
              <a:rPr lang="en-GB" dirty="0"/>
              <a:t>Extensibility – can extend class logic as needed</a:t>
            </a:r>
          </a:p>
          <a:p>
            <a:r>
              <a:rPr lang="en-GB" dirty="0"/>
              <a:t>Hiding data – we can keep data private (encapsulation again)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Principle 3: Inheritance </a:t>
            </a:r>
          </a:p>
        </p:txBody>
      </p:sp>
    </p:spTree>
    <p:extLst>
      <p:ext uri="{BB962C8B-B14F-4D97-AF65-F5344CB8AC3E}">
        <p14:creationId xmlns:p14="http://schemas.microsoft.com/office/powerpoint/2010/main" val="211798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80" y="1316086"/>
            <a:ext cx="8234758" cy="35196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batteryPowered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Date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lastElectricalTest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operatingLifetime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check safe to use, renew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lastElectricalTest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serviceTool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check if power tool needs to be serviced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needsService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Inheritance in Java</a:t>
            </a:r>
          </a:p>
        </p:txBody>
      </p:sp>
    </p:spTree>
    <p:extLst>
      <p:ext uri="{BB962C8B-B14F-4D97-AF65-F5344CB8AC3E}">
        <p14:creationId xmlns:p14="http://schemas.microsoft.com/office/powerpoint/2010/main" val="254501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PowerDrill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torque;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run(int hours)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increment operating lifetime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reduce battery life if needed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drilling, run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breakageCheck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return work done over this time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		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Inheritance in Java</a:t>
            </a:r>
          </a:p>
        </p:txBody>
      </p:sp>
    </p:spTree>
    <p:extLst>
      <p:ext uri="{BB962C8B-B14F-4D97-AF65-F5344CB8AC3E}">
        <p14:creationId xmlns:p14="http://schemas.microsoft.com/office/powerpoint/2010/main" val="66912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16038"/>
            <a:ext cx="7748588" cy="37179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1125" y="180975"/>
            <a:ext cx="6492875" cy="503238"/>
          </a:xfrm>
        </p:spPr>
        <p:txBody>
          <a:bodyPr>
            <a:normAutofit/>
          </a:bodyPr>
          <a:lstStyle/>
          <a:p>
            <a:r>
              <a:rPr lang="en-GB" dirty="0"/>
              <a:t>UML </a:t>
            </a:r>
            <a:r>
              <a:rPr lang="en-GB"/>
              <a:t>of Inheritance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3F84338-D62D-4EC2-BEB0-837CB9675A10}"/>
              </a:ext>
            </a:extLst>
          </p:cNvPr>
          <p:cNvSpPr txBox="1">
            <a:spLocks/>
          </p:cNvSpPr>
          <p:nvPr/>
        </p:nvSpPr>
        <p:spPr>
          <a:xfrm>
            <a:off x="331623" y="1729689"/>
            <a:ext cx="2346284" cy="15207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marL="0" indent="0" algn="ctr"/>
            <a:r>
              <a:rPr lang="en-GB" sz="29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and Inheritance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9EBB8D-C892-41D7-94B4-D15CE41E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40" y="109537"/>
            <a:ext cx="3923930" cy="499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1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Hierarchical inheritance in Java: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Jigsaw extends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Drill extends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CircularSaw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/>
              <a:t>Allows us to code base methods in one place and maintain code there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Multi-level inheritance in Java: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ImpactDriver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PowerTool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/>
              <a:t>Build up layers of specialist functionality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Multi-Level Inheritance in Java</a:t>
            </a:r>
          </a:p>
        </p:txBody>
      </p:sp>
    </p:spTree>
    <p:extLst>
      <p:ext uri="{BB962C8B-B14F-4D97-AF65-F5344CB8AC3E}">
        <p14:creationId xmlns:p14="http://schemas.microsoft.com/office/powerpoint/2010/main" val="85245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16038"/>
            <a:ext cx="7748588" cy="37179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1125" y="180975"/>
            <a:ext cx="6492875" cy="503238"/>
          </a:xfrm>
        </p:spPr>
        <p:txBody>
          <a:bodyPr>
            <a:normAutofit/>
          </a:bodyPr>
          <a:lstStyle/>
          <a:p>
            <a:r>
              <a:rPr lang="en-GB" dirty="0"/>
              <a:t>UML </a:t>
            </a:r>
            <a:r>
              <a:rPr lang="en-GB"/>
              <a:t>of Inheritance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3F84338-D62D-4EC2-BEB0-837CB9675A10}"/>
              </a:ext>
            </a:extLst>
          </p:cNvPr>
          <p:cNvSpPr txBox="1">
            <a:spLocks/>
          </p:cNvSpPr>
          <p:nvPr/>
        </p:nvSpPr>
        <p:spPr>
          <a:xfrm>
            <a:off x="331623" y="1729689"/>
            <a:ext cx="2346284" cy="15207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marL="0" indent="0" algn="ctr"/>
            <a:r>
              <a:rPr lang="en-GB" sz="29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Multi-Level</a:t>
            </a:r>
          </a:p>
          <a:p>
            <a:pPr marL="0" indent="0" algn="ctr"/>
            <a:r>
              <a:rPr lang="en-GB" sz="29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74819B4-A54B-41A9-A28D-93E510E0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621" y="109537"/>
            <a:ext cx="26765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4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16038"/>
            <a:ext cx="7748588" cy="37179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1125" y="180975"/>
            <a:ext cx="6492875" cy="503238"/>
          </a:xfrm>
        </p:spPr>
        <p:txBody>
          <a:bodyPr>
            <a:normAutofit/>
          </a:bodyPr>
          <a:lstStyle/>
          <a:p>
            <a:r>
              <a:rPr lang="en-GB" dirty="0"/>
              <a:t>UML </a:t>
            </a:r>
            <a:r>
              <a:rPr lang="en-GB"/>
              <a:t>of Inheritance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3F84338-D62D-4EC2-BEB0-837CB9675A10}"/>
              </a:ext>
            </a:extLst>
          </p:cNvPr>
          <p:cNvSpPr txBox="1">
            <a:spLocks/>
          </p:cNvSpPr>
          <p:nvPr/>
        </p:nvSpPr>
        <p:spPr>
          <a:xfrm>
            <a:off x="331623" y="1729689"/>
            <a:ext cx="2346284" cy="15207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marL="0" indent="0" algn="ctr"/>
            <a:r>
              <a:rPr lang="en-GB" sz="29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</a:p>
          <a:p>
            <a:pPr marL="0" indent="0" algn="ctr"/>
            <a:r>
              <a:rPr lang="en-GB" sz="29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20855E4-F1F4-4ECF-8A87-1F9B3A97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07" y="0"/>
            <a:ext cx="60880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54272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E22917-67A2-4C66-A3FB-D29CE2B9C5E7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17a74629-6adf-4cd2-8d40-8875cda3bd18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9E00FA-F1F3-4825-8B95-7AE419D3C76D}"/>
</file>

<file path=customXml/itemProps3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45042</TotalTime>
  <Words>1324</Words>
  <Application>Microsoft Office PowerPoint</Application>
  <PresentationFormat>On-screen Show (16:9)</PresentationFormat>
  <Paragraphs>288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Wingdings</vt:lpstr>
      <vt:lpstr>UoG_PowerPoint_16.9</vt:lpstr>
      <vt:lpstr>Object Orientated Software Engineering</vt:lpstr>
      <vt:lpstr>Outline</vt:lpstr>
      <vt:lpstr>Principle 3: Inheritance </vt:lpstr>
      <vt:lpstr>Inheritance in Java</vt:lpstr>
      <vt:lpstr>Inheritance in Java</vt:lpstr>
      <vt:lpstr>UML of Inheritance</vt:lpstr>
      <vt:lpstr>Multi-Level Inheritance in Java</vt:lpstr>
      <vt:lpstr>UML of Inheritance</vt:lpstr>
      <vt:lpstr>UML of Inheritance</vt:lpstr>
      <vt:lpstr>UML of Inheritance</vt:lpstr>
      <vt:lpstr>UML of Inheritance</vt:lpstr>
      <vt:lpstr>Abstract keyword</vt:lpstr>
      <vt:lpstr>Abstract classes in Java</vt:lpstr>
      <vt:lpstr>Abstract classes in Java</vt:lpstr>
      <vt:lpstr>Principle 4: Polymorphism</vt:lpstr>
      <vt:lpstr>Reminder – Power Tool</vt:lpstr>
      <vt:lpstr>Polymorphism in Java - Overriding</vt:lpstr>
      <vt:lpstr>Polymorphism in Java - Overriding</vt:lpstr>
      <vt:lpstr>UML of Inheritance</vt:lpstr>
      <vt:lpstr>Polymorphism in Java - Overloading</vt:lpstr>
      <vt:lpstr>UML of Inheritance</vt:lpstr>
      <vt:lpstr>Inheritance or Interfaces?</vt:lpstr>
      <vt:lpstr>Inheritance or Interface in Java?</vt:lpstr>
      <vt:lpstr>Why we use Abstraction</vt:lpstr>
      <vt:lpstr>Why we use Abstraction</vt:lpstr>
      <vt:lpstr>Outline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Stephen Lindsay</cp:lastModifiedBy>
  <cp:revision>60</cp:revision>
  <dcterms:created xsi:type="dcterms:W3CDTF">2016-02-16T11:44:26Z</dcterms:created>
  <dcterms:modified xsi:type="dcterms:W3CDTF">2022-01-31T23:58:34Z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