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330" r:id="rId6"/>
    <p:sldId id="332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288" r:id="rId2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Maven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389298"/>
          </a:xfrm>
        </p:spPr>
        <p:txBody>
          <a:bodyPr/>
          <a:lstStyle/>
          <a:p>
            <a:r>
              <a:rPr lang="en-US" dirty="0" err="1"/>
              <a:t>maven.compiler.source</a:t>
            </a:r>
            <a:r>
              <a:rPr lang="en-US" dirty="0"/>
              <a:t> – JDK Version Number</a:t>
            </a:r>
          </a:p>
          <a:p>
            <a:r>
              <a:rPr lang="en-US" dirty="0" err="1"/>
              <a:t>maven.compiler.target</a:t>
            </a:r>
            <a:r>
              <a:rPr lang="en-US" dirty="0"/>
              <a:t> – JDK Version Number</a:t>
            </a:r>
          </a:p>
          <a:p>
            <a:r>
              <a:rPr lang="en-US" dirty="0"/>
              <a:t>Keep in sync with the LDE JDK version</a:t>
            </a:r>
          </a:p>
          <a:p>
            <a:r>
              <a:rPr lang="en-US" dirty="0"/>
              <a:t>This should be 17 for openjdk-17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4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715965" cy="3389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&lt;properties&gt;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maven.compiler.source</a:t>
            </a:r>
            <a:r>
              <a:rPr lang="en-US" dirty="0"/>
              <a:t>&gt;17&lt;/</a:t>
            </a:r>
            <a:r>
              <a:rPr lang="en-US" dirty="0" err="1"/>
              <a:t>maven.compiler.source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maven.compiler.target</a:t>
            </a:r>
            <a:r>
              <a:rPr lang="en-US" dirty="0"/>
              <a:t>&gt;17&lt;/</a:t>
            </a:r>
            <a:r>
              <a:rPr lang="en-US" dirty="0" err="1"/>
              <a:t>maven.compiler.target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&lt;/properties&gt;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8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6370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Directory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389298"/>
          </a:xfrm>
        </p:spPr>
        <p:txBody>
          <a:bodyPr/>
          <a:lstStyle/>
          <a:p>
            <a:r>
              <a:rPr lang="en-US" dirty="0"/>
              <a:t>src/main/java</a:t>
            </a:r>
          </a:p>
          <a:p>
            <a:r>
              <a:rPr lang="en-US" dirty="0"/>
              <a:t>src/test/java</a:t>
            </a:r>
          </a:p>
          <a:p>
            <a:r>
              <a:rPr lang="en-US" dirty="0"/>
              <a:t>src/main/java/com/</a:t>
            </a:r>
            <a:r>
              <a:rPr lang="en-US" dirty="0" err="1"/>
              <a:t>myCompany</a:t>
            </a:r>
            <a:r>
              <a:rPr lang="en-US" dirty="0"/>
              <a:t>/app/App.java</a:t>
            </a:r>
          </a:p>
          <a:p>
            <a:r>
              <a:rPr lang="en-US" dirty="0"/>
              <a:t>src/test/java/com/</a:t>
            </a:r>
            <a:r>
              <a:rPr lang="en-US" dirty="0" err="1"/>
              <a:t>myCompany</a:t>
            </a:r>
            <a:r>
              <a:rPr lang="en-US" dirty="0"/>
              <a:t>/app/AppTest.java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8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6370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389298"/>
          </a:xfrm>
        </p:spPr>
        <p:txBody>
          <a:bodyPr/>
          <a:lstStyle/>
          <a:p>
            <a:r>
              <a:rPr lang="en-US" dirty="0"/>
              <a:t>Why write a code if it has been written before</a:t>
            </a:r>
          </a:p>
          <a:p>
            <a:r>
              <a:rPr lang="en-US" dirty="0"/>
              <a:t>Libraries are code that have already been written</a:t>
            </a:r>
          </a:p>
          <a:p>
            <a:r>
              <a:rPr lang="en-US" dirty="0"/>
              <a:t>You can make use of the functionality in </a:t>
            </a:r>
            <a:r>
              <a:rPr lang="en-US" dirty="0" err="1"/>
              <a:t>labraries</a:t>
            </a:r>
            <a:endParaRPr lang="en-US" dirty="0"/>
          </a:p>
          <a:p>
            <a:r>
              <a:rPr lang="en-US" dirty="0"/>
              <a:t>JUnit5 and assert</a:t>
            </a:r>
          </a:p>
          <a:p>
            <a:r>
              <a:rPr lang="en-US" dirty="0"/>
              <a:t>Make use of trusted libraries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0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6370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58980"/>
          </a:xfrm>
        </p:spPr>
        <p:txBody>
          <a:bodyPr/>
          <a:lstStyle/>
          <a:p>
            <a:r>
              <a:rPr lang="en-US" dirty="0"/>
              <a:t>Maven finds the dependency and downloads the library</a:t>
            </a:r>
          </a:p>
          <a:p>
            <a:r>
              <a:rPr lang="en-US" dirty="0"/>
              <a:t>One dependency might have other dependencies or libraries they use</a:t>
            </a:r>
          </a:p>
          <a:p>
            <a:r>
              <a:rPr lang="en-US" dirty="0"/>
              <a:t>The library is cached to a local repository - ${</a:t>
            </a:r>
            <a:r>
              <a:rPr lang="en-US" dirty="0" err="1"/>
              <a:t>user.home</a:t>
            </a:r>
            <a:r>
              <a:rPr lang="en-US" dirty="0"/>
              <a:t>}/.m2/repository</a:t>
            </a:r>
          </a:p>
          <a:p>
            <a:r>
              <a:rPr lang="en-US" dirty="0"/>
              <a:t>Repositories follow a simple directory structure</a:t>
            </a:r>
          </a:p>
          <a:p>
            <a:pPr lvl="1"/>
            <a:r>
              <a:rPr lang="en-GB" dirty="0"/>
              <a:t>{</a:t>
            </a:r>
            <a:r>
              <a:rPr lang="en-GB" dirty="0" err="1"/>
              <a:t>groupId</a:t>
            </a:r>
            <a:r>
              <a:rPr lang="en-GB" dirty="0"/>
              <a:t>}/{</a:t>
            </a:r>
            <a:r>
              <a:rPr lang="en-GB" dirty="0" err="1"/>
              <a:t>artifactId</a:t>
            </a:r>
            <a:r>
              <a:rPr lang="en-GB" dirty="0"/>
              <a:t>}/{version}/{artifactId}-{version}.jar </a:t>
            </a:r>
          </a:p>
          <a:p>
            <a:pPr lvl="1"/>
            <a:r>
              <a:rPr lang="en-GB" dirty="0" err="1"/>
              <a:t>groupId</a:t>
            </a:r>
            <a:r>
              <a:rPr lang="en-GB" dirty="0"/>
              <a:t> ‘.’ is replaced with ‘/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30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6370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58980"/>
          </a:xfrm>
        </p:spPr>
        <p:txBody>
          <a:bodyPr/>
          <a:lstStyle/>
          <a:p>
            <a:r>
              <a:rPr lang="en-US" dirty="0"/>
              <a:t>Maven Central is primary community repo</a:t>
            </a:r>
          </a:p>
          <a:p>
            <a:pPr lvl="1"/>
            <a:r>
              <a:rPr lang="en-US" dirty="0"/>
              <a:t>http://repo1.maven.org/maven2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38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6370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Dependencies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58980"/>
          </a:xfrm>
        </p:spPr>
        <p:txBody>
          <a:bodyPr/>
          <a:lstStyle/>
          <a:p>
            <a:r>
              <a:rPr lang="en-US" dirty="0"/>
              <a:t>Hackers find bugs in code</a:t>
            </a:r>
          </a:p>
          <a:p>
            <a:r>
              <a:rPr lang="en-US" dirty="0"/>
              <a:t>Developers fix the bugs creating new versions</a:t>
            </a:r>
          </a:p>
          <a:p>
            <a:r>
              <a:rPr lang="en-US" dirty="0"/>
              <a:t>Check for the latest trusted versions</a:t>
            </a:r>
          </a:p>
          <a:p>
            <a:r>
              <a:rPr lang="en-GB" b="0" i="0" u="none" strike="noStrike" dirty="0">
                <a:effectLst/>
                <a:hlinkClick r:id="rId2" tooltip="https://mvnrepository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https://mvnrepository.com/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59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6370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Dependencies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589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&lt;dependencies&gt;</a:t>
            </a:r>
          </a:p>
          <a:p>
            <a:pPr marL="0" indent="0">
              <a:buNone/>
            </a:pPr>
            <a:r>
              <a:rPr lang="en-US" dirty="0"/>
              <a:t>	&lt;dependency&gt;</a:t>
            </a:r>
          </a:p>
          <a:p>
            <a:pPr marL="0" indent="0">
              <a:buNone/>
            </a:pPr>
            <a:r>
              <a:rPr lang="en-US" dirty="0"/>
              <a:t>           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org.junit.jupiter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junit-jupiter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	&lt;version&gt;5.6.0-M1&lt;/version&gt;</a:t>
            </a:r>
          </a:p>
          <a:p>
            <a:pPr marL="0" indent="0">
              <a:buNone/>
            </a:pPr>
            <a:r>
              <a:rPr lang="en-US" dirty="0"/>
              <a:t>            	&lt;scope&gt;test&lt;/scope&gt;</a:t>
            </a:r>
          </a:p>
          <a:p>
            <a:pPr marL="0" indent="0">
              <a:buNone/>
            </a:pPr>
            <a:r>
              <a:rPr lang="en-US" dirty="0"/>
              <a:t>        &lt;/dependency&gt;</a:t>
            </a:r>
          </a:p>
          <a:p>
            <a:pPr marL="0" indent="0">
              <a:buNone/>
            </a:pPr>
            <a:r>
              <a:rPr lang="en-US" dirty="0"/>
              <a:t>&lt;/dependencies&gt;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65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6370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58980"/>
          </a:xfrm>
        </p:spPr>
        <p:txBody>
          <a:bodyPr/>
          <a:lstStyle/>
          <a:p>
            <a:r>
              <a:rPr lang="en-US" dirty="0"/>
              <a:t>Eclipse</a:t>
            </a:r>
          </a:p>
          <a:p>
            <a:pPr lvl="1"/>
            <a:r>
              <a:rPr lang="en-US" dirty="0"/>
              <a:t>pom.xml – right click/Maven/Update Project</a:t>
            </a:r>
          </a:p>
          <a:p>
            <a:pPr lvl="1"/>
            <a:r>
              <a:rPr lang="en-US" dirty="0"/>
              <a:t>Menu project/Update Maven Project</a:t>
            </a:r>
          </a:p>
          <a:p>
            <a:r>
              <a:rPr lang="en-US" dirty="0"/>
              <a:t>IntelliJ</a:t>
            </a:r>
          </a:p>
          <a:p>
            <a:pPr lvl="1"/>
            <a:r>
              <a:rPr lang="en-US" dirty="0"/>
              <a:t>pom.xml right click/Maven/Reload Project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10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What is Maven</a:t>
            </a:r>
          </a:p>
          <a:p>
            <a:r>
              <a:rPr lang="en-GB" dirty="0"/>
              <a:t>Why have Maven</a:t>
            </a:r>
          </a:p>
          <a:p>
            <a:r>
              <a:rPr lang="en-GB" dirty="0"/>
              <a:t>How Maven Works</a:t>
            </a:r>
          </a:p>
          <a:p>
            <a:r>
              <a:rPr lang="en-GB" dirty="0"/>
              <a:t>Dependencies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47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/>
              <a:t>Lecture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Discuss the breadth of software engineering.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What is Maven</a:t>
            </a:r>
          </a:p>
          <a:p>
            <a:r>
              <a:rPr lang="en-GB" dirty="0"/>
              <a:t>Why have Maven</a:t>
            </a:r>
          </a:p>
          <a:p>
            <a:r>
              <a:rPr lang="en-GB" dirty="0"/>
              <a:t>How Maven Works</a:t>
            </a:r>
          </a:p>
          <a:p>
            <a:r>
              <a:rPr lang="en-GB" dirty="0"/>
              <a:t>Dependencies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A build tool, it compiles and creates the executable</a:t>
            </a:r>
          </a:p>
          <a:p>
            <a:r>
              <a:rPr lang="en-GB" dirty="0"/>
              <a:t>Dependency Management Tool</a:t>
            </a:r>
          </a:p>
          <a:p>
            <a:r>
              <a:rPr lang="en-GB" dirty="0"/>
              <a:t>A documentation tool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40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Apache Maven is a software project management and comprehension tool. Based on the concept of a Project Object Model (POM ), Maven can manage a project's build, reporting and documentation from a central piece of information. </a:t>
            </a:r>
          </a:p>
          <a:p>
            <a:r>
              <a:rPr lang="en-US" dirty="0"/>
              <a:t>https://maven.apache.org/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3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Maven 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5C8B9-0CC3-488B-996F-A5DC34D5E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78" y="1147763"/>
            <a:ext cx="5995718" cy="35750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1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389298"/>
          </a:xfrm>
        </p:spPr>
        <p:txBody>
          <a:bodyPr/>
          <a:lstStyle/>
          <a:p>
            <a:r>
              <a:rPr lang="en-US" dirty="0"/>
              <a:t>Project Name (GAV) – a unique identifier for the project</a:t>
            </a:r>
          </a:p>
          <a:p>
            <a:r>
              <a:rPr lang="en-US" dirty="0" err="1"/>
              <a:t>groupId</a:t>
            </a:r>
            <a:r>
              <a:rPr lang="en-US" dirty="0"/>
              <a:t>: </a:t>
            </a:r>
            <a:r>
              <a:rPr lang="en-US" dirty="0" err="1"/>
              <a:t>Arbitary</a:t>
            </a:r>
            <a:r>
              <a:rPr lang="en-US" dirty="0"/>
              <a:t> project grouping identifier (no spaces or colons)</a:t>
            </a:r>
          </a:p>
          <a:p>
            <a:r>
              <a:rPr lang="en-US" dirty="0" err="1"/>
              <a:t>artifactId</a:t>
            </a:r>
            <a:r>
              <a:rPr lang="en-US" dirty="0"/>
              <a:t>: </a:t>
            </a:r>
            <a:r>
              <a:rPr lang="en-US" dirty="0" err="1"/>
              <a:t>Arbitary</a:t>
            </a:r>
            <a:r>
              <a:rPr lang="en-US" dirty="0"/>
              <a:t> name for the project (no spaces or colons)</a:t>
            </a:r>
          </a:p>
          <a:p>
            <a:r>
              <a:rPr lang="en-US" dirty="0"/>
              <a:t>version: Version of the project – Format {Major}.{minor}.{Maintenance}. Add ‘–SNAPSHOT’ to identify in development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17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389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&lt;project&gt;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modelVersion</a:t>
            </a:r>
            <a:r>
              <a:rPr lang="en-US" dirty="0"/>
              <a:t>&gt;4.0.0&lt;/</a:t>
            </a:r>
            <a:r>
              <a:rPr lang="en-US" dirty="0" err="1"/>
              <a:t>modelVersion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&gt;gla.oose.s2&lt;/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ttdcardgamesevenssolution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	&lt;version&gt;1.0-SNAPSHOT&lt;/version&gt;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841181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C577BB-7A30-4E57-BE21-51A9CE235C82}"/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32338</TotalTime>
  <Words>642</Words>
  <Application>Microsoft Office PowerPoint</Application>
  <PresentationFormat>On-screen Show (16:9)</PresentationFormat>
  <Paragraphs>111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Maven</vt:lpstr>
      <vt:lpstr>What is Maven</vt:lpstr>
      <vt:lpstr>What is Maven</vt:lpstr>
      <vt:lpstr>How Maven Works</vt:lpstr>
      <vt:lpstr>Maven Project</vt:lpstr>
      <vt:lpstr>Maven Project</vt:lpstr>
      <vt:lpstr>Maven Properties</vt:lpstr>
      <vt:lpstr>Maven Properties</vt:lpstr>
      <vt:lpstr>Directory Organisation</vt:lpstr>
      <vt:lpstr>Maven Dependencies</vt:lpstr>
      <vt:lpstr>Maven Dependencies</vt:lpstr>
      <vt:lpstr>Maven Dependencies</vt:lpstr>
      <vt:lpstr>Maven Dependencies Version</vt:lpstr>
      <vt:lpstr>Maven Dependencies Version</vt:lpstr>
      <vt:lpstr>Maven Load</vt:lpstr>
      <vt:lpstr>Maven</vt:lpstr>
      <vt:lpstr>Lecture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29</cp:revision>
  <dcterms:created xsi:type="dcterms:W3CDTF">2016-02-16T11:44:26Z</dcterms:created>
  <dcterms:modified xsi:type="dcterms:W3CDTF">2022-02-04T11:54:32Z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