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330" r:id="rId6"/>
    <p:sldId id="332" r:id="rId7"/>
    <p:sldId id="344" r:id="rId8"/>
    <p:sldId id="347" r:id="rId9"/>
    <p:sldId id="354" r:id="rId10"/>
    <p:sldId id="353" r:id="rId11"/>
    <p:sldId id="358" r:id="rId12"/>
    <p:sldId id="356" r:id="rId13"/>
    <p:sldId id="359" r:id="rId14"/>
    <p:sldId id="360" r:id="rId15"/>
    <p:sldId id="361" r:id="rId16"/>
    <p:sldId id="364" r:id="rId17"/>
    <p:sldId id="362" r:id="rId18"/>
    <p:sldId id="363" r:id="rId19"/>
    <p:sldId id="355" r:id="rId20"/>
    <p:sldId id="365" r:id="rId21"/>
    <p:sldId id="288" r:id="rId22"/>
    <p:sldId id="373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4" r:id="rId31"/>
    <p:sldId id="375" r:id="rId32"/>
    <p:sldId id="376" r:id="rId33"/>
    <p:sldId id="377" r:id="rId34"/>
    <p:sldId id="378" r:id="rId35"/>
    <p:sldId id="379" r:id="rId36"/>
    <p:sldId id="380" r:id="rId3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344"/>
            <p14:sldId id="347"/>
            <p14:sldId id="354"/>
            <p14:sldId id="353"/>
            <p14:sldId id="358"/>
            <p14:sldId id="356"/>
            <p14:sldId id="359"/>
            <p14:sldId id="360"/>
            <p14:sldId id="361"/>
            <p14:sldId id="364"/>
            <p14:sldId id="362"/>
            <p14:sldId id="363"/>
            <p14:sldId id="355"/>
            <p14:sldId id="365"/>
            <p14:sldId id="288"/>
            <p14:sldId id="373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378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8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medium.com/egOZeYMrh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adapterrockpaperscisso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2database.com/html/main.html" TargetMode="External"/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iremock.org/docs/getting-started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fakecustomer.git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Doubling Sub and Fake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Mocking – A mocking framework is used to set dummy values to be returned from mocked classes at runtime.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/>
              <a:t>Stub – A function to return a hardcoded data structure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/>
              <a:t>Faking -  A stub with logic. A simplified version of a real external application, to create fake responses. An in memory database, replaying recorded inputs, local responses such as web pages.</a:t>
            </a:r>
            <a:endParaRPr lang="en-GB" sz="2400" kern="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49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Test runtime setting of input values</a:t>
            </a:r>
          </a:p>
          <a:p>
            <a:r>
              <a:rPr lang="en-US" dirty="0"/>
              <a:t>Less changes to main code</a:t>
            </a:r>
          </a:p>
          <a:p>
            <a:r>
              <a:rPr lang="en-US" dirty="0"/>
              <a:t>Test external libraries to allow more testing of code</a:t>
            </a:r>
          </a:p>
          <a:p>
            <a:r>
              <a:rPr lang="en-US" dirty="0"/>
              <a:t>Sometimes requires a setter, a small change to the code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63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Complicates run time tests</a:t>
            </a:r>
          </a:p>
          <a:p>
            <a:r>
              <a:rPr lang="en-US" dirty="0"/>
              <a:t>Tests harder read</a:t>
            </a:r>
          </a:p>
          <a:p>
            <a:r>
              <a:rPr lang="en-US" dirty="0"/>
              <a:t>Mocking is a smell</a:t>
            </a:r>
          </a:p>
          <a:p>
            <a:r>
              <a:rPr lang="en-US" dirty="0"/>
              <a:t>Best to have functions with inputs and output</a:t>
            </a:r>
          </a:p>
          <a:p>
            <a:r>
              <a:rPr lang="en-US" dirty="0"/>
              <a:t>Can get lost in Mocks and over mock</a:t>
            </a:r>
          </a:p>
          <a:p>
            <a:r>
              <a:rPr lang="en-US" dirty="0"/>
              <a:t>Can just test your mocks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12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sz="2400" dirty="0"/>
              <a:t>Elliott (2017) “Mocking is a Code Smell” ~ 23 minutes </a:t>
            </a:r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https://link.medium.com/egOZeYMrh4</a:t>
            </a:r>
            <a:endParaRPr lang="en-GB" sz="24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70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lvl="0"/>
            <a:r>
              <a:rPr lang="en-GB" sz="2400" dirty="0"/>
              <a:t>Command – Preforms and action </a:t>
            </a:r>
          </a:p>
          <a:p>
            <a:pPr lvl="0"/>
            <a:r>
              <a:rPr lang="en-GB" sz="2400" dirty="0"/>
              <a:t>Query – Only returns data</a:t>
            </a:r>
          </a:p>
          <a:p>
            <a:pPr lvl="0"/>
            <a:r>
              <a:rPr lang="en-GB" sz="2400" dirty="0"/>
              <a:t>Never both, so a query will not change state</a:t>
            </a:r>
          </a:p>
          <a:p>
            <a:pPr lvl="0"/>
            <a:r>
              <a:rPr lang="en-GB" sz="2400" dirty="0"/>
              <a:t>An interface function to return hardcoded data</a:t>
            </a:r>
          </a:p>
          <a:p>
            <a:pPr lvl="0"/>
            <a:r>
              <a:rPr lang="en-GB" sz="2400" dirty="0"/>
              <a:t>No input or output, no external application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45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Stub – Adapter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lvl="0"/>
            <a:r>
              <a:rPr lang="en-GB" sz="2400" dirty="0"/>
              <a:t>A stub requires an interface</a:t>
            </a:r>
          </a:p>
          <a:p>
            <a:pPr lvl="0"/>
            <a:r>
              <a:rPr lang="en-GB" dirty="0"/>
              <a:t>The adapter design pattern</a:t>
            </a:r>
          </a:p>
          <a:p>
            <a:pPr lvl="0"/>
            <a:r>
              <a:rPr lang="en-GB" sz="2400" dirty="0"/>
              <a:t>Call the real code or the stub</a:t>
            </a:r>
          </a:p>
          <a:p>
            <a:pPr lvl="0"/>
            <a:r>
              <a:rPr lang="en-GB" dirty="0"/>
              <a:t>Avoid external call</a:t>
            </a:r>
            <a:endParaRPr lang="en-GB" sz="24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42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Create an interface/abstract with defined methods and parameters</a:t>
            </a:r>
          </a:p>
          <a:p>
            <a:r>
              <a:rPr lang="en-GB" dirty="0"/>
              <a:t>Each Adapter to implements the interface</a:t>
            </a:r>
          </a:p>
          <a:p>
            <a:r>
              <a:rPr lang="en-GB" dirty="0"/>
              <a:t>Each Adapter implements the interface methods</a:t>
            </a:r>
          </a:p>
          <a:p>
            <a:r>
              <a:rPr lang="en-GB" dirty="0"/>
              <a:t>Client has an adapter variable of interface type</a:t>
            </a:r>
          </a:p>
          <a:p>
            <a:r>
              <a:rPr lang="en-GB" dirty="0"/>
              <a:t>Setter to amend the adapter variable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07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Stub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https://stgit.dcs.gla.ac.uk/oose-2021-22-teaching-team/adapterrockpaperscissor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00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Stub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White Box Test – You can see everything and test all code</a:t>
            </a:r>
          </a:p>
          <a:p>
            <a:pPr lvl="0"/>
            <a:r>
              <a:rPr lang="en-GB" dirty="0"/>
              <a:t>Black Box Test – You can’t see inside, but only the application program interfaces (API) external facing calls</a:t>
            </a:r>
          </a:p>
          <a:p>
            <a:pPr lvl="0"/>
            <a:r>
              <a:rPr lang="en-GB" sz="2400" dirty="0"/>
              <a:t>Split into groups, app</a:t>
            </a:r>
            <a:r>
              <a:rPr lang="en-GB" dirty="0"/>
              <a:t>oint a chair and scribe</a:t>
            </a:r>
          </a:p>
          <a:p>
            <a:pPr lvl="0"/>
            <a:r>
              <a:rPr lang="en-GB" sz="2400" dirty="0"/>
              <a:t>Define both and the advantages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67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It is slow, difficult or costly to call an external application</a:t>
            </a:r>
          </a:p>
          <a:p>
            <a:pPr lvl="0"/>
            <a:r>
              <a:rPr lang="en-GB" sz="2400" dirty="0"/>
              <a:t>Difficult to get access to real world data</a:t>
            </a:r>
          </a:p>
          <a:p>
            <a:pPr lvl="0"/>
            <a:r>
              <a:rPr lang="en-GB" sz="2400" dirty="0"/>
              <a:t>An attempt to fake real world data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46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A stub with logic</a:t>
            </a:r>
          </a:p>
          <a:p>
            <a:pPr lvl="0"/>
            <a:r>
              <a:rPr lang="en-GB" dirty="0"/>
              <a:t>Different responses for different requests</a:t>
            </a:r>
          </a:p>
          <a:p>
            <a:pPr lvl="0"/>
            <a:r>
              <a:rPr lang="en-GB" sz="2400" dirty="0"/>
              <a:t>Not a static set of </a:t>
            </a:r>
            <a:r>
              <a:rPr lang="en-GB" dirty="0"/>
              <a:t>return values</a:t>
            </a:r>
            <a:endParaRPr lang="en-GB" sz="2400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28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Real World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Databases </a:t>
            </a:r>
          </a:p>
          <a:p>
            <a:pPr lvl="0"/>
            <a:r>
              <a:rPr lang="en-GB" sz="2400" dirty="0"/>
              <a:t>Files</a:t>
            </a:r>
          </a:p>
          <a:p>
            <a:pPr lvl="0"/>
            <a:r>
              <a:rPr lang="en-GB" sz="2400" dirty="0"/>
              <a:t>Online Information - Web pages</a:t>
            </a:r>
          </a:p>
          <a:p>
            <a:pPr lvl="0"/>
            <a:r>
              <a:rPr lang="en-GB" sz="2400" dirty="0"/>
              <a:t>External application data, library API, web service calls </a:t>
            </a:r>
          </a:p>
          <a:p>
            <a:pPr lvl="0"/>
            <a:r>
              <a:rPr lang="en-GB" sz="2400" dirty="0"/>
              <a:t>Customer/user data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69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Real World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Databases </a:t>
            </a:r>
          </a:p>
          <a:p>
            <a:pPr lvl="0"/>
            <a:r>
              <a:rPr lang="en-GB" sz="2400" dirty="0"/>
              <a:t>Files</a:t>
            </a:r>
          </a:p>
          <a:p>
            <a:pPr lvl="0"/>
            <a:r>
              <a:rPr lang="en-GB" sz="2400" dirty="0"/>
              <a:t>Online Information - Web pages</a:t>
            </a:r>
          </a:p>
          <a:p>
            <a:pPr lvl="0"/>
            <a:r>
              <a:rPr lang="en-GB" sz="2400" dirty="0"/>
              <a:t>External application data, library API, web service calls </a:t>
            </a:r>
          </a:p>
          <a:p>
            <a:pPr lvl="0"/>
            <a:r>
              <a:rPr lang="en-GB" sz="2400" dirty="0"/>
              <a:t>Customer/user data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67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Normal external database are persistent, data and transactions are stored day to day </a:t>
            </a:r>
          </a:p>
          <a:p>
            <a:pPr lvl="0"/>
            <a:r>
              <a:rPr lang="en-GB" sz="2400" dirty="0"/>
              <a:t>The external databases are slow to call, could be down and costly to have in all environments</a:t>
            </a:r>
          </a:p>
          <a:p>
            <a:pPr lvl="0"/>
            <a:r>
              <a:rPr lang="en-GB" sz="2400" dirty="0"/>
              <a:t>In memory databases are not persistent and not available externally</a:t>
            </a:r>
          </a:p>
          <a:p>
            <a:pPr lvl="0"/>
            <a:r>
              <a:rPr lang="en-GB" sz="2400" dirty="0" err="1"/>
              <a:t>Sqlite</a:t>
            </a:r>
            <a:r>
              <a:rPr lang="en-GB" sz="2400" dirty="0"/>
              <a:t> - </a:t>
            </a:r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https://www.sqlite.org/index.html</a:t>
            </a:r>
            <a:endParaRPr lang="en-GB" sz="2400" dirty="0"/>
          </a:p>
          <a:p>
            <a:pPr lvl="0"/>
            <a:r>
              <a:rPr lang="en-GB" sz="2400" dirty="0"/>
              <a:t>H2 - </a:t>
            </a:r>
            <a:r>
              <a:rPr lang="en-GB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https://www.h2database.com/html/main.html</a:t>
            </a:r>
            <a:endParaRPr lang="en-GB" sz="2400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12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In-Memory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This allows you to run queries </a:t>
            </a:r>
          </a:p>
          <a:p>
            <a:pPr lvl="0"/>
            <a:r>
              <a:rPr lang="en-GB" sz="2400" dirty="0"/>
              <a:t>Store data, insert and update</a:t>
            </a:r>
          </a:p>
          <a:p>
            <a:pPr lvl="0"/>
            <a:r>
              <a:rPr lang="en-GB" sz="2400" dirty="0"/>
              <a:t>The data is hopefully close to the real database</a:t>
            </a:r>
          </a:p>
          <a:p>
            <a:pPr lvl="0"/>
            <a:r>
              <a:rPr lang="en-GB" sz="2400" dirty="0"/>
              <a:t>Refresh from daily files or monthly files and reset tests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099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This allows you to run screen scrappers</a:t>
            </a:r>
          </a:p>
          <a:p>
            <a:pPr lvl="0"/>
            <a:r>
              <a:rPr lang="en-GB" sz="2400" dirty="0"/>
              <a:t>Create a webpage object, potentially load from local and store in memory</a:t>
            </a:r>
          </a:p>
          <a:p>
            <a:pPr lvl="0"/>
            <a:r>
              <a:rPr lang="en-GB" sz="2400" dirty="0"/>
              <a:t>Have a variable in the client to switch URL</a:t>
            </a:r>
          </a:p>
          <a:p>
            <a:pPr lvl="0"/>
            <a:r>
              <a:rPr lang="en-GB" sz="2400" dirty="0"/>
              <a:t>Load once and have as in memory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707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/>
              <a:t>This allows you to run external systems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/>
              <a:t>Switch library to call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/>
              <a:t>Create a basic version to accept the different request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/>
              <a:t>Create a basic responses to the requests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77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API and Rest Service</a:t>
            </a:r>
          </a:p>
          <a:p>
            <a:pPr lvl="0"/>
            <a:r>
              <a:rPr lang="en-GB" sz="2400" dirty="0"/>
              <a:t>What if the external application is not available or costly to use</a:t>
            </a:r>
          </a:p>
          <a:p>
            <a:pPr lvl="0"/>
            <a:r>
              <a:rPr lang="en-GB" sz="2400" dirty="0" err="1"/>
              <a:t>WireMock</a:t>
            </a:r>
            <a:r>
              <a:rPr lang="en-GB" sz="2400" dirty="0"/>
              <a:t> - </a:t>
            </a:r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http://wiremock.org/docs/getting-started/</a:t>
            </a:r>
            <a:endParaRPr lang="en-GB" sz="2400" dirty="0"/>
          </a:p>
          <a:p>
            <a:pPr lvl="0"/>
            <a:r>
              <a:rPr lang="en-GB" sz="2400" dirty="0"/>
              <a:t>URL, Query, etc matching</a:t>
            </a:r>
          </a:p>
          <a:p>
            <a:pPr lvl="0"/>
            <a:r>
              <a:rPr lang="en-GB" sz="2400" dirty="0" err="1"/>
              <a:t>JSon</a:t>
            </a:r>
            <a:endParaRPr lang="en-GB" sz="2400" dirty="0"/>
          </a:p>
          <a:p>
            <a:pPr lvl="0"/>
            <a:r>
              <a:rPr lang="en-GB" sz="2400" dirty="0"/>
              <a:t>Recording 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39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Customer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Create adapter for user input and user output</a:t>
            </a:r>
          </a:p>
          <a:p>
            <a:pPr lvl="0"/>
            <a:r>
              <a:rPr lang="en-GB" sz="2400" dirty="0"/>
              <a:t>Record user input</a:t>
            </a:r>
          </a:p>
          <a:p>
            <a:pPr lvl="0"/>
            <a:r>
              <a:rPr lang="en-GB" sz="2400" dirty="0"/>
              <a:t>Load to replay testing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2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Understand different approaches to software testing;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What are the input and output for the application?</a:t>
            </a:r>
          </a:p>
          <a:p>
            <a:pPr lvl="0"/>
            <a:r>
              <a:rPr lang="en-GB" sz="2400" dirty="0"/>
              <a:t>What request do the application send?</a:t>
            </a:r>
          </a:p>
          <a:p>
            <a:pPr lvl="0"/>
            <a:r>
              <a:rPr lang="en-GB" sz="2400" dirty="0"/>
              <a:t>What responses does the application receive?</a:t>
            </a:r>
          </a:p>
          <a:p>
            <a:pPr lvl="0"/>
            <a:r>
              <a:rPr lang="en-GB" sz="2400" dirty="0"/>
              <a:t>What request does your application receive?</a:t>
            </a:r>
          </a:p>
          <a:p>
            <a:pPr lvl="0"/>
            <a:r>
              <a:rPr lang="en-GB" sz="2400" dirty="0"/>
              <a:t>What are the agreed responses?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92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/>
              <a:t>You have identified all your inputs and outputs</a:t>
            </a:r>
          </a:p>
          <a:p>
            <a:pPr lvl="0"/>
            <a:r>
              <a:rPr lang="en-GB" sz="2400" dirty="0"/>
              <a:t>Do we have different types of requests or responses?</a:t>
            </a:r>
          </a:p>
          <a:p>
            <a:pPr lvl="0"/>
            <a:r>
              <a:rPr lang="en-GB" sz="2400" dirty="0"/>
              <a:t>Does the data or information make a difference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6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Faking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lvl="0"/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https://stgit.dcs.gla.ac.uk/oose-2021-22-teaching-team/fakecustomer.git</a:t>
            </a:r>
            <a:endParaRPr lang="en-GB" sz="2400" dirty="0"/>
          </a:p>
          <a:p>
            <a:pPr lv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71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Faking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3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405515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Doubling - Review</a:t>
            </a:r>
          </a:p>
          <a:p>
            <a:r>
              <a:rPr lang="en-GB" dirty="0"/>
              <a:t>Stub</a:t>
            </a:r>
          </a:p>
          <a:p>
            <a:r>
              <a:rPr lang="en-GB" dirty="0"/>
              <a:t>Stub Example</a:t>
            </a:r>
          </a:p>
          <a:p>
            <a:r>
              <a:rPr lang="en-GB" dirty="0"/>
              <a:t>Question</a:t>
            </a:r>
          </a:p>
          <a:p>
            <a:r>
              <a:rPr lang="en-GB" dirty="0"/>
              <a:t>Fake</a:t>
            </a:r>
          </a:p>
          <a:p>
            <a:r>
              <a:rPr lang="en-GB" dirty="0"/>
              <a:t>Fake Example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935046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 – Remote Work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Poor network or internet access</a:t>
            </a:r>
          </a:p>
          <a:p>
            <a:r>
              <a:rPr lang="en-US" dirty="0"/>
              <a:t>VPN required to connect to work</a:t>
            </a:r>
          </a:p>
          <a:p>
            <a:r>
              <a:rPr lang="en-US" dirty="0"/>
              <a:t>Security and firewalls preventing access to services</a:t>
            </a:r>
          </a:p>
          <a:p>
            <a:r>
              <a:rPr lang="en-US" dirty="0"/>
              <a:t>No, slow or timing out 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5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935046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 – Local Work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/>
              <a:t>Security </a:t>
            </a:r>
            <a:r>
              <a:rPr lang="en-US" dirty="0"/>
              <a:t>and firewalls preventing access to services</a:t>
            </a:r>
          </a:p>
          <a:p>
            <a:r>
              <a:rPr lang="en-US" dirty="0"/>
              <a:t>No, slow or timing out 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24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Doubling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Remove external dependencies e.g. databases, file systems, http</a:t>
            </a:r>
          </a:p>
          <a:p>
            <a:r>
              <a:rPr lang="en-US" dirty="0"/>
              <a:t>Remove networking and internet dependencies</a:t>
            </a:r>
          </a:p>
          <a:p>
            <a:r>
              <a:rPr lang="en-US" dirty="0"/>
              <a:t>The above are slow improve speed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05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Read or write to a file</a:t>
            </a:r>
          </a:p>
          <a:p>
            <a:r>
              <a:rPr lang="en-US" dirty="0"/>
              <a:t>Read or write to a database</a:t>
            </a:r>
          </a:p>
          <a:p>
            <a:r>
              <a:rPr lang="en-US" dirty="0"/>
              <a:t>Calls to a web service</a:t>
            </a:r>
          </a:p>
          <a:p>
            <a:r>
              <a:rPr lang="en-US" dirty="0"/>
              <a:t>Calls to another application</a:t>
            </a:r>
          </a:p>
          <a:p>
            <a:r>
              <a:rPr lang="en-US" dirty="0"/>
              <a:t>Calls to an external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6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At regular intervals or on commit run unit test</a:t>
            </a:r>
          </a:p>
          <a:p>
            <a:r>
              <a:rPr lang="en-US" dirty="0"/>
              <a:t>Your change may affect another method, class or package</a:t>
            </a:r>
          </a:p>
          <a:p>
            <a:r>
              <a:rPr lang="en-US" dirty="0"/>
              <a:t>Speed of tests</a:t>
            </a:r>
          </a:p>
          <a:p>
            <a:r>
              <a:rPr lang="en-US" dirty="0"/>
              <a:t>Early feedback on your change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727829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3E7E76-F1FB-471B-A2C6-6DB92B1160A3}"/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30922</TotalTime>
  <Words>1027</Words>
  <Application>Microsoft Office PowerPoint</Application>
  <PresentationFormat>On-screen Show (16:9)</PresentationFormat>
  <Paragraphs>180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Summary</vt:lpstr>
      <vt:lpstr>Doubling – Remote Work - Why</vt:lpstr>
      <vt:lpstr>Doubling – Local Work - Why</vt:lpstr>
      <vt:lpstr>Doubling</vt:lpstr>
      <vt:lpstr>What to Double</vt:lpstr>
      <vt:lpstr>Continuous Integration</vt:lpstr>
      <vt:lpstr>Doubling Types</vt:lpstr>
      <vt:lpstr>Mocking</vt:lpstr>
      <vt:lpstr>Mocking - Challenges</vt:lpstr>
      <vt:lpstr>Mocking - Challenges</vt:lpstr>
      <vt:lpstr>Stub</vt:lpstr>
      <vt:lpstr>Stub – Adapter Design Pattern</vt:lpstr>
      <vt:lpstr>Adapter – Steps</vt:lpstr>
      <vt:lpstr>Stub Example</vt:lpstr>
      <vt:lpstr>Stub – Any Questions</vt:lpstr>
      <vt:lpstr>Testing Question</vt:lpstr>
      <vt:lpstr>Faking Why</vt:lpstr>
      <vt:lpstr>Faking</vt:lpstr>
      <vt:lpstr>Faking – Real World Problems</vt:lpstr>
      <vt:lpstr>Faking – Real World Problems</vt:lpstr>
      <vt:lpstr>Faking – Database</vt:lpstr>
      <vt:lpstr>Faking – In-Memory Database</vt:lpstr>
      <vt:lpstr>Faking – Web Pages</vt:lpstr>
      <vt:lpstr>Faking – API</vt:lpstr>
      <vt:lpstr>Faking – Web Service</vt:lpstr>
      <vt:lpstr>Faking – Customer User Input</vt:lpstr>
      <vt:lpstr>Faking – Questions</vt:lpstr>
      <vt:lpstr>Faking – Questions</vt:lpstr>
      <vt:lpstr>Faking – Example</vt:lpstr>
      <vt:lpstr>Faking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28</cp:revision>
  <dcterms:created xsi:type="dcterms:W3CDTF">2016-02-16T11:44:26Z</dcterms:created>
  <dcterms:modified xsi:type="dcterms:W3CDTF">2022-02-20T13:32:15Z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