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330" r:id="rId6"/>
    <p:sldId id="332" r:id="rId7"/>
    <p:sldId id="344" r:id="rId8"/>
    <p:sldId id="345" r:id="rId9"/>
    <p:sldId id="346" r:id="rId10"/>
    <p:sldId id="347" r:id="rId11"/>
    <p:sldId id="334" r:id="rId12"/>
    <p:sldId id="335" r:id="rId13"/>
    <p:sldId id="337" r:id="rId14"/>
    <p:sldId id="351" r:id="rId15"/>
    <p:sldId id="338" r:id="rId16"/>
    <p:sldId id="349" r:id="rId17"/>
    <p:sldId id="350" r:id="rId18"/>
    <p:sldId id="362" r:id="rId19"/>
    <p:sldId id="352" r:id="rId20"/>
    <p:sldId id="331" r:id="rId21"/>
    <p:sldId id="341" r:id="rId22"/>
    <p:sldId id="364" r:id="rId23"/>
    <p:sldId id="363" r:id="rId24"/>
    <p:sldId id="348" r:id="rId25"/>
    <p:sldId id="353" r:id="rId26"/>
    <p:sldId id="354" r:id="rId27"/>
    <p:sldId id="356" r:id="rId28"/>
    <p:sldId id="357" r:id="rId29"/>
    <p:sldId id="358" r:id="rId30"/>
    <p:sldId id="359" r:id="rId31"/>
    <p:sldId id="360" r:id="rId32"/>
    <p:sldId id="361" r:id="rId33"/>
    <p:sldId id="288" r:id="rId34"/>
    <p:sldId id="298" r:id="rId3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344"/>
            <p14:sldId id="345"/>
            <p14:sldId id="346"/>
            <p14:sldId id="347"/>
            <p14:sldId id="334"/>
            <p14:sldId id="335"/>
            <p14:sldId id="337"/>
            <p14:sldId id="351"/>
            <p14:sldId id="338"/>
            <p14:sldId id="349"/>
            <p14:sldId id="350"/>
            <p14:sldId id="362"/>
            <p14:sldId id="352"/>
            <p14:sldId id="331"/>
            <p14:sldId id="341"/>
            <p14:sldId id="364"/>
            <p14:sldId id="363"/>
            <p14:sldId id="348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50"/>
    <a:srgbClr val="032952"/>
    <a:srgbClr val="00213B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1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  <p:bldP spid="12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statetrafficligh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statecarwash.git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lasgow.summon.serialssolutions.com/2.0.0/link/0/eLvHCXMwfV1LSwMxEB60XjxZX1irsn-gutlk84AqlLprEfHUk5ey2SQi4ipVwZ_vJM22VKi3MAMhTEjmkfm-ANDsMh38uROEylJDZe5YxQU1qq5NrRzLav-dnDK-_FHe8mLM75_yYoURu3sYrZqlN7LWXmPUIYXYxswr9fT50xFZllm8SySUBJSq8lzs6M8CvothJo_ZAYkkPK2StzRQUS8xLvZx7HPLGBn8TtmFHevBCPuwZZsD2Gu_YEjiiTyEx-FbNX-9meBODa_CMFlIyhcM69ZFJjRrrMs-Ar1m8xmlR5CUxXQ8GcTFzGJ1Z6Yp-mxFsh96DJ3mvbEnkGgr85wyUTnm2dWddk6n2jJlrZUV5z3obZzm9B9dH3YXjym-AnEGna_5tz1f2uciWP4XHn2KQQ" TargetMode="External"/><Relationship Id="rId2" Type="http://schemas.openxmlformats.org/officeDocument/2006/relationships/hyperlink" Target="https://www.gla.ac.uk/myglasgow/library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State Design Pattern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Traffic Light -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Enumerator for colours</a:t>
            </a:r>
          </a:p>
          <a:p>
            <a:r>
              <a:rPr lang="en-GB" sz="2400" dirty="0"/>
              <a:t>Traffic Light Controller class</a:t>
            </a:r>
          </a:p>
          <a:p>
            <a:r>
              <a:rPr lang="en-GB" sz="2400" dirty="0" err="1"/>
              <a:t>ColourState</a:t>
            </a:r>
            <a:r>
              <a:rPr lang="en-GB" sz="2400" dirty="0"/>
              <a:t> class variable to store the colour</a:t>
            </a:r>
          </a:p>
          <a:p>
            <a:r>
              <a:rPr lang="en-GB" sz="2400" dirty="0" err="1"/>
              <a:t>setColourState</a:t>
            </a:r>
            <a:r>
              <a:rPr lang="en-GB" sz="2400" dirty="0"/>
              <a:t>() changes the </a:t>
            </a:r>
            <a:r>
              <a:rPr lang="en-GB" sz="2400" dirty="0" err="1"/>
              <a:t>ColourState</a:t>
            </a:r>
            <a:r>
              <a:rPr lang="en-GB" sz="2400" dirty="0"/>
              <a:t> variable</a:t>
            </a:r>
          </a:p>
          <a:p>
            <a:r>
              <a:rPr lang="en-GB" sz="2400" dirty="0" err="1"/>
              <a:t>changeLight</a:t>
            </a:r>
            <a:r>
              <a:rPr lang="en-GB" sz="2400" dirty="0"/>
              <a:t>() calls the </a:t>
            </a:r>
            <a:r>
              <a:rPr lang="en-GB" sz="2400" dirty="0" err="1"/>
              <a:t>ColourState.setState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changeLights</a:t>
            </a:r>
            <a:r>
              <a:rPr lang="en-GB" sz="2400" dirty="0"/>
              <a:t>() calls </a:t>
            </a:r>
            <a:r>
              <a:rPr lang="en-GB" sz="2400" dirty="0" err="1"/>
              <a:t>changeLight</a:t>
            </a:r>
            <a:r>
              <a:rPr lang="en-GB" sz="2400" dirty="0"/>
              <a:t>() a number of times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26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Traffic Light -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950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ColourState</a:t>
            </a:r>
            <a:r>
              <a:rPr lang="en-GB" sz="2400" dirty="0"/>
              <a:t> Interface</a:t>
            </a:r>
          </a:p>
          <a:p>
            <a:pPr lvl="1"/>
            <a:r>
              <a:rPr lang="en-GB" sz="2400" dirty="0" err="1"/>
              <a:t>setState</a:t>
            </a:r>
            <a:r>
              <a:rPr lang="en-GB" sz="2400" dirty="0"/>
              <a:t>()</a:t>
            </a:r>
          </a:p>
          <a:p>
            <a:pPr lvl="1"/>
            <a:r>
              <a:rPr lang="en-GB" sz="2400" dirty="0" err="1"/>
              <a:t>getState</a:t>
            </a:r>
            <a:r>
              <a:rPr lang="en-GB" sz="2400" dirty="0"/>
              <a:t>()</a:t>
            </a:r>
          </a:p>
          <a:p>
            <a:pPr lvl="1"/>
            <a:r>
              <a:rPr lang="en-GB" sz="2400" dirty="0"/>
              <a:t>Traffic Light controller private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Each colour state – RedState, </a:t>
            </a:r>
            <a:r>
              <a:rPr lang="en-GB" sz="2400" dirty="0" err="1"/>
              <a:t>GreenState</a:t>
            </a:r>
            <a:r>
              <a:rPr lang="en-GB" sz="2400" dirty="0"/>
              <a:t>, </a:t>
            </a:r>
            <a:r>
              <a:rPr lang="en-GB" sz="2400" dirty="0" err="1"/>
              <a:t>AmberState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Implments</a:t>
            </a:r>
            <a:r>
              <a:rPr lang="en-GB" sz="2400" dirty="0"/>
              <a:t> </a:t>
            </a:r>
            <a:r>
              <a:rPr lang="en-GB" sz="2400" dirty="0" err="1"/>
              <a:t>ColourState</a:t>
            </a:r>
            <a:r>
              <a:rPr lang="en-GB" sz="2400" dirty="0"/>
              <a:t>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setState</a:t>
            </a:r>
            <a:r>
              <a:rPr lang="en-GB" sz="2400" dirty="0"/>
              <a:t> changes the traffic light control class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getState</a:t>
            </a:r>
            <a:r>
              <a:rPr lang="en-GB" sz="2400" dirty="0"/>
              <a:t> returns the </a:t>
            </a:r>
            <a:r>
              <a:rPr lang="en-GB" sz="2400" dirty="0" err="1"/>
              <a:t>enum</a:t>
            </a:r>
            <a:r>
              <a:rPr lang="en-GB" sz="2400" dirty="0"/>
              <a:t> colour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25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Traffic Light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https://stgit.dcs.gla.ac.uk/oose-2021-22-teaching-team/statetrafficlight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04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 - Steps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an interface class </a:t>
            </a:r>
            <a:r>
              <a:rPr lang="en-GB" dirty="0" err="1"/>
              <a:t>ColourState</a:t>
            </a:r>
            <a:endParaRPr lang="en-GB" dirty="0"/>
          </a:p>
          <a:p>
            <a:pPr lvl="1"/>
            <a:r>
              <a:rPr lang="en-GB" dirty="0"/>
              <a:t>Create a method in the interface class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endParaRPr lang="en-GB" dirty="0"/>
          </a:p>
          <a:p>
            <a:r>
              <a:rPr lang="en-GB" dirty="0"/>
              <a:t>Create a sub-class of the state interface for each state</a:t>
            </a:r>
          </a:p>
          <a:p>
            <a:pPr lvl="1"/>
            <a:r>
              <a:rPr lang="en-GB" dirty="0" err="1"/>
              <a:t>GreenState</a:t>
            </a:r>
            <a:r>
              <a:rPr lang="en-GB" dirty="0"/>
              <a:t>, </a:t>
            </a:r>
            <a:r>
              <a:rPr lang="en-GB" dirty="0" err="1"/>
              <a:t>AmberState</a:t>
            </a:r>
            <a:r>
              <a:rPr lang="en-GB" dirty="0"/>
              <a:t> &amp; RedState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r>
              <a:rPr lang="en-GB" dirty="0"/>
              <a:t> in each sub-class</a:t>
            </a:r>
          </a:p>
          <a:p>
            <a:pPr lvl="1"/>
            <a:r>
              <a:rPr lang="en-GB" dirty="0"/>
              <a:t>Each state sub-class sets calls client state setter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4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– Steps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Client is </a:t>
            </a:r>
            <a:r>
              <a:rPr lang="en-GB" dirty="0" err="1"/>
              <a:t>TrafficLight</a:t>
            </a:r>
            <a:endParaRPr lang="en-GB" dirty="0"/>
          </a:p>
          <a:p>
            <a:r>
              <a:rPr lang="en-GB" dirty="0"/>
              <a:t>Create a variable in the core client of type the state interface </a:t>
            </a:r>
            <a:r>
              <a:rPr lang="en-GB" dirty="0" err="1"/>
              <a:t>ColourState</a:t>
            </a:r>
            <a:r>
              <a:rPr lang="en-GB" dirty="0"/>
              <a:t> </a:t>
            </a:r>
            <a:r>
              <a:rPr lang="en-GB" dirty="0" err="1"/>
              <a:t>colourState</a:t>
            </a:r>
            <a:endParaRPr lang="en-GB" dirty="0"/>
          </a:p>
          <a:p>
            <a:r>
              <a:rPr lang="en-GB" dirty="0"/>
              <a:t>Create a setter in the client to set the state interface variable </a:t>
            </a:r>
            <a:r>
              <a:rPr lang="en-GB" dirty="0" err="1"/>
              <a:t>setColourState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57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9161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Light– State Class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C28D89-2107-4EDF-90FF-A5D7E6D3D1F7}"/>
              </a:ext>
            </a:extLst>
          </p:cNvPr>
          <p:cNvGrpSpPr/>
          <p:nvPr/>
        </p:nvGrpSpPr>
        <p:grpSpPr>
          <a:xfrm>
            <a:off x="857839" y="2037284"/>
            <a:ext cx="1888648" cy="808095"/>
            <a:chOff x="5058807" y="2199152"/>
            <a:chExt cx="3084725" cy="1404430"/>
          </a:xfrm>
          <a:solidFill>
            <a:srgbClr val="002C5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FB34A4-DC51-40DC-9D5F-63E9E1ECAA26}"/>
                </a:ext>
              </a:extLst>
            </p:cNvPr>
            <p:cNvSpPr/>
            <p:nvPr/>
          </p:nvSpPr>
          <p:spPr bwMode="auto">
            <a:xfrm>
              <a:off x="5058808" y="2586578"/>
              <a:ext cx="3084724" cy="484262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-"/>
              </a:pP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E79A32-B1D4-48BC-BBD1-F46686B6E0DF}"/>
                </a:ext>
              </a:extLst>
            </p:cNvPr>
            <p:cNvSpPr/>
            <p:nvPr/>
          </p:nvSpPr>
          <p:spPr bwMode="auto">
            <a:xfrm>
              <a:off x="5058808" y="2199152"/>
              <a:ext cx="3084724" cy="38742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TrafficLight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3155D6-8ECD-4EC0-82E1-EFEB77EC7FD4}"/>
                </a:ext>
              </a:extLst>
            </p:cNvPr>
            <p:cNvSpPr/>
            <p:nvPr/>
          </p:nvSpPr>
          <p:spPr bwMode="auto">
            <a:xfrm>
              <a:off x="5058807" y="3070841"/>
              <a:ext cx="3084724" cy="532741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changeLight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5" name="Triangle 30">
            <a:extLst>
              <a:ext uri="{FF2B5EF4-FFF2-40B4-BE49-F238E27FC236}">
                <a16:creationId xmlns:a16="http://schemas.microsoft.com/office/drawing/2014/main" id="{A0E5C32D-94D0-499C-A0E0-B41E42D2A807}"/>
              </a:ext>
            </a:extLst>
          </p:cNvPr>
          <p:cNvSpPr/>
          <p:nvPr/>
        </p:nvSpPr>
        <p:spPr bwMode="auto">
          <a:xfrm>
            <a:off x="4754824" y="2786656"/>
            <a:ext cx="250240" cy="351617"/>
          </a:xfrm>
          <a:prstGeom prst="triangle">
            <a:avLst/>
          </a:prstGeom>
          <a:solidFill>
            <a:srgbClr val="002C50"/>
          </a:solidFill>
          <a:ln w="9525" cap="flat" cmpd="sng" algn="ctr">
            <a:solidFill>
              <a:srgbClr val="002C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81A7D68-BAE5-47DE-9C82-8CF56508511B}"/>
              </a:ext>
            </a:extLst>
          </p:cNvPr>
          <p:cNvSpPr/>
          <p:nvPr/>
        </p:nvSpPr>
        <p:spPr bwMode="auto">
          <a:xfrm>
            <a:off x="2632684" y="2341874"/>
            <a:ext cx="358163" cy="149127"/>
          </a:xfrm>
          <a:prstGeom prst="diamond">
            <a:avLst/>
          </a:prstGeom>
          <a:solidFill>
            <a:srgbClr val="002C50"/>
          </a:solidFill>
          <a:ln w="9525" cap="flat" cmpd="sng" algn="ctr">
            <a:solidFill>
              <a:srgbClr val="002C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913DF6-38BA-48E5-8000-547A46166171}"/>
              </a:ext>
            </a:extLst>
          </p:cNvPr>
          <p:cNvGrpSpPr/>
          <p:nvPr/>
        </p:nvGrpSpPr>
        <p:grpSpPr>
          <a:xfrm>
            <a:off x="3789847" y="1720321"/>
            <a:ext cx="2189618" cy="1696118"/>
            <a:chOff x="5058808" y="2199152"/>
            <a:chExt cx="3098061" cy="2159415"/>
          </a:xfrm>
          <a:solidFill>
            <a:srgbClr val="002C50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7CC136-EE10-4DA7-B544-388ED54FF094}"/>
                </a:ext>
              </a:extLst>
            </p:cNvPr>
            <p:cNvSpPr/>
            <p:nvPr/>
          </p:nvSpPr>
          <p:spPr bwMode="auto">
            <a:xfrm>
              <a:off x="5058808" y="2586578"/>
              <a:ext cx="3084724" cy="484262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-"/>
              </a:pP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24102C-5A4E-4D26-A455-EB18F9F8EC9D}"/>
                </a:ext>
              </a:extLst>
            </p:cNvPr>
            <p:cNvSpPr/>
            <p:nvPr/>
          </p:nvSpPr>
          <p:spPr bwMode="auto">
            <a:xfrm>
              <a:off x="5058808" y="2199152"/>
              <a:ext cx="3084724" cy="774851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&lt;interface&gt;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Colour</a:t>
              </a: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State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5E88FE-0DE3-403B-96F1-EA15B63A96F8}"/>
                </a:ext>
              </a:extLst>
            </p:cNvPr>
            <p:cNvSpPr/>
            <p:nvPr/>
          </p:nvSpPr>
          <p:spPr bwMode="auto">
            <a:xfrm>
              <a:off x="5072145" y="2974005"/>
              <a:ext cx="3084724" cy="1384562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getState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C3D6D1-0807-4025-828A-C5040F69A5F6}"/>
              </a:ext>
            </a:extLst>
          </p:cNvPr>
          <p:cNvGrpSpPr/>
          <p:nvPr/>
        </p:nvGrpSpPr>
        <p:grpSpPr>
          <a:xfrm>
            <a:off x="3607195" y="3948871"/>
            <a:ext cx="1855556" cy="822394"/>
            <a:chOff x="5056854" y="2222397"/>
            <a:chExt cx="3086677" cy="1047031"/>
          </a:xfrm>
          <a:solidFill>
            <a:srgbClr val="002C5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B34BFA-A39D-4DBC-8294-11D5CC6A052B}"/>
                </a:ext>
              </a:extLst>
            </p:cNvPr>
            <p:cNvSpPr/>
            <p:nvPr/>
          </p:nvSpPr>
          <p:spPr bwMode="auto">
            <a:xfrm>
              <a:off x="5056854" y="2222397"/>
              <a:ext cx="3084724" cy="364896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Green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B95AC83-1E96-4B9A-9AE2-90EEEA5E92BD}"/>
                </a:ext>
              </a:extLst>
            </p:cNvPr>
            <p:cNvSpPr/>
            <p:nvPr/>
          </p:nvSpPr>
          <p:spPr bwMode="auto">
            <a:xfrm>
              <a:off x="5058807" y="2595696"/>
              <a:ext cx="3084724" cy="673732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getState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DE67B1-8C00-43FF-8A59-A383E539111E}"/>
              </a:ext>
            </a:extLst>
          </p:cNvPr>
          <p:cNvGrpSpPr/>
          <p:nvPr/>
        </p:nvGrpSpPr>
        <p:grpSpPr>
          <a:xfrm>
            <a:off x="7478502" y="3935444"/>
            <a:ext cx="1409017" cy="891320"/>
            <a:chOff x="5058807" y="2222931"/>
            <a:chExt cx="3084724" cy="1066522"/>
          </a:xfrm>
          <a:solidFill>
            <a:srgbClr val="002C50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E9812A-1844-4ED2-84C9-F9B4AC19D51A}"/>
                </a:ext>
              </a:extLst>
            </p:cNvPr>
            <p:cNvSpPr/>
            <p:nvPr/>
          </p:nvSpPr>
          <p:spPr bwMode="auto">
            <a:xfrm>
              <a:off x="5058807" y="2222931"/>
              <a:ext cx="3084724" cy="36489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6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Blue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93C121-F776-4F93-9226-4C1ACE32CB17}"/>
                </a:ext>
              </a:extLst>
            </p:cNvPr>
            <p:cNvSpPr/>
            <p:nvPr/>
          </p:nvSpPr>
          <p:spPr bwMode="auto">
            <a:xfrm>
              <a:off x="5058807" y="2562799"/>
              <a:ext cx="3084724" cy="726654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getState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0720F3-8A3C-4876-B3DC-AC180737177E}"/>
              </a:ext>
            </a:extLst>
          </p:cNvPr>
          <p:cNvGrpSpPr/>
          <p:nvPr/>
        </p:nvGrpSpPr>
        <p:grpSpPr>
          <a:xfrm>
            <a:off x="1438656" y="3948748"/>
            <a:ext cx="1641611" cy="878015"/>
            <a:chOff x="5058807" y="2236905"/>
            <a:chExt cx="3084724" cy="870479"/>
          </a:xfrm>
          <a:solidFill>
            <a:srgbClr val="002C50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E9CE29-588B-4DE8-9E17-C02FF0538881}"/>
                </a:ext>
              </a:extLst>
            </p:cNvPr>
            <p:cNvSpPr/>
            <p:nvPr/>
          </p:nvSpPr>
          <p:spPr bwMode="auto">
            <a:xfrm>
              <a:off x="5058807" y="2236905"/>
              <a:ext cx="3084724" cy="36489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Red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C9BD59-A186-4C39-9314-2A7DAECAD4B9}"/>
                </a:ext>
              </a:extLst>
            </p:cNvPr>
            <p:cNvSpPr/>
            <p:nvPr/>
          </p:nvSpPr>
          <p:spPr bwMode="auto">
            <a:xfrm>
              <a:off x="5058807" y="2595697"/>
              <a:ext cx="3084724" cy="51168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getState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42" name="Elbow Connector 81">
            <a:extLst>
              <a:ext uri="{FF2B5EF4-FFF2-40B4-BE49-F238E27FC236}">
                <a16:creationId xmlns:a16="http://schemas.microsoft.com/office/drawing/2014/main" id="{EB3A356C-C28C-4DE2-BE13-E8F6C6BD0817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rot="10800000" flipV="1">
            <a:off x="2259463" y="3758714"/>
            <a:ext cx="2274927" cy="19003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ysDash"/>
            <a:round/>
            <a:headEnd type="none" w="lg" len="lg"/>
            <a:tailEnd type="none"/>
          </a:ln>
          <a:effectLst/>
        </p:spPr>
      </p:cxnSp>
      <p:sp>
        <p:nvSpPr>
          <p:cNvPr id="43" name="Triangle 82">
            <a:extLst>
              <a:ext uri="{FF2B5EF4-FFF2-40B4-BE49-F238E27FC236}">
                <a16:creationId xmlns:a16="http://schemas.microsoft.com/office/drawing/2014/main" id="{CBA734AC-9D15-496D-9610-0AF57AB1E60E}"/>
              </a:ext>
            </a:extLst>
          </p:cNvPr>
          <p:cNvSpPr/>
          <p:nvPr/>
        </p:nvSpPr>
        <p:spPr bwMode="auto">
          <a:xfrm>
            <a:off x="4418604" y="3419006"/>
            <a:ext cx="231564" cy="138327"/>
          </a:xfrm>
          <a:prstGeom prst="triangle">
            <a:avLst/>
          </a:prstGeom>
          <a:solidFill>
            <a:srgbClr val="002C50"/>
          </a:solidFill>
          <a:ln w="9525" cap="flat" cmpd="sng" algn="ctr">
            <a:solidFill>
              <a:srgbClr val="002C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4" name="Elbow Connector 83">
            <a:extLst>
              <a:ext uri="{FF2B5EF4-FFF2-40B4-BE49-F238E27FC236}">
                <a16:creationId xmlns:a16="http://schemas.microsoft.com/office/drawing/2014/main" id="{51813AFE-F5BA-43C8-8DEB-FC490CB42C7B}"/>
              </a:ext>
            </a:extLst>
          </p:cNvPr>
          <p:cNvCxnSpPr>
            <a:cxnSpLocks/>
            <a:stCxn id="43" idx="3"/>
            <a:endCxn id="34" idx="0"/>
          </p:cNvCxnSpPr>
          <p:nvPr/>
        </p:nvCxnSpPr>
        <p:spPr bwMode="auto">
          <a:xfrm rot="5400000">
            <a:off x="4338617" y="3753102"/>
            <a:ext cx="391538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ysDash"/>
            <a:round/>
            <a:headEnd type="none" w="lg" len="lg"/>
            <a:tailEnd type="none"/>
          </a:ln>
          <a:effectLst/>
        </p:spPr>
      </p:cxnSp>
      <p:cxnSp>
        <p:nvCxnSpPr>
          <p:cNvPr id="45" name="Elbow Connector 84">
            <a:extLst>
              <a:ext uri="{FF2B5EF4-FFF2-40B4-BE49-F238E27FC236}">
                <a16:creationId xmlns:a16="http://schemas.microsoft.com/office/drawing/2014/main" id="{D0B4CACF-40AA-44FB-B3EF-0F2A67F3DEEA}"/>
              </a:ext>
            </a:extLst>
          </p:cNvPr>
          <p:cNvCxnSpPr>
            <a:cxnSpLocks/>
          </p:cNvCxnSpPr>
          <p:nvPr/>
        </p:nvCxnSpPr>
        <p:spPr bwMode="auto">
          <a:xfrm>
            <a:off x="6557270" y="3758715"/>
            <a:ext cx="1625741" cy="17672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ysDash"/>
            <a:round/>
            <a:headEnd type="none" w="lg" len="lg"/>
            <a:tailEnd type="none"/>
          </a:ln>
          <a:effectLst/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D63582-EE2A-43B4-A127-A13A0E6A5ADC}"/>
              </a:ext>
            </a:extLst>
          </p:cNvPr>
          <p:cNvGrpSpPr/>
          <p:nvPr/>
        </p:nvGrpSpPr>
        <p:grpSpPr>
          <a:xfrm>
            <a:off x="5729099" y="3951587"/>
            <a:ext cx="1600171" cy="820386"/>
            <a:chOff x="8498635" y="1844948"/>
            <a:chExt cx="3084724" cy="1106835"/>
          </a:xfrm>
          <a:solidFill>
            <a:srgbClr val="002C50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EC8A7D-DD05-470F-A0B2-2790FDBF6AEC}"/>
                </a:ext>
              </a:extLst>
            </p:cNvPr>
            <p:cNvSpPr/>
            <p:nvPr/>
          </p:nvSpPr>
          <p:spPr bwMode="auto">
            <a:xfrm>
              <a:off x="8498635" y="1844948"/>
              <a:ext cx="3084724" cy="412311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Amber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58B351-7738-4744-9209-1D0DB186B07B}"/>
                </a:ext>
              </a:extLst>
            </p:cNvPr>
            <p:cNvSpPr/>
            <p:nvPr/>
          </p:nvSpPr>
          <p:spPr bwMode="auto">
            <a:xfrm>
              <a:off x="8498635" y="2225129"/>
              <a:ext cx="3084724" cy="726654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getState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49" name="Elbow Connector 88">
            <a:extLst>
              <a:ext uri="{FF2B5EF4-FFF2-40B4-BE49-F238E27FC236}">
                <a16:creationId xmlns:a16="http://schemas.microsoft.com/office/drawing/2014/main" id="{847C4672-0A38-4320-B2A7-B60E9AA03650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>
            <a:off x="4572000" y="3758715"/>
            <a:ext cx="1957185" cy="1928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ysDash"/>
            <a:round/>
            <a:headEnd type="none" w="lg" len="lg"/>
            <a:tailEnd type="none"/>
          </a:ln>
          <a:effectLst/>
        </p:spPr>
      </p:cxnSp>
      <p:cxnSp>
        <p:nvCxnSpPr>
          <p:cNvPr id="57" name="Elbow Connector 47">
            <a:extLst>
              <a:ext uri="{FF2B5EF4-FFF2-40B4-BE49-F238E27FC236}">
                <a16:creationId xmlns:a16="http://schemas.microsoft.com/office/drawing/2014/main" id="{7D78D16F-0723-43B3-9108-EFD6D346E812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>
            <a:off x="2990847" y="2416438"/>
            <a:ext cx="798999" cy="139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olid"/>
            <a:round/>
            <a:headEnd type="none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94525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Traffic Light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The State Design Pattern - 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Interface has a method for each state transition (action) - separate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new state feature request, a new subclass of the state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new action, we just add new method across the state classes.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We are not touching existing main code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49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The State Design Pattern -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A lot of classes and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82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Split into groups appoint a scribe and chair</a:t>
            </a:r>
          </a:p>
          <a:p>
            <a:r>
              <a:rPr lang="en-GB" dirty="0"/>
              <a:t>What applications could benefit from a state design pattern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1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Car Wash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https://stgit.dcs.gla.ac.uk/oose-2021-22-teaching-team/statecarwash.git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30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Black Jack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04E16-0EC0-4461-82DF-FDF9E796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35" y="1354677"/>
            <a:ext cx="4790107" cy="34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6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Black Jack – State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750025-5214-4943-8E7C-FA63E85CB11F}"/>
              </a:ext>
            </a:extLst>
          </p:cNvPr>
          <p:cNvSpPr/>
          <p:nvPr/>
        </p:nvSpPr>
        <p:spPr bwMode="auto">
          <a:xfrm>
            <a:off x="5016611" y="927007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Twist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7739B-4DF9-47F6-B57B-2BA4691EDE41}"/>
              </a:ext>
            </a:extLst>
          </p:cNvPr>
          <p:cNvSpPr/>
          <p:nvPr/>
        </p:nvSpPr>
        <p:spPr bwMode="auto">
          <a:xfrm>
            <a:off x="5016611" y="3935646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ＭＳ Ｐゴシック" charset="-128"/>
              </a:rPr>
              <a:t>End game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913855-D2AC-426C-A4F4-E3EFA0E46E6C}"/>
              </a:ext>
            </a:extLst>
          </p:cNvPr>
          <p:cNvSpPr/>
          <p:nvPr/>
        </p:nvSpPr>
        <p:spPr bwMode="auto">
          <a:xfrm>
            <a:off x="5016611" y="2473562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Stick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B65329-EDCC-4693-9B45-2EA582339E8F}"/>
              </a:ext>
            </a:extLst>
          </p:cNvPr>
          <p:cNvSpPr/>
          <p:nvPr/>
        </p:nvSpPr>
        <p:spPr bwMode="auto">
          <a:xfrm>
            <a:off x="913491" y="2473562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a typeface="ＭＳ Ｐゴシック" charset="-128"/>
              </a:rPr>
              <a:t>Ready to Play</a:t>
            </a:r>
          </a:p>
        </p:txBody>
      </p:sp>
      <p:sp>
        <p:nvSpPr>
          <p:cNvPr id="13" name="Right Arrow 17">
            <a:extLst>
              <a:ext uri="{FF2B5EF4-FFF2-40B4-BE49-F238E27FC236}">
                <a16:creationId xmlns:a16="http://schemas.microsoft.com/office/drawing/2014/main" id="{4353FA85-DB97-4A43-BD57-FAB653F515AC}"/>
              </a:ext>
            </a:extLst>
          </p:cNvPr>
          <p:cNvSpPr/>
          <p:nvPr/>
        </p:nvSpPr>
        <p:spPr bwMode="auto">
          <a:xfrm rot="5400000">
            <a:off x="5419135" y="3474758"/>
            <a:ext cx="544956" cy="371364"/>
          </a:xfrm>
          <a:prstGeom prst="rightArrow">
            <a:avLst>
              <a:gd name="adj1" fmla="val 57351"/>
              <a:gd name="adj2" fmla="val 50000"/>
            </a:avLst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720000" tIns="0" rIns="1080000" bIns="198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213B"/>
                </a:solidFill>
                <a:ea typeface="ＭＳ Ｐゴシック" charset="-128"/>
                <a:cs typeface="ＭＳ Ｐゴシック" charset="-128"/>
              </a:rPr>
              <a:t>Determine Winner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86B3FF-D98C-41CC-BA68-F6D40891FB05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 bwMode="auto">
          <a:xfrm>
            <a:off x="2145348" y="3254051"/>
            <a:ext cx="2871263" cy="1138795"/>
          </a:xfrm>
          <a:prstGeom prst="straightConnector1">
            <a:avLst/>
          </a:prstGeom>
          <a:solidFill>
            <a:schemeClr val="accent1"/>
          </a:solidFill>
          <a:ln w="85725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859CE5-6FF9-4712-99C0-069B9F23F93C}"/>
              </a:ext>
            </a:extLst>
          </p:cNvPr>
          <p:cNvSpPr txBox="1"/>
          <p:nvPr/>
        </p:nvSpPr>
        <p:spPr>
          <a:xfrm rot="1500000">
            <a:off x="2751590" y="3799534"/>
            <a:ext cx="1692532" cy="338554"/>
          </a:xfrm>
          <a:prstGeom prst="rect">
            <a:avLst/>
          </a:prstGeom>
          <a:solidFill>
            <a:srgbClr val="002C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Start Game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225DCC4-E2EC-4FC1-818E-5549E7E7D299}"/>
              </a:ext>
            </a:extLst>
          </p:cNvPr>
          <p:cNvSpPr/>
          <p:nvPr/>
        </p:nvSpPr>
        <p:spPr bwMode="auto">
          <a:xfrm>
            <a:off x="2358972" y="2766305"/>
            <a:ext cx="2680443" cy="329609"/>
          </a:xfrm>
          <a:prstGeom prst="rightArrow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68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13B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Stick</a:t>
            </a:r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EEB639E2-EC9C-4783-87BF-C08ADDDAF925}"/>
              </a:ext>
            </a:extLst>
          </p:cNvPr>
          <p:cNvSpPr/>
          <p:nvPr/>
        </p:nvSpPr>
        <p:spPr bwMode="auto">
          <a:xfrm rot="10800000">
            <a:off x="1385740" y="1228241"/>
            <a:ext cx="3653674" cy="1230033"/>
          </a:xfrm>
          <a:prstGeom prst="leftUpArrow">
            <a:avLst/>
          </a:prstGeom>
          <a:solidFill>
            <a:srgbClr val="03295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E60AE-E549-4F1E-886C-D34D2C6AA742}"/>
              </a:ext>
            </a:extLst>
          </p:cNvPr>
          <p:cNvSpPr txBox="1"/>
          <p:nvPr/>
        </p:nvSpPr>
        <p:spPr>
          <a:xfrm>
            <a:off x="2677212" y="987626"/>
            <a:ext cx="124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3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READY_TO_PLAY</a:t>
            </a:r>
          </a:p>
          <a:p>
            <a:r>
              <a:rPr lang="en-GB" sz="2400" dirty="0"/>
              <a:t>TWIST</a:t>
            </a:r>
          </a:p>
          <a:p>
            <a:r>
              <a:rPr lang="en-GB" sz="2400" dirty="0"/>
              <a:t>STICK</a:t>
            </a:r>
          </a:p>
          <a:p>
            <a:r>
              <a:rPr lang="en-GB" sz="2400" dirty="0"/>
              <a:t>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63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public </a:t>
            </a:r>
            <a:r>
              <a:rPr lang="en-GB" sz="2400" dirty="0" err="1"/>
              <a:t>enum</a:t>
            </a:r>
            <a:r>
              <a:rPr lang="en-GB" sz="2400" dirty="0"/>
              <a:t> </a:t>
            </a:r>
            <a:r>
              <a:rPr lang="en-GB" sz="2400" dirty="0" err="1"/>
              <a:t>BlackJackActions</a:t>
            </a:r>
            <a:r>
              <a:rPr lang="en-GB" sz="2400" dirty="0"/>
              <a:t> {</a:t>
            </a:r>
          </a:p>
          <a:p>
            <a:pPr marL="0" indent="0">
              <a:buNone/>
            </a:pPr>
            <a:r>
              <a:rPr lang="en-GB" sz="2400" dirty="0"/>
              <a:t>	READY_TO_PLAY,</a:t>
            </a:r>
          </a:p>
          <a:p>
            <a:pPr marL="0" indent="0">
              <a:buNone/>
            </a:pPr>
            <a:r>
              <a:rPr lang="en-GB" sz="2400" dirty="0"/>
              <a:t>	TWIST,</a:t>
            </a:r>
          </a:p>
          <a:p>
            <a:pPr marL="0" indent="0">
              <a:buNone/>
            </a:pPr>
            <a:r>
              <a:rPr lang="en-GB" sz="2400" dirty="0"/>
              <a:t>	STICK,</a:t>
            </a:r>
          </a:p>
          <a:p>
            <a:pPr marL="0" indent="0">
              <a:buNone/>
            </a:pPr>
            <a:r>
              <a:rPr lang="en-GB" sz="2400" dirty="0"/>
              <a:t>	END;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415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Ready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Request Action</a:t>
            </a:r>
          </a:p>
          <a:p>
            <a:r>
              <a:rPr lang="en-GB" sz="2400" dirty="0"/>
              <a:t>If Twist set Twist State</a:t>
            </a:r>
          </a:p>
          <a:p>
            <a:r>
              <a:rPr lang="en-GB" sz="2400" dirty="0"/>
              <a:t>If Stick set Stick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911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Twist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Dealer deal a card to the play’s hand</a:t>
            </a:r>
          </a:p>
          <a:p>
            <a:r>
              <a:rPr lang="en-GB" sz="2400" dirty="0"/>
              <a:t>Score cards</a:t>
            </a:r>
          </a:p>
          <a:p>
            <a:r>
              <a:rPr lang="en-GB" sz="2400" dirty="0"/>
              <a:t>If over card limit 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New state – End</a:t>
            </a:r>
          </a:p>
          <a:p>
            <a:r>
              <a:rPr lang="en-GB" sz="2400" dirty="0"/>
              <a:t>else state Ready to Play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318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Set state End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528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Determine Winner</a:t>
            </a:r>
          </a:p>
          <a:p>
            <a:r>
              <a:rPr lang="en-GB" dirty="0"/>
              <a:t>Show players results</a:t>
            </a:r>
          </a:p>
          <a:p>
            <a:r>
              <a:rPr lang="en-GB" sz="2400" dirty="0"/>
              <a:t>Finish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173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9161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State Class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29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C28D89-2107-4EDF-90FF-A5D7E6D3D1F7}"/>
              </a:ext>
            </a:extLst>
          </p:cNvPr>
          <p:cNvGrpSpPr/>
          <p:nvPr/>
        </p:nvGrpSpPr>
        <p:grpSpPr>
          <a:xfrm>
            <a:off x="1825940" y="2724518"/>
            <a:ext cx="1098562" cy="808095"/>
            <a:chOff x="5058807" y="2199152"/>
            <a:chExt cx="3084725" cy="1404430"/>
          </a:xfrm>
          <a:solidFill>
            <a:srgbClr val="002C5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FB34A4-DC51-40DC-9D5F-63E9E1ECAA26}"/>
                </a:ext>
              </a:extLst>
            </p:cNvPr>
            <p:cNvSpPr/>
            <p:nvPr/>
          </p:nvSpPr>
          <p:spPr bwMode="auto">
            <a:xfrm>
              <a:off x="5058808" y="2586578"/>
              <a:ext cx="3084724" cy="484262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-"/>
              </a:pP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E79A32-B1D4-48BC-BBD1-F46686B6E0DF}"/>
                </a:ext>
              </a:extLst>
            </p:cNvPr>
            <p:cNvSpPr/>
            <p:nvPr/>
          </p:nvSpPr>
          <p:spPr bwMode="auto">
            <a:xfrm>
              <a:off x="5058808" y="2199152"/>
              <a:ext cx="3084724" cy="38742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BlackJack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3155D6-8ECD-4EC0-82E1-EFEB77EC7FD4}"/>
                </a:ext>
              </a:extLst>
            </p:cNvPr>
            <p:cNvSpPr/>
            <p:nvPr/>
          </p:nvSpPr>
          <p:spPr bwMode="auto">
            <a:xfrm>
              <a:off x="5058807" y="3070841"/>
              <a:ext cx="3084724" cy="532741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play</a:t>
              </a:r>
            </a:p>
          </p:txBody>
        </p:sp>
      </p:grpSp>
      <p:cxnSp>
        <p:nvCxnSpPr>
          <p:cNvPr id="11" name="Elbow Connector 25">
            <a:extLst>
              <a:ext uri="{FF2B5EF4-FFF2-40B4-BE49-F238E27FC236}">
                <a16:creationId xmlns:a16="http://schemas.microsoft.com/office/drawing/2014/main" id="{4128EA40-3023-449B-8E35-B9928D61BA87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 bwMode="auto">
          <a:xfrm rot="16200000" flipH="1">
            <a:off x="1684574" y="2033870"/>
            <a:ext cx="559159" cy="822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olid"/>
            <a:round/>
            <a:headEnd type="none" w="lg" len="lg"/>
            <a:tailEnd type="none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689F1-07DF-413C-AF45-EE75A731D9EC}"/>
              </a:ext>
            </a:extLst>
          </p:cNvPr>
          <p:cNvGrpSpPr/>
          <p:nvPr/>
        </p:nvGrpSpPr>
        <p:grpSpPr>
          <a:xfrm>
            <a:off x="688750" y="1213889"/>
            <a:ext cx="1728672" cy="951470"/>
            <a:chOff x="373880" y="1217690"/>
            <a:chExt cx="3338801" cy="843473"/>
          </a:xfrm>
          <a:solidFill>
            <a:srgbClr val="002C5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838562-C37B-4020-B8B6-4F13B549BFC4}"/>
                </a:ext>
              </a:extLst>
            </p:cNvPr>
            <p:cNvSpPr/>
            <p:nvPr/>
          </p:nvSpPr>
          <p:spPr bwMode="auto">
            <a:xfrm>
              <a:off x="373880" y="1496906"/>
              <a:ext cx="3338801" cy="56425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-"/>
              </a:pPr>
              <a:r>
                <a:rPr lang="en-US" sz="16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players: List</a:t>
              </a:r>
            </a:p>
            <a:p>
              <a:pPr marL="342900" indent="-342900" eaLnBrk="0" hangingPunct="0">
                <a:buFont typeface="System Font Regular"/>
                <a:buChar char="-"/>
              </a:pPr>
              <a:r>
                <a:rPr lang="en-US" sz="16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deck: 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069FE2-3561-44E8-B97B-1C88B7EFFB7F}"/>
                </a:ext>
              </a:extLst>
            </p:cNvPr>
            <p:cNvSpPr/>
            <p:nvPr/>
          </p:nvSpPr>
          <p:spPr bwMode="auto">
            <a:xfrm>
              <a:off x="373882" y="1217690"/>
              <a:ext cx="3338799" cy="273366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CardGame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5" name="Triangle 30">
            <a:extLst>
              <a:ext uri="{FF2B5EF4-FFF2-40B4-BE49-F238E27FC236}">
                <a16:creationId xmlns:a16="http://schemas.microsoft.com/office/drawing/2014/main" id="{A0E5C32D-94D0-499C-A0E0-B41E42D2A807}"/>
              </a:ext>
            </a:extLst>
          </p:cNvPr>
          <p:cNvSpPr/>
          <p:nvPr/>
        </p:nvSpPr>
        <p:spPr bwMode="auto">
          <a:xfrm>
            <a:off x="4754824" y="2786656"/>
            <a:ext cx="250240" cy="351617"/>
          </a:xfrm>
          <a:prstGeom prst="triangle">
            <a:avLst/>
          </a:prstGeom>
          <a:solidFill>
            <a:srgbClr val="002C50"/>
          </a:solidFill>
          <a:ln w="9525" cap="flat" cmpd="sng" algn="ctr">
            <a:solidFill>
              <a:srgbClr val="002C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67CC78-2416-4578-B77D-A5D36D526B2E}"/>
              </a:ext>
            </a:extLst>
          </p:cNvPr>
          <p:cNvGrpSpPr/>
          <p:nvPr/>
        </p:nvGrpSpPr>
        <p:grpSpPr>
          <a:xfrm>
            <a:off x="90245" y="2847495"/>
            <a:ext cx="1477539" cy="581555"/>
            <a:chOff x="373880" y="1217690"/>
            <a:chExt cx="3338801" cy="869322"/>
          </a:xfrm>
          <a:solidFill>
            <a:srgbClr val="002C50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B8435A-0203-459F-8B89-7332B1E86808}"/>
                </a:ext>
              </a:extLst>
            </p:cNvPr>
            <p:cNvSpPr/>
            <p:nvPr/>
          </p:nvSpPr>
          <p:spPr bwMode="auto">
            <a:xfrm>
              <a:off x="373880" y="1605115"/>
              <a:ext cx="3338801" cy="48189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-"/>
              </a:pPr>
              <a:r>
                <a:rPr lang="en-US" sz="16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deck : List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5FCC4E-3457-4A21-B1CF-6EA953092A9B}"/>
                </a:ext>
              </a:extLst>
            </p:cNvPr>
            <p:cNvSpPr/>
            <p:nvPr/>
          </p:nvSpPr>
          <p:spPr bwMode="auto">
            <a:xfrm>
              <a:off x="373881" y="1217690"/>
              <a:ext cx="3338800" cy="387426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Deck</a:t>
              </a:r>
            </a:p>
          </p:txBody>
        </p:sp>
      </p:grpSp>
      <p:sp>
        <p:nvSpPr>
          <p:cNvPr id="24" name="Diamond 23">
            <a:extLst>
              <a:ext uri="{FF2B5EF4-FFF2-40B4-BE49-F238E27FC236}">
                <a16:creationId xmlns:a16="http://schemas.microsoft.com/office/drawing/2014/main" id="{91A615E0-BFA0-418C-A962-4510D4F62207}"/>
              </a:ext>
            </a:extLst>
          </p:cNvPr>
          <p:cNvSpPr/>
          <p:nvPr/>
        </p:nvSpPr>
        <p:spPr bwMode="auto">
          <a:xfrm>
            <a:off x="330587" y="1847107"/>
            <a:ext cx="358163" cy="149127"/>
          </a:xfrm>
          <a:prstGeom prst="diamond">
            <a:avLst/>
          </a:prstGeom>
          <a:solidFill>
            <a:srgbClr val="002C50"/>
          </a:solidFill>
          <a:ln w="9525" cap="flat" cmpd="sng" algn="ctr">
            <a:solidFill>
              <a:srgbClr val="002C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5" name="Elbow Connector 47">
            <a:extLst>
              <a:ext uri="{FF2B5EF4-FFF2-40B4-BE49-F238E27FC236}">
                <a16:creationId xmlns:a16="http://schemas.microsoft.com/office/drawing/2014/main" id="{F3378E0C-FBD7-4069-A05C-4DEFA2E383EF}"/>
              </a:ext>
            </a:extLst>
          </p:cNvPr>
          <p:cNvCxnSpPr>
            <a:cxnSpLocks/>
            <a:stCxn id="24" idx="1"/>
            <a:endCxn id="18" idx="0"/>
          </p:cNvCxnSpPr>
          <p:nvPr/>
        </p:nvCxnSpPr>
        <p:spPr bwMode="auto">
          <a:xfrm rot="10800000" flipH="1" flipV="1">
            <a:off x="330587" y="1921671"/>
            <a:ext cx="498428" cy="925824"/>
          </a:xfrm>
          <a:prstGeom prst="bentConnector4">
            <a:avLst>
              <a:gd name="adj1" fmla="val -45864"/>
              <a:gd name="adj2" fmla="val 54027"/>
            </a:avLst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olid"/>
            <a:round/>
            <a:headEnd type="none" w="lg" len="lg"/>
            <a:tailEnd type="none"/>
          </a:ln>
          <a:effectLst/>
        </p:spPr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081A7D68-BAE5-47DE-9C82-8CF56508511B}"/>
              </a:ext>
            </a:extLst>
          </p:cNvPr>
          <p:cNvSpPr/>
          <p:nvPr/>
        </p:nvSpPr>
        <p:spPr bwMode="auto">
          <a:xfrm>
            <a:off x="2877045" y="2843554"/>
            <a:ext cx="358163" cy="149127"/>
          </a:xfrm>
          <a:prstGeom prst="diamond">
            <a:avLst/>
          </a:prstGeom>
          <a:solidFill>
            <a:srgbClr val="002C50"/>
          </a:solidFill>
          <a:ln w="9525" cap="flat" cmpd="sng" algn="ctr">
            <a:solidFill>
              <a:srgbClr val="002C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913DF6-38BA-48E5-8000-547A46166171}"/>
              </a:ext>
            </a:extLst>
          </p:cNvPr>
          <p:cNvGrpSpPr/>
          <p:nvPr/>
        </p:nvGrpSpPr>
        <p:grpSpPr>
          <a:xfrm>
            <a:off x="3789847" y="1720321"/>
            <a:ext cx="2180193" cy="1696118"/>
            <a:chOff x="5058807" y="2199152"/>
            <a:chExt cx="3084725" cy="2159415"/>
          </a:xfrm>
          <a:solidFill>
            <a:srgbClr val="002C50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7CC136-EE10-4DA7-B544-388ED54FF094}"/>
                </a:ext>
              </a:extLst>
            </p:cNvPr>
            <p:cNvSpPr/>
            <p:nvPr/>
          </p:nvSpPr>
          <p:spPr bwMode="auto">
            <a:xfrm>
              <a:off x="5058808" y="2586578"/>
              <a:ext cx="3084724" cy="484262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-"/>
              </a:pP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24102C-5A4E-4D26-A455-EB18F9F8EC9D}"/>
                </a:ext>
              </a:extLst>
            </p:cNvPr>
            <p:cNvSpPr/>
            <p:nvPr/>
          </p:nvSpPr>
          <p:spPr bwMode="auto">
            <a:xfrm>
              <a:off x="5058808" y="2199152"/>
              <a:ext cx="3084724" cy="774851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&lt;interface&gt;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Playing</a:t>
              </a: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State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5E88FE-0DE3-403B-96F1-EA15B63A96F8}"/>
                </a:ext>
              </a:extLst>
            </p:cNvPr>
            <p:cNvSpPr/>
            <p:nvPr/>
          </p:nvSpPr>
          <p:spPr bwMode="auto">
            <a:xfrm>
              <a:off x="5058807" y="2974005"/>
              <a:ext cx="3084723" cy="1384562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C3D6D1-0807-4025-828A-C5040F69A5F6}"/>
              </a:ext>
            </a:extLst>
          </p:cNvPr>
          <p:cNvGrpSpPr/>
          <p:nvPr/>
        </p:nvGrpSpPr>
        <p:grpSpPr>
          <a:xfrm>
            <a:off x="3607195" y="3948871"/>
            <a:ext cx="1855556" cy="822394"/>
            <a:chOff x="5056854" y="2222397"/>
            <a:chExt cx="3086677" cy="1047031"/>
          </a:xfrm>
          <a:solidFill>
            <a:srgbClr val="002C5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B34BFA-A39D-4DBC-8294-11D5CC6A052B}"/>
                </a:ext>
              </a:extLst>
            </p:cNvPr>
            <p:cNvSpPr/>
            <p:nvPr/>
          </p:nvSpPr>
          <p:spPr bwMode="auto">
            <a:xfrm>
              <a:off x="5056854" y="2222397"/>
              <a:ext cx="3084724" cy="364896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Twist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B95AC83-1E96-4B9A-9AE2-90EEEA5E92BD}"/>
                </a:ext>
              </a:extLst>
            </p:cNvPr>
            <p:cNvSpPr/>
            <p:nvPr/>
          </p:nvSpPr>
          <p:spPr bwMode="auto">
            <a:xfrm>
              <a:off x="5058807" y="2595696"/>
              <a:ext cx="3084724" cy="673732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DE67B1-8C00-43FF-8A59-A383E539111E}"/>
              </a:ext>
            </a:extLst>
          </p:cNvPr>
          <p:cNvGrpSpPr/>
          <p:nvPr/>
        </p:nvGrpSpPr>
        <p:grpSpPr>
          <a:xfrm>
            <a:off x="7478502" y="3935444"/>
            <a:ext cx="1409017" cy="891320"/>
            <a:chOff x="5058807" y="2222931"/>
            <a:chExt cx="3084724" cy="1066522"/>
          </a:xfrm>
          <a:solidFill>
            <a:srgbClr val="002C50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E9812A-1844-4ED2-84C9-F9B4AC19D51A}"/>
                </a:ext>
              </a:extLst>
            </p:cNvPr>
            <p:cNvSpPr/>
            <p:nvPr/>
          </p:nvSpPr>
          <p:spPr bwMode="auto">
            <a:xfrm>
              <a:off x="5058807" y="2222931"/>
              <a:ext cx="3084724" cy="36489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60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End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93C121-F776-4F93-9226-4C1ACE32CB17}"/>
                </a:ext>
              </a:extLst>
            </p:cNvPr>
            <p:cNvSpPr/>
            <p:nvPr/>
          </p:nvSpPr>
          <p:spPr bwMode="auto">
            <a:xfrm>
              <a:off x="5058807" y="2562799"/>
              <a:ext cx="3084724" cy="726654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0720F3-8A3C-4876-B3DC-AC180737177E}"/>
              </a:ext>
            </a:extLst>
          </p:cNvPr>
          <p:cNvGrpSpPr/>
          <p:nvPr/>
        </p:nvGrpSpPr>
        <p:grpSpPr>
          <a:xfrm>
            <a:off x="1438656" y="3948749"/>
            <a:ext cx="1641611" cy="612322"/>
            <a:chOff x="5058807" y="2236905"/>
            <a:chExt cx="3084724" cy="870479"/>
          </a:xfrm>
          <a:solidFill>
            <a:srgbClr val="002C50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E9CE29-588B-4DE8-9E17-C02FF0538881}"/>
                </a:ext>
              </a:extLst>
            </p:cNvPr>
            <p:cNvSpPr/>
            <p:nvPr/>
          </p:nvSpPr>
          <p:spPr bwMode="auto">
            <a:xfrm>
              <a:off x="5058807" y="2236905"/>
              <a:ext cx="3084724" cy="36489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ReadyToPlay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C9BD59-A186-4C39-9314-2A7DAECAD4B9}"/>
                </a:ext>
              </a:extLst>
            </p:cNvPr>
            <p:cNvSpPr/>
            <p:nvPr/>
          </p:nvSpPr>
          <p:spPr bwMode="auto">
            <a:xfrm>
              <a:off x="5058807" y="2595697"/>
              <a:ext cx="3084724" cy="511687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42" name="Elbow Connector 81">
            <a:extLst>
              <a:ext uri="{FF2B5EF4-FFF2-40B4-BE49-F238E27FC236}">
                <a16:creationId xmlns:a16="http://schemas.microsoft.com/office/drawing/2014/main" id="{EB3A356C-C28C-4DE2-BE13-E8F6C6BD0817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rot="10800000" flipV="1">
            <a:off x="2259463" y="3758715"/>
            <a:ext cx="2274925" cy="1900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ysDash"/>
            <a:round/>
            <a:headEnd type="none" w="lg" len="lg"/>
            <a:tailEnd type="none"/>
          </a:ln>
          <a:effectLst/>
        </p:spPr>
      </p:cxnSp>
      <p:sp>
        <p:nvSpPr>
          <p:cNvPr id="43" name="Triangle 82">
            <a:extLst>
              <a:ext uri="{FF2B5EF4-FFF2-40B4-BE49-F238E27FC236}">
                <a16:creationId xmlns:a16="http://schemas.microsoft.com/office/drawing/2014/main" id="{CBA734AC-9D15-496D-9610-0AF57AB1E60E}"/>
              </a:ext>
            </a:extLst>
          </p:cNvPr>
          <p:cNvSpPr/>
          <p:nvPr/>
        </p:nvSpPr>
        <p:spPr bwMode="auto">
          <a:xfrm>
            <a:off x="4418604" y="3419006"/>
            <a:ext cx="231564" cy="138327"/>
          </a:xfrm>
          <a:prstGeom prst="triangle">
            <a:avLst/>
          </a:prstGeom>
          <a:solidFill>
            <a:srgbClr val="002C50"/>
          </a:solidFill>
          <a:ln w="9525" cap="flat" cmpd="sng" algn="ctr">
            <a:solidFill>
              <a:srgbClr val="002C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4" name="Elbow Connector 83">
            <a:extLst>
              <a:ext uri="{FF2B5EF4-FFF2-40B4-BE49-F238E27FC236}">
                <a16:creationId xmlns:a16="http://schemas.microsoft.com/office/drawing/2014/main" id="{51813AFE-F5BA-43C8-8DEB-FC490CB42C7B}"/>
              </a:ext>
            </a:extLst>
          </p:cNvPr>
          <p:cNvCxnSpPr>
            <a:cxnSpLocks/>
            <a:stCxn id="43" idx="3"/>
            <a:endCxn id="34" idx="0"/>
          </p:cNvCxnSpPr>
          <p:nvPr/>
        </p:nvCxnSpPr>
        <p:spPr bwMode="auto">
          <a:xfrm rot="5400000">
            <a:off x="4338617" y="3753102"/>
            <a:ext cx="391538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ysDash"/>
            <a:round/>
            <a:headEnd type="none" w="lg" len="lg"/>
            <a:tailEnd type="none"/>
          </a:ln>
          <a:effectLst/>
        </p:spPr>
      </p:cxnSp>
      <p:cxnSp>
        <p:nvCxnSpPr>
          <p:cNvPr id="45" name="Elbow Connector 84">
            <a:extLst>
              <a:ext uri="{FF2B5EF4-FFF2-40B4-BE49-F238E27FC236}">
                <a16:creationId xmlns:a16="http://schemas.microsoft.com/office/drawing/2014/main" id="{D0B4CACF-40AA-44FB-B3EF-0F2A67F3DEEA}"/>
              </a:ext>
            </a:extLst>
          </p:cNvPr>
          <p:cNvCxnSpPr>
            <a:cxnSpLocks/>
          </p:cNvCxnSpPr>
          <p:nvPr/>
        </p:nvCxnSpPr>
        <p:spPr bwMode="auto">
          <a:xfrm>
            <a:off x="6557270" y="3758715"/>
            <a:ext cx="1625741" cy="17672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ysDash"/>
            <a:round/>
            <a:headEnd type="none" w="lg" len="lg"/>
            <a:tailEnd type="none"/>
          </a:ln>
          <a:effectLst/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D63582-EE2A-43B4-A127-A13A0E6A5ADC}"/>
              </a:ext>
            </a:extLst>
          </p:cNvPr>
          <p:cNvGrpSpPr/>
          <p:nvPr/>
        </p:nvGrpSpPr>
        <p:grpSpPr>
          <a:xfrm>
            <a:off x="5729099" y="3951587"/>
            <a:ext cx="1600171" cy="820386"/>
            <a:chOff x="8498635" y="1844948"/>
            <a:chExt cx="3084724" cy="1106835"/>
          </a:xfrm>
          <a:solidFill>
            <a:srgbClr val="002C50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EC8A7D-DD05-470F-A0B2-2790FDBF6AEC}"/>
                </a:ext>
              </a:extLst>
            </p:cNvPr>
            <p:cNvSpPr/>
            <p:nvPr/>
          </p:nvSpPr>
          <p:spPr bwMode="auto">
            <a:xfrm>
              <a:off x="8498635" y="1844948"/>
              <a:ext cx="3084724" cy="412311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Stick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58B351-7738-4744-9209-1D0DB186B07B}"/>
                </a:ext>
              </a:extLst>
            </p:cNvPr>
            <p:cNvSpPr/>
            <p:nvPr/>
          </p:nvSpPr>
          <p:spPr bwMode="auto">
            <a:xfrm>
              <a:off x="8498635" y="2225129"/>
              <a:ext cx="3084724" cy="726654"/>
            </a:xfrm>
            <a:prstGeom prst="rect">
              <a:avLst/>
            </a:prstGeom>
            <a:grpFill/>
            <a:ln w="9525" cap="flat" cmpd="sng" algn="ctr">
              <a:solidFill>
                <a:srgbClr val="002C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600" dirty="0" err="1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setState</a:t>
              </a:r>
              <a:endPara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49" name="Elbow Connector 88">
            <a:extLst>
              <a:ext uri="{FF2B5EF4-FFF2-40B4-BE49-F238E27FC236}">
                <a16:creationId xmlns:a16="http://schemas.microsoft.com/office/drawing/2014/main" id="{847C4672-0A38-4320-B2A7-B60E9AA03650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>
            <a:off x="4572000" y="3758715"/>
            <a:ext cx="1957185" cy="1928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ysDash"/>
            <a:round/>
            <a:headEnd type="none" w="lg" len="lg"/>
            <a:tailEnd type="none"/>
          </a:ln>
          <a:effectLst/>
        </p:spPr>
      </p:cxnSp>
      <p:sp>
        <p:nvSpPr>
          <p:cNvPr id="50" name="Triangle 93">
            <a:extLst>
              <a:ext uri="{FF2B5EF4-FFF2-40B4-BE49-F238E27FC236}">
                <a16:creationId xmlns:a16="http://schemas.microsoft.com/office/drawing/2014/main" id="{A3C3F355-D06E-4910-A798-E6B471E09D67}"/>
              </a:ext>
            </a:extLst>
          </p:cNvPr>
          <p:cNvSpPr/>
          <p:nvPr/>
        </p:nvSpPr>
        <p:spPr bwMode="auto">
          <a:xfrm>
            <a:off x="1437304" y="2152919"/>
            <a:ext cx="231564" cy="138327"/>
          </a:xfrm>
          <a:prstGeom prst="triangle">
            <a:avLst/>
          </a:prstGeom>
          <a:solidFill>
            <a:srgbClr val="002C50"/>
          </a:solidFill>
          <a:ln w="9525" cap="flat" cmpd="sng" algn="ctr">
            <a:solidFill>
              <a:srgbClr val="002C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7" name="Elbow Connector 47">
            <a:extLst>
              <a:ext uri="{FF2B5EF4-FFF2-40B4-BE49-F238E27FC236}">
                <a16:creationId xmlns:a16="http://schemas.microsoft.com/office/drawing/2014/main" id="{7D78D16F-0723-43B3-9108-EFD6D346E812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 flipV="1">
            <a:off x="3235208" y="2441332"/>
            <a:ext cx="554638" cy="4767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2C50"/>
            </a:solidFill>
            <a:prstDash val="solid"/>
            <a:round/>
            <a:headEnd type="none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7040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Black Jack State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6F25-F330-EF4E-AF84-3F742D40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D71F-C2A9-5645-970D-5F1FC3A6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52890" cy="3519621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https://www.gla.ac.uk/myglasgow/library/</a:t>
            </a:r>
            <a:endParaRPr lang="en-GB" dirty="0"/>
          </a:p>
          <a:p>
            <a:r>
              <a:rPr lang="en-GB" sz="2400" dirty="0"/>
              <a:t>Pre-reading </a:t>
            </a:r>
            <a:r>
              <a:rPr lang="en-US" sz="2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 First design patterns</a:t>
            </a:r>
            <a:r>
              <a:rPr lang="en-US" sz="2400" u="sng" dirty="0"/>
              <a:t> </a:t>
            </a:r>
            <a:r>
              <a:rPr lang="en-US" sz="2400" dirty="0"/>
              <a:t>by Freeman, Eric; Robson, Elisabeth; Sierra, Kathy ; More...2009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Chapter 10 - State Design Pattern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526FB-5641-7746-9425-2AF7F96B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5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Design Pattern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Makes the core client simpler</a:t>
            </a:r>
          </a:p>
          <a:p>
            <a:r>
              <a:rPr lang="en-GB" dirty="0"/>
              <a:t>It removes the state conditional logic from the client</a:t>
            </a:r>
          </a:p>
          <a:p>
            <a:r>
              <a:rPr lang="en-GB" dirty="0"/>
              <a:t>No impact to the core client class to add a new state</a:t>
            </a:r>
          </a:p>
          <a:p>
            <a:r>
              <a:rPr lang="en-GB" dirty="0"/>
              <a:t>Removes or reduces the if/else conditional logic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Design Pattern -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an interface class for the states</a:t>
            </a:r>
          </a:p>
          <a:p>
            <a:r>
              <a:rPr lang="en-GB" dirty="0"/>
              <a:t>Create a method in the interface class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endParaRPr lang="en-GB" dirty="0"/>
          </a:p>
          <a:p>
            <a:r>
              <a:rPr lang="en-GB" dirty="0"/>
              <a:t>Create a sub-class of the state interface for each state</a:t>
            </a:r>
          </a:p>
          <a:p>
            <a:r>
              <a:rPr lang="en-GB" dirty="0"/>
              <a:t>Create a variable in the core client of type the state interface</a:t>
            </a:r>
          </a:p>
          <a:p>
            <a:r>
              <a:rPr lang="en-GB" dirty="0"/>
              <a:t>Create a setter in the client to set the state interface variable</a:t>
            </a:r>
          </a:p>
          <a:p>
            <a:r>
              <a:rPr lang="en-GB" dirty="0"/>
              <a:t>Each state sub-class sets the client state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28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 - Steps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an interface class for the states</a:t>
            </a:r>
          </a:p>
          <a:p>
            <a:pPr lvl="1"/>
            <a:r>
              <a:rPr lang="en-GB" dirty="0"/>
              <a:t>Create a method in the interface class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endParaRPr lang="en-GB" dirty="0"/>
          </a:p>
          <a:p>
            <a:r>
              <a:rPr lang="en-GB" dirty="0"/>
              <a:t>Create a sub-class of the state interface for each state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r>
              <a:rPr lang="en-GB" dirty="0"/>
              <a:t> in each sub-class</a:t>
            </a:r>
          </a:p>
          <a:p>
            <a:pPr lvl="1"/>
            <a:r>
              <a:rPr lang="en-GB" dirty="0"/>
              <a:t>Each state sub-class sets calls client state setter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23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– Steps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 variable in the core client of type the state interface</a:t>
            </a:r>
          </a:p>
          <a:p>
            <a:r>
              <a:rPr lang="en-GB" dirty="0"/>
              <a:t>Create a setter in the client to set the state interface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71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Traffic Lights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2E57A-482F-CB44-9364-47E30861E39E}"/>
              </a:ext>
            </a:extLst>
          </p:cNvPr>
          <p:cNvSpPr/>
          <p:nvPr/>
        </p:nvSpPr>
        <p:spPr bwMode="auto">
          <a:xfrm>
            <a:off x="2652997" y="1297677"/>
            <a:ext cx="1443210" cy="914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Green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E59DBD-C322-384F-8D1B-9F6EBADF595E}"/>
              </a:ext>
            </a:extLst>
          </p:cNvPr>
          <p:cNvSpPr/>
          <p:nvPr/>
        </p:nvSpPr>
        <p:spPr bwMode="auto">
          <a:xfrm>
            <a:off x="301791" y="1297677"/>
            <a:ext cx="1443210" cy="914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600" dirty="0">
                <a:ea typeface="ＭＳ Ｐゴシック" charset="-128"/>
              </a:rPr>
              <a:t>Red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B591BF7-E9B2-484E-8355-84944ABC5A00}"/>
              </a:ext>
            </a:extLst>
          </p:cNvPr>
          <p:cNvSpPr/>
          <p:nvPr/>
        </p:nvSpPr>
        <p:spPr bwMode="auto">
          <a:xfrm>
            <a:off x="1661839" y="1604808"/>
            <a:ext cx="998199" cy="30013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1188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3E62CE4-0B29-5744-BA14-51BAC57C0BD6}"/>
              </a:ext>
            </a:extLst>
          </p:cNvPr>
          <p:cNvSpPr/>
          <p:nvPr/>
        </p:nvSpPr>
        <p:spPr bwMode="auto">
          <a:xfrm>
            <a:off x="4040037" y="1604808"/>
            <a:ext cx="998199" cy="30013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68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568E1C2B-891D-45B1-A445-D5C1EFC64E7E}"/>
              </a:ext>
            </a:extLst>
          </p:cNvPr>
          <p:cNvSpPr/>
          <p:nvPr/>
        </p:nvSpPr>
        <p:spPr bwMode="auto">
          <a:xfrm flipH="1" flipV="1">
            <a:off x="810735" y="1947011"/>
            <a:ext cx="4915073" cy="1144394"/>
          </a:xfrm>
          <a:prstGeom prst="utur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CA699B-74A9-9A4E-A0EE-09E9AE81796B}"/>
              </a:ext>
            </a:extLst>
          </p:cNvPr>
          <p:cNvSpPr/>
          <p:nvPr/>
        </p:nvSpPr>
        <p:spPr bwMode="auto">
          <a:xfrm>
            <a:off x="5004203" y="1297677"/>
            <a:ext cx="1443210" cy="914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Amber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1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5" grpId="0" animBg="1"/>
      <p:bldP spid="16" grpId="0" animBg="1"/>
      <p:bldP spid="1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Traffic Light -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Red</a:t>
            </a:r>
          </a:p>
          <a:p>
            <a:r>
              <a:rPr lang="en-GB" sz="2400" dirty="0"/>
              <a:t>Green</a:t>
            </a:r>
          </a:p>
          <a:p>
            <a:r>
              <a:rPr lang="en-GB" sz="2400" dirty="0"/>
              <a:t>Amber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338594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AAA794-1F16-4065-9551-EB8ED94A00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31492</TotalTime>
  <Words>837</Words>
  <Application>Microsoft Office PowerPoint</Application>
  <PresentationFormat>On-screen Show (16:9)</PresentationFormat>
  <Paragraphs>192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System Font Regular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State Design Pattern - Why</vt:lpstr>
      <vt:lpstr>State Design Pattern - Steps</vt:lpstr>
      <vt:lpstr>State  - Steps States</vt:lpstr>
      <vt:lpstr>State – Steps Client</vt:lpstr>
      <vt:lpstr>Traffic Lights</vt:lpstr>
      <vt:lpstr>Traffic Light - States</vt:lpstr>
      <vt:lpstr>Traffic Light - States</vt:lpstr>
      <vt:lpstr>Traffic Light - States</vt:lpstr>
      <vt:lpstr>Traffic Light - Example</vt:lpstr>
      <vt:lpstr>State  - Steps States</vt:lpstr>
      <vt:lpstr>State – Steps Client</vt:lpstr>
      <vt:lpstr>Traffic Light– State Class Diagram</vt:lpstr>
      <vt:lpstr>Traffic Light – Any Questions</vt:lpstr>
      <vt:lpstr>The State Design Pattern - Advantages </vt:lpstr>
      <vt:lpstr>The State Design Pattern - Disadvantages </vt:lpstr>
      <vt:lpstr>State Question</vt:lpstr>
      <vt:lpstr>Car Wash - Example</vt:lpstr>
      <vt:lpstr>Black Jack</vt:lpstr>
      <vt:lpstr>Black Jack – State Flow</vt:lpstr>
      <vt:lpstr>Black Jack Actions</vt:lpstr>
      <vt:lpstr>Black Jack Actions</vt:lpstr>
      <vt:lpstr>Black Jack – Ready To Play</vt:lpstr>
      <vt:lpstr>Black Jack – Twist</vt:lpstr>
      <vt:lpstr>Black Jack – Stick</vt:lpstr>
      <vt:lpstr>Black Jack – End</vt:lpstr>
      <vt:lpstr>Black Jack – State Class Diagram</vt:lpstr>
      <vt:lpstr>Black Jack State – Any Questions</vt:lpstr>
      <vt:lpstr>Reading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31</cp:revision>
  <dcterms:created xsi:type="dcterms:W3CDTF">2016-02-16T11:44:26Z</dcterms:created>
  <dcterms:modified xsi:type="dcterms:W3CDTF">2022-02-25T18:16:11Z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