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332" r:id="rId6"/>
    <p:sldId id="365" r:id="rId7"/>
    <p:sldId id="366" r:id="rId8"/>
    <p:sldId id="364" r:id="rId9"/>
    <p:sldId id="288" r:id="rId10"/>
    <p:sldId id="362" r:id="rId11"/>
    <p:sldId id="368" r:id="rId12"/>
    <p:sldId id="369" r:id="rId13"/>
    <p:sldId id="370" r:id="rId14"/>
    <p:sldId id="371" r:id="rId15"/>
    <p:sldId id="372" r:id="rId16"/>
    <p:sldId id="373" r:id="rId17"/>
    <p:sldId id="345" r:id="rId18"/>
    <p:sldId id="346" r:id="rId19"/>
    <p:sldId id="347" r:id="rId20"/>
    <p:sldId id="363" r:id="rId21"/>
    <p:sldId id="348" r:id="rId22"/>
    <p:sldId id="353" r:id="rId23"/>
    <p:sldId id="354" r:id="rId24"/>
    <p:sldId id="356" r:id="rId25"/>
    <p:sldId id="355" r:id="rId26"/>
    <p:sldId id="358" r:id="rId27"/>
    <p:sldId id="359" r:id="rId28"/>
    <p:sldId id="360" r:id="rId29"/>
    <p:sldId id="367" r:id="rId3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</p14:sldIdLst>
        </p14:section>
        <p14:section name="Untitled Section" id="{81482150-BCB1-694E-998B-D77A460E4567}">
          <p14:sldIdLst>
            <p14:sldId id="332"/>
            <p14:sldId id="365"/>
            <p14:sldId id="366"/>
            <p14:sldId id="364"/>
            <p14:sldId id="288"/>
            <p14:sldId id="362"/>
            <p14:sldId id="368"/>
            <p14:sldId id="369"/>
            <p14:sldId id="370"/>
            <p14:sldId id="371"/>
            <p14:sldId id="372"/>
            <p14:sldId id="373"/>
            <p14:sldId id="345"/>
            <p14:sldId id="346"/>
            <p14:sldId id="347"/>
            <p14:sldId id="363"/>
            <p14:sldId id="348"/>
            <p14:sldId id="353"/>
            <p14:sldId id="354"/>
            <p14:sldId id="356"/>
            <p14:sldId id="355"/>
            <p14:sldId id="358"/>
            <p14:sldId id="359"/>
            <p14:sldId id="360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50"/>
    <a:srgbClr val="032952"/>
    <a:srgbClr val="00213B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2013" autoAdjust="0"/>
  </p:normalViewPr>
  <p:slideViewPr>
    <p:cSldViewPr snapToGrid="0">
      <p:cViewPr varScale="1">
        <p:scale>
          <a:sx n="81" d="100"/>
          <a:sy n="81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68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7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7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10058401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8983584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oose-2021-22-teaching-team/statecarwash.git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oose-2021-22-teaching-team/adaptercardgamesolutio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Fake &amp; State Design Pattern Tutorial 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/>
            <a:r>
              <a:rPr lang="en-GB" sz="2400" dirty="0"/>
              <a:t>A stub with logic</a:t>
            </a:r>
          </a:p>
          <a:p>
            <a:pPr lvl="0"/>
            <a:r>
              <a:rPr lang="en-GB" dirty="0"/>
              <a:t>Different responses for different requests</a:t>
            </a:r>
          </a:p>
          <a:p>
            <a:pPr lvl="0"/>
            <a:r>
              <a:rPr lang="en-GB" sz="2400" dirty="0"/>
              <a:t>Not a static set of </a:t>
            </a:r>
            <a:r>
              <a:rPr lang="en-GB" dirty="0"/>
              <a:t>return values</a:t>
            </a:r>
            <a:endParaRPr lang="en-GB" sz="2400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28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Faking – Real World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/>
            <a:r>
              <a:rPr lang="en-GB" sz="2400" dirty="0"/>
              <a:t>Databases </a:t>
            </a:r>
          </a:p>
          <a:p>
            <a:pPr lvl="0"/>
            <a:r>
              <a:rPr lang="en-GB" sz="2400" dirty="0"/>
              <a:t>Files</a:t>
            </a:r>
          </a:p>
          <a:p>
            <a:pPr lvl="0"/>
            <a:r>
              <a:rPr lang="en-GB" sz="2400" dirty="0"/>
              <a:t>Online Information - Web pages</a:t>
            </a:r>
          </a:p>
          <a:p>
            <a:pPr lvl="0"/>
            <a:r>
              <a:rPr lang="en-GB" sz="2400" dirty="0"/>
              <a:t>External application data, library API, web service calls </a:t>
            </a:r>
          </a:p>
          <a:p>
            <a:pPr lvl="0"/>
            <a:r>
              <a:rPr lang="en-GB" sz="2400" dirty="0"/>
              <a:t>Customer/user data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69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Faking – Real World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/>
            <a:r>
              <a:rPr lang="en-GB" sz="2400" dirty="0"/>
              <a:t>Databases </a:t>
            </a:r>
          </a:p>
          <a:p>
            <a:pPr lvl="0"/>
            <a:r>
              <a:rPr lang="en-GB" sz="2400" dirty="0"/>
              <a:t>Files</a:t>
            </a:r>
          </a:p>
          <a:p>
            <a:pPr lvl="0"/>
            <a:r>
              <a:rPr lang="en-GB" sz="2400" dirty="0"/>
              <a:t>Online Information - Web pages</a:t>
            </a:r>
          </a:p>
          <a:p>
            <a:pPr lvl="0"/>
            <a:r>
              <a:rPr lang="en-GB" sz="2400" dirty="0"/>
              <a:t>External application data, library API, web service calls </a:t>
            </a:r>
          </a:p>
          <a:p>
            <a:pPr lvl="0"/>
            <a:r>
              <a:rPr lang="en-GB" sz="2400" dirty="0"/>
              <a:t>Customer/user data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67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Fake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1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Design Pattern -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dirty="0"/>
              <a:t>Create an interface class for the states</a:t>
            </a:r>
          </a:p>
          <a:p>
            <a:r>
              <a:rPr lang="en-GB" dirty="0"/>
              <a:t>Create a method in the interface class </a:t>
            </a:r>
            <a:r>
              <a:rPr lang="en-GB" dirty="0" err="1"/>
              <a:t>setState</a:t>
            </a:r>
            <a:r>
              <a:rPr lang="en-GB" dirty="0"/>
              <a:t> and </a:t>
            </a:r>
            <a:r>
              <a:rPr lang="en-GB" dirty="0" err="1"/>
              <a:t>getState</a:t>
            </a:r>
            <a:endParaRPr lang="en-GB" dirty="0"/>
          </a:p>
          <a:p>
            <a:r>
              <a:rPr lang="en-GB" dirty="0"/>
              <a:t>Create a sub-class of the state interface for each state</a:t>
            </a:r>
          </a:p>
          <a:p>
            <a:r>
              <a:rPr lang="en-GB" dirty="0"/>
              <a:t>Create a variable in the core client of type the state interface</a:t>
            </a:r>
          </a:p>
          <a:p>
            <a:r>
              <a:rPr lang="en-GB" dirty="0"/>
              <a:t>Create a setter in the client to set the state interface variable</a:t>
            </a:r>
          </a:p>
          <a:p>
            <a:r>
              <a:rPr lang="en-GB" dirty="0"/>
              <a:t>Each state sub-class sets the client state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28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 - Steps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dirty="0"/>
              <a:t>Create an interface class for the states</a:t>
            </a:r>
          </a:p>
          <a:p>
            <a:pPr lvl="1"/>
            <a:r>
              <a:rPr lang="en-GB" dirty="0"/>
              <a:t>Create a method in the interface class </a:t>
            </a:r>
            <a:r>
              <a:rPr lang="en-GB" dirty="0" err="1"/>
              <a:t>setState</a:t>
            </a:r>
            <a:r>
              <a:rPr lang="en-GB" dirty="0"/>
              <a:t> and </a:t>
            </a:r>
            <a:r>
              <a:rPr lang="en-GB" dirty="0" err="1"/>
              <a:t>getState</a:t>
            </a:r>
            <a:endParaRPr lang="en-GB" dirty="0"/>
          </a:p>
          <a:p>
            <a:r>
              <a:rPr lang="en-GB" dirty="0"/>
              <a:t>Create a sub-class of the state interface for each state</a:t>
            </a:r>
          </a:p>
          <a:p>
            <a:pPr lvl="1"/>
            <a:r>
              <a:rPr lang="en-GB" dirty="0"/>
              <a:t>Create a method </a:t>
            </a:r>
            <a:r>
              <a:rPr lang="en-GB" dirty="0" err="1"/>
              <a:t>setState</a:t>
            </a:r>
            <a:r>
              <a:rPr lang="en-GB" dirty="0"/>
              <a:t> and </a:t>
            </a:r>
            <a:r>
              <a:rPr lang="en-GB" dirty="0" err="1"/>
              <a:t>getState</a:t>
            </a:r>
            <a:r>
              <a:rPr lang="en-GB" dirty="0"/>
              <a:t> in each sub-class</a:t>
            </a:r>
          </a:p>
          <a:p>
            <a:pPr lvl="1"/>
            <a:r>
              <a:rPr lang="en-GB" dirty="0"/>
              <a:t>Each state sub-class sets calls client state setter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23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– Steps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dirty="0"/>
              <a:t>Create a variable in the core client of type the state interface</a:t>
            </a:r>
          </a:p>
          <a:p>
            <a:r>
              <a:rPr lang="en-GB" dirty="0"/>
              <a:t>Create a setter in the client to set the state interface variable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71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Car Wash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https://stgit.dcs.gla.ac.uk/oose-2021-22-teaching-team/statecarwash.git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30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Black Jack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04E16-0EC0-4461-82DF-FDF9E796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35" y="1354677"/>
            <a:ext cx="4790107" cy="34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6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Black Jack – State 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750025-5214-4943-8E7C-FA63E85CB11F}"/>
              </a:ext>
            </a:extLst>
          </p:cNvPr>
          <p:cNvSpPr/>
          <p:nvPr/>
        </p:nvSpPr>
        <p:spPr bwMode="auto">
          <a:xfrm>
            <a:off x="5016611" y="927007"/>
            <a:ext cx="1443210" cy="914400"/>
          </a:xfrm>
          <a:prstGeom prst="ellipse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Twist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57739B-4DF9-47F6-B57B-2BA4691EDE41}"/>
              </a:ext>
            </a:extLst>
          </p:cNvPr>
          <p:cNvSpPr/>
          <p:nvPr/>
        </p:nvSpPr>
        <p:spPr bwMode="auto">
          <a:xfrm>
            <a:off x="5016611" y="3935646"/>
            <a:ext cx="1443210" cy="914400"/>
          </a:xfrm>
          <a:prstGeom prst="ellipse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  <a:cs typeface="ＭＳ Ｐゴシック" charset="-128"/>
              </a:rPr>
              <a:t>End game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913855-D2AC-426C-A4F4-E3EFA0E46E6C}"/>
              </a:ext>
            </a:extLst>
          </p:cNvPr>
          <p:cNvSpPr/>
          <p:nvPr/>
        </p:nvSpPr>
        <p:spPr bwMode="auto">
          <a:xfrm>
            <a:off x="5016611" y="2473562"/>
            <a:ext cx="1443210" cy="914400"/>
          </a:xfrm>
          <a:prstGeom prst="ellipse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Stick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B65329-EDCC-4693-9B45-2EA582339E8F}"/>
              </a:ext>
            </a:extLst>
          </p:cNvPr>
          <p:cNvSpPr/>
          <p:nvPr/>
        </p:nvSpPr>
        <p:spPr bwMode="auto">
          <a:xfrm>
            <a:off x="913491" y="2473562"/>
            <a:ext cx="1443210" cy="914400"/>
          </a:xfrm>
          <a:prstGeom prst="ellipse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ea typeface="ＭＳ Ｐゴシック" charset="-128"/>
              </a:rPr>
              <a:t>Ready to Play</a:t>
            </a:r>
          </a:p>
        </p:txBody>
      </p:sp>
      <p:sp>
        <p:nvSpPr>
          <p:cNvPr id="12" name="Right Arrow 16">
            <a:extLst>
              <a:ext uri="{FF2B5EF4-FFF2-40B4-BE49-F238E27FC236}">
                <a16:creationId xmlns:a16="http://schemas.microsoft.com/office/drawing/2014/main" id="{732EFDC6-9CF1-4578-A715-EE979CAF71D7}"/>
              </a:ext>
            </a:extLst>
          </p:cNvPr>
          <p:cNvSpPr/>
          <p:nvPr/>
        </p:nvSpPr>
        <p:spPr bwMode="auto">
          <a:xfrm rot="5400000">
            <a:off x="5308829" y="2047961"/>
            <a:ext cx="743908" cy="184440"/>
          </a:xfrm>
          <a:prstGeom prst="rightArrow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68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13B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Stick</a:t>
            </a:r>
          </a:p>
        </p:txBody>
      </p:sp>
      <p:sp>
        <p:nvSpPr>
          <p:cNvPr id="13" name="Right Arrow 17">
            <a:extLst>
              <a:ext uri="{FF2B5EF4-FFF2-40B4-BE49-F238E27FC236}">
                <a16:creationId xmlns:a16="http://schemas.microsoft.com/office/drawing/2014/main" id="{4353FA85-DB97-4A43-BD57-FAB653F515AC}"/>
              </a:ext>
            </a:extLst>
          </p:cNvPr>
          <p:cNvSpPr/>
          <p:nvPr/>
        </p:nvSpPr>
        <p:spPr bwMode="auto">
          <a:xfrm rot="5400000">
            <a:off x="5419135" y="3474758"/>
            <a:ext cx="544956" cy="371364"/>
          </a:xfrm>
          <a:prstGeom prst="rightArrow">
            <a:avLst>
              <a:gd name="adj1" fmla="val 57351"/>
              <a:gd name="adj2" fmla="val 50000"/>
            </a:avLst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720000" tIns="0" rIns="1080000" bIns="1980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213B"/>
                </a:solidFill>
                <a:ea typeface="ＭＳ Ｐゴシック" charset="-128"/>
                <a:cs typeface="ＭＳ Ｐゴシック" charset="-128"/>
              </a:rPr>
              <a:t>Determine Winner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86B3FF-D98C-41CC-BA68-F6D40891FB05}"/>
              </a:ext>
            </a:extLst>
          </p:cNvPr>
          <p:cNvCxnSpPr>
            <a:cxnSpLocks/>
            <a:stCxn id="10" idx="5"/>
            <a:endCxn id="8" idx="2"/>
          </p:cNvCxnSpPr>
          <p:nvPr/>
        </p:nvCxnSpPr>
        <p:spPr bwMode="auto">
          <a:xfrm>
            <a:off x="2145348" y="3254051"/>
            <a:ext cx="2871263" cy="1138795"/>
          </a:xfrm>
          <a:prstGeom prst="straightConnector1">
            <a:avLst/>
          </a:prstGeom>
          <a:solidFill>
            <a:schemeClr val="accent1"/>
          </a:solidFill>
          <a:ln w="85725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859CE5-6FF9-4712-99C0-069B9F23F93C}"/>
              </a:ext>
            </a:extLst>
          </p:cNvPr>
          <p:cNvSpPr txBox="1"/>
          <p:nvPr/>
        </p:nvSpPr>
        <p:spPr>
          <a:xfrm rot="1500000">
            <a:off x="2751590" y="3799534"/>
            <a:ext cx="1692532" cy="338554"/>
          </a:xfrm>
          <a:prstGeom prst="rect">
            <a:avLst/>
          </a:prstGeom>
          <a:solidFill>
            <a:srgbClr val="002C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Start Game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225DCC4-E2EC-4FC1-818E-5549E7E7D299}"/>
              </a:ext>
            </a:extLst>
          </p:cNvPr>
          <p:cNvSpPr/>
          <p:nvPr/>
        </p:nvSpPr>
        <p:spPr bwMode="auto">
          <a:xfrm>
            <a:off x="2358972" y="2766305"/>
            <a:ext cx="2680443" cy="329609"/>
          </a:xfrm>
          <a:prstGeom prst="rightArrow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68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13B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Stick</a:t>
            </a:r>
          </a:p>
        </p:txBody>
      </p:sp>
      <p:sp>
        <p:nvSpPr>
          <p:cNvPr id="21" name="Arrow: Left-Up 20">
            <a:extLst>
              <a:ext uri="{FF2B5EF4-FFF2-40B4-BE49-F238E27FC236}">
                <a16:creationId xmlns:a16="http://schemas.microsoft.com/office/drawing/2014/main" id="{EEB639E2-EC9C-4783-87BF-C08ADDDAF925}"/>
              </a:ext>
            </a:extLst>
          </p:cNvPr>
          <p:cNvSpPr/>
          <p:nvPr/>
        </p:nvSpPr>
        <p:spPr bwMode="auto">
          <a:xfrm rot="10800000">
            <a:off x="1385740" y="1228241"/>
            <a:ext cx="3653674" cy="1230033"/>
          </a:xfrm>
          <a:prstGeom prst="leftUpArrow">
            <a:avLst/>
          </a:prstGeom>
          <a:solidFill>
            <a:srgbClr val="03295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7E60AE-E549-4F1E-886C-D34D2C6AA742}"/>
              </a:ext>
            </a:extLst>
          </p:cNvPr>
          <p:cNvSpPr txBox="1"/>
          <p:nvPr/>
        </p:nvSpPr>
        <p:spPr>
          <a:xfrm>
            <a:off x="2677212" y="987626"/>
            <a:ext cx="124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3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indent="-4572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Understand different approaches to software testing;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Apply design principles and patterns while designing and implementing simple systems, based on reusable technology;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/>
              <a:t>READY_TO_PLAY</a:t>
            </a:r>
          </a:p>
          <a:p>
            <a:r>
              <a:rPr lang="en-GB" sz="2400" dirty="0"/>
              <a:t>TWIST</a:t>
            </a:r>
          </a:p>
          <a:p>
            <a:r>
              <a:rPr lang="en-GB" sz="2400" dirty="0"/>
              <a:t>STICK</a:t>
            </a:r>
          </a:p>
          <a:p>
            <a:r>
              <a:rPr lang="en-GB" sz="2400" dirty="0"/>
              <a:t>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638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public </a:t>
            </a:r>
            <a:r>
              <a:rPr lang="en-GB" sz="2400" dirty="0" err="1"/>
              <a:t>enum</a:t>
            </a:r>
            <a:r>
              <a:rPr lang="en-GB" sz="2400" dirty="0"/>
              <a:t> </a:t>
            </a:r>
            <a:r>
              <a:rPr lang="en-GB" sz="2400" dirty="0" err="1"/>
              <a:t>BlackJackActions</a:t>
            </a:r>
            <a:r>
              <a:rPr lang="en-GB" sz="2400" dirty="0"/>
              <a:t> {</a:t>
            </a:r>
          </a:p>
          <a:p>
            <a:pPr marL="0" indent="0">
              <a:buNone/>
            </a:pPr>
            <a:r>
              <a:rPr lang="en-GB" sz="2400" dirty="0"/>
              <a:t>	READY_TO_PLAY,</a:t>
            </a:r>
          </a:p>
          <a:p>
            <a:pPr marL="0" indent="0">
              <a:buNone/>
            </a:pPr>
            <a:r>
              <a:rPr lang="en-GB" sz="2400" dirty="0"/>
              <a:t>	TWIST,</a:t>
            </a:r>
          </a:p>
          <a:p>
            <a:pPr marL="0" indent="0">
              <a:buNone/>
            </a:pPr>
            <a:r>
              <a:rPr lang="en-GB" sz="2400" dirty="0"/>
              <a:t>	STICK,</a:t>
            </a:r>
          </a:p>
          <a:p>
            <a:pPr marL="0" indent="0">
              <a:buNone/>
            </a:pPr>
            <a:r>
              <a:rPr lang="en-GB" sz="2400" dirty="0"/>
              <a:t>	END;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41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– Ready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/>
              <a:t>Request Action</a:t>
            </a:r>
          </a:p>
          <a:p>
            <a:r>
              <a:rPr lang="en-GB" sz="2400" dirty="0"/>
              <a:t>If Twist set Twist State</a:t>
            </a:r>
          </a:p>
          <a:p>
            <a:r>
              <a:rPr lang="en-GB" sz="2400" dirty="0"/>
              <a:t>If Stick set Stick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788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– Twist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/>
              <a:t>Dealer deal a card to the play’s hand</a:t>
            </a:r>
          </a:p>
          <a:p>
            <a:r>
              <a:rPr lang="en-GB" sz="2400" dirty="0"/>
              <a:t>Score cards</a:t>
            </a:r>
          </a:p>
          <a:p>
            <a:r>
              <a:rPr lang="en-GB" sz="2400" dirty="0"/>
              <a:t>If over card limit 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New state – End</a:t>
            </a:r>
          </a:p>
          <a:p>
            <a:r>
              <a:rPr lang="en-GB" sz="2400" dirty="0"/>
              <a:t>else state Ready to Play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318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– Stick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/>
              <a:t>Set state End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528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–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/>
              <a:t>Determine Winner</a:t>
            </a:r>
          </a:p>
          <a:p>
            <a:r>
              <a:rPr lang="en-GB" dirty="0"/>
              <a:t>Show players results</a:t>
            </a:r>
          </a:p>
          <a:p>
            <a:r>
              <a:rPr lang="en-GB" sz="2400" dirty="0"/>
              <a:t>Finish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173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State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9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b="0" i="0" dirty="0">
                <a:effectLst/>
              </a:rPr>
              <a:t>Create an abstract for Input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Amend </a:t>
            </a:r>
            <a:r>
              <a:rPr lang="en-US" dirty="0" err="1"/>
              <a:t>ConsoleInput</a:t>
            </a:r>
            <a:r>
              <a:rPr lang="en-US" dirty="0"/>
              <a:t> to extend Input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b="0" i="0" dirty="0">
                <a:effectLst/>
              </a:rPr>
              <a:t>Create </a:t>
            </a:r>
            <a:r>
              <a:rPr lang="en-US" b="0" i="0" dirty="0" err="1">
                <a:effectLst/>
              </a:rPr>
              <a:t>InputTestAdapter</a:t>
            </a:r>
            <a:r>
              <a:rPr lang="en-US" b="0" i="0" dirty="0">
                <a:effectLst/>
              </a:rPr>
              <a:t> to extend Input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dirty="0" err="1"/>
              <a:t>InputTestAdapter</a:t>
            </a:r>
            <a:r>
              <a:rPr lang="en-US" dirty="0"/>
              <a:t> should have a list to add test values to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b="0" i="0" dirty="0" err="1">
                <a:effectLst/>
              </a:rPr>
              <a:t>getString</a:t>
            </a:r>
            <a:r>
              <a:rPr lang="en-US" b="0" i="0" dirty="0">
                <a:effectLst/>
              </a:rPr>
              <a:t> should remove and return t</a:t>
            </a:r>
            <a:r>
              <a:rPr lang="en-US" dirty="0"/>
              <a:t>hese values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b="0" i="0" dirty="0">
                <a:effectLst/>
              </a:rPr>
              <a:t>Similar t</a:t>
            </a:r>
            <a:r>
              <a:rPr lang="en-US" dirty="0"/>
              <a:t>o the </a:t>
            </a:r>
            <a:r>
              <a:rPr lang="en-US" dirty="0" err="1"/>
              <a:t>RockPaperScissors</a:t>
            </a:r>
            <a:r>
              <a:rPr lang="en-US" dirty="0"/>
              <a:t> example in the lecture</a:t>
            </a:r>
            <a:endParaRPr lang="en-US" b="0" i="0" dirty="0">
              <a:effectLst/>
            </a:endParaRP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39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b="0" i="0" dirty="0">
                <a:effectLst/>
              </a:rPr>
              <a:t>Create an interface for </a:t>
            </a:r>
            <a:r>
              <a:rPr lang="en-US" b="0" i="0" dirty="0" err="1">
                <a:effectLst/>
              </a:rPr>
              <a:t>Ouput</a:t>
            </a:r>
            <a:endParaRPr lang="en-US" b="0" i="0" dirty="0">
              <a:effectLst/>
            </a:endParaRP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Amend </a:t>
            </a:r>
            <a:r>
              <a:rPr lang="en-US" dirty="0" err="1"/>
              <a:t>ConsoleOutput</a:t>
            </a:r>
            <a:r>
              <a:rPr lang="en-US" dirty="0"/>
              <a:t> to extend Output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b="0" i="0" dirty="0">
                <a:effectLst/>
              </a:rPr>
              <a:t>Create </a:t>
            </a:r>
            <a:r>
              <a:rPr lang="en-US" b="0" i="0" dirty="0" err="1">
                <a:effectLst/>
              </a:rPr>
              <a:t>OutputTestAdapter</a:t>
            </a:r>
            <a:r>
              <a:rPr lang="en-US" b="0" i="0" dirty="0">
                <a:effectLst/>
              </a:rPr>
              <a:t> to extend </a:t>
            </a:r>
            <a:r>
              <a:rPr lang="en-US" dirty="0"/>
              <a:t>Output</a:t>
            </a:r>
            <a:endParaRPr lang="en-US" b="0" i="0" dirty="0">
              <a:effectLst/>
            </a:endParaRP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dirty="0" err="1"/>
              <a:t>OuputTestAdapter</a:t>
            </a:r>
            <a:r>
              <a:rPr lang="en-US" dirty="0"/>
              <a:t> should have a list to add output messages to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b="0" i="0" dirty="0">
                <a:effectLst/>
              </a:rPr>
              <a:t>You can then check this at the end of tes</a:t>
            </a:r>
            <a:r>
              <a:rPr lang="en-US" dirty="0"/>
              <a:t>t to see you have the correct output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b="0" i="0" dirty="0">
                <a:effectLst/>
              </a:rPr>
              <a:t>Similar t</a:t>
            </a:r>
            <a:r>
              <a:rPr lang="en-US" dirty="0"/>
              <a:t>o the </a:t>
            </a:r>
            <a:r>
              <a:rPr lang="en-US" dirty="0" err="1"/>
              <a:t>RockPaperScissors</a:t>
            </a:r>
            <a:r>
              <a:rPr lang="en-US" dirty="0"/>
              <a:t> example in the lecture</a:t>
            </a:r>
            <a:endParaRPr lang="en-US" b="0" i="0" dirty="0">
              <a:effectLst/>
            </a:endParaRP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25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b="0" i="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https://stgit.dcs.gla.ac.uk/oose-2021-22-teaching-team/adaptercardgamesolution</a:t>
            </a:r>
            <a:endParaRPr lang="en-US" b="0" i="0" dirty="0">
              <a:effectLst/>
            </a:endParaRP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78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Lab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lvl="0"/>
            <a:r>
              <a:rPr lang="en-GB" sz="2400" dirty="0"/>
              <a:t>Command – Preforms and action </a:t>
            </a:r>
          </a:p>
          <a:p>
            <a:pPr lvl="0"/>
            <a:r>
              <a:rPr lang="en-GB" sz="2400" dirty="0"/>
              <a:t>Query – Only returns data</a:t>
            </a:r>
          </a:p>
          <a:p>
            <a:pPr lvl="0"/>
            <a:r>
              <a:rPr lang="en-GB" sz="2400" dirty="0"/>
              <a:t>Never both, so a query will not change state</a:t>
            </a:r>
          </a:p>
          <a:p>
            <a:pPr lvl="0"/>
            <a:r>
              <a:rPr lang="en-GB" sz="2400" dirty="0"/>
              <a:t>An interface function to return hardcoded data</a:t>
            </a:r>
          </a:p>
          <a:p>
            <a:pPr lvl="0"/>
            <a:r>
              <a:rPr lang="en-GB" sz="2400" dirty="0"/>
              <a:t>No input or output, no external application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45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Stub – Adapter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lvl="0"/>
            <a:r>
              <a:rPr lang="en-GB" sz="2400" dirty="0"/>
              <a:t>A stub requires an interface</a:t>
            </a:r>
          </a:p>
          <a:p>
            <a:pPr lvl="0"/>
            <a:r>
              <a:rPr lang="en-GB" dirty="0"/>
              <a:t>The adapter design pattern</a:t>
            </a:r>
          </a:p>
          <a:p>
            <a:pPr lvl="0"/>
            <a:r>
              <a:rPr lang="en-GB" sz="2400" dirty="0"/>
              <a:t>Call the real code or the stub</a:t>
            </a:r>
          </a:p>
          <a:p>
            <a:pPr lvl="0"/>
            <a:r>
              <a:rPr lang="en-GB" dirty="0"/>
              <a:t>Fixed set or return values</a:t>
            </a:r>
            <a:endParaRPr lang="en-GB" sz="2400" dirty="0"/>
          </a:p>
          <a:p>
            <a:pPr lvl="0"/>
            <a:r>
              <a:rPr lang="en-GB" dirty="0"/>
              <a:t>Avoid external call</a:t>
            </a:r>
            <a:endParaRPr lang="en-GB" sz="24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42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Stub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08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EE882B-A073-48B8-A3F7-0EE0A8C9E77A}"/>
</file>

<file path=customXml/itemProps2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31144</TotalTime>
  <Words>661</Words>
  <Application>Microsoft Office PowerPoint</Application>
  <PresentationFormat>On-screen Show (16:9)</PresentationFormat>
  <Paragraphs>140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UoG_PowerPoint_16.9</vt:lpstr>
      <vt:lpstr>Object Orientated Software Engineering</vt:lpstr>
      <vt:lpstr>Intended Learning Outcomes</vt:lpstr>
      <vt:lpstr>Adapter Lab</vt:lpstr>
      <vt:lpstr>Adapter Lab</vt:lpstr>
      <vt:lpstr>Adapter Lab</vt:lpstr>
      <vt:lpstr>Lab – Any Questions</vt:lpstr>
      <vt:lpstr>Stub</vt:lpstr>
      <vt:lpstr>Stub – Adapter Design Pattern</vt:lpstr>
      <vt:lpstr>Stub – Any Questions</vt:lpstr>
      <vt:lpstr>Faking</vt:lpstr>
      <vt:lpstr>Faking – Real World Problems</vt:lpstr>
      <vt:lpstr>Faking – Real World Problems</vt:lpstr>
      <vt:lpstr>Fake – Any Questions</vt:lpstr>
      <vt:lpstr>State Design Pattern - Steps</vt:lpstr>
      <vt:lpstr>State  - Steps States</vt:lpstr>
      <vt:lpstr>State – Steps Client</vt:lpstr>
      <vt:lpstr>Car Wash - Example</vt:lpstr>
      <vt:lpstr>Black Jack</vt:lpstr>
      <vt:lpstr>Black Jack – State Flow</vt:lpstr>
      <vt:lpstr>Black Jack Actions</vt:lpstr>
      <vt:lpstr>Black Jack Actions</vt:lpstr>
      <vt:lpstr>Black Jack – Ready To Play</vt:lpstr>
      <vt:lpstr>Black Jack – Twist</vt:lpstr>
      <vt:lpstr>Black Jack – Stick</vt:lpstr>
      <vt:lpstr>Black Jack – End</vt:lpstr>
      <vt:lpstr>State – Any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30</cp:revision>
  <dcterms:created xsi:type="dcterms:W3CDTF">2016-02-16T11:44:26Z</dcterms:created>
  <dcterms:modified xsi:type="dcterms:W3CDTF">2022-02-25T10:29:58Z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