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330" r:id="rId6"/>
    <p:sldId id="332" r:id="rId7"/>
    <p:sldId id="284" r:id="rId8"/>
    <p:sldId id="345" r:id="rId9"/>
    <p:sldId id="291" r:id="rId10"/>
    <p:sldId id="341" r:id="rId11"/>
    <p:sldId id="349" r:id="rId12"/>
    <p:sldId id="350" r:id="rId13"/>
    <p:sldId id="351" r:id="rId14"/>
    <p:sldId id="352" r:id="rId15"/>
    <p:sldId id="360" r:id="rId16"/>
    <p:sldId id="354" r:id="rId17"/>
    <p:sldId id="288" r:id="rId18"/>
    <p:sldId id="361" r:id="rId19"/>
    <p:sldId id="346" r:id="rId20"/>
    <p:sldId id="353" r:id="rId21"/>
    <p:sldId id="285" r:id="rId22"/>
    <p:sldId id="286" r:id="rId23"/>
    <p:sldId id="355" r:id="rId24"/>
    <p:sldId id="287" r:id="rId25"/>
    <p:sldId id="356" r:id="rId26"/>
    <p:sldId id="289" r:id="rId27"/>
    <p:sldId id="357" r:id="rId28"/>
    <p:sldId id="358" r:id="rId29"/>
    <p:sldId id="290" r:id="rId30"/>
    <p:sldId id="342" r:id="rId31"/>
    <p:sldId id="344" r:id="rId32"/>
    <p:sldId id="292" r:id="rId33"/>
    <p:sldId id="359" r:id="rId34"/>
    <p:sldId id="314" r:id="rId35"/>
    <p:sldId id="313" r:id="rId36"/>
    <p:sldId id="293" r:id="rId37"/>
    <p:sldId id="294" r:id="rId38"/>
    <p:sldId id="295" r:id="rId39"/>
    <p:sldId id="298" r:id="rId40"/>
    <p:sldId id="299" r:id="rId41"/>
    <p:sldId id="315" r:id="rId42"/>
    <p:sldId id="304" r:id="rId43"/>
    <p:sldId id="337" r:id="rId44"/>
    <p:sldId id="338" r:id="rId4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32"/>
            <p14:sldId id="284"/>
            <p14:sldId id="345"/>
            <p14:sldId id="291"/>
            <p14:sldId id="341"/>
            <p14:sldId id="349"/>
            <p14:sldId id="350"/>
            <p14:sldId id="351"/>
            <p14:sldId id="352"/>
            <p14:sldId id="360"/>
            <p14:sldId id="354"/>
            <p14:sldId id="288"/>
            <p14:sldId id="361"/>
            <p14:sldId id="346"/>
            <p14:sldId id="353"/>
            <p14:sldId id="285"/>
            <p14:sldId id="286"/>
            <p14:sldId id="355"/>
            <p14:sldId id="287"/>
            <p14:sldId id="356"/>
            <p14:sldId id="289"/>
            <p14:sldId id="357"/>
            <p14:sldId id="358"/>
            <p14:sldId id="290"/>
            <p14:sldId id="342"/>
            <p14:sldId id="344"/>
            <p14:sldId id="292"/>
            <p14:sldId id="359"/>
            <p14:sldId id="314"/>
            <p14:sldId id="313"/>
            <p14:sldId id="293"/>
            <p14:sldId id="294"/>
            <p14:sldId id="295"/>
            <p14:sldId id="298"/>
            <p14:sldId id="299"/>
            <p14:sldId id="315"/>
            <p14:sldId id="304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952"/>
    <a:srgbClr val="00213B"/>
    <a:srgbClr val="002C50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9D584-8270-4A41-A5A8-AD10FCF37E5C}" v="8" dt="2022-03-02T14:22:15.001"/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2041" autoAdjust="0"/>
  </p:normalViewPr>
  <p:slideViewPr>
    <p:cSldViewPr snapToGrid="0">
      <p:cViewPr varScale="1">
        <p:scale>
          <a:sx n="120" d="100"/>
          <a:sy n="120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7E9D584-8270-4A41-A5A8-AD10FCF37E5C}"/>
    <pc:docChg chg="modSld">
      <pc:chgData name="Derek Somerville" userId="S::derek.somerville@glasgow.ac.uk::6633e942-9642-4dc4-ac90-67ec0fdbe355" providerId="AD" clId="Web-{37E9D584-8270-4A41-A5A8-AD10FCF37E5C}" dt="2022-03-02T14:22:15.001" v="5" actId="20577"/>
      <pc:docMkLst>
        <pc:docMk/>
      </pc:docMkLst>
      <pc:sldChg chg="modSp">
        <pc:chgData name="Derek Somerville" userId="S::derek.somerville@glasgow.ac.uk::6633e942-9642-4dc4-ac90-67ec0fdbe355" providerId="AD" clId="Web-{37E9D584-8270-4A41-A5A8-AD10FCF37E5C}" dt="2022-03-02T14:19:26.340" v="1" actId="20577"/>
        <pc:sldMkLst>
          <pc:docMk/>
          <pc:sldMk cId="2998259117" sldId="351"/>
        </pc:sldMkLst>
        <pc:spChg chg="mod">
          <ac:chgData name="Derek Somerville" userId="S::derek.somerville@glasgow.ac.uk::6633e942-9642-4dc4-ac90-67ec0fdbe355" providerId="AD" clId="Web-{37E9D584-8270-4A41-A5A8-AD10FCF37E5C}" dt="2022-03-02T14:19:26.340" v="1" actId="20577"/>
          <ac:spMkLst>
            <pc:docMk/>
            <pc:sldMk cId="2998259117" sldId="351"/>
            <ac:spMk id="3" creationId="{C9BBDB0A-02D2-5B47-BB8D-83E2C73AAB29}"/>
          </ac:spMkLst>
        </pc:spChg>
      </pc:sldChg>
      <pc:sldChg chg="modSp">
        <pc:chgData name="Derek Somerville" userId="S::derek.somerville@glasgow.ac.uk::6633e942-9642-4dc4-ac90-67ec0fdbe355" providerId="AD" clId="Web-{37E9D584-8270-4A41-A5A8-AD10FCF37E5C}" dt="2022-03-02T14:20:32.045" v="3" actId="20577"/>
        <pc:sldMkLst>
          <pc:docMk/>
          <pc:sldMk cId="250428963" sldId="352"/>
        </pc:sldMkLst>
        <pc:spChg chg="mod">
          <ac:chgData name="Derek Somerville" userId="S::derek.somerville@glasgow.ac.uk::6633e942-9642-4dc4-ac90-67ec0fdbe355" providerId="AD" clId="Web-{37E9D584-8270-4A41-A5A8-AD10FCF37E5C}" dt="2022-03-02T14:20:32.045" v="3" actId="20577"/>
          <ac:spMkLst>
            <pc:docMk/>
            <pc:sldMk cId="250428963" sldId="352"/>
            <ac:spMk id="3" creationId="{C9BBDB0A-02D2-5B47-BB8D-83E2C73AAB29}"/>
          </ac:spMkLst>
        </pc:spChg>
      </pc:sldChg>
      <pc:sldChg chg="modSp">
        <pc:chgData name="Derek Somerville" userId="S::derek.somerville@glasgow.ac.uk::6633e942-9642-4dc4-ac90-67ec0fdbe355" providerId="AD" clId="Web-{37E9D584-8270-4A41-A5A8-AD10FCF37E5C}" dt="2022-03-02T14:22:15.001" v="5" actId="20577"/>
        <pc:sldMkLst>
          <pc:docMk/>
          <pc:sldMk cId="734551420" sldId="354"/>
        </pc:sldMkLst>
        <pc:spChg chg="mod">
          <ac:chgData name="Derek Somerville" userId="S::derek.somerville@glasgow.ac.uk::6633e942-9642-4dc4-ac90-67ec0fdbe355" providerId="AD" clId="Web-{37E9D584-8270-4A41-A5A8-AD10FCF37E5C}" dt="2022-03-02T14:22:15.001" v="5" actId="20577"/>
          <ac:spMkLst>
            <pc:docMk/>
            <pc:sldMk cId="734551420" sldId="354"/>
            <ac:spMk id="21" creationId="{33881770-52DD-456A-B348-4BAC41065DF2}"/>
          </ac:spMkLst>
        </pc:sp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Coupling: </a:t>
            </a:r>
            <a:r>
              <a:rPr lang="en-US" dirty="0" err="1"/>
              <a:t>耦合</a:t>
            </a:r>
            <a:endParaRPr lang="en-US" dirty="0"/>
          </a:p>
          <a:p>
            <a:r>
              <a:rPr lang="en-US" dirty="0"/>
              <a:t>Cohesion</a:t>
            </a:r>
            <a:r>
              <a:rPr lang="zh-CN" altLang="en-US" dirty="0"/>
              <a:t>： 紧密度</a:t>
            </a:r>
            <a:endParaRPr lang="en-GB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1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89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adaptercardgamesolutio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Coupling and Cohesion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External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519717"/>
          </a:xfrm>
        </p:spPr>
        <p:txBody>
          <a:bodyPr lIns="91440" tIns="45720" rIns="91440" bIns="45720" anchor="t"/>
          <a:lstStyle/>
          <a:p>
            <a:r>
              <a:rPr lang="en-GB" sz="2400" dirty="0">
                <a:latin typeface="Arial"/>
                <a:cs typeface="Arial"/>
              </a:rPr>
              <a:t>Several modules, files or class have access to </a:t>
            </a:r>
            <a:r>
              <a:rPr lang="en-GB" dirty="0">
                <a:latin typeface="Arial"/>
                <a:cs typeface="Arial"/>
              </a:rPr>
              <a:t>an</a:t>
            </a:r>
            <a:r>
              <a:rPr lang="en-GB" sz="2400" dirty="0">
                <a:latin typeface="Arial"/>
                <a:cs typeface="Arial"/>
              </a:rPr>
              <a:t> externally imposed data format, communication protocol or device interface</a:t>
            </a:r>
          </a:p>
          <a:p>
            <a:endParaRPr lang="en-GB" dirty="0"/>
          </a:p>
          <a:p>
            <a:r>
              <a:rPr lang="en-GB" sz="2400" dirty="0"/>
              <a:t>Swift is used to transfer money around the world and have a specific format</a:t>
            </a:r>
          </a:p>
          <a:p>
            <a:r>
              <a:rPr lang="en-GB" dirty="0">
                <a:latin typeface="Arial"/>
                <a:cs typeface="Arial"/>
              </a:rPr>
              <a:t>An application built to sent SWIFT messages would have external coupling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25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519717"/>
          </a:xfrm>
        </p:spPr>
        <p:txBody>
          <a:bodyPr lIns="91440" tIns="45720" rIns="91440" bIns="45720" anchor="t"/>
          <a:lstStyle/>
          <a:p>
            <a:r>
              <a:rPr lang="en-GB" sz="2400" dirty="0">
                <a:latin typeface="Arial"/>
                <a:cs typeface="Arial"/>
              </a:rPr>
              <a:t>One module, file or class to control the flow of another module, by passing information on what to do</a:t>
            </a:r>
            <a:endParaRPr lang="en-US">
              <a:latin typeface="Arial"/>
              <a:ea typeface="ヒラギノ角ゴ Pro W3" charset="0"/>
              <a:cs typeface="Arial"/>
            </a:endParaRPr>
          </a:p>
          <a:p>
            <a:endParaRPr lang="en-GB" dirty="0"/>
          </a:p>
          <a:p>
            <a:r>
              <a:rPr lang="en-GB" sz="2400" dirty="0"/>
              <a:t>State design pattern adds in Control Coupling to </a:t>
            </a:r>
            <a:r>
              <a:rPr lang="en-GB" sz="2400" dirty="0" err="1"/>
              <a:t>BlackJack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2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519717"/>
          </a:xfrm>
        </p:spPr>
        <p:txBody>
          <a:bodyPr/>
          <a:lstStyle/>
          <a:p>
            <a:r>
              <a:rPr lang="en-GB" sz="2400" dirty="0"/>
              <a:t>Data coupling occurs when modules, files or classes share data through parameters</a:t>
            </a:r>
          </a:p>
          <a:p>
            <a:r>
              <a:rPr lang="en-GB" sz="2400" dirty="0"/>
              <a:t>Passing an integer to a function to calculate the square root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2400" dirty="0" err="1"/>
              <a:t>BlackJack</a:t>
            </a:r>
            <a:r>
              <a:rPr lang="en-GB" sz="2400" dirty="0"/>
              <a:t> and </a:t>
            </a:r>
            <a:r>
              <a:rPr lang="en-GB" sz="2400" dirty="0" err="1"/>
              <a:t>CardGame</a:t>
            </a:r>
            <a:r>
              <a:rPr lang="en-GB" sz="2400" dirty="0"/>
              <a:t> have data coupling since </a:t>
            </a:r>
            <a:r>
              <a:rPr lang="en-GB" sz="2400" dirty="0" err="1"/>
              <a:t>BlackJack</a:t>
            </a:r>
            <a:r>
              <a:rPr lang="en-GB" sz="2400" dirty="0"/>
              <a:t> call </a:t>
            </a:r>
            <a:r>
              <a:rPr lang="en-GB" sz="2400" dirty="0" err="1"/>
              <a:t>CardGame</a:t>
            </a:r>
            <a:r>
              <a:rPr lang="en-GB" sz="2400" dirty="0"/>
              <a:t> methods with parameters</a:t>
            </a:r>
          </a:p>
          <a:p>
            <a:r>
              <a:rPr lang="en-GB" dirty="0">
                <a:solidFill>
                  <a:schemeClr val="bg1"/>
                </a:solidFill>
              </a:rPr>
              <a:t>You are tied to the method parameters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23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Coupling – How Strong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C8A9DBB3-0BDC-43FC-9D0B-2FB83F32C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379" y="1869167"/>
            <a:ext cx="914400" cy="914400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F83A9F05-8147-439C-AC4D-70B631406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6913" y="1869167"/>
            <a:ext cx="914400" cy="91440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D89811ED-214F-4497-857C-E0E1B8790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5447" y="1869167"/>
            <a:ext cx="914400" cy="914400"/>
          </a:xfrm>
          <a:prstGeom prst="rect">
            <a:avLst/>
          </a:prstGeom>
        </p:spPr>
      </p:pic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9CFCBDC5-86E6-4F0E-A4CF-0B90D79A2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3981" y="1869167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F6D268FD-395D-447F-94B2-F9DFE907F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515" y="1869167"/>
            <a:ext cx="914400" cy="914400"/>
          </a:xfrm>
          <a:prstGeom prst="rect">
            <a:avLst/>
          </a:prstGeom>
        </p:spPr>
      </p:pic>
      <p:pic>
        <p:nvPicPr>
          <p:cNvPr id="11" name="Graphic 10" descr="Arrow Slight curve">
            <a:extLst>
              <a:ext uri="{FF2B5EF4-FFF2-40B4-BE49-F238E27FC236}">
                <a16:creationId xmlns:a16="http://schemas.microsoft.com/office/drawing/2014/main" id="{38A1CBA5-1F68-44B7-9D1F-B507BDC4E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1049" y="1869167"/>
            <a:ext cx="914400" cy="914400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D96DC363-B213-4485-BB76-657169777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9583" y="1869167"/>
            <a:ext cx="914400" cy="914400"/>
          </a:xfrm>
          <a:prstGeom prst="rect">
            <a:avLst/>
          </a:prstGeom>
        </p:spPr>
      </p:pic>
      <p:pic>
        <p:nvPicPr>
          <p:cNvPr id="13" name="Graphic 12" descr="Arrow Slight curve">
            <a:extLst>
              <a:ext uri="{FF2B5EF4-FFF2-40B4-BE49-F238E27FC236}">
                <a16:creationId xmlns:a16="http://schemas.microsoft.com/office/drawing/2014/main" id="{8C8510E3-14AB-4845-8306-DCF884DA8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8117" y="1869167"/>
            <a:ext cx="914400" cy="914400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8FBDC2BB-E784-4926-BAC8-744A637E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6650" y="186916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C6C56B-0775-4468-8A64-DF2AEBDD7B0F}"/>
              </a:ext>
            </a:extLst>
          </p:cNvPr>
          <p:cNvSpPr txBox="1"/>
          <p:nvPr/>
        </p:nvSpPr>
        <p:spPr>
          <a:xfrm>
            <a:off x="558800" y="2955666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C50"/>
                </a:solidFill>
              </a:rPr>
              <a:t>Content</a:t>
            </a:r>
            <a:endParaRPr lang="en-GB" sz="1800" dirty="0">
              <a:solidFill>
                <a:srgbClr val="002C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B721F-D4ED-4AB8-927D-5AA982B3055B}"/>
              </a:ext>
            </a:extLst>
          </p:cNvPr>
          <p:cNvSpPr txBox="1"/>
          <p:nvPr/>
        </p:nvSpPr>
        <p:spPr>
          <a:xfrm>
            <a:off x="2282372" y="2955666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C50"/>
                </a:solidFill>
              </a:rPr>
              <a:t>Common</a:t>
            </a:r>
            <a:endParaRPr lang="en-GB" sz="1800" dirty="0">
              <a:solidFill>
                <a:srgbClr val="002C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DBAFC-CA5C-460E-A5A3-D0A0AD8DC9CC}"/>
              </a:ext>
            </a:extLst>
          </p:cNvPr>
          <p:cNvSpPr txBox="1"/>
          <p:nvPr/>
        </p:nvSpPr>
        <p:spPr>
          <a:xfrm>
            <a:off x="4005944" y="2955666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C50"/>
                </a:solidFill>
              </a:rPr>
              <a:t>Control</a:t>
            </a:r>
            <a:endParaRPr lang="en-GB" sz="1800" dirty="0">
              <a:solidFill>
                <a:srgbClr val="002C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64F6E-1847-4837-BFCB-9912CE1F1CFC}"/>
              </a:ext>
            </a:extLst>
          </p:cNvPr>
          <p:cNvSpPr txBox="1"/>
          <p:nvPr/>
        </p:nvSpPr>
        <p:spPr>
          <a:xfrm>
            <a:off x="5729515" y="2955666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C50"/>
                </a:solidFill>
              </a:rPr>
              <a:t>Stamp</a:t>
            </a:r>
            <a:endParaRPr lang="en-GB" sz="1800" dirty="0">
              <a:solidFill>
                <a:srgbClr val="002C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56896-DDAE-41E1-BB37-C87D641DF8F1}"/>
              </a:ext>
            </a:extLst>
          </p:cNvPr>
          <p:cNvSpPr txBox="1"/>
          <p:nvPr/>
        </p:nvSpPr>
        <p:spPr>
          <a:xfrm>
            <a:off x="7453086" y="2955666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C50"/>
                </a:solidFill>
              </a:rPr>
              <a:t>Data</a:t>
            </a:r>
            <a:endParaRPr lang="en-GB" sz="1800" dirty="0">
              <a:solidFill>
                <a:srgbClr val="002C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247ED-3041-4EEF-B70F-B46B960FEC2B}"/>
              </a:ext>
            </a:extLst>
          </p:cNvPr>
          <p:cNvSpPr txBox="1"/>
          <p:nvPr/>
        </p:nvSpPr>
        <p:spPr>
          <a:xfrm>
            <a:off x="558800" y="3497097"/>
            <a:ext cx="158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C50"/>
                </a:solidFill>
              </a:rPr>
              <a:t>Tight</a:t>
            </a:r>
            <a:endParaRPr lang="en-GB" dirty="0">
              <a:solidFill>
                <a:srgbClr val="002C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881770-52DD-456A-B348-4BAC41065DF2}"/>
              </a:ext>
            </a:extLst>
          </p:cNvPr>
          <p:cNvSpPr txBox="1"/>
          <p:nvPr/>
        </p:nvSpPr>
        <p:spPr>
          <a:xfrm>
            <a:off x="7872379" y="3619245"/>
            <a:ext cx="158445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002C50"/>
                </a:solidFill>
                <a:latin typeface="Arial"/>
                <a:ea typeface="ヒラギノ角ゴ Pro W3"/>
                <a:cs typeface="Arial"/>
              </a:rPr>
              <a:t>Low</a:t>
            </a:r>
            <a:endParaRPr lang="en-GB" dirty="0">
              <a:solidFill>
                <a:srgbClr val="002C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5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Coupling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Autofit/>
          </a:bodyPr>
          <a:lstStyle/>
          <a:p>
            <a:r>
              <a:rPr lang="en-GB" b="0" dirty="0"/>
              <a:t>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62153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Your team own the HR applications. It owns a large application that pays the staff, books holidays, etc. You have been asked to add functionality to do performance review. You have two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Add it to the existing large HR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new application</a:t>
            </a:r>
          </a:p>
          <a:p>
            <a:pPr marL="0" indent="0">
              <a:buNone/>
            </a:pPr>
            <a:r>
              <a:rPr lang="en-GB" dirty="0"/>
              <a:t>Split into your groups appoint a chair and scribe. What challenges and benefits could you have with these approaches?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37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Autofit/>
          </a:bodyPr>
          <a:lstStyle/>
          <a:p>
            <a:r>
              <a:rPr lang="en-GB" b="0" dirty="0"/>
              <a:t>Cohesion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Cohesion</a:t>
            </a:r>
          </a:p>
          <a:p>
            <a:r>
              <a:rPr lang="en-GB" sz="2400" dirty="0"/>
              <a:t>The degree to which deployable units belong together, perform similar technical or business functions</a:t>
            </a:r>
          </a:p>
          <a:p>
            <a:endParaRPr lang="en-GB" sz="2400" dirty="0"/>
          </a:p>
          <a:p>
            <a:r>
              <a:rPr lang="en-GB" sz="2400" dirty="0"/>
              <a:t>A deployable unit, an executable program or process to run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04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Cohesion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977217"/>
            <a:ext cx="8329241" cy="3816511"/>
          </a:xfrm>
        </p:spPr>
        <p:txBody>
          <a:bodyPr/>
          <a:lstStyle/>
          <a:p>
            <a:r>
              <a:rPr lang="en-GB" sz="2400" dirty="0"/>
              <a:t>When an application, module (file or class) or process does one business function or technical function</a:t>
            </a:r>
          </a:p>
          <a:p>
            <a:r>
              <a:rPr lang="en-GB" sz="2400" dirty="0"/>
              <a:t>Business Function</a:t>
            </a:r>
          </a:p>
          <a:p>
            <a:pPr lvl="1"/>
            <a:r>
              <a:rPr lang="en-GB" sz="2400" dirty="0"/>
              <a:t>Snap</a:t>
            </a:r>
          </a:p>
          <a:p>
            <a:pPr lvl="1"/>
            <a:r>
              <a:rPr lang="en-GB" sz="2400" dirty="0"/>
              <a:t>Black Jack</a:t>
            </a:r>
          </a:p>
          <a:p>
            <a:pPr lvl="1"/>
            <a:r>
              <a:rPr lang="en-GB" sz="2400" dirty="0"/>
              <a:t>Creating a deck of cards, dealing cards</a:t>
            </a:r>
          </a:p>
          <a:p>
            <a:pPr marL="400050"/>
            <a:r>
              <a:rPr lang="en-GB" sz="2400" dirty="0"/>
              <a:t>Technical Function</a:t>
            </a:r>
          </a:p>
          <a:p>
            <a:pPr marL="800100" lvl="1"/>
            <a:r>
              <a:rPr lang="en-GB" sz="2400" dirty="0"/>
              <a:t>Calling a database</a:t>
            </a:r>
          </a:p>
          <a:p>
            <a:pPr marL="800100" lvl="1"/>
            <a:r>
              <a:rPr lang="en-GB" sz="2400" dirty="0"/>
              <a:t>Sending a message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7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-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Moodle – Virtual learning environment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Student System - Course Registration</a:t>
            </a:r>
            <a:endParaRPr lang="en-GB" sz="24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Library Catalogue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6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-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1600" dirty="0"/>
              <a:t>Moodle 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Stores students in a configuration file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Displays course materials available in the library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look up – High Coupling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a rest web service to check – Low Coupling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 the library catalogue – Very Low Coupling, manual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9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-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1600" dirty="0"/>
              <a:t>Student System - Course Registration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 new student is automatically added to Moodle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student details to a configuration file – High Coupling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a rest web service to add student – Low Coupling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 add a student to Moodle– No Coupling, manual</a:t>
            </a:r>
          </a:p>
          <a:p>
            <a:r>
              <a:rPr lang="en-GB" sz="1600" dirty="0"/>
              <a:t>Library Catalogue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69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Why Avoid 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6" y="977217"/>
            <a:ext cx="8329241" cy="3519621"/>
          </a:xfrm>
        </p:spPr>
        <p:txBody>
          <a:bodyPr/>
          <a:lstStyle/>
          <a:p>
            <a:r>
              <a:rPr lang="en-GB" sz="2400" dirty="0"/>
              <a:t>Changes</a:t>
            </a:r>
          </a:p>
          <a:p>
            <a:r>
              <a:rPr lang="en-GB" sz="2400" dirty="0"/>
              <a:t>Library Catalogue Database table changes</a:t>
            </a:r>
          </a:p>
          <a:p>
            <a:pPr lvl="1"/>
            <a:r>
              <a:rPr lang="en-GB" sz="2400" dirty="0">
                <a:latin typeface="Arial" charset="0"/>
                <a:cs typeface="Arial" charset="0"/>
              </a:rPr>
              <a:t>Deployments with High Coupling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charset="0"/>
                <a:cs typeface="Arial" charset="0"/>
              </a:rPr>
              <a:t>Moodle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charset="0"/>
                <a:cs typeface="Arial" charset="0"/>
              </a:rPr>
              <a:t>Library Catalogue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/>
              <a:t>Moodle Student Configuration File changes</a:t>
            </a:r>
          </a:p>
          <a:p>
            <a:pPr lvl="1"/>
            <a:r>
              <a:rPr lang="en-GB" sz="2400" dirty="0">
                <a:latin typeface="Arial" charset="0"/>
                <a:cs typeface="Arial" charset="0"/>
              </a:rPr>
              <a:t>Deployments with High Coupling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charset="0"/>
                <a:cs typeface="Arial" charset="0"/>
              </a:rPr>
              <a:t>Moodle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Arial" charset="0"/>
                <a:cs typeface="Arial" charset="0"/>
              </a:rPr>
              <a:t>Student System - Course Registration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1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Why Avoid 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Impact of High Coupling</a:t>
            </a:r>
          </a:p>
          <a:p>
            <a:pPr marL="685800"/>
            <a:r>
              <a:rPr lang="en-GB" sz="2400" dirty="0">
                <a:latin typeface="Arial" charset="0"/>
                <a:cs typeface="Arial" charset="0"/>
              </a:rPr>
              <a:t>Coordination effort of changes</a:t>
            </a:r>
          </a:p>
          <a:p>
            <a:pPr marL="685800"/>
            <a:r>
              <a:rPr lang="en-GB" sz="2400" dirty="0">
                <a:latin typeface="Arial" charset="0"/>
                <a:cs typeface="Arial" charset="0"/>
              </a:rPr>
              <a:t>Delay (time to market) for new business functionality</a:t>
            </a:r>
          </a:p>
          <a:p>
            <a:pPr marL="685800"/>
            <a:r>
              <a:rPr lang="en-GB" sz="2400" dirty="0">
                <a:latin typeface="Arial" charset="0"/>
                <a:cs typeface="Arial" charset="0"/>
              </a:rPr>
              <a:t>Additional testing and environment setup</a:t>
            </a:r>
          </a:p>
          <a:p>
            <a:pPr marL="685800"/>
            <a:r>
              <a:rPr lang="en-GB" sz="2400" dirty="0">
                <a:latin typeface="Arial" charset="0"/>
                <a:cs typeface="Arial" charset="0"/>
              </a:rPr>
              <a:t>Additional risk of impact</a:t>
            </a:r>
          </a:p>
          <a:p>
            <a:pPr marL="685800"/>
            <a:r>
              <a:rPr lang="en-GB" sz="2400" dirty="0">
                <a:latin typeface="Arial" charset="0"/>
                <a:cs typeface="Arial" charset="0"/>
              </a:rPr>
              <a:t>Lack of visibility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5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Why Do 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Library Catalogue Check - Implement</a:t>
            </a:r>
          </a:p>
          <a:p>
            <a:pPr marL="685800"/>
            <a:r>
              <a:rPr lang="en-GB" sz="2400" dirty="0"/>
              <a:t>Database look up – High Coupling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Stored Procedure in Library Book Catalogue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Call stored Procedure from Moodle</a:t>
            </a:r>
          </a:p>
          <a:p>
            <a:pPr lvl="1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9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Why Do 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685800"/>
            <a:r>
              <a:rPr lang="en-GB" sz="2400" dirty="0"/>
              <a:t>Call a rest web service to check – Low Coupling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Stored Procedure in Library Catalogue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Rest Web Service Layer in Library Catalogue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Rest Web Service for Book Check in Library Catalogue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Call Rest Web Service in Moodle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3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Why Do 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Library Book Check - Cost</a:t>
            </a:r>
          </a:p>
          <a:p>
            <a:pPr marL="685800"/>
            <a:r>
              <a:rPr lang="en-GB" sz="2400" dirty="0"/>
              <a:t>Database look up – High Coupling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Moodle team could build 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 cross team coordination</a:t>
            </a:r>
          </a:p>
          <a:p>
            <a:pPr lvl="1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9729" y="4767263"/>
            <a:ext cx="36353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r>
              <a:rPr lang="en-US"/>
              <a:t>Foundation of Professional Software 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38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Why Do 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685800"/>
            <a:r>
              <a:rPr lang="en-GB" sz="2400" dirty="0"/>
              <a:t>Call rest web service to check – Low Coupling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Both Moodle and Library Catalogue teams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Coordination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Performance more network traffic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Library Catalogue team busy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Teams work in different locations, countries and time zones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4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Coupling &amp; Cohesion – Coupling Types Object Oriented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Subclass Coupling</a:t>
            </a:r>
          </a:p>
          <a:p>
            <a:pPr lvl="1"/>
            <a:r>
              <a:rPr lang="en-GB" sz="2400" dirty="0"/>
              <a:t>Describes the relationship between a child and a parent. The child is connected to its parent, but the parent is not connected to the child</a:t>
            </a:r>
          </a:p>
          <a:p>
            <a:r>
              <a:rPr lang="en-GB" sz="2400" dirty="0"/>
              <a:t>Temporal Coupling</a:t>
            </a:r>
          </a:p>
          <a:p>
            <a:pPr lvl="1"/>
            <a:r>
              <a:rPr lang="en-GB" sz="2400" dirty="0"/>
              <a:t>When two actions are bundled together in one module just because they happen at the same time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8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Coupling &amp; Cohesion –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Common coupling snap and blackjack use </a:t>
            </a:r>
            <a:r>
              <a:rPr lang="en-GB" sz="2400" dirty="0" err="1"/>
              <a:t>playingCard</a:t>
            </a:r>
            <a:endParaRPr lang="en-GB" sz="2400" dirty="0"/>
          </a:p>
          <a:p>
            <a:r>
              <a:rPr lang="en-GB" sz="2400" dirty="0"/>
              <a:t>Stamp (data-structure) coupling – cards</a:t>
            </a:r>
          </a:p>
          <a:p>
            <a:r>
              <a:rPr lang="en-GB" sz="2400" dirty="0"/>
              <a:t>Cohesion – No common shuffle and dealing card</a:t>
            </a:r>
          </a:p>
          <a:p>
            <a:pPr lvl="1"/>
            <a:r>
              <a:rPr lang="en-GB" sz="2400" dirty="0"/>
              <a:t>You can change snap with out breaking </a:t>
            </a:r>
            <a:r>
              <a:rPr lang="en-GB" sz="2400" dirty="0" err="1"/>
              <a:t>blackJack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10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Cohesion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6" y="1159497"/>
            <a:ext cx="8329241" cy="3984003"/>
          </a:xfrm>
        </p:spPr>
        <p:txBody>
          <a:bodyPr/>
          <a:lstStyle/>
          <a:p>
            <a:r>
              <a:rPr lang="en-GB" sz="2400" dirty="0"/>
              <a:t>Monolith – One application/system with lots of business functions= Low level of cohesion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 Paper 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Research Paper </a:t>
            </a:r>
          </a:p>
          <a:p>
            <a:pPr lvl="1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3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Discuss the breadth of software engineering.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Coupling &amp; Cohesion – Cohesion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6" y="1187777"/>
            <a:ext cx="8329241" cy="3955723"/>
          </a:xfrm>
        </p:spPr>
        <p:txBody>
          <a:bodyPr/>
          <a:lstStyle/>
          <a:p>
            <a:r>
              <a:rPr lang="en-GB" sz="2400" dirty="0"/>
              <a:t>Monolith – One application/system with lots of business functions= Low level of cohesion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 Paper 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Research Paper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8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Monolith V Separate Applications/Systems/Services</a:t>
            </a:r>
          </a:p>
          <a:p>
            <a:r>
              <a:rPr lang="en-GB" sz="2400" dirty="0"/>
              <a:t>Separate applications with high coupling is a Monolith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742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Cohesion – Monolith Low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Simpler to develop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 simpler and less performance issues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Less technologies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Support easier to monitor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Aggregation reporting easier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863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Cohesion – Separate Applications – High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Independent development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Independent deployment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Independent Scalability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Reusability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00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Cohesion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8" name="Up-Down Arrow 9">
            <a:extLst>
              <a:ext uri="{FF2B5EF4-FFF2-40B4-BE49-F238E27FC236}">
                <a16:creationId xmlns:a16="http://schemas.microsoft.com/office/drawing/2014/main" id="{AB93659E-512F-984F-B5DB-139A61E22020}"/>
              </a:ext>
            </a:extLst>
          </p:cNvPr>
          <p:cNvSpPr/>
          <p:nvPr/>
        </p:nvSpPr>
        <p:spPr>
          <a:xfrm>
            <a:off x="3384512" y="917474"/>
            <a:ext cx="862641" cy="37620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r"/>
            <a:r>
              <a:rPr lang="en-GB"/>
              <a:t>Technology</a:t>
            </a:r>
            <a:endParaRPr lang="en-US"/>
          </a:p>
        </p:txBody>
      </p:sp>
      <p:sp>
        <p:nvSpPr>
          <p:cNvPr id="9" name="Up-Down Arrow 10">
            <a:extLst>
              <a:ext uri="{FF2B5EF4-FFF2-40B4-BE49-F238E27FC236}">
                <a16:creationId xmlns:a16="http://schemas.microsoft.com/office/drawing/2014/main" id="{5B3EF505-C9B0-1A41-B30B-425F90B12AD1}"/>
              </a:ext>
            </a:extLst>
          </p:cNvPr>
          <p:cNvSpPr/>
          <p:nvPr/>
        </p:nvSpPr>
        <p:spPr>
          <a:xfrm rot="16200000">
            <a:off x="3420433" y="-361877"/>
            <a:ext cx="862641" cy="64759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/>
              <a:t>Business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17836-44C9-CE44-8A31-1B04D952669F}"/>
              </a:ext>
            </a:extLst>
          </p:cNvPr>
          <p:cNvSpPr txBox="1"/>
          <p:nvPr/>
        </p:nvSpPr>
        <p:spPr>
          <a:xfrm>
            <a:off x="2188758" y="1248980"/>
            <a:ext cx="162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32952"/>
                </a:solidFill>
              </a:rPr>
              <a:t>Complex</a:t>
            </a:r>
            <a:endParaRPr lang="en-US" dirty="0">
              <a:solidFill>
                <a:srgbClr val="03295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38E6B-7BDF-0443-8524-922A0C88BD95}"/>
              </a:ext>
            </a:extLst>
          </p:cNvPr>
          <p:cNvSpPr txBox="1"/>
          <p:nvPr/>
        </p:nvSpPr>
        <p:spPr>
          <a:xfrm>
            <a:off x="242500" y="1919470"/>
            <a:ext cx="149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32952"/>
                </a:solidFill>
              </a:rPr>
              <a:t>Complex</a:t>
            </a:r>
            <a:endParaRPr lang="en-US" dirty="0">
              <a:solidFill>
                <a:srgbClr val="0329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5AACB-41DD-1C47-ABBE-4D4F2CFB3595}"/>
              </a:ext>
            </a:extLst>
          </p:cNvPr>
          <p:cNvSpPr txBox="1"/>
          <p:nvPr/>
        </p:nvSpPr>
        <p:spPr>
          <a:xfrm>
            <a:off x="4075275" y="4293800"/>
            <a:ext cx="10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32952"/>
                </a:solidFill>
              </a:rPr>
              <a:t>Easy</a:t>
            </a:r>
            <a:endParaRPr lang="en-US">
              <a:solidFill>
                <a:srgbClr val="03295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4A50A-A920-DA4C-8CD2-88915BD4EF93}"/>
              </a:ext>
            </a:extLst>
          </p:cNvPr>
          <p:cNvSpPr txBox="1"/>
          <p:nvPr/>
        </p:nvSpPr>
        <p:spPr>
          <a:xfrm>
            <a:off x="7262089" y="2695852"/>
            <a:ext cx="10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32952"/>
                </a:solidFill>
              </a:rPr>
              <a:t>Easy</a:t>
            </a:r>
            <a:endParaRPr lang="en-US" dirty="0">
              <a:solidFill>
                <a:srgbClr val="03295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BED0DF-0FD9-054B-B7BD-8650683C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50" y="3157517"/>
            <a:ext cx="1496772" cy="15220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30DC67-85E4-5344-9EA4-E087E7CF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585" y="1153493"/>
            <a:ext cx="1627074" cy="13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1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Rest Web Services</a:t>
            </a:r>
          </a:p>
          <a:p>
            <a:r>
              <a:rPr lang="en-GB" sz="2400" dirty="0"/>
              <a:t>Messaging </a:t>
            </a:r>
          </a:p>
          <a:p>
            <a:r>
              <a:rPr lang="en-GB" sz="2400" dirty="0"/>
              <a:t>Microservices</a:t>
            </a:r>
          </a:p>
          <a:p>
            <a:r>
              <a:rPr lang="en-GB" sz="2400" dirty="0"/>
              <a:t>Feature switches</a:t>
            </a:r>
          </a:p>
          <a:p>
            <a:pPr marL="0" indent="0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568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Rest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685800"/>
            <a:r>
              <a:rPr lang="en-GB" sz="2400" dirty="0"/>
              <a:t>Defined parameters in and out</a:t>
            </a:r>
          </a:p>
          <a:p>
            <a:pPr marL="685800"/>
            <a:r>
              <a:rPr lang="en-GB" sz="2400" dirty="0"/>
              <a:t>Automated test</a:t>
            </a:r>
          </a:p>
          <a:p>
            <a:pPr marL="685800"/>
            <a:r>
              <a:rPr lang="en-GB" sz="2400" dirty="0"/>
              <a:t>Versioning</a:t>
            </a:r>
          </a:p>
          <a:p>
            <a:pPr marL="685800"/>
            <a:r>
              <a:rPr lang="en-GB" sz="2400" dirty="0"/>
              <a:t>High visibility of use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61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Messaging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Message bus setup</a:t>
            </a:r>
          </a:p>
          <a:p>
            <a:r>
              <a:rPr lang="en-GB" sz="2400" dirty="0"/>
              <a:t>Configuration</a:t>
            </a:r>
          </a:p>
          <a:p>
            <a:r>
              <a:rPr lang="en-GB" sz="2400" dirty="0"/>
              <a:t>Sending and receiving messages</a:t>
            </a:r>
          </a:p>
          <a:p>
            <a:r>
              <a:rPr lang="en-GB" sz="2400" dirty="0"/>
              <a:t>Version of message</a:t>
            </a:r>
          </a:p>
          <a:p>
            <a:pPr marL="457200" lvl="1" indent="-34290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marL="457200" lvl="1" indent="-34290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67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400050"/>
            <a:r>
              <a:rPr lang="en-GB" sz="2400" dirty="0"/>
              <a:t>Not necessarily small</a:t>
            </a:r>
          </a:p>
          <a:p>
            <a:pPr marL="400050"/>
            <a:r>
              <a:rPr lang="en-GB" sz="2400" dirty="0"/>
              <a:t>Cohesion high</a:t>
            </a:r>
          </a:p>
          <a:p>
            <a:pPr marL="400050"/>
            <a:r>
              <a:rPr lang="en-GB" sz="2400" dirty="0"/>
              <a:t>Coupling may be higher</a:t>
            </a:r>
          </a:p>
          <a:p>
            <a:pPr marL="400050"/>
            <a:r>
              <a:rPr lang="en-GB" sz="2400" dirty="0"/>
              <a:t>Simple to understand</a:t>
            </a:r>
          </a:p>
          <a:p>
            <a:pPr marL="400050"/>
            <a:r>
              <a:rPr lang="en-GB" sz="2400" dirty="0"/>
              <a:t>Harder to implement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740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 – Feature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685800"/>
            <a:r>
              <a:rPr lang="en-GB" sz="2400" dirty="0"/>
              <a:t>Deploy with a config to enable</a:t>
            </a:r>
          </a:p>
          <a:p>
            <a:pPr marL="685800"/>
            <a:r>
              <a:rPr lang="en-GB" sz="2400" dirty="0"/>
              <a:t>Switch on once other systems are ready</a:t>
            </a:r>
          </a:p>
          <a:p>
            <a:pPr marL="685800"/>
            <a:r>
              <a:rPr lang="en-GB" sz="2400" dirty="0"/>
              <a:t>Timing to all switch on at the same time</a:t>
            </a:r>
          </a:p>
          <a:p>
            <a:pPr marL="685800"/>
            <a:r>
              <a:rPr lang="en-GB" sz="2400" dirty="0"/>
              <a:t>Still delays, but safer 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7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Coupling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degree of interdependence between software applications/modules/services e.g. deployable units</a:t>
            </a:r>
          </a:p>
          <a:p>
            <a:pPr marL="0" indent="0">
              <a:buNone/>
            </a:pPr>
            <a:r>
              <a:rPr lang="en-GB" sz="2400" dirty="0"/>
              <a:t>Cohesion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degree to which deployable units belong together, perform similar technical or business functions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62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/>
              <a:t>Coupling &amp; Cohesion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Coupling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degree of interdependence between software applications/modules/services e.g. deployable units</a:t>
            </a:r>
          </a:p>
          <a:p>
            <a:pPr marL="0" indent="0">
              <a:buNone/>
            </a:pPr>
            <a:r>
              <a:rPr lang="en-GB" sz="2400" dirty="0"/>
              <a:t>Cohesion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degree to which deployable units belong together, perform similar technical or business functions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82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Cohesion -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9729" y="4767263"/>
            <a:ext cx="363532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Foundation of Professional Software Engineering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2542">
                  <a:tint val="75000"/>
                </a:srgbClr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2542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Page </a:t>
            </a:r>
            <a:fld id="{DE5D1233-5239-4928-95DA-D4D132976EA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542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2542">
                  <a:tint val="75000"/>
                </a:srgbClr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Coupling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977217"/>
            <a:ext cx="8329241" cy="379004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Coupling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degree of interdependence between software applications/modules/services e.g. deployable units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An application – the executable program for your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module – A file of code or a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service – A process available to the application, calling a database, sending a message, making an Application Programme Interface (API) call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1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Coupling &amp; Cohesion –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https://stgit.dcs.gla.ac.uk/oose-2021-22-teaching-team/adaptercardgamesolution</a:t>
            </a:r>
            <a:endParaRPr lang="en-GB" sz="2400" dirty="0"/>
          </a:p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76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Coupling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Content Coupling</a:t>
            </a:r>
          </a:p>
          <a:p>
            <a:r>
              <a:rPr lang="en-GB" sz="2400" dirty="0"/>
              <a:t>Common Coupling</a:t>
            </a:r>
          </a:p>
          <a:p>
            <a:r>
              <a:rPr lang="en-GB" sz="2400" dirty="0"/>
              <a:t>External Coupling</a:t>
            </a:r>
          </a:p>
          <a:p>
            <a:r>
              <a:rPr lang="en-GB" sz="2400" dirty="0"/>
              <a:t>Control Coupling</a:t>
            </a:r>
          </a:p>
          <a:p>
            <a:r>
              <a:rPr lang="en-GB" sz="2400" dirty="0"/>
              <a:t>Stamp Coupling (data-structure coupling)</a:t>
            </a:r>
          </a:p>
          <a:p>
            <a:r>
              <a:rPr lang="en-GB" sz="2400" dirty="0"/>
              <a:t>Data Coupling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0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519717"/>
          </a:xfrm>
        </p:spPr>
        <p:txBody>
          <a:bodyPr/>
          <a:lstStyle/>
          <a:p>
            <a:r>
              <a:rPr lang="en-GB" sz="2400" dirty="0"/>
              <a:t>One module, file or class uses code from another</a:t>
            </a:r>
          </a:p>
          <a:p>
            <a:endParaRPr lang="en-GB" dirty="0"/>
          </a:p>
          <a:p>
            <a:r>
              <a:rPr lang="en-GB" sz="2400" dirty="0" err="1"/>
              <a:t>BlackJack</a:t>
            </a:r>
            <a:r>
              <a:rPr lang="en-GB" sz="2400" dirty="0"/>
              <a:t> and </a:t>
            </a:r>
            <a:r>
              <a:rPr lang="en-GB" sz="2400" dirty="0" err="1"/>
              <a:t>CardGame</a:t>
            </a:r>
            <a:r>
              <a:rPr lang="en-GB" sz="2400" dirty="0"/>
              <a:t> – Heavy content coupling</a:t>
            </a:r>
          </a:p>
          <a:p>
            <a:r>
              <a:rPr lang="en-GB" sz="2400" dirty="0"/>
              <a:t>Sevens and </a:t>
            </a:r>
            <a:r>
              <a:rPr lang="en-GB" sz="2400" dirty="0" err="1"/>
              <a:t>Card</a:t>
            </a:r>
            <a:r>
              <a:rPr lang="en-GB" dirty="0" err="1"/>
              <a:t>Game</a:t>
            </a:r>
            <a:r>
              <a:rPr lang="en-GB" dirty="0"/>
              <a:t> – Heavy content coupling</a:t>
            </a:r>
          </a:p>
          <a:p>
            <a:r>
              <a:rPr lang="en-GB" dirty="0"/>
              <a:t>Same package</a:t>
            </a:r>
          </a:p>
          <a:p>
            <a:endParaRPr lang="en-GB" sz="2400" dirty="0"/>
          </a:p>
          <a:p>
            <a:r>
              <a:rPr lang="en-GB" dirty="0"/>
              <a:t>Removed duplication – set up players once</a:t>
            </a:r>
          </a:p>
          <a:p>
            <a:r>
              <a:rPr lang="en-GB" sz="2400" dirty="0"/>
              <a:t>A balance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29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519717"/>
          </a:xfrm>
        </p:spPr>
        <p:txBody>
          <a:bodyPr/>
          <a:lstStyle/>
          <a:p>
            <a:r>
              <a:rPr lang="en-GB" sz="2400" dirty="0"/>
              <a:t>Several modules, files or class have access to the same global data</a:t>
            </a:r>
          </a:p>
          <a:p>
            <a:r>
              <a:rPr lang="en-GB" dirty="0"/>
              <a:t>Global data is data they anyone can access so is public</a:t>
            </a:r>
            <a:endParaRPr lang="en-GB" sz="2400" dirty="0"/>
          </a:p>
          <a:p>
            <a:endParaRPr lang="en-GB" dirty="0"/>
          </a:p>
          <a:p>
            <a:r>
              <a:rPr lang="en-GB" dirty="0"/>
              <a:t>Public </a:t>
            </a:r>
            <a:r>
              <a:rPr lang="en-GB" sz="2400" dirty="0" err="1"/>
              <a:t>CardGame</a:t>
            </a:r>
            <a:r>
              <a:rPr lang="en-GB" dirty="0" err="1"/>
              <a:t>.</a:t>
            </a:r>
            <a:r>
              <a:rPr lang="en-GB" sz="2400" dirty="0" err="1"/>
              <a:t>players</a:t>
            </a:r>
            <a:r>
              <a:rPr lang="en-GB" sz="2400" dirty="0"/>
              <a:t> – this is global data</a:t>
            </a:r>
            <a:endParaRPr lang="en-GB" dirty="0"/>
          </a:p>
          <a:p>
            <a:endParaRPr lang="en-GB" sz="2400" dirty="0"/>
          </a:p>
          <a:p>
            <a:r>
              <a:rPr lang="en-GB" dirty="0"/>
              <a:t>It is used by </a:t>
            </a:r>
            <a:r>
              <a:rPr lang="en-GB" dirty="0" err="1"/>
              <a:t>BlackJack</a:t>
            </a:r>
            <a:r>
              <a:rPr lang="en-GB" dirty="0"/>
              <a:t>, Snap and Sevens so they have Common Coupling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855392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6BAA1C4-4CAB-4AAC-BB08-68B048C337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a74629-6adf-4cd2-8d40-8875cda3b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31180</TotalTime>
  <Words>1353</Words>
  <Application>Microsoft Macintosh PowerPoint</Application>
  <PresentationFormat>On-screen Show (16:9)</PresentationFormat>
  <Paragraphs>272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Wingdings</vt:lpstr>
      <vt:lpstr>UoG_PowerPoint_16.9</vt:lpstr>
      <vt:lpstr>Object Orientated Software Engineering</vt:lpstr>
      <vt:lpstr>Admin</vt:lpstr>
      <vt:lpstr>Intended Learning Outcomes</vt:lpstr>
      <vt:lpstr>Coupling &amp; Cohesion</vt:lpstr>
      <vt:lpstr>Coupling</vt:lpstr>
      <vt:lpstr>Coupling &amp; Cohesion – Example</vt:lpstr>
      <vt:lpstr>Coupling Types</vt:lpstr>
      <vt:lpstr>Content Coupling</vt:lpstr>
      <vt:lpstr>Common Coupling</vt:lpstr>
      <vt:lpstr>External Coupling</vt:lpstr>
      <vt:lpstr>Control Coupling</vt:lpstr>
      <vt:lpstr>Data Coupling</vt:lpstr>
      <vt:lpstr>Coupling – How Strong</vt:lpstr>
      <vt:lpstr>Coupling – Any Questions</vt:lpstr>
      <vt:lpstr>Question</vt:lpstr>
      <vt:lpstr>Cohesion</vt:lpstr>
      <vt:lpstr>Cohesion</vt:lpstr>
      <vt:lpstr>Coupling &amp; Cohesion - Example</vt:lpstr>
      <vt:lpstr>Coupling &amp; Cohesion - Example</vt:lpstr>
      <vt:lpstr>Coupling &amp; Cohesion - Example</vt:lpstr>
      <vt:lpstr>Coupling &amp; Cohesion – Why Avoid It</vt:lpstr>
      <vt:lpstr>Coupling &amp; Cohesion – Why Avoid It</vt:lpstr>
      <vt:lpstr>Coupling &amp; Cohesion – Why Do It</vt:lpstr>
      <vt:lpstr>Coupling &amp; Cohesion – Why Do It</vt:lpstr>
      <vt:lpstr>Coupling &amp; Cohesion – Why Do It</vt:lpstr>
      <vt:lpstr>Coupling &amp; Cohesion – Why Do It</vt:lpstr>
      <vt:lpstr>Coupling &amp; Cohesion – Coupling Types Object Oriented</vt:lpstr>
      <vt:lpstr>Coupling &amp; Cohesion – Solution</vt:lpstr>
      <vt:lpstr>Coupling &amp; Cohesion – Cohesion Examples</vt:lpstr>
      <vt:lpstr>Coupling &amp; Cohesion – Cohesion Examples</vt:lpstr>
      <vt:lpstr>Coupling &amp; Cohesion – Cohesion</vt:lpstr>
      <vt:lpstr>Cohesion – Monolith Low Cohesion</vt:lpstr>
      <vt:lpstr>Cohesion – Separate Applications – High Cohesion</vt:lpstr>
      <vt:lpstr>Coupling &amp; Cohesion – Cohesion</vt:lpstr>
      <vt:lpstr>Coupling &amp; Cohesion – Solutions</vt:lpstr>
      <vt:lpstr>Coupling &amp; Cohesion – Rest Web Service</vt:lpstr>
      <vt:lpstr>Coupling &amp; Cohesion – Messaging </vt:lpstr>
      <vt:lpstr>Coupling &amp; Cohesion – Microservices</vt:lpstr>
      <vt:lpstr>Coupling &amp; Cohesion – Feature Switches</vt:lpstr>
      <vt:lpstr>Coupling &amp; Cohesion</vt:lpstr>
      <vt:lpstr>Cohesion -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Wen Sun (Student)</cp:lastModifiedBy>
  <cp:revision>39</cp:revision>
  <dcterms:created xsi:type="dcterms:W3CDTF">2016-02-16T11:44:26Z</dcterms:created>
  <dcterms:modified xsi:type="dcterms:W3CDTF">2022-05-10T22:37:40Z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