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59"/>
  </p:notesMasterIdLst>
  <p:sldIdLst>
    <p:sldId id="256" r:id="rId5"/>
    <p:sldId id="330" r:id="rId6"/>
    <p:sldId id="332" r:id="rId7"/>
    <p:sldId id="347" r:id="rId8"/>
    <p:sldId id="348" r:id="rId9"/>
    <p:sldId id="349" r:id="rId10"/>
    <p:sldId id="285" r:id="rId11"/>
    <p:sldId id="352" r:id="rId12"/>
    <p:sldId id="350" r:id="rId13"/>
    <p:sldId id="286" r:id="rId14"/>
    <p:sldId id="333" r:id="rId15"/>
    <p:sldId id="351" r:id="rId16"/>
    <p:sldId id="334" r:id="rId17"/>
    <p:sldId id="353" r:id="rId18"/>
    <p:sldId id="354" r:id="rId19"/>
    <p:sldId id="336" r:id="rId20"/>
    <p:sldId id="365" r:id="rId21"/>
    <p:sldId id="277" r:id="rId22"/>
    <p:sldId id="272" r:id="rId23"/>
    <p:sldId id="325" r:id="rId24"/>
    <p:sldId id="273" r:id="rId25"/>
    <p:sldId id="275" r:id="rId26"/>
    <p:sldId id="278" r:id="rId27"/>
    <p:sldId id="276" r:id="rId28"/>
    <p:sldId id="280" r:id="rId29"/>
    <p:sldId id="281" r:id="rId30"/>
    <p:sldId id="282" r:id="rId31"/>
    <p:sldId id="327" r:id="rId32"/>
    <p:sldId id="328" r:id="rId33"/>
    <p:sldId id="329" r:id="rId34"/>
    <p:sldId id="331" r:id="rId35"/>
    <p:sldId id="356" r:id="rId36"/>
    <p:sldId id="357" r:id="rId37"/>
    <p:sldId id="358" r:id="rId38"/>
    <p:sldId id="335" r:id="rId39"/>
    <p:sldId id="360" r:id="rId40"/>
    <p:sldId id="337" r:id="rId41"/>
    <p:sldId id="338" r:id="rId42"/>
    <p:sldId id="339" r:id="rId43"/>
    <p:sldId id="340" r:id="rId44"/>
    <p:sldId id="364" r:id="rId45"/>
    <p:sldId id="343" r:id="rId46"/>
    <p:sldId id="283" r:id="rId47"/>
    <p:sldId id="284" r:id="rId48"/>
    <p:sldId id="361" r:id="rId49"/>
    <p:sldId id="362" r:id="rId50"/>
    <p:sldId id="363" r:id="rId51"/>
    <p:sldId id="294" r:id="rId52"/>
    <p:sldId id="326" r:id="rId53"/>
    <p:sldId id="293" r:id="rId54"/>
    <p:sldId id="291" r:id="rId55"/>
    <p:sldId id="355" r:id="rId56"/>
    <p:sldId id="345" r:id="rId57"/>
    <p:sldId id="298" r:id="rId5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7"/>
            <p14:sldId id="348"/>
            <p14:sldId id="349"/>
            <p14:sldId id="285"/>
            <p14:sldId id="352"/>
            <p14:sldId id="350"/>
            <p14:sldId id="286"/>
            <p14:sldId id="333"/>
            <p14:sldId id="351"/>
            <p14:sldId id="334"/>
            <p14:sldId id="353"/>
            <p14:sldId id="354"/>
            <p14:sldId id="336"/>
            <p14:sldId id="365"/>
            <p14:sldId id="277"/>
            <p14:sldId id="272"/>
            <p14:sldId id="325"/>
            <p14:sldId id="273"/>
            <p14:sldId id="275"/>
            <p14:sldId id="278"/>
            <p14:sldId id="276"/>
            <p14:sldId id="280"/>
            <p14:sldId id="281"/>
            <p14:sldId id="282"/>
            <p14:sldId id="327"/>
            <p14:sldId id="328"/>
            <p14:sldId id="329"/>
            <p14:sldId id="331"/>
            <p14:sldId id="356"/>
            <p14:sldId id="357"/>
            <p14:sldId id="358"/>
            <p14:sldId id="335"/>
            <p14:sldId id="360"/>
            <p14:sldId id="337"/>
            <p14:sldId id="338"/>
            <p14:sldId id="339"/>
            <p14:sldId id="340"/>
            <p14:sldId id="364"/>
            <p14:sldId id="343"/>
            <p14:sldId id="283"/>
            <p14:sldId id="284"/>
            <p14:sldId id="361"/>
            <p14:sldId id="362"/>
            <p14:sldId id="363"/>
            <p14:sldId id="294"/>
            <p14:sldId id="326"/>
            <p14:sldId id="293"/>
            <p14:sldId id="291"/>
            <p14:sldId id="355"/>
            <p14:sldId id="34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3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Pizza creation code is now in one place, separated from the rest of the restaurant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7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7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4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4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2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5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9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4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6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simple factory idiom allows us to decouple the process of creating objects from the client that uses those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7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1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1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7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orderPizza</a:t>
            </a:r>
            <a:r>
              <a:rPr lang="en-GB" dirty="0"/>
              <a:t> method no longer has to worry about the concrete type of pizza </a:t>
            </a:r>
          </a:p>
          <a:p>
            <a:r>
              <a:rPr lang="en-GB" dirty="0"/>
              <a:t>we know that whatever type gets returned from the factory, it implements the pizza interface, and that’s all </a:t>
            </a:r>
            <a:r>
              <a:rPr lang="en-GB" dirty="0" err="1"/>
              <a:t>orderPizza</a:t>
            </a:r>
            <a:r>
              <a:rPr lang="en-GB" dirty="0"/>
              <a:t> cares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3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4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9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dirty="0"/>
              <a:t>device drivers, printers, graphics drivers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git.dcs.gla.ac.uk/oose-2021-22-teaching-team/singletonrockpaperscissors" TargetMode="External"/><Relationship Id="rId2" Type="http://schemas.openxmlformats.org/officeDocument/2006/relationships/hyperlink" Target="https://stgit.dcs.gla.ac.uk/oose-2021-22-teaching-team/singletonexamp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factorycoffe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factorypizza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a.ac.uk/myglasgow/library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Singleton and Factory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-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Other classes can create multiple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They have a Public Constructor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Singleton a private constructor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41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Java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43508"/>
            <a:ext cx="8329241" cy="351962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/>
              <a:t>Public </a:t>
            </a:r>
            <a:r>
              <a:rPr lang="en-GB" sz="1800" dirty="0" err="1"/>
              <a:t>SingletonExample</a:t>
            </a:r>
            <a:r>
              <a:rPr lang="en-GB" sz="1800" dirty="0"/>
              <a:t>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private static </a:t>
            </a:r>
            <a:r>
              <a:rPr lang="en-GB" sz="1800"/>
              <a:t>SingletonExample </a:t>
            </a:r>
            <a:r>
              <a:rPr lang="en-GB" sz="1800" dirty="0" err="1"/>
              <a:t>uniqueInstance</a:t>
            </a:r>
            <a:r>
              <a:rPr lang="en-GB" sz="1800" dirty="0"/>
              <a:t>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private </a:t>
            </a:r>
            <a:r>
              <a:rPr lang="en-GB" sz="1800" dirty="0" err="1"/>
              <a:t>SingletonExample</a:t>
            </a:r>
            <a:r>
              <a:rPr lang="en-GB" sz="1800" dirty="0"/>
              <a:t> (){}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public static </a:t>
            </a:r>
            <a:r>
              <a:rPr lang="en-GB" sz="1800" dirty="0" err="1"/>
              <a:t>SingletonExample</a:t>
            </a:r>
            <a:r>
              <a:rPr lang="en-GB" sz="1800" dirty="0"/>
              <a:t> </a:t>
            </a:r>
            <a:r>
              <a:rPr lang="en-GB" sz="1800" dirty="0" err="1"/>
              <a:t>getInstance</a:t>
            </a:r>
            <a:r>
              <a:rPr lang="en-GB" sz="1800" dirty="0"/>
              <a:t> (){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if (</a:t>
            </a:r>
            <a:r>
              <a:rPr lang="en-GB" sz="1800" dirty="0" err="1"/>
              <a:t>uniqueInstance</a:t>
            </a:r>
            <a:r>
              <a:rPr lang="en-GB" sz="1800" dirty="0"/>
              <a:t> == null){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  </a:t>
            </a:r>
            <a:r>
              <a:rPr lang="en-GB" sz="1800" dirty="0" err="1"/>
              <a:t>uniqueInstance</a:t>
            </a:r>
            <a:r>
              <a:rPr lang="en-GB" sz="1800" dirty="0"/>
              <a:t> = new </a:t>
            </a:r>
            <a:r>
              <a:rPr lang="en-GB" sz="1800" dirty="0" err="1"/>
              <a:t>SingletonExample</a:t>
            </a:r>
            <a:r>
              <a:rPr lang="en-GB" sz="1800" dirty="0"/>
              <a:t>();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}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return </a:t>
            </a:r>
            <a:r>
              <a:rPr lang="en-GB" sz="1800" dirty="0" err="1"/>
              <a:t>uniqueInstance</a:t>
            </a:r>
            <a:r>
              <a:rPr lang="en-GB" sz="1800" dirty="0"/>
              <a:t>;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    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GB" sz="1600" dirty="0"/>
              <a:t>Interface – Card Game Singleton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12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2967474" y="2643629"/>
            <a:ext cx="1875009" cy="34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2967475" y="1396199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CardGa</a:t>
            </a:r>
            <a:r>
              <a:rPr lang="en-US" sz="1600" dirty="0" err="1">
                <a:ea typeface="ＭＳ Ｐゴシック" charset="-128"/>
                <a:cs typeface="ＭＳ Ｐゴシック" charset="-128"/>
              </a:rPr>
              <a:t>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2967474" y="1796101"/>
            <a:ext cx="1875009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deck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players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userInput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1D47C-1FE6-403D-B060-8CE4A5BB93C8}"/>
              </a:ext>
            </a:extLst>
          </p:cNvPr>
          <p:cNvSpPr/>
          <p:nvPr/>
        </p:nvSpPr>
        <p:spPr bwMode="auto">
          <a:xfrm>
            <a:off x="5807256" y="2366931"/>
            <a:ext cx="1875010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getInstance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generate()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0583F-ED80-406A-8137-5BE2AABC653C}"/>
              </a:ext>
            </a:extLst>
          </p:cNvPr>
          <p:cNvSpPr/>
          <p:nvPr/>
        </p:nvSpPr>
        <p:spPr bwMode="auto">
          <a:xfrm>
            <a:off x="5807256" y="2082213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Deck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9787D4A-B32A-4124-A7A7-7E846D718D63}"/>
              </a:ext>
            </a:extLst>
          </p:cNvPr>
          <p:cNvSpPr/>
          <p:nvPr/>
        </p:nvSpPr>
        <p:spPr bwMode="auto">
          <a:xfrm>
            <a:off x="4625170" y="1837849"/>
            <a:ext cx="434626" cy="24539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DF2F61-440D-4987-ADE8-2D816A651913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 bwMode="auto">
          <a:xfrm flipH="1" flipV="1">
            <a:off x="5059796" y="1960547"/>
            <a:ext cx="747460" cy="25319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3DF05-5B94-405F-821B-7B14FC7B00BA}"/>
              </a:ext>
            </a:extLst>
          </p:cNvPr>
          <p:cNvCxnSpPr>
            <a:cxnSpLocks/>
          </p:cNvCxnSpPr>
          <p:nvPr/>
        </p:nvCxnSpPr>
        <p:spPr bwMode="auto">
          <a:xfrm>
            <a:off x="8054132" y="969615"/>
            <a:ext cx="6132" cy="1115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43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https://stgit.dcs.gla.ac.uk/oose-2021-22-teaching-team/singletonexample</a:t>
            </a:r>
            <a:endParaRPr lang="en-GB" sz="2400" dirty="0"/>
          </a:p>
          <a:p>
            <a:r>
              <a:rPr lang="en-GB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https://stgit.dcs.gla.ac.uk/oose-2021-22-teaching-team/singletonrockpaperscissors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-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Discuss in your groups, with a scribe and chair</a:t>
            </a:r>
          </a:p>
          <a:p>
            <a:endParaRPr lang="en-GB" sz="2400" dirty="0"/>
          </a:p>
          <a:p>
            <a:r>
              <a:rPr lang="en-GB" sz="2400" dirty="0"/>
              <a:t>What would you use a singleton design pattern for and why?</a:t>
            </a:r>
          </a:p>
          <a:p>
            <a:r>
              <a:rPr lang="en-GB" dirty="0"/>
              <a:t>What do you see as the dangers?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8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 to an error 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 over writing other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 locking the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Archiving log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- 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/>
              <a:t>Two threads at the same call the singleton</a:t>
            </a:r>
          </a:p>
          <a:p>
            <a:r>
              <a:rPr lang="en-GB" sz="2400" dirty="0"/>
              <a:t>Duplicate instances</a:t>
            </a:r>
          </a:p>
          <a:p>
            <a:r>
              <a:rPr lang="en-GB" sz="2400" dirty="0"/>
              <a:t>Create at start-up to be safe</a:t>
            </a:r>
          </a:p>
          <a:p>
            <a:r>
              <a:rPr lang="en-GB" sz="2400" dirty="0"/>
              <a:t>Takes up more memory and might not be used</a:t>
            </a:r>
          </a:p>
          <a:p>
            <a:r>
              <a:rPr lang="en-GB" sz="2400" dirty="0"/>
              <a:t>Create a singleton on start-up to call and create all the singletons when required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61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Singleton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Creation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Singleton – Create single instance, </a:t>
            </a:r>
            <a:r>
              <a:rPr lang="en-US" sz="2400" dirty="0" err="1"/>
              <a:t>getInstance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 object – new Class; locked into concrete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Factory – Create multiple instances, different classes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4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New Operator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Duck </a:t>
            </a:r>
            <a:r>
              <a:rPr lang="en-US" sz="2400" dirty="0" err="1"/>
              <a:t>duck</a:t>
            </a:r>
            <a:r>
              <a:rPr lang="en-US" sz="2400" dirty="0"/>
              <a:t> = new </a:t>
            </a:r>
            <a:r>
              <a:rPr lang="en-US" sz="2400" dirty="0" err="1"/>
              <a:t>MallardDuck</a:t>
            </a:r>
            <a:r>
              <a:rPr lang="en-US" sz="2400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Creating a concrete class/type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2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Why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Move the conditional logic (ifs) to a sperate class, keep the client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to create objects and reduce the if statements, conditional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Client/creator is not affected by adding new products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72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New Operator – Conditional Logic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883390"/>
            <a:ext cx="8329241" cy="4333726"/>
          </a:xfrm>
        </p:spPr>
        <p:txBody>
          <a:bodyPr/>
          <a:lstStyle/>
          <a:p>
            <a:pPr marL="0" indent="0"/>
            <a:r>
              <a:rPr lang="en-GB" dirty="0"/>
              <a:t>1    Duck </a:t>
            </a:r>
            <a:r>
              <a:rPr lang="en-GB" dirty="0" err="1"/>
              <a:t>duck</a:t>
            </a:r>
            <a:r>
              <a:rPr lang="en-GB" dirty="0"/>
              <a:t>; </a:t>
            </a:r>
          </a:p>
          <a:p>
            <a:pPr marL="0" indent="0"/>
            <a:r>
              <a:rPr lang="en-GB" dirty="0"/>
              <a:t>2    if(picnic){ </a:t>
            </a:r>
          </a:p>
          <a:p>
            <a:pPr marL="0" indent="0"/>
            <a:r>
              <a:rPr lang="en-GB" dirty="0"/>
              <a:t>3     duck = new </a:t>
            </a:r>
            <a:r>
              <a:rPr lang="en-GB" dirty="0" err="1"/>
              <a:t>MallardDuck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4   } </a:t>
            </a:r>
          </a:p>
          <a:p>
            <a:pPr marL="0" indent="0"/>
            <a:r>
              <a:rPr lang="en-GB" dirty="0"/>
              <a:t>5   else if(hunting){ </a:t>
            </a:r>
          </a:p>
          <a:p>
            <a:pPr marL="0" indent="0"/>
            <a:r>
              <a:rPr lang="en-GB" dirty="0"/>
              <a:t>6     duck = new </a:t>
            </a:r>
            <a:r>
              <a:rPr lang="en-GB" dirty="0" err="1"/>
              <a:t>DecoyDuck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7   } </a:t>
            </a:r>
          </a:p>
          <a:p>
            <a:pPr marL="0" indent="0"/>
            <a:r>
              <a:rPr lang="en-GB" dirty="0"/>
              <a:t>8   else if(</a:t>
            </a:r>
            <a:r>
              <a:rPr lang="en-GB" dirty="0" err="1"/>
              <a:t>inBathTub</a:t>
            </a:r>
            <a:r>
              <a:rPr lang="en-GB" dirty="0"/>
              <a:t>){ </a:t>
            </a:r>
          </a:p>
          <a:p>
            <a:pPr marL="0" indent="0"/>
            <a:r>
              <a:rPr lang="en-GB" dirty="0"/>
              <a:t>9     duck = new </a:t>
            </a:r>
            <a:r>
              <a:rPr lang="en-GB" dirty="0" err="1"/>
              <a:t>RubberDuck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10   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20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New Operator – Conditional Logic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Runtime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games or duck types =&gt; code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Amending main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 duplicate code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44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New Operator – Conditional Logic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78" y="853827"/>
            <a:ext cx="8329241" cy="4304776"/>
          </a:xfrm>
        </p:spPr>
        <p:txBody>
          <a:bodyPr/>
          <a:lstStyle/>
          <a:p>
            <a:pPr marL="0" indent="0"/>
            <a:r>
              <a:rPr lang="en-GB" dirty="0"/>
              <a:t>1 Pizza </a:t>
            </a:r>
            <a:r>
              <a:rPr lang="en-GB" dirty="0" err="1"/>
              <a:t>orderPizza</a:t>
            </a:r>
            <a:r>
              <a:rPr lang="en-GB" dirty="0"/>
              <a:t>(String type){ </a:t>
            </a:r>
          </a:p>
          <a:p>
            <a:pPr marL="0" indent="0"/>
            <a:r>
              <a:rPr lang="en-GB" dirty="0"/>
              <a:t>2 Pizza </a:t>
            </a:r>
            <a:r>
              <a:rPr lang="en-GB" dirty="0" err="1"/>
              <a:t>pizza</a:t>
            </a:r>
            <a:r>
              <a:rPr lang="en-GB" dirty="0"/>
              <a:t>; </a:t>
            </a:r>
          </a:p>
          <a:p>
            <a:pPr marL="0" indent="0"/>
            <a:r>
              <a:rPr lang="en-GB" dirty="0"/>
              <a:t>3 if(</a:t>
            </a:r>
            <a:r>
              <a:rPr lang="en-GB" dirty="0" err="1"/>
              <a:t>type.equals</a:t>
            </a:r>
            <a:r>
              <a:rPr lang="en-GB" dirty="0"/>
              <a:t>("cheese")){ </a:t>
            </a:r>
          </a:p>
          <a:p>
            <a:pPr marL="0" indent="0"/>
            <a:r>
              <a:rPr lang="en-GB" dirty="0"/>
              <a:t>5   pizza = new </a:t>
            </a:r>
            <a:r>
              <a:rPr lang="en-GB" dirty="0" err="1"/>
              <a:t>CheesePizza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8 }else if(</a:t>
            </a:r>
            <a:r>
              <a:rPr lang="en-GB" dirty="0" err="1"/>
              <a:t>type.equals</a:t>
            </a:r>
            <a:r>
              <a:rPr lang="en-GB" dirty="0"/>
              <a:t>("pepperoni")){ </a:t>
            </a:r>
          </a:p>
          <a:p>
            <a:pPr marL="0" indent="0"/>
            <a:r>
              <a:rPr lang="en-GB" dirty="0"/>
              <a:t>9   pizza = new </a:t>
            </a:r>
            <a:r>
              <a:rPr lang="en-GB" dirty="0" err="1"/>
              <a:t>PepperoniPizza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10 } </a:t>
            </a:r>
          </a:p>
          <a:p>
            <a:pPr marL="0" indent="0"/>
            <a:r>
              <a:rPr lang="en-GB" dirty="0"/>
              <a:t>11 </a:t>
            </a:r>
            <a:r>
              <a:rPr lang="en-GB" dirty="0" err="1"/>
              <a:t>pizza.prepare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12 </a:t>
            </a:r>
            <a:r>
              <a:rPr lang="en-GB" dirty="0" err="1"/>
              <a:t>pizza.cook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13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03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Design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Separate what varies and encapsulate it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499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New Operator – Conditional Logic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1400" dirty="0"/>
              <a:t>1 Pizza </a:t>
            </a:r>
            <a:r>
              <a:rPr lang="en-GB" sz="1400" dirty="0" err="1"/>
              <a:t>orderPizza</a:t>
            </a:r>
            <a:r>
              <a:rPr lang="en-GB" sz="1400" dirty="0"/>
              <a:t>(String type){ </a:t>
            </a:r>
          </a:p>
          <a:p>
            <a:pPr marL="0" indent="0"/>
            <a:r>
              <a:rPr lang="en-GB" sz="1400" dirty="0"/>
              <a:t>2 Pizza </a:t>
            </a:r>
            <a:r>
              <a:rPr lang="en-GB" sz="1400" dirty="0" err="1"/>
              <a:t>pizza</a:t>
            </a:r>
            <a:r>
              <a:rPr lang="en-GB" sz="1400" dirty="0"/>
              <a:t>; </a:t>
            </a:r>
          </a:p>
          <a:p>
            <a:pPr marL="0" indent="0"/>
            <a:r>
              <a:rPr lang="en-GB" sz="1400" dirty="0"/>
              <a:t>3 </a:t>
            </a:r>
          </a:p>
          <a:p>
            <a:pPr marL="0" indent="0"/>
            <a:r>
              <a:rPr lang="en-GB" sz="1400" dirty="0"/>
              <a:t>4 if(</a:t>
            </a:r>
            <a:r>
              <a:rPr lang="en-GB" sz="1400" dirty="0" err="1"/>
              <a:t>type.equals</a:t>
            </a:r>
            <a:r>
              <a:rPr lang="en-GB" sz="1400" dirty="0"/>
              <a:t>("cheese")){ </a:t>
            </a:r>
          </a:p>
          <a:p>
            <a:pPr marL="0" indent="0"/>
            <a:r>
              <a:rPr lang="en-GB" sz="1400" dirty="0"/>
              <a:t>5   pizza = new </a:t>
            </a:r>
            <a:r>
              <a:rPr lang="en-GB" sz="1400" dirty="0" err="1"/>
              <a:t>CheesePizza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6 } </a:t>
            </a:r>
            <a:r>
              <a:rPr lang="en-GB" sz="1400" strike="sngStrike" dirty="0">
                <a:solidFill>
                  <a:schemeClr val="bg2"/>
                </a:solidFill>
              </a:rPr>
              <a:t>else if (</a:t>
            </a:r>
            <a:r>
              <a:rPr lang="en-GB" sz="1400" strike="sngStrike" dirty="0" err="1">
                <a:solidFill>
                  <a:schemeClr val="bg2"/>
                </a:solidFill>
              </a:rPr>
              <a:t>type.equals</a:t>
            </a:r>
            <a:r>
              <a:rPr lang="en-GB" sz="1400" strike="sngStrike" dirty="0">
                <a:solidFill>
                  <a:schemeClr val="bg2"/>
                </a:solidFill>
              </a:rPr>
              <a:t>("</a:t>
            </a:r>
            <a:r>
              <a:rPr lang="en-GB" sz="1400" strike="sngStrike" dirty="0" err="1">
                <a:solidFill>
                  <a:schemeClr val="bg2"/>
                </a:solidFill>
              </a:rPr>
              <a:t>greek</a:t>
            </a:r>
            <a:r>
              <a:rPr lang="en-GB" sz="1400" strike="sngStrike" dirty="0">
                <a:solidFill>
                  <a:schemeClr val="bg2"/>
                </a:solidFill>
              </a:rPr>
              <a:t>")){ </a:t>
            </a:r>
          </a:p>
          <a:p>
            <a:pPr marL="0" indent="0"/>
            <a:r>
              <a:rPr lang="en-GB" sz="1400" strike="sngStrike" dirty="0">
                <a:solidFill>
                  <a:schemeClr val="bg2"/>
                </a:solidFill>
              </a:rPr>
              <a:t>7   pizza = new </a:t>
            </a:r>
            <a:r>
              <a:rPr lang="en-GB" sz="1400" strike="sngStrike" dirty="0" err="1">
                <a:solidFill>
                  <a:schemeClr val="bg2"/>
                </a:solidFill>
              </a:rPr>
              <a:t>GreekPizza</a:t>
            </a:r>
            <a:r>
              <a:rPr lang="en-GB" sz="1400" strike="sngStrike" dirty="0">
                <a:solidFill>
                  <a:schemeClr val="bg2"/>
                </a:solidFill>
              </a:rPr>
              <a:t>(); </a:t>
            </a:r>
          </a:p>
          <a:p>
            <a:pPr marL="0" indent="0"/>
            <a:r>
              <a:rPr lang="en-GB" sz="1400" strike="sngStrike" dirty="0">
                <a:solidFill>
                  <a:schemeClr val="bg2"/>
                </a:solidFill>
              </a:rPr>
              <a:t>8 }</a:t>
            </a:r>
            <a:r>
              <a:rPr lang="en-GB" sz="1400" dirty="0"/>
              <a:t>else if(</a:t>
            </a:r>
            <a:r>
              <a:rPr lang="en-GB" sz="1400" dirty="0" err="1"/>
              <a:t>type.equals</a:t>
            </a:r>
            <a:r>
              <a:rPr lang="en-GB" sz="1400" dirty="0"/>
              <a:t>("pepperoni")){ </a:t>
            </a:r>
          </a:p>
          <a:p>
            <a:pPr marL="0" indent="0"/>
            <a:r>
              <a:rPr lang="en-GB" sz="1400" dirty="0"/>
              <a:t>9   pizza = new </a:t>
            </a:r>
            <a:r>
              <a:rPr lang="en-GB" sz="1400" dirty="0" err="1"/>
              <a:t>PepperoniPizza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10 } else if(</a:t>
            </a:r>
            <a:r>
              <a:rPr lang="en-GB" sz="1400" dirty="0" err="1"/>
              <a:t>type.equals</a:t>
            </a:r>
            <a:r>
              <a:rPr lang="en-GB" sz="1400" dirty="0"/>
              <a:t>(”veggie")){ </a:t>
            </a:r>
          </a:p>
          <a:p>
            <a:pPr marL="0" indent="0"/>
            <a:r>
              <a:rPr lang="en-GB" sz="1400" dirty="0"/>
              <a:t>11   pizza = new </a:t>
            </a:r>
            <a:r>
              <a:rPr lang="en-GB" sz="1400" dirty="0" err="1"/>
              <a:t>VeggiePizza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12 } </a:t>
            </a:r>
          </a:p>
          <a:p>
            <a:pPr marL="0" indent="0"/>
            <a:r>
              <a:rPr lang="en-GB" sz="1400" dirty="0"/>
              <a:t>13 </a:t>
            </a:r>
            <a:r>
              <a:rPr lang="en-GB" sz="1400" dirty="0" err="1"/>
              <a:t>pizza.prepare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14 </a:t>
            </a:r>
            <a:r>
              <a:rPr lang="en-GB" sz="1400" dirty="0" err="1"/>
              <a:t>pizza.cook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15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939110-1A27-7F44-8C99-CC958E5BDC62}"/>
              </a:ext>
            </a:extLst>
          </p:cNvPr>
          <p:cNvSpPr/>
          <p:nvPr/>
        </p:nvSpPr>
        <p:spPr bwMode="auto">
          <a:xfrm>
            <a:off x="4572000" y="1927952"/>
            <a:ext cx="1421176" cy="643798"/>
          </a:xfrm>
          <a:prstGeom prst="ellipse">
            <a:avLst/>
          </a:prstGeom>
          <a:solidFill>
            <a:srgbClr val="0067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Factory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720C8-D589-2B4F-AA9C-BFBF1275CE95}"/>
              </a:ext>
            </a:extLst>
          </p:cNvPr>
          <p:cNvCxnSpPr/>
          <p:nvPr/>
        </p:nvCxnSpPr>
        <p:spPr bwMode="auto">
          <a:xfrm flipV="1">
            <a:off x="3260993" y="2249851"/>
            <a:ext cx="1311007" cy="32189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67A7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82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Simple Factory Design Pattern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1400" dirty="0"/>
              <a:t>1 public class </a:t>
            </a:r>
            <a:r>
              <a:rPr lang="en-GB" sz="1400" dirty="0" err="1"/>
              <a:t>SimplePizzaFactory</a:t>
            </a:r>
            <a:r>
              <a:rPr lang="en-GB" sz="1400" dirty="0"/>
              <a:t>{</a:t>
            </a:r>
          </a:p>
          <a:p>
            <a:pPr>
              <a:buAutoNum type="arabicPlain" startAt="2"/>
            </a:pPr>
            <a:r>
              <a:rPr lang="en-GB" sz="1400" dirty="0"/>
              <a:t>public Pizza </a:t>
            </a:r>
            <a:r>
              <a:rPr lang="en-GB" sz="1400" dirty="0" err="1"/>
              <a:t>createPizza</a:t>
            </a:r>
            <a:r>
              <a:rPr lang="en-GB" sz="1400" dirty="0"/>
              <a:t>(String type){ </a:t>
            </a:r>
          </a:p>
          <a:p>
            <a:pPr>
              <a:buAutoNum type="arabicPlain" startAt="2"/>
            </a:pPr>
            <a:r>
              <a:rPr lang="en-GB" sz="1400" dirty="0"/>
              <a:t>  Pizza pizza = null;</a:t>
            </a:r>
          </a:p>
          <a:p>
            <a:pPr>
              <a:buAutoNum type="arabicPlain" startAt="2"/>
            </a:pPr>
            <a:r>
              <a:rPr lang="en-GB" sz="1400" dirty="0"/>
              <a:t>  if(</a:t>
            </a:r>
            <a:r>
              <a:rPr lang="en-GB" sz="1400" dirty="0" err="1"/>
              <a:t>type.equals</a:t>
            </a:r>
            <a:r>
              <a:rPr lang="en-GB" sz="1400" dirty="0"/>
              <a:t>("cheese")){ </a:t>
            </a:r>
          </a:p>
          <a:p>
            <a:pPr marL="0" indent="0"/>
            <a:r>
              <a:rPr lang="en-GB" sz="1400" dirty="0"/>
              <a:t>5          pizza = new </a:t>
            </a:r>
            <a:r>
              <a:rPr lang="en-GB" sz="1400" dirty="0" err="1"/>
              <a:t>CheesePizza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6        }else if(</a:t>
            </a:r>
            <a:r>
              <a:rPr lang="en-GB" sz="1400" dirty="0" err="1"/>
              <a:t>type.equals</a:t>
            </a:r>
            <a:r>
              <a:rPr lang="en-GB" sz="1400" dirty="0"/>
              <a:t>("pepperoni")){ </a:t>
            </a:r>
          </a:p>
          <a:p>
            <a:pPr marL="0" indent="0"/>
            <a:r>
              <a:rPr lang="en-GB" sz="1400" dirty="0"/>
              <a:t>9           pizza = new </a:t>
            </a:r>
            <a:r>
              <a:rPr lang="en-GB" sz="1400" dirty="0" err="1"/>
              <a:t>PepperoniPizza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10       } else if(</a:t>
            </a:r>
            <a:r>
              <a:rPr lang="en-GB" sz="1400" dirty="0" err="1"/>
              <a:t>type.equals</a:t>
            </a:r>
            <a:r>
              <a:rPr lang="en-GB" sz="1400" dirty="0"/>
              <a:t>(”veggie")){ </a:t>
            </a:r>
          </a:p>
          <a:p>
            <a:pPr marL="0" indent="0"/>
            <a:r>
              <a:rPr lang="en-GB" sz="1400" dirty="0"/>
              <a:t>11          pizza = new </a:t>
            </a:r>
            <a:r>
              <a:rPr lang="en-GB" sz="1400" dirty="0" err="1"/>
              <a:t>VeggiePizza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12       } </a:t>
            </a:r>
          </a:p>
          <a:p>
            <a:pPr marL="0" indent="0"/>
            <a:r>
              <a:rPr lang="en-GB" sz="1400" dirty="0"/>
              <a:t>13       return pizza;</a:t>
            </a:r>
          </a:p>
          <a:p>
            <a:pPr marL="0" indent="0"/>
            <a:r>
              <a:rPr lang="en-GB" sz="1400" dirty="0"/>
              <a:t>14   } </a:t>
            </a:r>
          </a:p>
          <a:p>
            <a:pPr marL="0" indent="0"/>
            <a:r>
              <a:rPr lang="en-GB" sz="1400" dirty="0"/>
              <a:t>15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Simple Factory Design Pattern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dirty="0"/>
              <a:t>1 Pizza </a:t>
            </a:r>
            <a:r>
              <a:rPr lang="en-GB" dirty="0" err="1"/>
              <a:t>orderPizza</a:t>
            </a:r>
            <a:r>
              <a:rPr lang="en-GB" dirty="0"/>
              <a:t>(String type){ </a:t>
            </a:r>
          </a:p>
          <a:p>
            <a:pPr marL="0" indent="0"/>
            <a:r>
              <a:rPr lang="en-GB" dirty="0"/>
              <a:t>2   Pizza pizza = </a:t>
            </a:r>
            <a:r>
              <a:rPr lang="en-GB" dirty="0" err="1"/>
              <a:t>SimplePizzaFactory.createPizza</a:t>
            </a:r>
            <a:r>
              <a:rPr lang="en-GB" dirty="0"/>
              <a:t>(type); </a:t>
            </a:r>
          </a:p>
          <a:p>
            <a:pPr marL="0" indent="0"/>
            <a:r>
              <a:rPr lang="en-GB" dirty="0"/>
              <a:t>3 </a:t>
            </a:r>
          </a:p>
          <a:p>
            <a:pPr marL="0" indent="0"/>
            <a:r>
              <a:rPr lang="en-GB" dirty="0"/>
              <a:t>4   </a:t>
            </a:r>
            <a:r>
              <a:rPr lang="en-GB" dirty="0" err="1"/>
              <a:t>pizza.prepare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5   </a:t>
            </a:r>
            <a:r>
              <a:rPr lang="en-GB" dirty="0" err="1"/>
              <a:t>pizza.cook</a:t>
            </a:r>
            <a:r>
              <a:rPr lang="en-GB" dirty="0"/>
              <a:t>(); </a:t>
            </a:r>
          </a:p>
          <a:p>
            <a:pPr marL="0" indent="0"/>
            <a:r>
              <a:rPr lang="en-GB" dirty="0"/>
              <a:t>13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77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Product – The type of thing to be created e.g. pizza or coffee</a:t>
            </a:r>
          </a:p>
          <a:p>
            <a:pPr marL="0" indent="0"/>
            <a:r>
              <a:rPr lang="en-GB" sz="2400" dirty="0"/>
              <a:t>Factory – Decision logic of what will be created e.g. pepperoni pizza or mocha coffee</a:t>
            </a:r>
          </a:p>
          <a:p>
            <a:pPr marL="0" indent="0"/>
            <a:r>
              <a:rPr lang="en-GB" sz="2400" dirty="0"/>
              <a:t>Store – To steps to make the product. Pizza - prepare, bake, cut, box. Coffee – prepare, get coffee cup, pour.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89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Interface to define actions and attributes</a:t>
            </a:r>
          </a:p>
          <a:p>
            <a:pPr marL="0" indent="0"/>
            <a:r>
              <a:rPr lang="en-GB" sz="2400" dirty="0"/>
              <a:t>Name – </a:t>
            </a:r>
            <a:r>
              <a:rPr lang="en-GB" sz="2400" dirty="0" err="1"/>
              <a:t>getName</a:t>
            </a:r>
            <a:endParaRPr lang="en-GB" sz="2400" dirty="0"/>
          </a:p>
          <a:p>
            <a:pPr marL="0" indent="0"/>
            <a:r>
              <a:rPr lang="en-GB" sz="2400" dirty="0"/>
              <a:t>Ingredients – </a:t>
            </a:r>
            <a:r>
              <a:rPr lang="en-GB" sz="2400" dirty="0" err="1"/>
              <a:t>getIngredients</a:t>
            </a:r>
            <a:endParaRPr lang="en-GB" sz="2400" dirty="0"/>
          </a:p>
          <a:p>
            <a:pPr marL="0" indent="0"/>
            <a:r>
              <a:rPr lang="en-GB" sz="2400" dirty="0"/>
              <a:t>Steps create – prepare, get coffee cup, pour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8A3D3-CEFA-47A1-872F-C774296FA914}"/>
              </a:ext>
            </a:extLst>
          </p:cNvPr>
          <p:cNvSpPr/>
          <p:nvPr/>
        </p:nvSpPr>
        <p:spPr bwMode="auto">
          <a:xfrm>
            <a:off x="3444595" y="108414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Coffee &lt;interface&gt;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35F22-0AAA-42E4-96C5-A3CEF4FFFA00}"/>
              </a:ext>
            </a:extLst>
          </p:cNvPr>
          <p:cNvSpPr/>
          <p:nvPr/>
        </p:nvSpPr>
        <p:spPr bwMode="auto">
          <a:xfrm>
            <a:off x="524249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Espresso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CA0D3-B544-4B29-B2E4-FB4F63301955}"/>
              </a:ext>
            </a:extLst>
          </p:cNvPr>
          <p:cNvSpPr/>
          <p:nvPr/>
        </p:nvSpPr>
        <p:spPr bwMode="auto">
          <a:xfrm>
            <a:off x="3444595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FlatWhite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D36BC-7B50-40D5-8E0F-3D6C916EDCE5}"/>
              </a:ext>
            </a:extLst>
          </p:cNvPr>
          <p:cNvSpPr/>
          <p:nvPr/>
        </p:nvSpPr>
        <p:spPr bwMode="auto">
          <a:xfrm>
            <a:off x="6364942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Americano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3E7395-E748-4415-B274-77E82B36134B}"/>
              </a:ext>
            </a:extLst>
          </p:cNvPr>
          <p:cNvSpPr/>
          <p:nvPr/>
        </p:nvSpPr>
        <p:spPr bwMode="auto">
          <a:xfrm>
            <a:off x="4400550" y="2324100"/>
            <a:ext cx="419100" cy="49530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EC4ADA-5612-4B6E-A2F8-08414DEACC44}"/>
              </a:ext>
            </a:extLst>
          </p:cNvPr>
          <p:cNvCxnSpPr>
            <a:stCxn id="12" idx="3"/>
            <a:endCxn id="11" idx="0"/>
          </p:cNvCxnSpPr>
          <p:nvPr/>
        </p:nvCxnSpPr>
        <p:spPr bwMode="auto">
          <a:xfrm>
            <a:off x="4610100" y="2819401"/>
            <a:ext cx="2945467" cy="477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A3D73-4FBF-48FD-8AB3-C25D8F0814AC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 bwMode="auto">
          <a:xfrm>
            <a:off x="4610100" y="2819401"/>
            <a:ext cx="25120" cy="477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0D6E0-A391-410A-9647-3C0D2C1DFEA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 bwMode="auto">
          <a:xfrm flipH="1">
            <a:off x="1714874" y="2819401"/>
            <a:ext cx="2895226" cy="477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290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Each new product or coffee is a new class</a:t>
            </a:r>
          </a:p>
          <a:p>
            <a:pPr marL="0" indent="0"/>
            <a:r>
              <a:rPr lang="en-GB" sz="2400" dirty="0"/>
              <a:t>New class implements the product interface</a:t>
            </a:r>
          </a:p>
          <a:p>
            <a:pPr marL="0" indent="0"/>
            <a:r>
              <a:rPr lang="en-GB" sz="2400" dirty="0"/>
              <a:t>New coffee implements the coffee interface</a:t>
            </a:r>
          </a:p>
          <a:p>
            <a:pPr marL="0" indent="0"/>
            <a:r>
              <a:rPr lang="en-GB" sz="2400" dirty="0"/>
              <a:t>Each new coffee class implements the attributes and actions on the coffee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510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Factory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Conditional logic to create the correct product</a:t>
            </a:r>
          </a:p>
          <a:p>
            <a:pPr marL="0" indent="0"/>
            <a:r>
              <a:rPr lang="en-GB" sz="2400" dirty="0"/>
              <a:t>Create the correct coffee</a:t>
            </a:r>
          </a:p>
          <a:p>
            <a:pPr marL="0" indent="0"/>
            <a:r>
              <a:rPr lang="en-GB" sz="2400" dirty="0"/>
              <a:t>A new product is a new class and additional logic to the factory</a:t>
            </a:r>
          </a:p>
          <a:p>
            <a:pPr marL="0" indent="0"/>
            <a:r>
              <a:rPr lang="en-GB" sz="2400" dirty="0"/>
              <a:t>Method </a:t>
            </a:r>
            <a:r>
              <a:rPr lang="en-GB" sz="2400" dirty="0" err="1"/>
              <a:t>createProduct</a:t>
            </a:r>
            <a:r>
              <a:rPr lang="en-GB" sz="2400" dirty="0"/>
              <a:t> - </a:t>
            </a:r>
            <a:r>
              <a:rPr lang="en-GB" sz="2400" dirty="0" err="1"/>
              <a:t>createCoffee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22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– Client/Store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Creates an instance of the factory for the product</a:t>
            </a:r>
          </a:p>
          <a:p>
            <a:pPr marL="0" indent="0"/>
            <a:r>
              <a:rPr lang="en-GB" sz="2400" dirty="0"/>
              <a:t>Gets the type of product or coffee</a:t>
            </a:r>
          </a:p>
          <a:p>
            <a:pPr marL="0" indent="0"/>
            <a:r>
              <a:rPr lang="en-GB" sz="2400" dirty="0"/>
              <a:t>Calls the factory to create the product instance or coffee</a:t>
            </a:r>
          </a:p>
          <a:p>
            <a:pPr marL="0" indent="0"/>
            <a:r>
              <a:rPr lang="en-GB" sz="2400" dirty="0"/>
              <a:t>Calls the steps to prepare the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669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8A3D3-CEFA-47A1-872F-C774296FA914}"/>
              </a:ext>
            </a:extLst>
          </p:cNvPr>
          <p:cNvSpPr/>
          <p:nvPr/>
        </p:nvSpPr>
        <p:spPr bwMode="auto">
          <a:xfrm>
            <a:off x="6296025" y="10650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Coffee &lt;interface&gt;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35F22-0AAA-42E4-96C5-A3CEF4FFFA00}"/>
              </a:ext>
            </a:extLst>
          </p:cNvPr>
          <p:cNvSpPr/>
          <p:nvPr/>
        </p:nvSpPr>
        <p:spPr bwMode="auto">
          <a:xfrm>
            <a:off x="524249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Espresso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CA0D3-B544-4B29-B2E4-FB4F63301955}"/>
              </a:ext>
            </a:extLst>
          </p:cNvPr>
          <p:cNvSpPr/>
          <p:nvPr/>
        </p:nvSpPr>
        <p:spPr bwMode="auto">
          <a:xfrm>
            <a:off x="3444595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FlatWhite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D36BC-7B50-40D5-8E0F-3D6C916EDCE5}"/>
              </a:ext>
            </a:extLst>
          </p:cNvPr>
          <p:cNvSpPr/>
          <p:nvPr/>
        </p:nvSpPr>
        <p:spPr bwMode="auto">
          <a:xfrm>
            <a:off x="6364942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Americano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getCoffeCup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pour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3E7395-E748-4415-B274-77E82B36134B}"/>
              </a:ext>
            </a:extLst>
          </p:cNvPr>
          <p:cNvSpPr/>
          <p:nvPr/>
        </p:nvSpPr>
        <p:spPr bwMode="auto">
          <a:xfrm>
            <a:off x="7346017" y="2287712"/>
            <a:ext cx="419100" cy="49530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EC4ADA-5612-4B6E-A2F8-08414DEACC44}"/>
              </a:ext>
            </a:extLst>
          </p:cNvPr>
          <p:cNvCxnSpPr>
            <a:stCxn id="12" idx="3"/>
            <a:endCxn id="11" idx="0"/>
          </p:cNvCxnSpPr>
          <p:nvPr/>
        </p:nvCxnSpPr>
        <p:spPr bwMode="auto">
          <a:xfrm>
            <a:off x="7555567" y="2783013"/>
            <a:ext cx="0" cy="5139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A3D73-4FBF-48FD-8AB3-C25D8F0814AC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 bwMode="auto">
          <a:xfrm flipH="1">
            <a:off x="4635220" y="2783013"/>
            <a:ext cx="2920347" cy="5139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0D6E0-A391-410A-9647-3C0D2C1DFEA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 bwMode="auto">
          <a:xfrm flipH="1">
            <a:off x="1714874" y="2783013"/>
            <a:ext cx="5840693" cy="5139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FD38D61-8121-4CB8-9491-43221B721555}"/>
              </a:ext>
            </a:extLst>
          </p:cNvPr>
          <p:cNvSpPr/>
          <p:nvPr/>
        </p:nvSpPr>
        <p:spPr bwMode="auto">
          <a:xfrm>
            <a:off x="3210438" y="1047750"/>
            <a:ext cx="1953279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CoffeeFactory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Arial" panose="020B0604020202020204" pitchFamily="34" charset="0"/>
              <a:buChar char="+"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createCoffee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: Coffee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5FE7D5F-0DE8-4EE3-9CD1-63E2DECEC674}"/>
              </a:ext>
            </a:extLst>
          </p:cNvPr>
          <p:cNvSpPr/>
          <p:nvPr/>
        </p:nvSpPr>
        <p:spPr bwMode="auto">
          <a:xfrm>
            <a:off x="5163717" y="1239974"/>
            <a:ext cx="289205" cy="504055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A07EC-E11D-4BAF-A758-EE1D75CD2F7B}"/>
              </a:ext>
            </a:extLst>
          </p:cNvPr>
          <p:cNvSpPr/>
          <p:nvPr/>
        </p:nvSpPr>
        <p:spPr bwMode="auto">
          <a:xfrm>
            <a:off x="224632" y="1047750"/>
            <a:ext cx="1765348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CoffeStore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Arial" panose="020B0604020202020204" pitchFamily="34" charset="0"/>
              <a:buChar char="+"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orderCoffee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: Coffee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C70722-0AC9-4512-B83C-D248A6DA91E9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5452922" y="1492002"/>
            <a:ext cx="8431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57419554-912C-403F-BF8C-45981609C0C0}"/>
              </a:ext>
            </a:extLst>
          </p:cNvPr>
          <p:cNvSpPr/>
          <p:nvPr/>
        </p:nvSpPr>
        <p:spPr bwMode="auto">
          <a:xfrm>
            <a:off x="1975972" y="1312740"/>
            <a:ext cx="289205" cy="504055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3AF218-EBE2-4FBB-B447-5A7332337E0C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>
            <a:off x="2265177" y="1564768"/>
            <a:ext cx="8972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889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Pizza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Product – The type of thing to be created e.g. pizza – pepperoni, cheese</a:t>
            </a:r>
          </a:p>
          <a:p>
            <a:pPr marL="0" indent="0"/>
            <a:r>
              <a:rPr lang="en-GB" sz="2400" dirty="0"/>
              <a:t>Factory – Decision logic of what will be created e.g. pepperoni pizza </a:t>
            </a:r>
          </a:p>
          <a:p>
            <a:pPr marL="0" indent="0"/>
            <a:r>
              <a:rPr lang="en-GB" sz="2400" dirty="0"/>
              <a:t>Store – To steps to make the product. Pizza - prepare, bake, cut, box.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729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Interface to define actions and attributes</a:t>
            </a:r>
          </a:p>
          <a:p>
            <a:pPr marL="0" indent="0"/>
            <a:r>
              <a:rPr lang="en-GB" sz="2400" dirty="0"/>
              <a:t>Name – </a:t>
            </a:r>
            <a:r>
              <a:rPr lang="en-GB" sz="2400" dirty="0" err="1"/>
              <a:t>getName</a:t>
            </a:r>
            <a:endParaRPr lang="en-GB" sz="2400" dirty="0"/>
          </a:p>
          <a:p>
            <a:pPr marL="0" indent="0"/>
            <a:r>
              <a:rPr lang="en-GB" sz="2400" dirty="0"/>
              <a:t>Dough – Thin or regular crust</a:t>
            </a:r>
          </a:p>
          <a:p>
            <a:pPr marL="0" indent="0"/>
            <a:r>
              <a:rPr lang="en-GB" sz="2400" dirty="0"/>
              <a:t>Sause – Type of </a:t>
            </a:r>
            <a:r>
              <a:rPr lang="en-GB" sz="2400" dirty="0" err="1"/>
              <a:t>sause</a:t>
            </a:r>
            <a:endParaRPr lang="en-GB" sz="2400" dirty="0"/>
          </a:p>
          <a:p>
            <a:pPr marL="0" indent="0"/>
            <a:r>
              <a:rPr lang="en-GB" sz="2400" dirty="0"/>
              <a:t>Toppings – Array of toppings</a:t>
            </a:r>
          </a:p>
          <a:p>
            <a:pPr marL="0" indent="0"/>
            <a:r>
              <a:rPr lang="en-GB" sz="2400" dirty="0"/>
              <a:t>Steps create – prepare, bake, cut, 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152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8A3D3-CEFA-47A1-872F-C774296FA914}"/>
              </a:ext>
            </a:extLst>
          </p:cNvPr>
          <p:cNvSpPr/>
          <p:nvPr/>
        </p:nvSpPr>
        <p:spPr bwMode="auto">
          <a:xfrm>
            <a:off x="3444595" y="853827"/>
            <a:ext cx="2381250" cy="1506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Pizza &lt;interface&gt;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Cut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box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35F22-0AAA-42E4-96C5-A3CEF4FFFA00}"/>
              </a:ext>
            </a:extLst>
          </p:cNvPr>
          <p:cNvSpPr/>
          <p:nvPr/>
        </p:nvSpPr>
        <p:spPr bwMode="auto">
          <a:xfrm>
            <a:off x="524249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Cheese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box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CA0D3-B544-4B29-B2E4-FB4F63301955}"/>
              </a:ext>
            </a:extLst>
          </p:cNvPr>
          <p:cNvSpPr/>
          <p:nvPr/>
        </p:nvSpPr>
        <p:spPr bwMode="auto">
          <a:xfrm>
            <a:off x="3444595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Pepperoni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box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D36BC-7B50-40D5-8E0F-3D6C916EDCE5}"/>
              </a:ext>
            </a:extLst>
          </p:cNvPr>
          <p:cNvSpPr/>
          <p:nvPr/>
        </p:nvSpPr>
        <p:spPr bwMode="auto">
          <a:xfrm>
            <a:off x="6364942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Veggie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box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3E7395-E748-4415-B274-77E82B36134B}"/>
              </a:ext>
            </a:extLst>
          </p:cNvPr>
          <p:cNvSpPr/>
          <p:nvPr/>
        </p:nvSpPr>
        <p:spPr bwMode="auto">
          <a:xfrm>
            <a:off x="4400550" y="2324100"/>
            <a:ext cx="419100" cy="49530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EC4ADA-5612-4B6E-A2F8-08414DEACC44}"/>
              </a:ext>
            </a:extLst>
          </p:cNvPr>
          <p:cNvCxnSpPr>
            <a:stCxn id="12" idx="3"/>
            <a:endCxn id="11" idx="0"/>
          </p:cNvCxnSpPr>
          <p:nvPr/>
        </p:nvCxnSpPr>
        <p:spPr bwMode="auto">
          <a:xfrm>
            <a:off x="4610100" y="2819401"/>
            <a:ext cx="2945467" cy="477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A3D73-4FBF-48FD-8AB3-C25D8F0814AC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 bwMode="auto">
          <a:xfrm>
            <a:off x="4610100" y="2819401"/>
            <a:ext cx="25120" cy="477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0D6E0-A391-410A-9647-3C0D2C1DFEA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 bwMode="auto">
          <a:xfrm flipH="1">
            <a:off x="1714874" y="2819401"/>
            <a:ext cx="2895226" cy="477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2414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Each new product or pizza is a new class</a:t>
            </a:r>
          </a:p>
          <a:p>
            <a:pPr marL="0" indent="0"/>
            <a:r>
              <a:rPr lang="en-GB" sz="2400" dirty="0"/>
              <a:t>New class implements the product interface</a:t>
            </a:r>
          </a:p>
          <a:p>
            <a:pPr marL="0" indent="0"/>
            <a:r>
              <a:rPr lang="en-GB" sz="2400" dirty="0"/>
              <a:t>New pizza implements the pizza interface</a:t>
            </a:r>
          </a:p>
          <a:p>
            <a:pPr marL="0" indent="0"/>
            <a:r>
              <a:rPr lang="en-GB" sz="2400" dirty="0"/>
              <a:t>Each new pizza class implements the attributes and actions on the pizza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662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Factory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Conditional logic to create the correct product</a:t>
            </a:r>
          </a:p>
          <a:p>
            <a:pPr marL="0" indent="0"/>
            <a:r>
              <a:rPr lang="en-GB" sz="2400" dirty="0"/>
              <a:t>Create the correct pizza</a:t>
            </a:r>
          </a:p>
          <a:p>
            <a:pPr marL="0" indent="0"/>
            <a:r>
              <a:rPr lang="en-GB" sz="2400" dirty="0"/>
              <a:t>A new product is a new class and additional logic to the factory</a:t>
            </a:r>
          </a:p>
          <a:p>
            <a:pPr marL="0" indent="0"/>
            <a:r>
              <a:rPr lang="en-GB" sz="2400" dirty="0"/>
              <a:t>Method </a:t>
            </a:r>
            <a:r>
              <a:rPr lang="en-GB" sz="2400" dirty="0" err="1"/>
              <a:t>createProduct</a:t>
            </a:r>
            <a:r>
              <a:rPr lang="en-GB" sz="2400" dirty="0"/>
              <a:t> - </a:t>
            </a:r>
            <a:r>
              <a:rPr lang="en-GB" sz="2400" dirty="0" err="1"/>
              <a:t>createPizza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12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Creational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70177"/>
            <a:ext cx="8329241" cy="3823551"/>
          </a:xfrm>
        </p:spPr>
        <p:txBody>
          <a:bodyPr/>
          <a:lstStyle/>
          <a:p>
            <a:r>
              <a:rPr lang="en-GB" sz="2400" dirty="0"/>
              <a:t>Singleton </a:t>
            </a:r>
          </a:p>
          <a:p>
            <a:r>
              <a:rPr lang="en-GB" sz="2400" dirty="0"/>
              <a:t>Factory 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B5121-0DEB-DA4C-BEF1-A408D385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273838"/>
            <a:ext cx="2329840" cy="29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– Client/Store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2400" dirty="0"/>
              <a:t>Creates an instance of the factory for the product</a:t>
            </a:r>
          </a:p>
          <a:p>
            <a:pPr marL="0" indent="0"/>
            <a:r>
              <a:rPr lang="en-GB" sz="2400" dirty="0"/>
              <a:t>Gets the type of product or pizza</a:t>
            </a:r>
          </a:p>
          <a:p>
            <a:pPr marL="0" indent="0"/>
            <a:r>
              <a:rPr lang="en-GB" sz="2400" dirty="0"/>
              <a:t>Calls the factory to create the product instance or coffee</a:t>
            </a:r>
          </a:p>
          <a:p>
            <a:pPr marL="0" indent="0"/>
            <a:r>
              <a:rPr lang="en-GB" sz="2400" dirty="0"/>
              <a:t>Calls the steps to prepare the product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5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Factory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https://stgit.dcs.gla.ac.uk/oose-2021-22-teaching-team/factorycoffee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204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Factory Design Pattern - Product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8A3D3-CEFA-47A1-872F-C774296FA914}"/>
              </a:ext>
            </a:extLst>
          </p:cNvPr>
          <p:cNvSpPr/>
          <p:nvPr/>
        </p:nvSpPr>
        <p:spPr bwMode="auto">
          <a:xfrm>
            <a:off x="6487542" y="853827"/>
            <a:ext cx="2381250" cy="1506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Pizza &lt;interface&gt;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Cut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box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35F22-0AAA-42E4-96C5-A3CEF4FFFA00}"/>
              </a:ext>
            </a:extLst>
          </p:cNvPr>
          <p:cNvSpPr/>
          <p:nvPr/>
        </p:nvSpPr>
        <p:spPr bwMode="auto">
          <a:xfrm>
            <a:off x="524249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Cheese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box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CA0D3-B544-4B29-B2E4-FB4F63301955}"/>
              </a:ext>
            </a:extLst>
          </p:cNvPr>
          <p:cNvSpPr/>
          <p:nvPr/>
        </p:nvSpPr>
        <p:spPr bwMode="auto">
          <a:xfrm>
            <a:off x="3444595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Pepperoni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box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D36BC-7B50-40D5-8E0F-3D6C916EDCE5}"/>
              </a:ext>
            </a:extLst>
          </p:cNvPr>
          <p:cNvSpPr/>
          <p:nvPr/>
        </p:nvSpPr>
        <p:spPr bwMode="auto">
          <a:xfrm>
            <a:off x="6364942" y="3296990"/>
            <a:ext cx="2381250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Veggie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getName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() : String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Prepare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Bake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r>
              <a:rPr lang="en-GB" sz="1600" dirty="0">
                <a:ea typeface="ＭＳ Ｐゴシック" charset="-128"/>
                <a:cs typeface="ＭＳ Ｐゴシック" charset="-128"/>
              </a:rPr>
              <a:t>box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53E7395-E748-4415-B274-77E82B36134B}"/>
              </a:ext>
            </a:extLst>
          </p:cNvPr>
          <p:cNvSpPr/>
          <p:nvPr/>
        </p:nvSpPr>
        <p:spPr bwMode="auto">
          <a:xfrm>
            <a:off x="7555567" y="2324099"/>
            <a:ext cx="419100" cy="49530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EC4ADA-5612-4B6E-A2F8-08414DEACC44}"/>
              </a:ext>
            </a:extLst>
          </p:cNvPr>
          <p:cNvCxnSpPr>
            <a:stCxn id="12" idx="3"/>
            <a:endCxn id="11" idx="0"/>
          </p:cNvCxnSpPr>
          <p:nvPr/>
        </p:nvCxnSpPr>
        <p:spPr bwMode="auto">
          <a:xfrm flipH="1">
            <a:off x="7555567" y="2819400"/>
            <a:ext cx="209550" cy="477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A3D73-4FBF-48FD-8AB3-C25D8F0814AC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 bwMode="auto">
          <a:xfrm flipH="1">
            <a:off x="4635220" y="2819400"/>
            <a:ext cx="3129897" cy="477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10D6E0-A391-410A-9647-3C0D2C1DFEA8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 bwMode="auto">
          <a:xfrm flipH="1">
            <a:off x="1714874" y="2819400"/>
            <a:ext cx="6050243" cy="4775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D7A8B3-FCAD-49C3-A7AE-BEB6F644AA14}"/>
              </a:ext>
            </a:extLst>
          </p:cNvPr>
          <p:cNvSpPr/>
          <p:nvPr/>
        </p:nvSpPr>
        <p:spPr bwMode="auto">
          <a:xfrm>
            <a:off x="3210438" y="1047750"/>
            <a:ext cx="1953279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PizzaFactory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Arial" panose="020B0604020202020204" pitchFamily="34" charset="0"/>
              <a:buChar char="+"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createPizza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: Pizza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37DF979-B91E-4FE1-B453-20F0642DF7FE}"/>
              </a:ext>
            </a:extLst>
          </p:cNvPr>
          <p:cNvSpPr/>
          <p:nvPr/>
        </p:nvSpPr>
        <p:spPr bwMode="auto">
          <a:xfrm>
            <a:off x="5163717" y="1239974"/>
            <a:ext cx="289205" cy="504055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B3172-4B81-4926-9313-B65067BA7E83}"/>
              </a:ext>
            </a:extLst>
          </p:cNvPr>
          <p:cNvSpPr/>
          <p:nvPr/>
        </p:nvSpPr>
        <p:spPr bwMode="auto">
          <a:xfrm>
            <a:off x="224632" y="1047750"/>
            <a:ext cx="1765348" cy="1276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PizzaStore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Arial" panose="020B0604020202020204" pitchFamily="34" charset="0"/>
              <a:buChar char="+"/>
            </a:pPr>
            <a:r>
              <a:rPr lang="en-GB" sz="1600" dirty="0" err="1">
                <a:ea typeface="ＭＳ Ｐゴシック" charset="-128"/>
                <a:cs typeface="ＭＳ Ｐゴシック" charset="-128"/>
              </a:rPr>
              <a:t>orderPizza</a:t>
            </a:r>
            <a:r>
              <a:rPr lang="en-GB" sz="1600" dirty="0">
                <a:ea typeface="ＭＳ Ｐゴシック" charset="-128"/>
                <a:cs typeface="ＭＳ Ｐゴシック" charset="-128"/>
              </a:rPr>
              <a:t>: pizza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+"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DACAB3-540B-4F3B-A3EE-4ED6497A439D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>
            <a:off x="5452922" y="1492002"/>
            <a:ext cx="8431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AA199952-C8D7-4285-B45A-315AF10F0DDF}"/>
              </a:ext>
            </a:extLst>
          </p:cNvPr>
          <p:cNvSpPr/>
          <p:nvPr/>
        </p:nvSpPr>
        <p:spPr bwMode="auto">
          <a:xfrm>
            <a:off x="1975972" y="1312740"/>
            <a:ext cx="289205" cy="504055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24F530-887B-409E-A9AA-FA4CF2551B0C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>
            <a:off x="2265177" y="1564768"/>
            <a:ext cx="8972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2583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Simple Factory Design Pattern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6F506-93E3-5B4C-BA4A-CE604F1D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85" y="1211167"/>
            <a:ext cx="6878812" cy="3407852"/>
          </a:xfrm>
          <a:prstGeom prst="rect">
            <a:avLst/>
          </a:prstGeom>
        </p:spPr>
      </p:pic>
      <p:sp>
        <p:nvSpPr>
          <p:cNvPr id="9" name="Diamond 8">
            <a:extLst>
              <a:ext uri="{FF2B5EF4-FFF2-40B4-BE49-F238E27FC236}">
                <a16:creationId xmlns:a16="http://schemas.microsoft.com/office/drawing/2014/main" id="{27BE6BE5-E414-254F-B0C3-DDB5E0EEDED5}"/>
              </a:ext>
            </a:extLst>
          </p:cNvPr>
          <p:cNvSpPr/>
          <p:nvPr/>
        </p:nvSpPr>
        <p:spPr bwMode="auto">
          <a:xfrm>
            <a:off x="3018622" y="2214389"/>
            <a:ext cx="242371" cy="242371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86F4E51-38BA-EB40-B2FE-6F4EAE6CAED9}"/>
              </a:ext>
            </a:extLst>
          </p:cNvPr>
          <p:cNvSpPr/>
          <p:nvPr/>
        </p:nvSpPr>
        <p:spPr bwMode="auto">
          <a:xfrm>
            <a:off x="4999822" y="2214388"/>
            <a:ext cx="242371" cy="242371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95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09ADD-E2B9-7C4F-ADE2-3AFC9737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50" y="1322099"/>
            <a:ext cx="6878812" cy="2590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Simple Factory Design Pattern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7BE6BE5-E414-254F-B0C3-DDB5E0EEDED5}"/>
              </a:ext>
            </a:extLst>
          </p:cNvPr>
          <p:cNvSpPr/>
          <p:nvPr/>
        </p:nvSpPr>
        <p:spPr bwMode="auto">
          <a:xfrm>
            <a:off x="3080516" y="1731725"/>
            <a:ext cx="440673" cy="35115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3375A86-044B-3B42-B90B-3A66F28A229D}"/>
              </a:ext>
            </a:extLst>
          </p:cNvPr>
          <p:cNvSpPr/>
          <p:nvPr/>
        </p:nvSpPr>
        <p:spPr bwMode="auto">
          <a:xfrm>
            <a:off x="5622813" y="1708270"/>
            <a:ext cx="440673" cy="35115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0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Factory Design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a simple Factory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multiple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New York style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Chicago style pizza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ED17-FCC9-0A44-92E5-8910DB09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49" y="1279736"/>
            <a:ext cx="1638300" cy="123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45F38-73A1-F440-840C-BB3B56F6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91" y="3285914"/>
            <a:ext cx="1739900" cy="1155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F3B5D8-3545-8F44-9A40-6D584CE73DC8}"/>
              </a:ext>
            </a:extLst>
          </p:cNvPr>
          <p:cNvCxnSpPr/>
          <p:nvPr/>
        </p:nvCxnSpPr>
        <p:spPr bwMode="auto">
          <a:xfrm flipV="1">
            <a:off x="4585771" y="2130249"/>
            <a:ext cx="2456762" cy="440674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0AFE68-FAA2-B245-910F-CC0E3277BE16}"/>
              </a:ext>
            </a:extLst>
          </p:cNvPr>
          <p:cNvCxnSpPr>
            <a:cxnSpLocks/>
          </p:cNvCxnSpPr>
          <p:nvPr/>
        </p:nvCxnSpPr>
        <p:spPr bwMode="auto">
          <a:xfrm>
            <a:off x="4228271" y="3187862"/>
            <a:ext cx="2484304" cy="887016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99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Design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0" indent="0"/>
            <a:r>
              <a:rPr lang="en-GB" sz="1400" dirty="0"/>
              <a:t>1.  public Pizza </a:t>
            </a:r>
            <a:r>
              <a:rPr lang="en-GB" sz="1400" dirty="0" err="1"/>
              <a:t>createPizza</a:t>
            </a:r>
            <a:r>
              <a:rPr lang="en-GB" sz="1400" dirty="0"/>
              <a:t>(String style, String type){ </a:t>
            </a:r>
          </a:p>
          <a:p>
            <a:pPr>
              <a:buAutoNum type="arabicPlain" startAt="2"/>
            </a:pPr>
            <a:r>
              <a:rPr lang="en-GB" sz="1400" dirty="0"/>
              <a:t>  Pizza pizza = null;</a:t>
            </a:r>
          </a:p>
          <a:p>
            <a:pPr>
              <a:buAutoNum type="arabicPlain" startAt="2"/>
            </a:pPr>
            <a:r>
              <a:rPr lang="en-GB" sz="1400" dirty="0"/>
              <a:t>  if(</a:t>
            </a:r>
            <a:r>
              <a:rPr lang="en-GB" sz="1400" dirty="0" err="1"/>
              <a:t>type.equals</a:t>
            </a:r>
            <a:r>
              <a:rPr lang="en-GB" sz="1400" dirty="0"/>
              <a:t>("cheese") &amp;&amp; </a:t>
            </a:r>
            <a:r>
              <a:rPr lang="en-GB" sz="1400" dirty="0" err="1"/>
              <a:t>style.equals</a:t>
            </a:r>
            <a:r>
              <a:rPr lang="en-GB" sz="1400" dirty="0"/>
              <a:t>(“NY”)){ </a:t>
            </a:r>
          </a:p>
          <a:p>
            <a:pPr marL="0" indent="0"/>
            <a:r>
              <a:rPr lang="en-GB" sz="1400" dirty="0"/>
              <a:t>5          pizza = new </a:t>
            </a:r>
            <a:r>
              <a:rPr lang="en-GB" sz="1400" dirty="0" err="1"/>
              <a:t>NYStyleCheesePizza</a:t>
            </a:r>
            <a:r>
              <a:rPr lang="en-GB" sz="1400" dirty="0"/>
              <a:t>(); </a:t>
            </a:r>
          </a:p>
          <a:p>
            <a:pPr marL="0" indent="0"/>
            <a:r>
              <a:rPr lang="en-GB" sz="1400" dirty="0"/>
              <a:t>6        }else if(</a:t>
            </a:r>
            <a:r>
              <a:rPr lang="en-GB" sz="1400" dirty="0" err="1"/>
              <a:t>type.equals</a:t>
            </a:r>
            <a:r>
              <a:rPr lang="en-GB" sz="1400" dirty="0"/>
              <a:t>(”cheese") &amp;&amp; </a:t>
            </a:r>
            <a:r>
              <a:rPr lang="en-GB" sz="1400" dirty="0" err="1"/>
              <a:t>style.equals</a:t>
            </a:r>
            <a:r>
              <a:rPr lang="en-GB" sz="1400" dirty="0"/>
              <a:t>(“Chicago”)){ </a:t>
            </a:r>
          </a:p>
          <a:p>
            <a:pPr marL="0" indent="0"/>
            <a:r>
              <a:rPr lang="en-GB" sz="1400" dirty="0"/>
              <a:t>9           pizza = new </a:t>
            </a:r>
            <a:r>
              <a:rPr lang="en-GB" sz="1400" dirty="0" err="1"/>
              <a:t>ChicagoCheesePizza</a:t>
            </a:r>
            <a:r>
              <a:rPr lang="en-GB" sz="1400" dirty="0"/>
              <a:t>();  </a:t>
            </a:r>
          </a:p>
          <a:p>
            <a:pPr marL="0" indent="0"/>
            <a:r>
              <a:rPr lang="en-GB" sz="1400" dirty="0"/>
              <a:t>10       } else if(</a:t>
            </a:r>
            <a:r>
              <a:rPr lang="en-GB" sz="1400" dirty="0" err="1"/>
              <a:t>type.equals</a:t>
            </a:r>
            <a:r>
              <a:rPr lang="en-GB" sz="1400" dirty="0"/>
              <a:t>(”veggie") &amp;&amp; </a:t>
            </a:r>
            <a:r>
              <a:rPr lang="en-GB" sz="1400" dirty="0" err="1"/>
              <a:t>style.equals</a:t>
            </a:r>
            <a:r>
              <a:rPr lang="en-GB" sz="1400" dirty="0"/>
              <a:t>(“NY”)){ </a:t>
            </a:r>
          </a:p>
          <a:p>
            <a:pPr marL="0" indent="0"/>
            <a:r>
              <a:rPr lang="en-GB" sz="1400" dirty="0"/>
              <a:t>11          pizza = new </a:t>
            </a:r>
            <a:r>
              <a:rPr lang="en-GB" sz="1400" dirty="0" err="1"/>
              <a:t>VeggiePizza</a:t>
            </a:r>
            <a:r>
              <a:rPr lang="en-GB" sz="1400" dirty="0"/>
              <a:t>(); </a:t>
            </a:r>
          </a:p>
          <a:p>
            <a:pPr>
              <a:buAutoNum type="arabicPlain" startAt="12"/>
            </a:pPr>
            <a:r>
              <a:rPr lang="en-GB" sz="1400" dirty="0"/>
              <a:t>} </a:t>
            </a:r>
          </a:p>
          <a:p>
            <a:pPr marL="0" indent="0"/>
            <a:r>
              <a:rPr lang="en-GB" sz="1400" dirty="0"/>
              <a:t>13-17 ……..</a:t>
            </a:r>
          </a:p>
          <a:p>
            <a:pPr marL="0" indent="0"/>
            <a:r>
              <a:rPr lang="en-GB" sz="1400" dirty="0"/>
              <a:t>18       return pizza;</a:t>
            </a:r>
          </a:p>
          <a:p>
            <a:pPr marL="0" indent="0"/>
            <a:r>
              <a:rPr lang="en-GB" sz="1400" dirty="0"/>
              <a:t>14   } </a:t>
            </a:r>
          </a:p>
          <a:p>
            <a:pPr marL="0" indent="0"/>
            <a:r>
              <a:rPr lang="en-GB" sz="1400" dirty="0"/>
              <a:t>15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4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Design Pattern – Complex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Pizza Complex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497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Design Pattern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4179" y="4793728"/>
            <a:ext cx="2057400" cy="274637"/>
          </a:xfrm>
        </p:spPr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11A48AC-B790-484F-ABE1-487077649B81}"/>
              </a:ext>
            </a:extLst>
          </p:cNvPr>
          <p:cNvSpPr/>
          <p:nvPr/>
        </p:nvSpPr>
        <p:spPr bwMode="auto">
          <a:xfrm>
            <a:off x="1071940" y="2195607"/>
            <a:ext cx="183982" cy="215963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6D8DF-6D5A-474F-B61D-3592A9C93E9E}"/>
              </a:ext>
            </a:extLst>
          </p:cNvPr>
          <p:cNvCxnSpPr>
            <a:cxnSpLocks/>
          </p:cNvCxnSpPr>
          <p:nvPr/>
        </p:nvCxnSpPr>
        <p:spPr bwMode="auto">
          <a:xfrm>
            <a:off x="1163931" y="2411570"/>
            <a:ext cx="0" cy="14321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0741D-C3B9-134C-8ACD-CFDD28AAC844}"/>
              </a:ext>
            </a:extLst>
          </p:cNvPr>
          <p:cNvCxnSpPr>
            <a:cxnSpLocks/>
          </p:cNvCxnSpPr>
          <p:nvPr/>
        </p:nvCxnSpPr>
        <p:spPr bwMode="auto">
          <a:xfrm>
            <a:off x="7557571" y="632747"/>
            <a:ext cx="0" cy="14322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46B9B-9B19-2A48-A4E4-8434E3F02E70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 bwMode="auto">
          <a:xfrm flipV="1">
            <a:off x="2817369" y="1199449"/>
            <a:ext cx="2695652" cy="66004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5472BE-EC42-654A-801E-A7AB7534FD62}"/>
              </a:ext>
            </a:extLst>
          </p:cNvPr>
          <p:cNvGrpSpPr/>
          <p:nvPr/>
        </p:nvGrpSpPr>
        <p:grpSpPr>
          <a:xfrm>
            <a:off x="75452" y="2559610"/>
            <a:ext cx="1882043" cy="701380"/>
            <a:chOff x="5058808" y="2544095"/>
            <a:chExt cx="3097494" cy="13242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AAC321-9A1C-7E41-9EB6-DD98D6166120}"/>
                </a:ext>
              </a:extLst>
            </p:cNvPr>
            <p:cNvSpPr/>
            <p:nvPr/>
          </p:nvSpPr>
          <p:spPr bwMode="auto">
            <a:xfrm>
              <a:off x="5058809" y="2931522"/>
              <a:ext cx="3084722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E6D7E6-63BB-A640-8A1B-395207BD5ECA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NYStylePizzaFactory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E68859-7749-D447-AFCC-BE8D2977DD15}"/>
                </a:ext>
              </a:extLst>
            </p:cNvPr>
            <p:cNvSpPr/>
            <p:nvPr/>
          </p:nvSpPr>
          <p:spPr bwMode="auto">
            <a:xfrm>
              <a:off x="5071579" y="3389881"/>
              <a:ext cx="3084723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FD08FC-4322-E54A-9245-A4725688758D}"/>
              </a:ext>
            </a:extLst>
          </p:cNvPr>
          <p:cNvGrpSpPr/>
          <p:nvPr/>
        </p:nvGrpSpPr>
        <p:grpSpPr>
          <a:xfrm>
            <a:off x="723066" y="1198349"/>
            <a:ext cx="1889858" cy="997912"/>
            <a:chOff x="5058808" y="2544095"/>
            <a:chExt cx="3097494" cy="16559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F45F51-9073-0F44-B51D-2240A265192A}"/>
                </a:ext>
              </a:extLst>
            </p:cNvPr>
            <p:cNvSpPr/>
            <p:nvPr/>
          </p:nvSpPr>
          <p:spPr bwMode="auto">
            <a:xfrm>
              <a:off x="5058809" y="2931522"/>
              <a:ext cx="3084722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09AAC3-B450-B045-8ED6-B71B141D0DEA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PizzaStore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87ECE-7037-784E-ADD1-312DDC5DCCD5}"/>
                </a:ext>
              </a:extLst>
            </p:cNvPr>
            <p:cNvSpPr/>
            <p:nvPr/>
          </p:nvSpPr>
          <p:spPr bwMode="auto">
            <a:xfrm>
              <a:off x="5071579" y="3406338"/>
              <a:ext cx="3084723" cy="7936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orderPizza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void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35F92-6A5B-6941-BE2C-112EEF153F38}"/>
              </a:ext>
            </a:extLst>
          </p:cNvPr>
          <p:cNvGrpSpPr/>
          <p:nvPr/>
        </p:nvGrpSpPr>
        <p:grpSpPr>
          <a:xfrm>
            <a:off x="2049486" y="2554789"/>
            <a:ext cx="1874278" cy="706201"/>
            <a:chOff x="5058808" y="2544095"/>
            <a:chExt cx="3097494" cy="13242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504FC2-1DC0-F84B-A11A-6327E474B5AC}"/>
                </a:ext>
              </a:extLst>
            </p:cNvPr>
            <p:cNvSpPr/>
            <p:nvPr/>
          </p:nvSpPr>
          <p:spPr bwMode="auto">
            <a:xfrm>
              <a:off x="5058809" y="2931522"/>
              <a:ext cx="3084722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54A26D-1489-814E-86BD-779858A863B4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ChicagoPizzaFactory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029994-2BE1-264A-BB5A-77593CA1F356}"/>
                </a:ext>
              </a:extLst>
            </p:cNvPr>
            <p:cNvSpPr/>
            <p:nvPr/>
          </p:nvSpPr>
          <p:spPr bwMode="auto">
            <a:xfrm>
              <a:off x="5071579" y="3389881"/>
              <a:ext cx="3084723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</p:txBody>
        </p:sp>
      </p:grpSp>
      <p:sp>
        <p:nvSpPr>
          <p:cNvPr id="32" name="Triangle 31">
            <a:extLst>
              <a:ext uri="{FF2B5EF4-FFF2-40B4-BE49-F238E27FC236}">
                <a16:creationId xmlns:a16="http://schemas.microsoft.com/office/drawing/2014/main" id="{EAAAC0CB-5ACE-A64B-8251-654FD734410E}"/>
              </a:ext>
            </a:extLst>
          </p:cNvPr>
          <p:cNvSpPr/>
          <p:nvPr/>
        </p:nvSpPr>
        <p:spPr bwMode="auto">
          <a:xfrm>
            <a:off x="2176446" y="2173921"/>
            <a:ext cx="183982" cy="215963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208CE4-0C6A-2A4C-A697-7CA42502E71A}"/>
              </a:ext>
            </a:extLst>
          </p:cNvPr>
          <p:cNvCxnSpPr>
            <a:cxnSpLocks/>
          </p:cNvCxnSpPr>
          <p:nvPr/>
        </p:nvCxnSpPr>
        <p:spPr bwMode="auto">
          <a:xfrm>
            <a:off x="2268437" y="2389884"/>
            <a:ext cx="0" cy="14321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9138AE-6FC4-D543-8251-8756AAB4FC25}"/>
              </a:ext>
            </a:extLst>
          </p:cNvPr>
          <p:cNvGrpSpPr/>
          <p:nvPr/>
        </p:nvGrpSpPr>
        <p:grpSpPr>
          <a:xfrm>
            <a:off x="5513021" y="1082711"/>
            <a:ext cx="1889858" cy="1105546"/>
            <a:chOff x="5058808" y="2544095"/>
            <a:chExt cx="3097494" cy="18345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8A3A8C-F5EC-D443-9CA3-21294127543E}"/>
                </a:ext>
              </a:extLst>
            </p:cNvPr>
            <p:cNvSpPr/>
            <p:nvPr/>
          </p:nvSpPr>
          <p:spPr bwMode="auto">
            <a:xfrm>
              <a:off x="5058809" y="2931522"/>
              <a:ext cx="3084722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10F25F-D02B-4D46-9003-6D6CECFDA75C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Pizza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CF7F11-D097-224D-B8D5-027A21F98F3D}"/>
                </a:ext>
              </a:extLst>
            </p:cNvPr>
            <p:cNvSpPr/>
            <p:nvPr/>
          </p:nvSpPr>
          <p:spPr bwMode="auto">
            <a:xfrm>
              <a:off x="5071579" y="3369775"/>
              <a:ext cx="3084723" cy="10088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prepare : void</a:t>
              </a: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bake : void</a:t>
              </a: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box : void</a:t>
              </a:r>
            </a:p>
          </p:txBody>
        </p:sp>
      </p:grpSp>
      <p:sp>
        <p:nvSpPr>
          <p:cNvPr id="16" name="Diamond 15">
            <a:extLst>
              <a:ext uri="{FF2B5EF4-FFF2-40B4-BE49-F238E27FC236}">
                <a16:creationId xmlns:a16="http://schemas.microsoft.com/office/drawing/2014/main" id="{A0F9CFE9-081C-7448-8D5F-4FF65E8FFEC3}"/>
              </a:ext>
            </a:extLst>
          </p:cNvPr>
          <p:cNvSpPr/>
          <p:nvPr/>
        </p:nvSpPr>
        <p:spPr bwMode="auto">
          <a:xfrm>
            <a:off x="2424060" y="1789153"/>
            <a:ext cx="393309" cy="140681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7AF37-D80F-0545-86D3-32C713697C9D}"/>
              </a:ext>
            </a:extLst>
          </p:cNvPr>
          <p:cNvGrpSpPr/>
          <p:nvPr/>
        </p:nvGrpSpPr>
        <p:grpSpPr>
          <a:xfrm>
            <a:off x="4496110" y="3116090"/>
            <a:ext cx="1866549" cy="475633"/>
            <a:chOff x="5058808" y="2544095"/>
            <a:chExt cx="3084722" cy="8918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DD8E23-5C4C-5347-A57B-10ADFF2AB4B2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ChicagoVegiePizza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D325A0-AE5C-C745-A459-06849BC62252}"/>
                </a:ext>
              </a:extLst>
            </p:cNvPr>
            <p:cNvSpPr/>
            <p:nvPr/>
          </p:nvSpPr>
          <p:spPr bwMode="auto">
            <a:xfrm>
              <a:off x="5058808" y="2957535"/>
              <a:ext cx="3084722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D9178A-753E-844D-9CDE-5CFD222DBBDC}"/>
              </a:ext>
            </a:extLst>
          </p:cNvPr>
          <p:cNvGrpSpPr/>
          <p:nvPr/>
        </p:nvGrpSpPr>
        <p:grpSpPr>
          <a:xfrm>
            <a:off x="5687164" y="2586056"/>
            <a:ext cx="1866549" cy="453599"/>
            <a:chOff x="5058808" y="2544095"/>
            <a:chExt cx="3084722" cy="85056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B79C94-1BB8-DF44-B69A-923E74207401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ChicagoCheesePizza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B8F188-FA54-3342-9FAA-398139C5F5AB}"/>
                </a:ext>
              </a:extLst>
            </p:cNvPr>
            <p:cNvSpPr/>
            <p:nvPr/>
          </p:nvSpPr>
          <p:spPr bwMode="auto">
            <a:xfrm>
              <a:off x="5058808" y="2916218"/>
              <a:ext cx="3084722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</p:txBody>
        </p:sp>
      </p:grpSp>
      <p:sp>
        <p:nvSpPr>
          <p:cNvPr id="45" name="Triangle 44">
            <a:extLst>
              <a:ext uri="{FF2B5EF4-FFF2-40B4-BE49-F238E27FC236}">
                <a16:creationId xmlns:a16="http://schemas.microsoft.com/office/drawing/2014/main" id="{5328548F-3705-8340-8A30-A05BE834365E}"/>
              </a:ext>
            </a:extLst>
          </p:cNvPr>
          <p:cNvSpPr/>
          <p:nvPr/>
        </p:nvSpPr>
        <p:spPr bwMode="auto">
          <a:xfrm>
            <a:off x="5691189" y="2204376"/>
            <a:ext cx="183982" cy="215963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C12E73-FA75-E049-AF95-F7B8E0FD8E0A}"/>
              </a:ext>
            </a:extLst>
          </p:cNvPr>
          <p:cNvCxnSpPr>
            <a:cxnSpLocks/>
            <a:stCxn id="45" idx="3"/>
          </p:cNvCxnSpPr>
          <p:nvPr/>
        </p:nvCxnSpPr>
        <p:spPr bwMode="auto">
          <a:xfrm flipH="1">
            <a:off x="5227966" y="2420339"/>
            <a:ext cx="555214" cy="67420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B74FBA-53CD-7A49-BD8B-30EE5CC873E4}"/>
              </a:ext>
            </a:extLst>
          </p:cNvPr>
          <p:cNvCxnSpPr>
            <a:cxnSpLocks/>
            <a:stCxn id="45" idx="3"/>
          </p:cNvCxnSpPr>
          <p:nvPr/>
        </p:nvCxnSpPr>
        <p:spPr bwMode="auto">
          <a:xfrm>
            <a:off x="5783180" y="2420339"/>
            <a:ext cx="463223" cy="16571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992BFFE-57FD-F14F-ADCC-FD653986FE1A}"/>
              </a:ext>
            </a:extLst>
          </p:cNvPr>
          <p:cNvSpPr/>
          <p:nvPr/>
        </p:nvSpPr>
        <p:spPr bwMode="auto">
          <a:xfrm>
            <a:off x="3782903" y="3057567"/>
            <a:ext cx="382292" cy="151698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97ECD0-7B60-EB48-BC02-E6A74C0C612F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 bwMode="auto">
          <a:xfrm>
            <a:off x="4165195" y="3133416"/>
            <a:ext cx="330915" cy="33073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55847F-1BC0-E249-829B-B33BF83CAC1A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 bwMode="auto">
          <a:xfrm flipH="1">
            <a:off x="4165195" y="2689362"/>
            <a:ext cx="1521969" cy="44405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6A69A072-6BEA-4DB2-B960-C6BEE5B3A475}"/>
              </a:ext>
            </a:extLst>
          </p:cNvPr>
          <p:cNvSpPr/>
          <p:nvPr/>
        </p:nvSpPr>
        <p:spPr bwMode="auto">
          <a:xfrm flipV="1">
            <a:off x="1255922" y="3272159"/>
            <a:ext cx="382292" cy="151697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9BB1CB-4CE0-4B64-B3F5-9DC369CF1A01}"/>
              </a:ext>
            </a:extLst>
          </p:cNvPr>
          <p:cNvGrpSpPr/>
          <p:nvPr/>
        </p:nvGrpSpPr>
        <p:grpSpPr>
          <a:xfrm>
            <a:off x="2705451" y="3826698"/>
            <a:ext cx="1866549" cy="475633"/>
            <a:chOff x="5058808" y="2544095"/>
            <a:chExt cx="3084722" cy="89187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704CA6-6C25-40AD-B265-C7D8E41B869E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NewYorkVegiePizza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6964BCE-A0D9-4ED1-A5DF-DCE3DF250427}"/>
                </a:ext>
              </a:extLst>
            </p:cNvPr>
            <p:cNvSpPr/>
            <p:nvPr/>
          </p:nvSpPr>
          <p:spPr bwMode="auto">
            <a:xfrm>
              <a:off x="5058808" y="2957535"/>
              <a:ext cx="3084722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createPizza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4CCEE6-14D0-40DB-9544-632FA9EA95B9}"/>
              </a:ext>
            </a:extLst>
          </p:cNvPr>
          <p:cNvCxnSpPr>
            <a:cxnSpLocks/>
            <a:endCxn id="50" idx="0"/>
          </p:cNvCxnSpPr>
          <p:nvPr/>
        </p:nvCxnSpPr>
        <p:spPr bwMode="auto">
          <a:xfrm>
            <a:off x="1447068" y="3420985"/>
            <a:ext cx="2191658" cy="40571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6ECD3A-F3D6-4230-96FB-EF5D74F0300A}"/>
              </a:ext>
            </a:extLst>
          </p:cNvPr>
          <p:cNvCxnSpPr>
            <a:cxnSpLocks/>
            <a:stCxn id="45" idx="3"/>
            <a:endCxn id="50" idx="0"/>
          </p:cNvCxnSpPr>
          <p:nvPr/>
        </p:nvCxnSpPr>
        <p:spPr bwMode="auto">
          <a:xfrm flipH="1">
            <a:off x="3638726" y="2420339"/>
            <a:ext cx="2144454" cy="140635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57420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Factory Design Pattern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74179" y="4793728"/>
            <a:ext cx="2057400" cy="274637"/>
          </a:xfrm>
        </p:spPr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49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0741D-C3B9-134C-8ACD-CFDD28AAC844}"/>
              </a:ext>
            </a:extLst>
          </p:cNvPr>
          <p:cNvCxnSpPr>
            <a:cxnSpLocks/>
          </p:cNvCxnSpPr>
          <p:nvPr/>
        </p:nvCxnSpPr>
        <p:spPr bwMode="auto">
          <a:xfrm>
            <a:off x="7557571" y="632747"/>
            <a:ext cx="0" cy="14322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46B9B-9B19-2A48-A4E4-8434E3F02E70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 bwMode="auto">
          <a:xfrm flipV="1">
            <a:off x="3006231" y="1199449"/>
            <a:ext cx="2506790" cy="4639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FD08FC-4322-E54A-9245-A4725688758D}"/>
              </a:ext>
            </a:extLst>
          </p:cNvPr>
          <p:cNvGrpSpPr/>
          <p:nvPr/>
        </p:nvGrpSpPr>
        <p:grpSpPr>
          <a:xfrm>
            <a:off x="558213" y="1082711"/>
            <a:ext cx="2062502" cy="1195176"/>
            <a:chOff x="4775843" y="2544095"/>
            <a:chExt cx="3380459" cy="16559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F45F51-9073-0F44-B51D-2240A265192A}"/>
                </a:ext>
              </a:extLst>
            </p:cNvPr>
            <p:cNvSpPr/>
            <p:nvPr/>
          </p:nvSpPr>
          <p:spPr bwMode="auto">
            <a:xfrm>
              <a:off x="4775845" y="2931522"/>
              <a:ext cx="3367686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09AAC3-B450-B045-8ED6-B71B141D0DEA}"/>
                </a:ext>
              </a:extLst>
            </p:cNvPr>
            <p:cNvSpPr/>
            <p:nvPr/>
          </p:nvSpPr>
          <p:spPr bwMode="auto">
            <a:xfrm>
              <a:off x="4775843" y="2544095"/>
              <a:ext cx="3367687" cy="3874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OrderCoffee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87ECE-7037-784E-ADD1-312DDC5DCCD5}"/>
                </a:ext>
              </a:extLst>
            </p:cNvPr>
            <p:cNvSpPr/>
            <p:nvPr/>
          </p:nvSpPr>
          <p:spPr bwMode="auto">
            <a:xfrm>
              <a:off x="4775845" y="3406338"/>
              <a:ext cx="3380457" cy="7936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100" dirty="0" err="1">
                  <a:ea typeface="ＭＳ Ｐゴシック" charset="-128"/>
                  <a:cs typeface="ＭＳ Ｐゴシック" charset="-128"/>
                </a:rPr>
                <a:t>createCofffee</a:t>
              </a:r>
              <a:r>
                <a:rPr lang="en-US" sz="1100" dirty="0">
                  <a:ea typeface="ＭＳ Ｐゴシック" charset="-128"/>
                  <a:cs typeface="ＭＳ Ｐゴシック" charset="-128"/>
                </a:rPr>
                <a:t> : Coffee</a:t>
              </a: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orderCoffee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Coffee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B35F92-6A5B-6941-BE2C-112EEF153F38}"/>
              </a:ext>
            </a:extLst>
          </p:cNvPr>
          <p:cNvGrpSpPr/>
          <p:nvPr/>
        </p:nvGrpSpPr>
        <p:grpSpPr>
          <a:xfrm>
            <a:off x="631154" y="2684824"/>
            <a:ext cx="2130717" cy="715198"/>
            <a:chOff x="4015347" y="2461568"/>
            <a:chExt cx="3099695" cy="13410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504FC2-1DC0-F84B-A11A-6327E474B5AC}"/>
                </a:ext>
              </a:extLst>
            </p:cNvPr>
            <p:cNvSpPr/>
            <p:nvPr/>
          </p:nvSpPr>
          <p:spPr bwMode="auto">
            <a:xfrm>
              <a:off x="4030320" y="2848994"/>
              <a:ext cx="3084722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54A26D-1489-814E-86BD-779858A863B4}"/>
                </a:ext>
              </a:extLst>
            </p:cNvPr>
            <p:cNvSpPr/>
            <p:nvPr/>
          </p:nvSpPr>
          <p:spPr bwMode="auto">
            <a:xfrm>
              <a:off x="4030320" y="2461568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CoffeeFactory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029994-2BE1-264A-BB5A-77593CA1F356}"/>
                </a:ext>
              </a:extLst>
            </p:cNvPr>
            <p:cNvSpPr/>
            <p:nvPr/>
          </p:nvSpPr>
          <p:spPr bwMode="auto">
            <a:xfrm>
              <a:off x="4015347" y="3324225"/>
              <a:ext cx="3084722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createCoffee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Pizza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208CE4-0C6A-2A4C-A697-7CA42502E71A}"/>
              </a:ext>
            </a:extLst>
          </p:cNvPr>
          <p:cNvCxnSpPr>
            <a:cxnSpLocks/>
          </p:cNvCxnSpPr>
          <p:nvPr/>
        </p:nvCxnSpPr>
        <p:spPr bwMode="auto">
          <a:xfrm>
            <a:off x="1609667" y="2479806"/>
            <a:ext cx="0" cy="14321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9138AE-6FC4-D543-8251-8756AAB4FC25}"/>
              </a:ext>
            </a:extLst>
          </p:cNvPr>
          <p:cNvGrpSpPr/>
          <p:nvPr/>
        </p:nvGrpSpPr>
        <p:grpSpPr>
          <a:xfrm>
            <a:off x="5513021" y="1082711"/>
            <a:ext cx="1889858" cy="1105546"/>
            <a:chOff x="5058808" y="2544095"/>
            <a:chExt cx="3097494" cy="18345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8A3A8C-F5EC-D443-9CA3-21294127543E}"/>
                </a:ext>
              </a:extLst>
            </p:cNvPr>
            <p:cNvSpPr/>
            <p:nvPr/>
          </p:nvSpPr>
          <p:spPr bwMode="auto">
            <a:xfrm>
              <a:off x="5058809" y="2931522"/>
              <a:ext cx="3084722" cy="4514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10F25F-D02B-4D46-9003-6D6CECFDA75C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Coffee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CF7F11-D097-224D-B8D5-027A21F98F3D}"/>
                </a:ext>
              </a:extLst>
            </p:cNvPr>
            <p:cNvSpPr/>
            <p:nvPr/>
          </p:nvSpPr>
          <p:spPr bwMode="auto">
            <a:xfrm>
              <a:off x="5071579" y="3369775"/>
              <a:ext cx="3084723" cy="10088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 err="1">
                  <a:ea typeface="ＭＳ Ｐゴシック" charset="-128"/>
                  <a:cs typeface="ＭＳ Ｐゴシック" charset="-128"/>
                </a:rPr>
                <a:t>getName</a:t>
              </a:r>
              <a:r>
                <a:rPr lang="en-US" sz="1200" dirty="0">
                  <a:ea typeface="ＭＳ Ｐゴシック" charset="-128"/>
                  <a:cs typeface="ＭＳ Ｐゴシック" charset="-128"/>
                </a:rPr>
                <a:t> : void</a:t>
              </a: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prepare : void</a:t>
              </a:r>
            </a:p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serve : void</a:t>
              </a:r>
            </a:p>
          </p:txBody>
        </p:sp>
      </p:grpSp>
      <p:sp>
        <p:nvSpPr>
          <p:cNvPr id="16" name="Diamond 15">
            <a:extLst>
              <a:ext uri="{FF2B5EF4-FFF2-40B4-BE49-F238E27FC236}">
                <a16:creationId xmlns:a16="http://schemas.microsoft.com/office/drawing/2014/main" id="{A0F9CFE9-081C-7448-8D5F-4FF65E8FFEC3}"/>
              </a:ext>
            </a:extLst>
          </p:cNvPr>
          <p:cNvSpPr/>
          <p:nvPr/>
        </p:nvSpPr>
        <p:spPr bwMode="auto">
          <a:xfrm>
            <a:off x="2612922" y="1175506"/>
            <a:ext cx="393309" cy="140681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7AF37-D80F-0545-86D3-32C713697C9D}"/>
              </a:ext>
            </a:extLst>
          </p:cNvPr>
          <p:cNvGrpSpPr/>
          <p:nvPr/>
        </p:nvGrpSpPr>
        <p:grpSpPr>
          <a:xfrm>
            <a:off x="4074850" y="3622117"/>
            <a:ext cx="2287809" cy="475633"/>
            <a:chOff x="5058808" y="2544095"/>
            <a:chExt cx="3084722" cy="8918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DD8E23-5C4C-5347-A57B-10ADFF2AB4B2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Espresso</a:t>
              </a:r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D325A0-AE5C-C745-A459-06849BC62252}"/>
                </a:ext>
              </a:extLst>
            </p:cNvPr>
            <p:cNvSpPr/>
            <p:nvPr/>
          </p:nvSpPr>
          <p:spPr bwMode="auto">
            <a:xfrm>
              <a:off x="5058808" y="2957535"/>
              <a:ext cx="3084722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prepare : Void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D9178A-753E-844D-9CDE-5CFD222DBBDC}"/>
              </a:ext>
            </a:extLst>
          </p:cNvPr>
          <p:cNvGrpSpPr/>
          <p:nvPr/>
        </p:nvGrpSpPr>
        <p:grpSpPr>
          <a:xfrm>
            <a:off x="6543532" y="3598971"/>
            <a:ext cx="2120580" cy="481378"/>
            <a:chOff x="5058807" y="2544095"/>
            <a:chExt cx="3084723" cy="90265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B79C94-1BB8-DF44-B69A-923E74207401}"/>
                </a:ext>
              </a:extLst>
            </p:cNvPr>
            <p:cNvSpPr/>
            <p:nvPr/>
          </p:nvSpPr>
          <p:spPr bwMode="auto">
            <a:xfrm>
              <a:off x="5058808" y="2544095"/>
              <a:ext cx="3084722" cy="3874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Capuccino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B8F188-FA54-3342-9FAA-398139C5F5AB}"/>
                </a:ext>
              </a:extLst>
            </p:cNvPr>
            <p:cNvSpPr/>
            <p:nvPr/>
          </p:nvSpPr>
          <p:spPr bwMode="auto">
            <a:xfrm>
              <a:off x="5058807" y="2968308"/>
              <a:ext cx="3084722" cy="4784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hangingPunct="0">
                <a:buFont typeface="System Font Regular"/>
                <a:buChar char="+"/>
              </a:pPr>
              <a:r>
                <a:rPr lang="en-US" sz="1200" dirty="0">
                  <a:ea typeface="ＭＳ Ｐゴシック" charset="-128"/>
                  <a:cs typeface="ＭＳ Ｐゴシック" charset="-128"/>
                </a:rPr>
                <a:t>prepare : Void</a:t>
              </a:r>
            </a:p>
          </p:txBody>
        </p:sp>
      </p:grpSp>
      <p:sp>
        <p:nvSpPr>
          <p:cNvPr id="45" name="Triangle 44">
            <a:extLst>
              <a:ext uri="{FF2B5EF4-FFF2-40B4-BE49-F238E27FC236}">
                <a16:creationId xmlns:a16="http://schemas.microsoft.com/office/drawing/2014/main" id="{5328548F-3705-8340-8A30-A05BE834365E}"/>
              </a:ext>
            </a:extLst>
          </p:cNvPr>
          <p:cNvSpPr/>
          <p:nvPr/>
        </p:nvSpPr>
        <p:spPr bwMode="auto">
          <a:xfrm>
            <a:off x="6374179" y="2185234"/>
            <a:ext cx="183982" cy="215963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C12E73-FA75-E049-AF95-F7B8E0FD8E0A}"/>
              </a:ext>
            </a:extLst>
          </p:cNvPr>
          <p:cNvCxnSpPr>
            <a:cxnSpLocks/>
            <a:stCxn id="45" idx="3"/>
            <a:endCxn id="40" idx="0"/>
          </p:cNvCxnSpPr>
          <p:nvPr/>
        </p:nvCxnSpPr>
        <p:spPr bwMode="auto">
          <a:xfrm flipH="1">
            <a:off x="5218755" y="2401197"/>
            <a:ext cx="1247415" cy="122092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B74FBA-53CD-7A49-BD8B-30EE5CC873E4}"/>
              </a:ext>
            </a:extLst>
          </p:cNvPr>
          <p:cNvCxnSpPr>
            <a:cxnSpLocks/>
            <a:stCxn id="45" idx="3"/>
            <a:endCxn id="43" idx="0"/>
          </p:cNvCxnSpPr>
          <p:nvPr/>
        </p:nvCxnSpPr>
        <p:spPr bwMode="auto">
          <a:xfrm>
            <a:off x="6466170" y="2401197"/>
            <a:ext cx="1137652" cy="119777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97ECD0-7B60-EB48-BC02-E6A74C0C612F}"/>
              </a:ext>
            </a:extLst>
          </p:cNvPr>
          <p:cNvCxnSpPr>
            <a:cxnSpLocks/>
            <a:endCxn id="41" idx="1"/>
          </p:cNvCxnSpPr>
          <p:nvPr/>
        </p:nvCxnSpPr>
        <p:spPr bwMode="auto">
          <a:xfrm flipH="1">
            <a:off x="4074850" y="3639443"/>
            <a:ext cx="90345" cy="33073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5AAB12DD-7502-4975-ADEE-195D9E60B595}"/>
              </a:ext>
            </a:extLst>
          </p:cNvPr>
          <p:cNvSpPr/>
          <p:nvPr/>
        </p:nvSpPr>
        <p:spPr bwMode="auto">
          <a:xfrm>
            <a:off x="1388912" y="2287784"/>
            <a:ext cx="393309" cy="140681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00AD4E9D-FC2C-4D95-B0AD-B4B7DAE59E50}"/>
              </a:ext>
            </a:extLst>
          </p:cNvPr>
          <p:cNvSpPr/>
          <p:nvPr/>
        </p:nvSpPr>
        <p:spPr bwMode="auto">
          <a:xfrm>
            <a:off x="2761871" y="2683428"/>
            <a:ext cx="393309" cy="122189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10E7C3-57E5-47DD-96B9-69A7826E84CD}"/>
              </a:ext>
            </a:extLst>
          </p:cNvPr>
          <p:cNvCxnSpPr>
            <a:cxnSpLocks/>
            <a:stCxn id="52" idx="3"/>
            <a:endCxn id="40" idx="0"/>
          </p:cNvCxnSpPr>
          <p:nvPr/>
        </p:nvCxnSpPr>
        <p:spPr bwMode="auto">
          <a:xfrm>
            <a:off x="3155180" y="2744523"/>
            <a:ext cx="2063575" cy="87759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72F13D-6DCE-4210-BF8B-C123BFDE68B7}"/>
              </a:ext>
            </a:extLst>
          </p:cNvPr>
          <p:cNvCxnSpPr>
            <a:cxnSpLocks/>
            <a:stCxn id="52" idx="3"/>
            <a:endCxn id="43" idx="0"/>
          </p:cNvCxnSpPr>
          <p:nvPr/>
        </p:nvCxnSpPr>
        <p:spPr bwMode="auto">
          <a:xfrm>
            <a:off x="3155180" y="2744523"/>
            <a:ext cx="4448642" cy="85444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458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70177"/>
            <a:ext cx="8329241" cy="3823551"/>
          </a:xfrm>
        </p:spPr>
        <p:txBody>
          <a:bodyPr/>
          <a:lstStyle/>
          <a:p>
            <a:r>
              <a:rPr lang="en-GB" sz="2400" dirty="0"/>
              <a:t>Adapter</a:t>
            </a:r>
            <a:endParaRPr lang="en-GB" dirty="0"/>
          </a:p>
          <a:p>
            <a:r>
              <a:rPr lang="en-GB" dirty="0"/>
              <a:t>Decorator</a:t>
            </a:r>
          </a:p>
          <a:p>
            <a:r>
              <a:rPr lang="en-GB" dirty="0"/>
              <a:t>Composite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B5121-0DEB-DA4C-BEF1-A408D385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273838"/>
            <a:ext cx="2329840" cy="29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Design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Grocery shopping items, models of cars,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Defines an interface for creating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Lets the classes that implement the interface decide which class to instantiate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Factory method lets a class defer instantiation to subclasses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647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Design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new vegetarian store opens that offers New York and Chicago pizza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156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Factory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https://stgit.dcs.gla.ac.uk/oose-2021-22-teaching-team/factorypizza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571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Factory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F25-F330-EF4E-AF84-3F742D4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71F-C2A9-5645-970D-5F1FC3A6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52890" cy="351962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https://www.gla.ac.uk/myglasgow/library/</a:t>
            </a:r>
            <a:endParaRPr lang="en-GB" dirty="0"/>
          </a:p>
          <a:p>
            <a:pPr algn="l"/>
            <a:r>
              <a:rPr lang="en-US" b="0" i="0" dirty="0">
                <a:effectLst/>
              </a:rPr>
              <a:t>Head First Design Patterns by </a:t>
            </a:r>
            <a:r>
              <a:rPr lang="en-US" b="0" i="0" u="none" strike="noStrike" dirty="0">
                <a:effectLst/>
              </a:rPr>
              <a:t>Freeman, Eric</a:t>
            </a:r>
            <a:r>
              <a:rPr lang="en-US" b="0" i="0" dirty="0">
                <a:effectLst/>
              </a:rPr>
              <a:t>; </a:t>
            </a:r>
            <a:r>
              <a:rPr lang="en-US" b="0" i="0" u="none" strike="noStrike" dirty="0">
                <a:effectLst/>
              </a:rPr>
              <a:t>Robson, Elisabeth</a:t>
            </a:r>
            <a:r>
              <a:rPr lang="en-US" b="0" i="0" dirty="0">
                <a:effectLst/>
              </a:rPr>
              <a:t>; </a:t>
            </a:r>
            <a:r>
              <a:rPr lang="en-US" b="0" i="0" u="none" strike="noStrike" dirty="0">
                <a:effectLst/>
              </a:rPr>
              <a:t>Sierra, Kathy</a:t>
            </a:r>
            <a:r>
              <a:rPr lang="en-US" b="0" i="0" dirty="0">
                <a:effectLst/>
              </a:rPr>
              <a:t> ; </a:t>
            </a:r>
            <a:r>
              <a:rPr lang="en-US" b="0" i="0" u="none" strike="noStrike" dirty="0">
                <a:effectLst/>
              </a:rPr>
              <a:t>More...</a:t>
            </a:r>
            <a:r>
              <a:rPr lang="en-US" b="0" i="0" dirty="0">
                <a:effectLst/>
              </a:rPr>
              <a:t>2009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4 The Factory Design Pattern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5 pg171 - pg179 - The Singleton Design Pattern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26FB-5641-7746-9425-2AF7F96B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</a:t>
            </a:r>
            <a:r>
              <a:rPr lang="en-GB" dirty="0" err="1"/>
              <a:t>Behavioral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970177"/>
            <a:ext cx="8329241" cy="3823551"/>
          </a:xfrm>
        </p:spPr>
        <p:txBody>
          <a:bodyPr/>
          <a:lstStyle/>
          <a:p>
            <a:r>
              <a:rPr lang="en-GB" sz="2400" dirty="0"/>
              <a:t>State</a:t>
            </a:r>
          </a:p>
          <a:p>
            <a:r>
              <a:rPr lang="en-GB" dirty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B5121-0DEB-DA4C-BEF1-A408D385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273838"/>
            <a:ext cx="2329840" cy="29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/>
              <a:t>Only one instance is ever created</a:t>
            </a:r>
          </a:p>
          <a:p>
            <a:r>
              <a:rPr lang="en-GB" sz="2400" dirty="0">
                <a:latin typeface="Arial"/>
                <a:cs typeface="Arial"/>
              </a:rPr>
              <a:t>When first called and instance is null a instance is created</a:t>
            </a:r>
            <a:endParaRPr lang="en-GB" sz="2400" dirty="0"/>
          </a:p>
          <a:p>
            <a:r>
              <a:rPr lang="en-GB" sz="2400" dirty="0">
                <a:latin typeface="Arial"/>
                <a:cs typeface="Arial"/>
              </a:rPr>
              <a:t>Allow to access the one instance with out creating another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91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 lIns="91440" tIns="45720" rIns="91440" bIns="45720" anchor="t"/>
          <a:lstStyle/>
          <a:p>
            <a:r>
              <a:rPr lang="en-GB" sz="2400" dirty="0">
                <a:latin typeface="Arial"/>
                <a:cs typeface="Arial"/>
              </a:rPr>
              <a:t>Private constructor, so multiple instance can not be created</a:t>
            </a:r>
          </a:p>
          <a:p>
            <a:r>
              <a:rPr lang="en-GB" dirty="0">
                <a:latin typeface="Arial"/>
                <a:cs typeface="Arial"/>
              </a:rPr>
              <a:t>Private Static unique instance </a:t>
            </a:r>
            <a:endParaRPr lang="en-GB" sz="2400" dirty="0">
              <a:latin typeface="Arial"/>
              <a:cs typeface="Arial"/>
            </a:endParaRPr>
          </a:p>
          <a:p>
            <a:r>
              <a:rPr lang="en-GB" sz="2400" dirty="0">
                <a:latin typeface="Arial"/>
                <a:cs typeface="Arial"/>
              </a:rPr>
              <a:t>Public static </a:t>
            </a:r>
            <a:r>
              <a:rPr lang="en-GB" dirty="0" err="1">
                <a:latin typeface="Arial"/>
                <a:cs typeface="Arial"/>
              </a:rPr>
              <a:t>g</a:t>
            </a:r>
            <a:r>
              <a:rPr lang="en-GB" sz="2400" dirty="0" err="1">
                <a:latin typeface="Arial"/>
                <a:cs typeface="Arial"/>
              </a:rPr>
              <a:t>etInstance</a:t>
            </a:r>
            <a:r>
              <a:rPr lang="en-GB" sz="2400" dirty="0">
                <a:latin typeface="Arial"/>
                <a:cs typeface="Arial"/>
              </a:rPr>
              <a:t> retrieves the one instance</a:t>
            </a:r>
          </a:p>
          <a:p>
            <a:pPr lvl="1"/>
            <a:r>
              <a:rPr lang="en-GB" dirty="0">
                <a:latin typeface="Arial"/>
                <a:cs typeface="Arial"/>
              </a:rPr>
              <a:t>If unique instance is null create new instance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79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 Patterns – Singleton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Connection pools and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Logging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Registry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Device Drivers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90157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B0F5DF-3ABE-4504-BEB6-86724299A529}"/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31049</TotalTime>
  <Words>2732</Words>
  <Application>Microsoft Office PowerPoint</Application>
  <PresentationFormat>On-screen Show (16:9)</PresentationFormat>
  <Paragraphs>516</Paragraphs>
  <Slides>54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System Font Regular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Design Patterns – Creational</vt:lpstr>
      <vt:lpstr>Design Patterns – Structural</vt:lpstr>
      <vt:lpstr>Design Patterns – Behavioral</vt:lpstr>
      <vt:lpstr>Design Patterns – Singleton</vt:lpstr>
      <vt:lpstr>Design Patterns – Singleton</vt:lpstr>
      <vt:lpstr>Design Patterns – Singleton - Examples</vt:lpstr>
      <vt:lpstr>Design Patterns - Singleton</vt:lpstr>
      <vt:lpstr>Design Patterns – Java Singleton</vt:lpstr>
      <vt:lpstr>Interface – Card Game Singleton</vt:lpstr>
      <vt:lpstr>Singleton - Example</vt:lpstr>
      <vt:lpstr>Singleton - Discuss</vt:lpstr>
      <vt:lpstr>Singleton - Solution</vt:lpstr>
      <vt:lpstr>Singleton - Dangers</vt:lpstr>
      <vt:lpstr>Singleton – Any Questions</vt:lpstr>
      <vt:lpstr>Creating Objects</vt:lpstr>
      <vt:lpstr>New Operator</vt:lpstr>
      <vt:lpstr>Factory Why</vt:lpstr>
      <vt:lpstr>New Operator – Conditional Logic </vt:lpstr>
      <vt:lpstr>New Operator – Conditional Logic </vt:lpstr>
      <vt:lpstr>New Operator – Conditional Logic </vt:lpstr>
      <vt:lpstr>Factory Design Pattern</vt:lpstr>
      <vt:lpstr>New Operator – Conditional Logic </vt:lpstr>
      <vt:lpstr>Simple Factory Design Pattern</vt:lpstr>
      <vt:lpstr>Simple Factory Design Pattern</vt:lpstr>
      <vt:lpstr>Factory Design Pattern</vt:lpstr>
      <vt:lpstr>Factory Design Pattern - Product</vt:lpstr>
      <vt:lpstr>Factory Design Pattern - Product</vt:lpstr>
      <vt:lpstr>Factory Design Pattern - Product</vt:lpstr>
      <vt:lpstr>Factory Design Pattern - Factory</vt:lpstr>
      <vt:lpstr>Factory Design Pattern – Client/Store</vt:lpstr>
      <vt:lpstr>Factory Design Pattern - Product</vt:lpstr>
      <vt:lpstr>Factory Design Pattern - Pizza</vt:lpstr>
      <vt:lpstr>Factory Design Pattern - Product</vt:lpstr>
      <vt:lpstr>Factory Design Pattern - Product</vt:lpstr>
      <vt:lpstr>Factory Design Pattern - Product</vt:lpstr>
      <vt:lpstr>Factory Design Pattern - Factory</vt:lpstr>
      <vt:lpstr>Factory Design Pattern – Client/Store</vt:lpstr>
      <vt:lpstr>Factory - Example</vt:lpstr>
      <vt:lpstr>Factory Design Pattern - Product</vt:lpstr>
      <vt:lpstr>Simple Factory Design Pattern</vt:lpstr>
      <vt:lpstr>Simple Factory Design Pattern</vt:lpstr>
      <vt:lpstr>Simple Factory Design Pattern</vt:lpstr>
      <vt:lpstr>Factory Design Pattern</vt:lpstr>
      <vt:lpstr>Factory Design Pattern – Complex Example</vt:lpstr>
      <vt:lpstr>Factory Design Pattern</vt:lpstr>
      <vt:lpstr>Simple Factory Design Pattern</vt:lpstr>
      <vt:lpstr>Factory Design Pattern</vt:lpstr>
      <vt:lpstr>Factory Design Pattern</vt:lpstr>
      <vt:lpstr>Factory - Example</vt:lpstr>
      <vt:lpstr>Factory – Any Questions</vt:lpstr>
      <vt:lpstr>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30</cp:revision>
  <dcterms:created xsi:type="dcterms:W3CDTF">2016-02-16T11:44:26Z</dcterms:created>
  <dcterms:modified xsi:type="dcterms:W3CDTF">2022-03-02T14:07:04Z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