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332" r:id="rId6"/>
    <p:sldId id="285" r:id="rId7"/>
    <p:sldId id="355" r:id="rId8"/>
    <p:sldId id="284" r:id="rId9"/>
    <p:sldId id="345" r:id="rId10"/>
    <p:sldId id="288" r:id="rId11"/>
    <p:sldId id="346" r:id="rId12"/>
    <p:sldId id="354" r:id="rId13"/>
    <p:sldId id="353" r:id="rId14"/>
    <p:sldId id="352" r:id="rId15"/>
    <p:sldId id="350" r:id="rId16"/>
    <p:sldId id="286" r:id="rId17"/>
    <p:sldId id="333" r:id="rId18"/>
    <p:sldId id="351" r:id="rId19"/>
    <p:sldId id="334" r:id="rId20"/>
    <p:sldId id="298" r:id="rId21"/>
    <p:sldId id="356" r:id="rId2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</p14:sldIdLst>
        </p14:section>
        <p14:section name="Untitled Section" id="{81482150-BCB1-694E-998B-D77A460E4567}">
          <p14:sldIdLst>
            <p14:sldId id="332"/>
            <p14:sldId id="285"/>
            <p14:sldId id="355"/>
            <p14:sldId id="284"/>
            <p14:sldId id="345"/>
            <p14:sldId id="288"/>
            <p14:sldId id="346"/>
            <p14:sldId id="354"/>
            <p14:sldId id="353"/>
            <p14:sldId id="352"/>
            <p14:sldId id="350"/>
            <p14:sldId id="286"/>
            <p14:sldId id="333"/>
            <p14:sldId id="351"/>
            <p14:sldId id="334"/>
            <p14:sldId id="298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2013" autoAdjust="0"/>
  </p:normalViewPr>
  <p:slideViewPr>
    <p:cSldViewPr snapToGrid="0">
      <p:cViewPr varScale="1">
        <p:scale>
          <a:sx n="108" d="100"/>
          <a:sy n="108" d="100"/>
        </p:scale>
        <p:origin x="17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8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7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git.dcs.gla.ac.uk/oose-2021-22-teaching-team/singletonrockpaperscissors" TargetMode="External"/><Relationship Id="rId2" Type="http://schemas.openxmlformats.org/officeDocument/2006/relationships/hyperlink" Target="https://stgit.dcs.gla.ac.uk/oose-2021-22-teaching-team/singletonexampl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.ac.uk/myglasgow/library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git.dcs.gla.ac.uk/DerekSomerville/statecardgamesolu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Singleton and Factory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 lIns="91440" tIns="45720" rIns="91440" bIns="45720" anchor="t"/>
          <a:lstStyle/>
          <a:p>
            <a:r>
              <a:rPr lang="en-GB" sz="2400" dirty="0"/>
              <a:t>Only one instance is ever created</a:t>
            </a:r>
          </a:p>
          <a:p>
            <a:r>
              <a:rPr lang="en-GB" sz="2400" dirty="0">
                <a:latin typeface="Arial"/>
                <a:cs typeface="Arial"/>
              </a:rPr>
              <a:t>When first called and instance is null a instance is created</a:t>
            </a:r>
            <a:endParaRPr lang="en-GB" sz="2400" dirty="0"/>
          </a:p>
          <a:p>
            <a:r>
              <a:rPr lang="en-GB" sz="2400" dirty="0">
                <a:latin typeface="Arial"/>
                <a:cs typeface="Arial"/>
              </a:rPr>
              <a:t>Allow to access the one instance with out creating another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9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 lIns="91440" tIns="45720" rIns="91440" bIns="45720" anchor="t"/>
          <a:lstStyle/>
          <a:p>
            <a:r>
              <a:rPr lang="en-GB" sz="2400" dirty="0">
                <a:latin typeface="Arial"/>
                <a:cs typeface="Arial"/>
              </a:rPr>
              <a:t>Private constructor, so multiple instance can not be created</a:t>
            </a:r>
          </a:p>
          <a:p>
            <a:r>
              <a:rPr lang="en-GB" dirty="0">
                <a:latin typeface="Arial"/>
                <a:cs typeface="Arial"/>
              </a:rPr>
              <a:t>Private Static unique instance </a:t>
            </a:r>
            <a:endParaRPr lang="en-GB" sz="2400" dirty="0">
              <a:latin typeface="Arial"/>
              <a:cs typeface="Arial"/>
            </a:endParaRPr>
          </a:p>
          <a:p>
            <a:r>
              <a:rPr lang="en-GB" sz="2400" dirty="0">
                <a:latin typeface="Arial"/>
                <a:cs typeface="Arial"/>
              </a:rPr>
              <a:t>Public static </a:t>
            </a:r>
            <a:r>
              <a:rPr lang="en-GB" dirty="0" err="1">
                <a:latin typeface="Arial"/>
                <a:cs typeface="Arial"/>
              </a:rPr>
              <a:t>g</a:t>
            </a:r>
            <a:r>
              <a:rPr lang="en-GB" sz="2400" dirty="0" err="1">
                <a:latin typeface="Arial"/>
                <a:cs typeface="Arial"/>
              </a:rPr>
              <a:t>etInstance</a:t>
            </a:r>
            <a:r>
              <a:rPr lang="en-GB" sz="2400" dirty="0">
                <a:latin typeface="Arial"/>
                <a:cs typeface="Arial"/>
              </a:rPr>
              <a:t> retrieves the one instance</a:t>
            </a:r>
          </a:p>
          <a:p>
            <a:pPr lvl="1"/>
            <a:r>
              <a:rPr lang="en-GB" dirty="0">
                <a:latin typeface="Arial"/>
                <a:cs typeface="Arial"/>
              </a:rPr>
              <a:t>If unique instance is null create new instance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79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Connection pools and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Logging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Registry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Device Drivers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9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-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Other classes can create multiple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They have a Public Constructor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Singleton a private constructor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41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Java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43508"/>
            <a:ext cx="8329241" cy="351962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800" dirty="0"/>
              <a:t>Public </a:t>
            </a:r>
            <a:r>
              <a:rPr lang="en-GB" sz="1800" dirty="0" err="1"/>
              <a:t>SingletonExample</a:t>
            </a:r>
            <a:r>
              <a:rPr lang="en-GB" sz="1800" dirty="0"/>
              <a:t>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private static </a:t>
            </a:r>
            <a:r>
              <a:rPr lang="en-GB" sz="1800"/>
              <a:t>SingletonExample </a:t>
            </a:r>
            <a:r>
              <a:rPr lang="en-GB" sz="1800" dirty="0" err="1"/>
              <a:t>uniqueInstance</a:t>
            </a:r>
            <a:r>
              <a:rPr lang="en-GB" sz="1800" dirty="0"/>
              <a:t>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private </a:t>
            </a:r>
            <a:r>
              <a:rPr lang="en-GB" sz="1800" dirty="0" err="1"/>
              <a:t>SingletonExample</a:t>
            </a:r>
            <a:r>
              <a:rPr lang="en-GB" sz="1800" dirty="0"/>
              <a:t> (){}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public static </a:t>
            </a:r>
            <a:r>
              <a:rPr lang="en-GB" sz="1800" dirty="0" err="1"/>
              <a:t>SingletonExample</a:t>
            </a:r>
            <a:r>
              <a:rPr lang="en-GB" sz="1800" dirty="0"/>
              <a:t> </a:t>
            </a:r>
            <a:r>
              <a:rPr lang="en-GB" sz="1800" dirty="0" err="1"/>
              <a:t>getInstance</a:t>
            </a:r>
            <a:r>
              <a:rPr lang="en-GB" sz="1800" dirty="0"/>
              <a:t> (){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if (</a:t>
            </a:r>
            <a:r>
              <a:rPr lang="en-GB" sz="1800" dirty="0" err="1"/>
              <a:t>uniqueInstance</a:t>
            </a:r>
            <a:r>
              <a:rPr lang="en-GB" sz="1800" dirty="0"/>
              <a:t> == null){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  </a:t>
            </a:r>
            <a:r>
              <a:rPr lang="en-GB" sz="1800" dirty="0" err="1"/>
              <a:t>uniqueInstance</a:t>
            </a:r>
            <a:r>
              <a:rPr lang="en-GB" sz="1800" dirty="0"/>
              <a:t> = new </a:t>
            </a:r>
            <a:r>
              <a:rPr lang="en-GB" sz="1800" dirty="0" err="1"/>
              <a:t>SingletonExample</a:t>
            </a:r>
            <a:r>
              <a:rPr lang="en-GB" sz="1800" dirty="0"/>
              <a:t>();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}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return </a:t>
            </a:r>
            <a:r>
              <a:rPr lang="en-GB" sz="1800" dirty="0" err="1"/>
              <a:t>uniqueInstance</a:t>
            </a:r>
            <a:r>
              <a:rPr lang="en-GB" sz="1800" dirty="0"/>
              <a:t>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GB" sz="1600" dirty="0"/>
              <a:t>Interface – Card Game Singleton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1600"/>
              <a:t> Page </a:t>
            </a:r>
            <a:fld id="{DE5D1233-5239-4928-95DA-D4D132976EA3}" type="slidenum">
              <a:rPr lang="en-GB" sz="1600" smtClean="0"/>
              <a:pPr/>
              <a:t>15</a:t>
            </a:fld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F8AEF-58AA-E345-B50D-CC8EF7665ECD}"/>
              </a:ext>
            </a:extLst>
          </p:cNvPr>
          <p:cNvSpPr/>
          <p:nvPr/>
        </p:nvSpPr>
        <p:spPr bwMode="auto">
          <a:xfrm>
            <a:off x="2967474" y="2643629"/>
            <a:ext cx="1875009" cy="346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play() : Void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EFC7-78A1-5D46-8177-67721FE12DDF}"/>
              </a:ext>
            </a:extLst>
          </p:cNvPr>
          <p:cNvSpPr/>
          <p:nvPr/>
        </p:nvSpPr>
        <p:spPr bwMode="auto">
          <a:xfrm>
            <a:off x="2967475" y="1396199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CardGa</a:t>
            </a:r>
            <a:r>
              <a:rPr lang="en-US" sz="1600" dirty="0" err="1">
                <a:ea typeface="ＭＳ Ｐゴシック" charset="-128"/>
                <a:cs typeface="ＭＳ Ｐゴシック" charset="-128"/>
              </a:rPr>
              <a:t>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97CEA-E716-6F4F-A4CD-BCBCA2C0A07C}"/>
              </a:ext>
            </a:extLst>
          </p:cNvPr>
          <p:cNvSpPr/>
          <p:nvPr/>
        </p:nvSpPr>
        <p:spPr bwMode="auto">
          <a:xfrm>
            <a:off x="2967474" y="1796101"/>
            <a:ext cx="1875009" cy="835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deck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players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userInput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1D47C-1FE6-403D-B060-8CE4A5BB93C8}"/>
              </a:ext>
            </a:extLst>
          </p:cNvPr>
          <p:cNvSpPr/>
          <p:nvPr/>
        </p:nvSpPr>
        <p:spPr bwMode="auto">
          <a:xfrm>
            <a:off x="5807256" y="2366931"/>
            <a:ext cx="1875010" cy="835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getInstance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generate()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0583F-ED80-406A-8137-5BE2AABC653C}"/>
              </a:ext>
            </a:extLst>
          </p:cNvPr>
          <p:cNvSpPr/>
          <p:nvPr/>
        </p:nvSpPr>
        <p:spPr bwMode="auto">
          <a:xfrm>
            <a:off x="5807256" y="2082213"/>
            <a:ext cx="1875008" cy="26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Deck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9787D4A-B32A-4124-A7A7-7E846D718D63}"/>
              </a:ext>
            </a:extLst>
          </p:cNvPr>
          <p:cNvSpPr/>
          <p:nvPr/>
        </p:nvSpPr>
        <p:spPr bwMode="auto">
          <a:xfrm>
            <a:off x="4625170" y="1837849"/>
            <a:ext cx="434626" cy="24539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DF2F61-440D-4987-ADE8-2D816A651913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 bwMode="auto">
          <a:xfrm flipH="1" flipV="1">
            <a:off x="5059796" y="1960547"/>
            <a:ext cx="747460" cy="25319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B3DF05-5B94-405F-821B-7B14FC7B00BA}"/>
              </a:ext>
            </a:extLst>
          </p:cNvPr>
          <p:cNvCxnSpPr>
            <a:cxnSpLocks/>
          </p:cNvCxnSpPr>
          <p:nvPr/>
        </p:nvCxnSpPr>
        <p:spPr bwMode="auto">
          <a:xfrm>
            <a:off x="8054132" y="969615"/>
            <a:ext cx="6132" cy="1115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43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https://stgit.dcs.gla.ac.uk/oose-2021-22-teaching-team/singletonexample</a:t>
            </a:r>
            <a:endParaRPr lang="en-GB" sz="2400" dirty="0"/>
          </a:p>
          <a:p>
            <a:r>
              <a:rPr lang="en-GB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https://stgit.dcs.gla.ac.uk/oose-2021-22-teaching-team/singletonrockpaperscissors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23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6F25-F330-EF4E-AF84-3F742D40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D71F-C2A9-5645-970D-5F1FC3A6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52890" cy="3519621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https://www.gla.ac.uk/myglasgow/library/</a:t>
            </a:r>
            <a:endParaRPr lang="en-GB" dirty="0"/>
          </a:p>
          <a:p>
            <a:pPr algn="l"/>
            <a:r>
              <a:rPr lang="en-US" b="0" i="0" dirty="0">
                <a:effectLst/>
              </a:rPr>
              <a:t>Head First Design Patterns by </a:t>
            </a:r>
            <a:r>
              <a:rPr lang="en-US" b="0" i="0" u="none" strike="noStrike" dirty="0">
                <a:effectLst/>
              </a:rPr>
              <a:t>Freeman, Eric</a:t>
            </a:r>
            <a:r>
              <a:rPr lang="en-US" b="0" i="0" dirty="0">
                <a:effectLst/>
              </a:rPr>
              <a:t>; </a:t>
            </a:r>
            <a:r>
              <a:rPr lang="en-US" b="0" i="0" u="none" strike="noStrike" dirty="0">
                <a:effectLst/>
              </a:rPr>
              <a:t>Robson, Elisabeth</a:t>
            </a:r>
            <a:r>
              <a:rPr lang="en-US" b="0" i="0" dirty="0">
                <a:effectLst/>
              </a:rPr>
              <a:t>; </a:t>
            </a:r>
            <a:r>
              <a:rPr lang="en-US" b="0" i="0" u="none" strike="noStrike" dirty="0">
                <a:effectLst/>
              </a:rPr>
              <a:t>Sierra, Kathy</a:t>
            </a:r>
            <a:r>
              <a:rPr lang="en-US" b="0" i="0" dirty="0">
                <a:effectLst/>
              </a:rPr>
              <a:t> ; </a:t>
            </a:r>
            <a:r>
              <a:rPr lang="en-US" b="0" i="0" u="none" strike="noStrike" dirty="0">
                <a:effectLst/>
              </a:rPr>
              <a:t>More...</a:t>
            </a:r>
            <a:r>
              <a:rPr lang="en-US" b="0" i="0" dirty="0">
                <a:effectLst/>
              </a:rPr>
              <a:t>2009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5 pg171 - pg179 - The Singleton Design Pattern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526FB-5641-7746-9425-2AF7F96B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56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/>
              <a:t>Singleton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State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 lIns="91440" tIns="45720" rIns="91440" bIns="45720" anchor="t"/>
          <a:lstStyle/>
          <a:p>
            <a:r>
              <a:rPr lang="en-GB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https://stgit.dcs.gla.ac.uk/DerekSomerville/statecardgamesolution</a:t>
            </a:r>
            <a:endParaRPr lang="en-GB" sz="2400" dirty="0"/>
          </a:p>
          <a:p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91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Lab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2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degree of interdependence between software applications/modules/services e.g. deployable units</a:t>
            </a:r>
          </a:p>
          <a:p>
            <a:pPr marL="0" indent="0">
              <a:buNone/>
            </a:pPr>
            <a:r>
              <a:rPr lang="en-GB" sz="2400" dirty="0"/>
              <a:t>Cohesion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degree to which deployable units belong together, perform similar technical or business functions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6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Coupling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977217"/>
            <a:ext cx="8329241" cy="379004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degree of interdependence between software applications/modules/services e.g. deployable units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An application – the executable program for your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module – A file of code or a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service – A process available to the application, calling a database, sending a message, making an Application Programme Interface (API) call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1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Coupling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Autofit/>
          </a:bodyPr>
          <a:lstStyle/>
          <a:p>
            <a:r>
              <a:rPr lang="en-GB" b="0" dirty="0"/>
              <a:t>Cohesion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Cohesion</a:t>
            </a:r>
          </a:p>
          <a:p>
            <a:r>
              <a:rPr lang="en-GB" sz="2400" dirty="0"/>
              <a:t>The degree to which deployable units belong together, perform similar technical or business functions</a:t>
            </a:r>
          </a:p>
          <a:p>
            <a:endParaRPr lang="en-GB" sz="2400" dirty="0"/>
          </a:p>
          <a:p>
            <a:r>
              <a:rPr lang="en-GB" sz="2400" dirty="0"/>
              <a:t>A deployable unit, an executable program or process to run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04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Cohesion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52B6B4-51CE-4893-A75E-1B390D069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a74629-6adf-4cd2-8d40-8875cda3b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31295</TotalTime>
  <Words>535</Words>
  <Application>Microsoft Office PowerPoint</Application>
  <PresentationFormat>On-screen Show (16:9)</PresentationFormat>
  <Paragraphs>118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System Font Regular</vt:lpstr>
      <vt:lpstr>Times New Roman</vt:lpstr>
      <vt:lpstr>Wingdings</vt:lpstr>
      <vt:lpstr>UoG_PowerPoint_16.9</vt:lpstr>
      <vt:lpstr>Object Orientated Software Engineering</vt:lpstr>
      <vt:lpstr>Intended Learning Outcomes</vt:lpstr>
      <vt:lpstr>State Lab</vt:lpstr>
      <vt:lpstr>Lab – Any Questions</vt:lpstr>
      <vt:lpstr>Coupling &amp; Cohesion</vt:lpstr>
      <vt:lpstr>Coupling</vt:lpstr>
      <vt:lpstr>Coupling – Any Questions</vt:lpstr>
      <vt:lpstr>Cohesion</vt:lpstr>
      <vt:lpstr>Cohesion – Any Questions</vt:lpstr>
      <vt:lpstr>Design Patterns – Singleton</vt:lpstr>
      <vt:lpstr>Design Patterns – Singleton</vt:lpstr>
      <vt:lpstr>Design Patterns – Singleton - Examples</vt:lpstr>
      <vt:lpstr>Design Patterns - Singleton</vt:lpstr>
      <vt:lpstr>Design Patterns – Java Singleton</vt:lpstr>
      <vt:lpstr>Interface – Card Game Singleton</vt:lpstr>
      <vt:lpstr>Singleton - Example</vt:lpstr>
      <vt:lpstr>Reading</vt:lpstr>
      <vt:lpstr>Singleton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32</cp:revision>
  <dcterms:created xsi:type="dcterms:W3CDTF">2016-02-16T11:44:26Z</dcterms:created>
  <dcterms:modified xsi:type="dcterms:W3CDTF">2022-03-04T12:27:50Z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