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48"/>
  </p:notesMasterIdLst>
  <p:sldIdLst>
    <p:sldId id="256" r:id="rId5"/>
    <p:sldId id="330" r:id="rId6"/>
    <p:sldId id="332" r:id="rId7"/>
    <p:sldId id="345" r:id="rId8"/>
    <p:sldId id="344" r:id="rId9"/>
    <p:sldId id="351" r:id="rId10"/>
    <p:sldId id="352" r:id="rId11"/>
    <p:sldId id="350" r:id="rId12"/>
    <p:sldId id="346" r:id="rId13"/>
    <p:sldId id="347" r:id="rId14"/>
    <p:sldId id="348" r:id="rId15"/>
    <p:sldId id="349" r:id="rId16"/>
    <p:sldId id="354" r:id="rId17"/>
    <p:sldId id="356" r:id="rId18"/>
    <p:sldId id="355" r:id="rId19"/>
    <p:sldId id="353" r:id="rId20"/>
    <p:sldId id="288" r:id="rId21"/>
    <p:sldId id="372" r:id="rId22"/>
    <p:sldId id="371" r:id="rId23"/>
    <p:sldId id="373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80" r:id="rId34"/>
    <p:sldId id="366" r:id="rId35"/>
    <p:sldId id="367" r:id="rId36"/>
    <p:sldId id="368" r:id="rId37"/>
    <p:sldId id="369" r:id="rId38"/>
    <p:sldId id="370" r:id="rId39"/>
    <p:sldId id="374" r:id="rId40"/>
    <p:sldId id="378" r:id="rId41"/>
    <p:sldId id="379" r:id="rId42"/>
    <p:sldId id="323" r:id="rId43"/>
    <p:sldId id="377" r:id="rId44"/>
    <p:sldId id="257" r:id="rId45"/>
    <p:sldId id="375" r:id="rId46"/>
    <p:sldId id="376" r:id="rId47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182454-F338-4944-9148-2F89D088C448}">
          <p14:sldIdLst>
            <p14:sldId id="256"/>
            <p14:sldId id="330"/>
          </p14:sldIdLst>
        </p14:section>
        <p14:section name="Untitled Section" id="{81482150-BCB1-694E-998B-D77A460E4567}">
          <p14:sldIdLst>
            <p14:sldId id="332"/>
            <p14:sldId id="345"/>
            <p14:sldId id="344"/>
            <p14:sldId id="351"/>
            <p14:sldId id="352"/>
            <p14:sldId id="350"/>
            <p14:sldId id="346"/>
            <p14:sldId id="347"/>
            <p14:sldId id="348"/>
            <p14:sldId id="349"/>
            <p14:sldId id="354"/>
            <p14:sldId id="356"/>
            <p14:sldId id="355"/>
            <p14:sldId id="353"/>
            <p14:sldId id="288"/>
            <p14:sldId id="372"/>
            <p14:sldId id="371"/>
            <p14:sldId id="373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80"/>
            <p14:sldId id="366"/>
            <p14:sldId id="367"/>
            <p14:sldId id="368"/>
            <p14:sldId id="369"/>
            <p14:sldId id="370"/>
            <p14:sldId id="374"/>
            <p14:sldId id="378"/>
            <p14:sldId id="379"/>
            <p14:sldId id="323"/>
            <p14:sldId id="377"/>
            <p14:sldId id="257"/>
            <p14:sldId id="375"/>
            <p14:sldId id="3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rek Somerville" initials="DS" lastIdx="1" clrIdx="0">
    <p:extLst>
      <p:ext uri="{19B8F6BF-5375-455C-9EA6-DF929625EA0E}">
        <p15:presenceInfo xmlns:p15="http://schemas.microsoft.com/office/powerpoint/2012/main" userId="S::Derek.Somerville@glasgow.ac.uk::6633e942-9642-4dc4-ac90-67ec0fdbe3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3B"/>
    <a:srgbClr val="002C50"/>
    <a:srgbClr val="032952"/>
    <a:srgbClr val="FF881B"/>
    <a:srgbClr val="FFC161"/>
    <a:srgbClr val="003560"/>
    <a:srgbClr val="0067A7"/>
    <a:srgbClr val="003865"/>
    <a:srgbClr val="284F76"/>
    <a:srgbClr val="3E4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65C064-A6B4-45E7-B17F-71782A162813}" v="62" dt="2021-10-20T11:12:47.4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2013" autoAdjust="0"/>
  </p:normalViewPr>
  <p:slideViewPr>
    <p:cSldViewPr snapToGrid="0">
      <p:cViewPr varScale="1">
        <p:scale>
          <a:sx n="110" d="100"/>
          <a:sy n="110" d="100"/>
        </p:scale>
        <p:origin x="1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433B5-D728-E146-B948-C37A5EC05FB8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02F00-C535-204F-B4B5-528FB2DC4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6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5045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11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774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844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70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e South Front of the University">
            <a:extLst>
              <a:ext uri="{FF2B5EF4-FFF2-40B4-BE49-F238E27FC236}">
                <a16:creationId xmlns:a16="http://schemas.microsoft.com/office/drawing/2014/main" id="{286C1068-B4F0-4303-A833-EEF73E3500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78435"/>
            <a:ext cx="9909930" cy="557433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36DF40-8D94-4DBE-A059-C9547722A03A}"/>
              </a:ext>
            </a:extLst>
          </p:cNvPr>
          <p:cNvSpPr/>
          <p:nvPr userDrawn="1"/>
        </p:nvSpPr>
        <p:spPr bwMode="auto">
          <a:xfrm>
            <a:off x="-66675" y="847726"/>
            <a:ext cx="10058401" cy="4448176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6380" y="1316086"/>
            <a:ext cx="7325961" cy="35196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/>
          <a:lstStyle>
            <a:lvl1pPr>
              <a:buFont typeface="Wingdings" panose="05000000000000000000" pitchFamily="2" charset="2"/>
              <a:buChar char="Ø"/>
              <a:defRPr sz="24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400">
                <a:solidFill>
                  <a:schemeClr val="bg1"/>
                </a:solidFill>
              </a:defRPr>
            </a:lvl2pPr>
          </a:lstStyle>
          <a:p>
            <a:r>
              <a:rPr lang="en-US" sz="1400" dirty="0"/>
              <a:t>Click to add text</a:t>
            </a:r>
          </a:p>
          <a:p>
            <a:r>
              <a:rPr lang="en-US" sz="1400" dirty="0"/>
              <a:t>Second</a:t>
            </a:r>
          </a:p>
          <a:p>
            <a:pPr lvl="1"/>
            <a:r>
              <a:rPr lang="en-US" sz="1400" dirty="0"/>
              <a:t>Third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67DBC0F-963D-4142-A5FA-2B2401DF8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56440" y="4916587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5E7994-B23F-425C-853E-A7A39603EC37}"/>
              </a:ext>
            </a:extLst>
          </p:cNvPr>
          <p:cNvSpPr/>
          <p:nvPr userDrawn="1"/>
        </p:nvSpPr>
        <p:spPr bwMode="auto">
          <a:xfrm>
            <a:off x="1990725" y="-278436"/>
            <a:ext cx="8983584" cy="1126162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73664" y="180896"/>
            <a:ext cx="3744417" cy="5040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00213B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400" dirty="0"/>
              <a:t>Title: Font size 32</a:t>
            </a:r>
          </a:p>
        </p:txBody>
      </p:sp>
    </p:spTree>
    <p:extLst>
      <p:ext uri="{BB962C8B-B14F-4D97-AF65-F5344CB8AC3E}">
        <p14:creationId xmlns:p14="http://schemas.microsoft.com/office/powerpoint/2010/main" val="26634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5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5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</p:tmplLst>
      </p:bldP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 South Front of the University">
            <a:extLst>
              <a:ext uri="{FF2B5EF4-FFF2-40B4-BE49-F238E27FC236}">
                <a16:creationId xmlns:a16="http://schemas.microsoft.com/office/drawing/2014/main" id="{1DF6FC90-00C1-4CB0-A001-B35ADC0053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78436"/>
            <a:ext cx="10974309" cy="61730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4C51A87-B735-41AF-A2D2-00AD9157F619}"/>
              </a:ext>
            </a:extLst>
          </p:cNvPr>
          <p:cNvSpPr/>
          <p:nvPr userDrawn="1"/>
        </p:nvSpPr>
        <p:spPr bwMode="auto">
          <a:xfrm>
            <a:off x="2210816" y="180896"/>
            <a:ext cx="8788158" cy="1249014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7" name="Picture 6" descr="The South Front of the University">
            <a:extLst>
              <a:ext uri="{FF2B5EF4-FFF2-40B4-BE49-F238E27FC236}">
                <a16:creationId xmlns:a16="http://schemas.microsoft.com/office/drawing/2014/main" id="{91A3C1EE-FD9A-47AF-9400-FE69858C49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-126036"/>
            <a:ext cx="10974309" cy="617304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B9978F3-40AA-B047-B077-E6C1CE004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14" y="1243445"/>
            <a:ext cx="4972050" cy="592282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57762F7-94EF-0744-BA0E-BF26083BC29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17923" y="2262188"/>
            <a:ext cx="4260056" cy="4667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AFDCAB-77D3-4677-959B-CA6A2C1555BC}"/>
              </a:ext>
            </a:extLst>
          </p:cNvPr>
          <p:cNvSpPr/>
          <p:nvPr userDrawn="1"/>
        </p:nvSpPr>
        <p:spPr bwMode="auto">
          <a:xfrm>
            <a:off x="6208" y="966331"/>
            <a:ext cx="10974309" cy="5080682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FF0C31-CF1B-4F77-A6F6-BE8FB5A7FD5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6380" y="1316086"/>
            <a:ext cx="7325961" cy="35196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/>
          <a:lstStyle>
            <a:lvl1pPr>
              <a:buFont typeface="Wingdings" panose="05000000000000000000" pitchFamily="2" charset="2"/>
              <a:buChar char="Ø"/>
              <a:defRPr sz="24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400">
                <a:solidFill>
                  <a:schemeClr val="bg1"/>
                </a:solidFill>
              </a:defRPr>
            </a:lvl2pPr>
          </a:lstStyle>
          <a:p>
            <a:r>
              <a:rPr lang="en-US" sz="1400" dirty="0"/>
              <a:t>Click to add text</a:t>
            </a:r>
          </a:p>
          <a:p>
            <a:r>
              <a:rPr lang="en-US" sz="1400" dirty="0"/>
              <a:t>Second</a:t>
            </a:r>
          </a:p>
          <a:p>
            <a:pPr lvl="1"/>
            <a:r>
              <a:rPr lang="en-US" sz="1400" dirty="0"/>
              <a:t>Third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23DAA4-EBC7-44C3-8FA8-DDBC7810F0C3}"/>
              </a:ext>
            </a:extLst>
          </p:cNvPr>
          <p:cNvSpPr txBox="1">
            <a:spLocks/>
          </p:cNvSpPr>
          <p:nvPr userDrawn="1"/>
        </p:nvSpPr>
        <p:spPr>
          <a:xfrm>
            <a:off x="2473664" y="180896"/>
            <a:ext cx="3744417" cy="504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spc="-1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2400" kern="0" dirty="0">
                <a:solidFill>
                  <a:srgbClr val="032952"/>
                </a:solidFill>
              </a:rPr>
              <a:t>Title: Font size 24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BDE3CD-A4DD-423D-82CD-0E0EECFDC97B}"/>
              </a:ext>
            </a:extLst>
          </p:cNvPr>
          <p:cNvSpPr/>
          <p:nvPr userDrawn="1"/>
        </p:nvSpPr>
        <p:spPr bwMode="auto">
          <a:xfrm>
            <a:off x="2186151" y="-278436"/>
            <a:ext cx="8788158" cy="1334726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94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</p:tmplLst>
      </p:bldP>
      <p:bldP spid="1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AB1E1083-3ECC-4E96-B3E0-1CF227125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392" y="274638"/>
            <a:ext cx="6591957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E940D-8FD3-490B-9177-74E6D232F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DE537-9566-40E5-80B7-56ABADC0A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D1233-5239-4928-95DA-D4D132976EA3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spc="-10">
          <a:solidFill>
            <a:schemeClr val="bg1"/>
          </a:solidFill>
          <a:latin typeface="Times New Roman"/>
          <a:ea typeface="ヒラギノ角ゴ Pro W3" charset="0"/>
          <a:cs typeface="Times New Roman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F5961"/>
          </a:solidFill>
          <a:latin typeface="+mn-lt"/>
          <a:ea typeface="ヒラギノ角ゴ Pro W3" charset="0"/>
          <a:cs typeface="ヒラギノ角ゴ Pro W3" charset="0"/>
        </a:defRPr>
      </a:lvl1pPr>
      <a:lvl2pPr marL="4572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ヒラギノ角ゴ Pro W3" charset="0"/>
          <a:cs typeface="ＭＳ Ｐゴシック" charset="0"/>
        </a:defRPr>
      </a:lvl2pPr>
      <a:lvl3pPr marL="914400" algn="l" rtl="0" eaLnBrk="1" fontAlgn="base" hangingPunct="1">
        <a:spcBef>
          <a:spcPct val="20000"/>
        </a:spcBef>
        <a:spcAft>
          <a:spcPct val="0"/>
        </a:spcAft>
        <a:defRPr sz="1200" b="1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3pPr>
      <a:lvl4pPr marL="13716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4pPr>
      <a:lvl5pPr marL="18288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tgit.dcs.gla.ac.uk/DerekSomerville/javagetstarted/-/wikis/home/Style_Guide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.gla.ac.uk/mod/quiz/view.php?id=1453350" TargetMode="External"/><Relationship Id="rId2" Type="http://schemas.openxmlformats.org/officeDocument/2006/relationships/hyperlink" Target="https://levelup.gitconnected.com/programming-habits-you-should-adopt-8ab75419fb09" TargetMode="Externa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rtinfowler.com/articles/continuousIntegration.html" TargetMode="External"/><Relationship Id="rId2" Type="http://schemas.openxmlformats.org/officeDocument/2006/relationships/hyperlink" Target="https://glasgow.summon.serialssolutions.com/2.0.0/link/0/eLvHCXMwfV3BagIxEB1avXhqtYraKvsD6prJJrsghWJXxGPx1ItkstkeSi30_w-dxKwHQY9JYEjCZN5k4L0BQDFPZxcxoVLGoZY1-xeRRVS1zdHqisgpW1GgEr-rcq12n1kZueueGsOh1xx_g3TinNPJCxF9ht4MFd5Dm4ELvX_v35bnCgu7p9Rp4b9iwtfNMqVFlNxpxl7pyWepX40eZECVzSO0PNOgC3fu2IOHpr9CEp_bEwxXP-bv-_XDnZriMMisFmGmD8mm3K-3s2j1EIswh2avSzGAFn_s3RCSQlScHuhUONKyICq0Q5kbI01ONaZ2BKOrZsY31p6hcxIX8IWCF2jX7Mhucj7pNFzTP5zQcCA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ink.medium.com/LKqz1avrh4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e Gilbert Scott Building">
            <a:extLst>
              <a:ext uri="{FF2B5EF4-FFF2-40B4-BE49-F238E27FC236}">
                <a16:creationId xmlns:a16="http://schemas.microsoft.com/office/drawing/2014/main" id="{C7A79E24-E3AE-E14E-A68E-EF73A238A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14" y="1243445"/>
            <a:ext cx="6312754" cy="592282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Orientated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Refactoring and Documentation </a:t>
            </a:r>
          </a:p>
          <a:p>
            <a:r>
              <a:rPr lang="en-GB" dirty="0">
                <a:solidFill>
                  <a:schemeClr val="tx1"/>
                </a:solidFill>
              </a:rPr>
              <a:t>By Derek Somerville</a:t>
            </a:r>
          </a:p>
        </p:txBody>
      </p:sp>
    </p:spTree>
    <p:extLst>
      <p:ext uri="{BB962C8B-B14F-4D97-AF65-F5344CB8AC3E}">
        <p14:creationId xmlns:p14="http://schemas.microsoft.com/office/powerpoint/2010/main" val="424417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190942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Refactoring - Once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r>
              <a:rPr lang="en-GB" dirty="0"/>
              <a:t>Get it working once well</a:t>
            </a:r>
          </a:p>
          <a:p>
            <a:r>
              <a:rPr lang="en-GB" dirty="0"/>
              <a:t>Get good test coverage</a:t>
            </a:r>
          </a:p>
          <a:p>
            <a:r>
              <a:rPr lang="en-GB" dirty="0"/>
              <a:t>Confidence it is tried and tested</a:t>
            </a:r>
          </a:p>
          <a:p>
            <a:r>
              <a:rPr lang="en-GB" dirty="0"/>
              <a:t>Easier to navigate and find</a:t>
            </a:r>
          </a:p>
          <a:p>
            <a:r>
              <a:rPr lang="en-GB" dirty="0"/>
              <a:t>Spend time to make performant</a:t>
            </a:r>
          </a:p>
          <a:p>
            <a:r>
              <a:rPr lang="en-GB" dirty="0"/>
              <a:t>Fix once for every thing that uses it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656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190942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Refactoring – One 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r>
              <a:rPr lang="en-GB" dirty="0"/>
              <a:t>High cohesion</a:t>
            </a:r>
          </a:p>
          <a:p>
            <a:r>
              <a:rPr lang="en-GB" dirty="0"/>
              <a:t>A class should do one thing</a:t>
            </a:r>
          </a:p>
          <a:p>
            <a:r>
              <a:rPr lang="en-GB" dirty="0"/>
              <a:t>A method should do one thing</a:t>
            </a:r>
          </a:p>
          <a:p>
            <a:r>
              <a:rPr lang="en-GB" dirty="0"/>
              <a:t>Easier to read and understand</a:t>
            </a:r>
          </a:p>
          <a:p>
            <a:r>
              <a:rPr lang="en-GB" dirty="0"/>
              <a:t>Easier to reuse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7791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190942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Refactoring – Multiple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r>
              <a:rPr lang="en-GB" dirty="0"/>
              <a:t>If a method does two things </a:t>
            </a:r>
          </a:p>
          <a:p>
            <a:r>
              <a:rPr lang="en-GB" dirty="0"/>
              <a:t>What if you only need to do part of it</a:t>
            </a:r>
          </a:p>
          <a:p>
            <a:r>
              <a:rPr lang="en-GB" dirty="0"/>
              <a:t>Split the method into two</a:t>
            </a:r>
          </a:p>
          <a:p>
            <a:r>
              <a:rPr lang="en-GB" dirty="0"/>
              <a:t>Create an organiser method to call the two methods</a:t>
            </a:r>
          </a:p>
          <a:p>
            <a:r>
              <a:rPr lang="en-GB" dirty="0"/>
              <a:t>You use the single method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936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190942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Refactoring – Style Guides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r>
              <a:rPr lang="en-GB" u="sng" dirty="0">
                <a:effectLst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https://stgit.dcs.gla.ac.uk/DerekSomerville/javagetstarted/-/wikis/home/Style_Guide</a:t>
            </a:r>
            <a:endParaRPr lang="en-GB" u="sng" dirty="0">
              <a:effectLst/>
              <a:ea typeface="Calibri" panose="020F0502020204030204" pitchFamily="34" charset="0"/>
            </a:endParaRPr>
          </a:p>
          <a:p>
            <a:endParaRPr lang="en-GB" dirty="0">
              <a:effectLst/>
              <a:ea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9926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190942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Refactoring – Style Guides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r>
              <a:rPr lang="en-GB" dirty="0"/>
              <a:t>Naming conventions camelCase, </a:t>
            </a:r>
            <a:r>
              <a:rPr lang="en-GB" dirty="0" err="1"/>
              <a:t>PascalCase</a:t>
            </a:r>
            <a:r>
              <a:rPr lang="en-GB" dirty="0"/>
              <a:t>, snake_case</a:t>
            </a:r>
          </a:p>
          <a:p>
            <a:r>
              <a:rPr lang="en-GB" dirty="0"/>
              <a:t>Size of methods and classes</a:t>
            </a:r>
          </a:p>
          <a:p>
            <a:r>
              <a:rPr lang="en-GB" dirty="0"/>
              <a:t>Consistency</a:t>
            </a:r>
          </a:p>
          <a:p>
            <a:r>
              <a:rPr lang="en-GB" dirty="0"/>
              <a:t>assertEquals </a:t>
            </a:r>
            <a:r>
              <a:rPr lang="en-GB" dirty="0" err="1"/>
              <a:t>assertSame</a:t>
            </a:r>
            <a:endParaRPr lang="en-GB" dirty="0"/>
          </a:p>
          <a:p>
            <a:r>
              <a:rPr lang="en-GB" dirty="0"/>
              <a:t>Easier to read consistent code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2504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190942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Refactoring – Working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r>
              <a:rPr lang="en-GB" dirty="0"/>
              <a:t>Five to seven things in memory</a:t>
            </a:r>
          </a:p>
          <a:p>
            <a:r>
              <a:rPr lang="en-GB" dirty="0"/>
              <a:t>Five to seven methods in a class</a:t>
            </a:r>
          </a:p>
          <a:p>
            <a:r>
              <a:rPr lang="en-GB" dirty="0"/>
              <a:t>Easier to understand</a:t>
            </a:r>
          </a:p>
          <a:p>
            <a:r>
              <a:rPr lang="en-GB" dirty="0"/>
              <a:t>Five variables in a method</a:t>
            </a:r>
          </a:p>
          <a:p>
            <a:r>
              <a:rPr lang="en-GB" dirty="0"/>
              <a:t>A method calls five methods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3133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190942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Refactoring –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311985" cy="3492993"/>
          </a:xfrm>
        </p:spPr>
        <p:txBody>
          <a:bodyPr/>
          <a:lstStyle/>
          <a:p>
            <a:pPr lvl="0"/>
            <a:r>
              <a:rPr lang="en-GB" sz="2400" dirty="0"/>
              <a:t>Your methods and functions should do one thing</a:t>
            </a:r>
          </a:p>
          <a:p>
            <a:pPr lvl="0"/>
            <a:r>
              <a:rPr lang="en-GB" sz="2400" dirty="0"/>
              <a:t>No duplication, problems have to be fixed several times</a:t>
            </a:r>
          </a:p>
          <a:p>
            <a:pPr lvl="0"/>
            <a:r>
              <a:rPr lang="en-GB" sz="2400" dirty="0"/>
              <a:t>Consistency of style</a:t>
            </a:r>
          </a:p>
          <a:p>
            <a:pPr lvl="0"/>
            <a:r>
              <a:rPr lang="en-GB" sz="2400" dirty="0"/>
              <a:t>Later tend to be never</a:t>
            </a:r>
          </a:p>
          <a:p>
            <a:pPr lvl="0"/>
            <a:r>
              <a:rPr lang="en-GB" sz="2400" dirty="0"/>
              <a:t>Don’t always comment</a:t>
            </a:r>
          </a:p>
          <a:p>
            <a:pPr lvl="0"/>
            <a:r>
              <a:rPr lang="en-GB" sz="2400" dirty="0"/>
              <a:t>Remove commented out code, version control has a history</a:t>
            </a:r>
          </a:p>
          <a:p>
            <a:pPr lvl="0"/>
            <a:r>
              <a:rPr lang="en-GB" sz="2400" dirty="0"/>
              <a:t>How readable is the 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8656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165" y="349772"/>
            <a:ext cx="6949835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Refactoring – Any Questions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A28645-C5E2-4BF9-8D3C-85F1A4E03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54" y="1084002"/>
            <a:ext cx="5253492" cy="388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80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190942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Refactoring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311985" cy="3492993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4175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165" y="349772"/>
            <a:ext cx="6949835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Refactoring Example – Any Questions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19</a:t>
            </a:fld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A28645-C5E2-4BF9-8D3C-85F1A4E03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54" y="1084002"/>
            <a:ext cx="5253492" cy="388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68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056" y="36769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Admin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48CF3B-F61E-FF4A-A28F-F1AFBBD465ED}"/>
              </a:ext>
            </a:extLst>
          </p:cNvPr>
          <p:cNvSpPr txBox="1"/>
          <p:nvPr/>
        </p:nvSpPr>
        <p:spPr>
          <a:xfrm>
            <a:off x="1192012" y="1442708"/>
            <a:ext cx="194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13B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Zoom</a:t>
            </a:r>
          </a:p>
        </p:txBody>
      </p:sp>
      <p:pic>
        <p:nvPicPr>
          <p:cNvPr id="9" name="Graphic 8" descr="Video camera">
            <a:extLst>
              <a:ext uri="{FF2B5EF4-FFF2-40B4-BE49-F238E27FC236}">
                <a16:creationId xmlns:a16="http://schemas.microsoft.com/office/drawing/2014/main" id="{B34E8264-0E0B-B14B-8D25-04D4ED7E2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957" y="1165672"/>
            <a:ext cx="914400" cy="9144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82DB2-4973-4B80-89BE-F47A9791B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305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AAAA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190942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Discussion -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311985" cy="3492993"/>
          </a:xfrm>
        </p:spPr>
        <p:txBody>
          <a:bodyPr/>
          <a:lstStyle/>
          <a:p>
            <a:pPr lvl="0"/>
            <a:r>
              <a:rPr lang="en-US" dirty="0"/>
              <a:t>P</a:t>
            </a:r>
            <a:r>
              <a:rPr lang="en-GB" dirty="0"/>
              <a:t>lease split into teams, appoint a chair and scribe</a:t>
            </a:r>
          </a:p>
          <a:p>
            <a:pPr lvl="0"/>
            <a:r>
              <a:rPr lang="en-GB" dirty="0"/>
              <a:t>Are code comments good?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0280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190942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Documentation -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311985" cy="3492993"/>
          </a:xfrm>
        </p:spPr>
        <p:txBody>
          <a:bodyPr/>
          <a:lstStyle/>
          <a:p>
            <a:pPr lvl="0"/>
            <a:r>
              <a:rPr lang="en-GB" sz="2400" dirty="0"/>
              <a:t>Onboarding new team members</a:t>
            </a:r>
          </a:p>
          <a:p>
            <a:pPr lvl="1"/>
            <a:r>
              <a:rPr lang="en-GB" dirty="0"/>
              <a:t>Requesting access</a:t>
            </a:r>
          </a:p>
          <a:p>
            <a:pPr lvl="1"/>
            <a:r>
              <a:rPr lang="en-GB" dirty="0"/>
              <a:t>Installing tools</a:t>
            </a:r>
          </a:p>
          <a:p>
            <a:pPr lvl="1"/>
            <a:r>
              <a:rPr lang="en-GB" dirty="0"/>
              <a:t>Helping navigate the application</a:t>
            </a:r>
          </a:p>
          <a:p>
            <a:r>
              <a:rPr lang="en-GB" dirty="0"/>
              <a:t>Help supporting older components</a:t>
            </a:r>
          </a:p>
          <a:p>
            <a:r>
              <a:rPr lang="en-GB" dirty="0"/>
              <a:t>Team members leave, move on or are sick</a:t>
            </a:r>
          </a:p>
          <a:p>
            <a:pPr lvl="1"/>
            <a:r>
              <a:rPr lang="en-GB" dirty="0"/>
              <a:t>Information for to get started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371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190942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Documentation –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311985" cy="3492993"/>
          </a:xfrm>
        </p:spPr>
        <p:txBody>
          <a:bodyPr/>
          <a:lstStyle/>
          <a:p>
            <a:r>
              <a:rPr lang="en-GB" dirty="0"/>
              <a:t>Permissions to request to code bases</a:t>
            </a:r>
          </a:p>
          <a:p>
            <a:r>
              <a:rPr lang="en-GB" dirty="0"/>
              <a:t>Tools to install and how</a:t>
            </a:r>
          </a:p>
          <a:p>
            <a:r>
              <a:rPr lang="en-GB" dirty="0"/>
              <a:t>Environment setup</a:t>
            </a:r>
          </a:p>
          <a:p>
            <a:pPr lvl="1"/>
            <a:r>
              <a:rPr lang="en-GB" dirty="0"/>
              <a:t>Local environment setup</a:t>
            </a:r>
          </a:p>
          <a:p>
            <a:r>
              <a:rPr lang="en-GB" dirty="0"/>
              <a:t>Branching strategy</a:t>
            </a:r>
          </a:p>
          <a:p>
            <a:r>
              <a:rPr lang="en-GB" dirty="0"/>
              <a:t>Style guide for consistent code</a:t>
            </a:r>
          </a:p>
          <a:p>
            <a:r>
              <a:rPr lang="en-GB" dirty="0"/>
              <a:t>Architecture diagram and description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2944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190942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Documentation –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311985" cy="3492993"/>
          </a:xfrm>
        </p:spPr>
        <p:txBody>
          <a:bodyPr/>
          <a:lstStyle/>
          <a:p>
            <a:r>
              <a:rPr lang="en-GB" dirty="0"/>
              <a:t>Scope of the project</a:t>
            </a:r>
          </a:p>
          <a:p>
            <a:r>
              <a:rPr lang="en-GB" dirty="0"/>
              <a:t>Key stakeholders and contacts</a:t>
            </a:r>
          </a:p>
          <a:p>
            <a:r>
              <a:rPr lang="en-GB" dirty="0"/>
              <a:t>High level description of key features, what it does</a:t>
            </a:r>
          </a:p>
          <a:p>
            <a:r>
              <a:rPr lang="en-GB" dirty="0"/>
              <a:t>Deployment instructions and ownership</a:t>
            </a:r>
          </a:p>
          <a:p>
            <a:r>
              <a:rPr lang="en-GB" dirty="0"/>
              <a:t>Roles and responsibility</a:t>
            </a:r>
          </a:p>
          <a:p>
            <a:pPr lvl="1"/>
            <a:r>
              <a:rPr lang="en-GB" dirty="0"/>
              <a:t>Environment support and testing</a:t>
            </a:r>
          </a:p>
          <a:p>
            <a:r>
              <a:rPr lang="en-GB" dirty="0"/>
              <a:t>Ownership of components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245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190942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Documentation –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311985" cy="3492993"/>
          </a:xfrm>
        </p:spPr>
        <p:txBody>
          <a:bodyPr/>
          <a:lstStyle/>
          <a:p>
            <a:r>
              <a:rPr lang="en-GB" dirty="0"/>
              <a:t>Getting started is a lot of information</a:t>
            </a:r>
          </a:p>
          <a:p>
            <a:r>
              <a:rPr lang="en-GB" dirty="0"/>
              <a:t>Information on things or components that can change </a:t>
            </a:r>
          </a:p>
          <a:p>
            <a:r>
              <a:rPr lang="en-GB" dirty="0"/>
              <a:t>Information is useless or confusing if it is not up to date and accurate</a:t>
            </a:r>
          </a:p>
          <a:p>
            <a:r>
              <a:rPr lang="en-GB" dirty="0"/>
              <a:t>How to keep information up to date and accurate</a:t>
            </a:r>
          </a:p>
          <a:p>
            <a:r>
              <a:rPr lang="en-GB" dirty="0"/>
              <a:t>There is a cost to keeping information up to date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8920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190942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Documentation – Urgent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311985" cy="3492993"/>
          </a:xfrm>
        </p:spPr>
        <p:txBody>
          <a:bodyPr/>
          <a:lstStyle/>
          <a:p>
            <a:r>
              <a:rPr lang="en-GB" dirty="0"/>
              <a:t>A change can be urgent</a:t>
            </a:r>
          </a:p>
          <a:p>
            <a:r>
              <a:rPr lang="en-GB" dirty="0"/>
              <a:t>Do you have time to fix, test, deploy and update documentation</a:t>
            </a:r>
          </a:p>
          <a:p>
            <a:r>
              <a:rPr lang="en-GB" dirty="0"/>
              <a:t>Is there time to review the fix and review the documentation</a:t>
            </a:r>
          </a:p>
          <a:p>
            <a:r>
              <a:rPr lang="en-GB" dirty="0"/>
              <a:t>Easier to do now and difficult to pick up later, probably never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4442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190942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Documentation –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311985" cy="3492993"/>
          </a:xfrm>
        </p:spPr>
        <p:txBody>
          <a:bodyPr/>
          <a:lstStyle/>
          <a:p>
            <a:r>
              <a:rPr lang="en-GB" dirty="0"/>
              <a:t>If people loose confidence on some documentation they can loose confidence in all of it</a:t>
            </a:r>
          </a:p>
          <a:p>
            <a:r>
              <a:rPr lang="en-GB" dirty="0"/>
              <a:t>Prioritise what has to be up to date and accurate</a:t>
            </a:r>
          </a:p>
          <a:p>
            <a:r>
              <a:rPr lang="en-GB" dirty="0"/>
              <a:t>This is easier if it does not often change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4596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190942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Documentation – Code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311985" cy="3492993"/>
          </a:xfrm>
        </p:spPr>
        <p:txBody>
          <a:bodyPr/>
          <a:lstStyle/>
          <a:p>
            <a:r>
              <a:rPr lang="en-GB" dirty="0"/>
              <a:t>Why document lines of code</a:t>
            </a:r>
          </a:p>
          <a:p>
            <a:r>
              <a:rPr lang="en-GB" dirty="0"/>
              <a:t>The code should be readable and easy to maintain</a:t>
            </a:r>
          </a:p>
          <a:p>
            <a:r>
              <a:rPr lang="en-GB" dirty="0"/>
              <a:t>If a line is complex create a method which can describe it</a:t>
            </a:r>
          </a:p>
          <a:p>
            <a:r>
              <a:rPr lang="en-GB" dirty="0"/>
              <a:t>The method name can be the documentation</a:t>
            </a:r>
          </a:p>
          <a:p>
            <a:r>
              <a:rPr lang="en-GB" dirty="0"/>
              <a:t>If methods only do one thing it should be easier to understand</a:t>
            </a:r>
          </a:p>
          <a:p>
            <a:r>
              <a:rPr lang="en-GB" dirty="0"/>
              <a:t>Clean code well refactored code makes it easier to understand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6023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190942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Documentation – Code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311985" cy="3492993"/>
          </a:xfrm>
        </p:spPr>
        <p:txBody>
          <a:bodyPr/>
          <a:lstStyle/>
          <a:p>
            <a:r>
              <a:rPr lang="en-GB" dirty="0"/>
              <a:t>Comments come with a cost</a:t>
            </a:r>
          </a:p>
          <a:p>
            <a:r>
              <a:rPr lang="en-GB" dirty="0"/>
              <a:t>What if they disagree with the code, is the comment correct or the code</a:t>
            </a:r>
          </a:p>
          <a:p>
            <a:r>
              <a:rPr lang="en-GB" dirty="0"/>
              <a:t>Urgent changes, do you have time to change the comment and the line of code</a:t>
            </a:r>
          </a:p>
          <a:p>
            <a:r>
              <a:rPr lang="en-GB" dirty="0"/>
              <a:t>The comments could be above the change and hard to find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8556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190942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Documentation – Code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311985" cy="3492993"/>
          </a:xfrm>
        </p:spPr>
        <p:txBody>
          <a:bodyPr/>
          <a:lstStyle/>
          <a:p>
            <a:r>
              <a:rPr lang="en-GB" dirty="0"/>
              <a:t>Interns for UofG, some teams ban comments</a:t>
            </a:r>
          </a:p>
          <a:p>
            <a:r>
              <a:rPr lang="en-GB" dirty="0"/>
              <a:t>Comments smell, but are useful if you have done something non-standard</a:t>
            </a:r>
          </a:p>
          <a:p>
            <a:r>
              <a:rPr lang="en-GB" dirty="0"/>
              <a:t>I used a linked list for this reason</a:t>
            </a:r>
          </a:p>
          <a:p>
            <a:r>
              <a:rPr lang="en-GB" dirty="0"/>
              <a:t>Code comments can help with academic marking – Created once, no maintenance, discarded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931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59F9-5B4E-F145-A16E-0AA97B2D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15" y="303730"/>
            <a:ext cx="6525371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Intended 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0BFF-B0BF-5048-809D-054CAFE2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7525457" cy="3519621"/>
          </a:xfrm>
        </p:spPr>
        <p:txBody>
          <a:bodyPr/>
          <a:lstStyle/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b="0" i="0" dirty="0">
                <a:effectLst/>
              </a:rPr>
              <a:t>Discuss the breadth of software engineering.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1B500-8B3E-734B-953B-B0CC5B7A5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3429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190942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Documentation – 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311985" cy="3492993"/>
          </a:xfrm>
        </p:spPr>
        <p:txBody>
          <a:bodyPr/>
          <a:lstStyle/>
          <a:p>
            <a:r>
              <a:rPr lang="en-GB" dirty="0"/>
              <a:t>Unit tests can be read to understand a method</a:t>
            </a:r>
          </a:p>
          <a:p>
            <a:r>
              <a:rPr lang="en-GB" dirty="0"/>
              <a:t>Understand how it is used</a:t>
            </a:r>
          </a:p>
          <a:p>
            <a:r>
              <a:rPr lang="en-GB" dirty="0"/>
              <a:t>Give confidence it works</a:t>
            </a:r>
          </a:p>
          <a:p>
            <a:r>
              <a:rPr lang="en-GB" dirty="0"/>
              <a:t>Give confidence on how to use it</a:t>
            </a:r>
          </a:p>
          <a:p>
            <a:r>
              <a:rPr lang="en-GB"/>
              <a:t>Give confidence to reuse the method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213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497154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Documentation – Version 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311985" cy="3492993"/>
          </a:xfrm>
        </p:spPr>
        <p:txBody>
          <a:bodyPr/>
          <a:lstStyle/>
          <a:p>
            <a:r>
              <a:rPr lang="en-GB" dirty="0"/>
              <a:t>Version commits must have comments</a:t>
            </a:r>
          </a:p>
          <a:p>
            <a:r>
              <a:rPr lang="en-GB" dirty="0"/>
              <a:t>This can explain the reason for the change</a:t>
            </a:r>
          </a:p>
          <a:p>
            <a:r>
              <a:rPr lang="en-GB" dirty="0"/>
              <a:t>Tracking back to the user story or requirement</a:t>
            </a:r>
          </a:p>
          <a:p>
            <a:r>
              <a:rPr lang="en-GB" dirty="0"/>
              <a:t>Understanding the last change to a method before you make your change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8794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497154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Documentation –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311985" cy="3492993"/>
          </a:xfrm>
        </p:spPr>
        <p:txBody>
          <a:bodyPr/>
          <a:lstStyle/>
          <a:p>
            <a:r>
              <a:rPr lang="en-GB" dirty="0"/>
              <a:t>Golden source of requirements</a:t>
            </a:r>
          </a:p>
          <a:p>
            <a:r>
              <a:rPr lang="en-GB" dirty="0"/>
              <a:t>Requirements change during testing</a:t>
            </a:r>
          </a:p>
          <a:p>
            <a:r>
              <a:rPr lang="en-GB" dirty="0"/>
              <a:t>Are requirements kept up to date</a:t>
            </a:r>
          </a:p>
          <a:p>
            <a:r>
              <a:rPr lang="en-GB" dirty="0"/>
              <a:t>Do they have a unique tracking id to trace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4171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497154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Documentation –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311985" cy="3492993"/>
          </a:xfrm>
        </p:spPr>
        <p:txBody>
          <a:bodyPr/>
          <a:lstStyle/>
          <a:p>
            <a:r>
              <a:rPr lang="en-GB" dirty="0"/>
              <a:t>Trace and track requirements through a unique id</a:t>
            </a:r>
          </a:p>
          <a:p>
            <a:r>
              <a:rPr lang="en-GB" dirty="0"/>
              <a:t>Trace to code changes</a:t>
            </a:r>
          </a:p>
          <a:p>
            <a:r>
              <a:rPr lang="en-GB" dirty="0"/>
              <a:t>Trace to deployments</a:t>
            </a:r>
          </a:p>
          <a:p>
            <a:r>
              <a:rPr lang="en-GB" dirty="0"/>
              <a:t>Trace to tests, automatic and manual</a:t>
            </a:r>
          </a:p>
          <a:p>
            <a:r>
              <a:rPr lang="en-GB" dirty="0"/>
              <a:t>Trace to bug fixes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98946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497154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Documentation –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311985" cy="3492993"/>
          </a:xfrm>
        </p:spPr>
        <p:txBody>
          <a:bodyPr/>
          <a:lstStyle/>
          <a:p>
            <a:r>
              <a:rPr lang="en-GB" dirty="0"/>
              <a:t>ReadMe in repository project</a:t>
            </a:r>
          </a:p>
          <a:p>
            <a:r>
              <a:rPr lang="en-GB" dirty="0"/>
              <a:t>Wiki – confluence </a:t>
            </a:r>
          </a:p>
          <a:p>
            <a:r>
              <a:rPr lang="en-GB" dirty="0"/>
              <a:t>Tracking system</a:t>
            </a:r>
          </a:p>
          <a:p>
            <a:r>
              <a:rPr lang="en-GB" dirty="0"/>
              <a:t>Deployment tracking</a:t>
            </a:r>
          </a:p>
          <a:p>
            <a:r>
              <a:rPr lang="en-GB" dirty="0"/>
              <a:t>Word documents and spreadsheets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8072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165" y="349772"/>
            <a:ext cx="6949835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Documentation – Any Questions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35</a:t>
            </a:fld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A28645-C5E2-4BF9-8D3C-85F1A4E03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54" y="1084002"/>
            <a:ext cx="5253492" cy="388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63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497154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311985" cy="3492993"/>
          </a:xfrm>
        </p:spPr>
        <p:txBody>
          <a:bodyPr/>
          <a:lstStyle/>
          <a:p>
            <a:r>
              <a:rPr lang="en-GB" dirty="0"/>
              <a:t>Regular unit testing of your code</a:t>
            </a:r>
          </a:p>
          <a:p>
            <a:r>
              <a:rPr lang="en-GB" dirty="0"/>
              <a:t>Early feedback</a:t>
            </a:r>
          </a:p>
          <a:p>
            <a:r>
              <a:rPr lang="en-GB" dirty="0"/>
              <a:t>Easier to fix the closer you are to working on it</a:t>
            </a:r>
          </a:p>
          <a:p>
            <a:r>
              <a:rPr lang="en-GB"/>
              <a:t>Learning curve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07731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C70D-C242-486E-A5D0-E61BCC0C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840176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Continuous Integration Environments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4A4F3-9C98-4B2A-B502-5666628E4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Hudson/Jenkins</a:t>
            </a:r>
          </a:p>
          <a:p>
            <a:r>
              <a:rPr lang="en-US" sz="2400" dirty="0"/>
              <a:t>TeamCity</a:t>
            </a:r>
          </a:p>
          <a:p>
            <a:r>
              <a:rPr lang="en-US" sz="2400" dirty="0" err="1"/>
              <a:t>CruiseControl</a:t>
            </a:r>
            <a:endParaRPr lang="en-US" sz="2400" dirty="0"/>
          </a:p>
          <a:p>
            <a:r>
              <a:rPr lang="en-US" sz="2400" dirty="0" err="1"/>
              <a:t>BuildBot</a:t>
            </a:r>
            <a:endParaRPr lang="en-US" sz="2400" dirty="0"/>
          </a:p>
          <a:p>
            <a:r>
              <a:rPr lang="en-US" sz="2400" dirty="0"/>
              <a:t>Integrity</a:t>
            </a:r>
          </a:p>
          <a:p>
            <a:r>
              <a:rPr lang="en-US" sz="2400" dirty="0"/>
              <a:t>GitLab Runner</a:t>
            </a:r>
          </a:p>
          <a:p>
            <a:r>
              <a:rPr lang="en-US" sz="2400" dirty="0" err="1"/>
              <a:t>TravisCI</a:t>
            </a:r>
            <a:endParaRPr lang="en-US" sz="2400" dirty="0"/>
          </a:p>
          <a:p>
            <a:r>
              <a:rPr lang="en-US" dirty="0"/>
              <a:t>….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86EEF9-46A3-4015-849A-0548C8DBF74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028950" y="4767263"/>
            <a:ext cx="3086100" cy="274637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FE8E4-4E76-49C5-910B-6DB9D676D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279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C70D-C242-486E-A5D0-E61BCC0C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840176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Continuous Integration GitLab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4A4F3-9C98-4B2A-B502-5666628E4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CI/CD </a:t>
            </a:r>
          </a:p>
          <a:p>
            <a:r>
              <a:rPr lang="en-US" dirty="0"/>
              <a:t>Continuous Integration (CI)</a:t>
            </a:r>
          </a:p>
          <a:p>
            <a:r>
              <a:rPr lang="en-US" dirty="0"/>
              <a:t>Continuous Deployment (CD)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86EEF9-46A3-4015-849A-0548C8DBF74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028950" y="4767263"/>
            <a:ext cx="3086100" cy="274637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FE8E4-4E76-49C5-910B-6DB9D676D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38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024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C70D-C242-486E-A5D0-E61BCC0C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Fast builds are essential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86EEF9-46A3-4015-849A-0548C8DBF74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028950" y="4767263"/>
            <a:ext cx="3086100" cy="274637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FE8E4-4E76-49C5-910B-6DB9D676D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 Page </a:t>
            </a:r>
            <a:fld id="{DE5D1233-5239-4928-95DA-D4D132976EA3}" type="slidenum">
              <a:rPr lang="en-GB" smtClean="0"/>
              <a:pPr/>
              <a:t>39</a:t>
            </a:fld>
            <a:endParaRPr lang="en-GB" dirty="0"/>
          </a:p>
        </p:txBody>
      </p:sp>
      <p:pic>
        <p:nvPicPr>
          <p:cNvPr id="9" name="Graphic 8" descr="Run">
            <a:extLst>
              <a:ext uri="{FF2B5EF4-FFF2-40B4-BE49-F238E27FC236}">
                <a16:creationId xmlns:a16="http://schemas.microsoft.com/office/drawing/2014/main" id="{3F603A7E-C5FF-45E2-B6AA-A66FB7369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8354" y="1311027"/>
            <a:ext cx="3214540" cy="321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3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59F9-5B4E-F145-A16E-0AA97B2D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15" y="303730"/>
            <a:ext cx="6525371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0BFF-B0BF-5048-809D-054CAFE2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7525457" cy="3519621"/>
          </a:xfrm>
        </p:spPr>
        <p:txBody>
          <a:bodyPr/>
          <a:lstStyle/>
          <a:p>
            <a:pPr marL="461645" indent="-457200">
              <a:spcBef>
                <a:spcPts val="200"/>
              </a:spcBef>
              <a:spcAft>
                <a:spcPts val="100"/>
              </a:spcAft>
            </a:pPr>
            <a:r>
              <a:rPr lang="en-US" b="0" i="0" dirty="0">
                <a:effectLst/>
              </a:rPr>
              <a:t>Refactoring</a:t>
            </a:r>
          </a:p>
          <a:p>
            <a:pPr marL="461645" indent="-457200">
              <a:spcBef>
                <a:spcPts val="200"/>
              </a:spcBef>
              <a:spcAft>
                <a:spcPts val="100"/>
              </a:spcAft>
            </a:pPr>
            <a:r>
              <a:rPr lang="en-US" dirty="0"/>
              <a:t>Example</a:t>
            </a:r>
          </a:p>
          <a:p>
            <a:pPr marL="461645" indent="-457200">
              <a:spcBef>
                <a:spcPts val="200"/>
              </a:spcBef>
              <a:spcAft>
                <a:spcPts val="100"/>
              </a:spcAft>
            </a:pPr>
            <a:r>
              <a:rPr lang="en-US" b="0" i="0" dirty="0">
                <a:effectLst/>
              </a:rPr>
              <a:t>Documentation</a:t>
            </a:r>
          </a:p>
          <a:p>
            <a:pPr marL="461645" indent="-457200">
              <a:spcBef>
                <a:spcPts val="200"/>
              </a:spcBef>
              <a:spcAft>
                <a:spcPts val="100"/>
              </a:spcAft>
            </a:pPr>
            <a:r>
              <a:rPr lang="en-US" dirty="0"/>
              <a:t>Continuous Integration</a:t>
            </a:r>
            <a:endParaRPr lang="en-US" b="0" i="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1B500-8B3E-734B-953B-B0CC5B7A5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18297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165" y="349772"/>
            <a:ext cx="6949835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Continuous Integration – Any Questions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40</a:t>
            </a:fld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A28645-C5E2-4BF9-8D3C-85F1A4E03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54" y="1084002"/>
            <a:ext cx="5253492" cy="388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42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1398-A9D2-D046-B17E-8B7B8572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5499627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Student experiences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ECD5C-B915-5746-B9CB-3919F9070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Please take part in a short survey for the research of our </a:t>
            </a:r>
            <a:r>
              <a:rPr lang="en-US" dirty="0">
                <a:solidFill>
                  <a:srgbClr val="FF0000"/>
                </a:solidFill>
              </a:rPr>
              <a:t>Centre for CS Education</a:t>
            </a:r>
            <a:r>
              <a:rPr lang="en-US" dirty="0"/>
              <a:t> to improve our teaching and learning environment here.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5 minutes </a:t>
            </a:r>
            <a:r>
              <a:rPr lang="en-US" dirty="0"/>
              <a:t>– literally!  20 quick MCQs and some demographics</a:t>
            </a:r>
          </a:p>
          <a:p>
            <a:endParaRPr lang="en-US" dirty="0"/>
          </a:p>
          <a:p>
            <a:r>
              <a:rPr lang="en-US" dirty="0"/>
              <a:t>We’ll send you a summary of your responses on the survey, along with class averages, in due course, to </a:t>
            </a:r>
            <a:r>
              <a:rPr lang="en-US" dirty="0">
                <a:solidFill>
                  <a:srgbClr val="FF0000"/>
                </a:solidFill>
              </a:rPr>
              <a:t>help you with your own studies</a:t>
            </a:r>
          </a:p>
          <a:p>
            <a:endParaRPr lang="en-US" dirty="0"/>
          </a:p>
          <a:p>
            <a:r>
              <a:rPr lang="en-US" dirty="0"/>
              <a:t>Could do it right now!!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bit.ly</a:t>
            </a:r>
            <a:r>
              <a:rPr lang="en-US" dirty="0"/>
              <a:t>/surveylevel2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07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497154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311985" cy="349299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err="1">
                <a:ea typeface="ヒラギノ角ゴ Pro W3"/>
              </a:rPr>
              <a:t>Daan</a:t>
            </a:r>
            <a:r>
              <a:rPr lang="en-GB" sz="2400" dirty="0">
                <a:ea typeface="ヒラギノ角ゴ Pro W3"/>
              </a:rPr>
              <a:t> (2020) – Programming Habits You Should Adopt ~ 5 minutes reading </a:t>
            </a:r>
            <a:r>
              <a:rPr lang="en-GB" sz="2400" dirty="0">
                <a:ea typeface="ヒラギノ角ゴ Pro W3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https://levelup.gitconnected.com/programming-habits-you-should-adopt-8ab75419fb09</a:t>
            </a:r>
            <a:endParaRPr lang="en-GB" sz="2400" dirty="0">
              <a:ea typeface="ヒラギノ角ゴ Pro W3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1.2 Clean Code and Refactoring- Pre-reading Quiz</a:t>
            </a:r>
            <a:r>
              <a:rPr lang="en-GB" sz="2400" dirty="0"/>
              <a:t>  ~ 7 to 15 minutes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42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76085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497154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311985" cy="3492993"/>
          </a:xfrm>
        </p:spPr>
        <p:txBody>
          <a:bodyPr/>
          <a:lstStyle/>
          <a:p>
            <a:r>
              <a:rPr lang="en-GB" sz="2400" dirty="0"/>
              <a:t>Martin Fowler (1999) - </a:t>
            </a:r>
            <a:r>
              <a:rPr lang="en-US" b="0" i="0" u="sng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Refactoring: improving the design of existing code</a:t>
            </a:r>
            <a:endParaRPr lang="en-US" b="0" i="0" u="sng" dirty="0">
              <a:effectLst/>
            </a:endParaRPr>
          </a:p>
          <a:p>
            <a:r>
              <a:rPr lang="en-US" b="0" i="0" dirty="0">
                <a:effectLst/>
              </a:rPr>
              <a:t>Martin Fowler (2006) . </a:t>
            </a:r>
            <a:r>
              <a:rPr lang="en-US" b="0" i="0" u="none" strike="noStrike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Continuous integration</a:t>
            </a:r>
            <a:endParaRPr lang="en-GB" sz="2400" dirty="0"/>
          </a:p>
          <a:p>
            <a:r>
              <a:rPr lang="en-GB" sz="2400" dirty="0"/>
              <a:t>Robert C. Martin (2016) – Clean Code – A handbook to Agile Software Craftmanship</a:t>
            </a:r>
          </a:p>
          <a:p>
            <a:r>
              <a:rPr lang="en-GB" sz="2400" dirty="0" err="1"/>
              <a:t>Noymul</a:t>
            </a:r>
            <a:r>
              <a:rPr lang="en-GB" sz="2400" dirty="0"/>
              <a:t> Islam Chowdhury </a:t>
            </a:r>
            <a:r>
              <a:rPr lang="en-GB" sz="2400" dirty="0" err="1"/>
              <a:t>Shorot</a:t>
            </a:r>
            <a:r>
              <a:rPr lang="en-GB" sz="2400" dirty="0"/>
              <a:t> (2019) “Tips on writing clean code” ~ 4 minutes  </a:t>
            </a:r>
            <a:r>
              <a:rPr lang="en-GB" sz="2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https://link.medium.com/LKqz1avrh4</a:t>
            </a:r>
            <a:r>
              <a:rPr lang="en-GB" sz="2400" dirty="0"/>
              <a:t> 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43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0118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190942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r>
              <a:rPr lang="en-US" dirty="0"/>
              <a:t>Easy to read, navigate and maintain</a:t>
            </a:r>
          </a:p>
          <a:p>
            <a:r>
              <a:rPr lang="en-US" dirty="0"/>
              <a:t>Does one thing</a:t>
            </a:r>
          </a:p>
          <a:p>
            <a:r>
              <a:rPr lang="en-US" dirty="0"/>
              <a:t>No repetition</a:t>
            </a:r>
          </a:p>
          <a:p>
            <a:r>
              <a:rPr lang="en-US" dirty="0"/>
              <a:t>Easy to re-use</a:t>
            </a:r>
          </a:p>
          <a:p>
            <a:r>
              <a:rPr lang="en-US" dirty="0"/>
              <a:t>Smallest codebase most features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6643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190942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Refactoring -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r>
              <a:rPr lang="en-GB" sz="2400" dirty="0"/>
              <a:t>Easier to follow</a:t>
            </a:r>
          </a:p>
          <a:p>
            <a:pPr lvl="0"/>
            <a:r>
              <a:rPr lang="en-GB" sz="2400" dirty="0"/>
              <a:t>Better for team onboarding</a:t>
            </a:r>
          </a:p>
          <a:p>
            <a:pPr lvl="0"/>
            <a:r>
              <a:rPr lang="en-GB" sz="2400" dirty="0"/>
              <a:t>Most time spent enhancing code, adding new features</a:t>
            </a:r>
          </a:p>
          <a:p>
            <a:pPr lvl="0"/>
            <a:r>
              <a:rPr lang="en-GB" sz="2400" dirty="0"/>
              <a:t>Avoid duplication, if you understand it you will use it</a:t>
            </a:r>
          </a:p>
          <a:p>
            <a:pPr lvl="0"/>
            <a:r>
              <a:rPr lang="en-GB" sz="2400" dirty="0"/>
              <a:t>If it one does one thing it can be reused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75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190942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Refactoring -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508575" cy="3361018"/>
          </a:xfrm>
        </p:spPr>
        <p:txBody>
          <a:bodyPr/>
          <a:lstStyle/>
          <a:p>
            <a:pPr lvl="0"/>
            <a:r>
              <a:rPr lang="en-GB" sz="2400" dirty="0"/>
              <a:t>If you are the only person that understand the code base</a:t>
            </a:r>
          </a:p>
          <a:p>
            <a:pPr lvl="0"/>
            <a:r>
              <a:rPr lang="en-GB" sz="2400" dirty="0"/>
              <a:t>You will keep getting questions</a:t>
            </a:r>
          </a:p>
          <a:p>
            <a:pPr lvl="0"/>
            <a:r>
              <a:rPr lang="en-GB" sz="2400" dirty="0"/>
              <a:t>You may get questions when you are on holiday</a:t>
            </a:r>
          </a:p>
          <a:p>
            <a:pPr lvl="0"/>
            <a:r>
              <a:rPr lang="en-GB" sz="2400" dirty="0"/>
              <a:t>You will not be able to move on </a:t>
            </a:r>
          </a:p>
          <a:p>
            <a:pPr lvl="0"/>
            <a:r>
              <a:rPr lang="en-GB" sz="2400" dirty="0"/>
              <a:t>You will be stuck</a:t>
            </a:r>
          </a:p>
          <a:p>
            <a:pPr lvl="0"/>
            <a:r>
              <a:rPr lang="en-GB" sz="2400" dirty="0"/>
              <a:t>Can you handover this application easily and take that promotion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095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190942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Refactoring - DRY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r>
              <a:rPr lang="en-GB" dirty="0"/>
              <a:t>DRY</a:t>
            </a:r>
          </a:p>
          <a:p>
            <a:r>
              <a:rPr lang="en-GB" dirty="0"/>
              <a:t>Don’t</a:t>
            </a:r>
          </a:p>
          <a:p>
            <a:r>
              <a:rPr lang="en-GB" dirty="0"/>
              <a:t>Repeat</a:t>
            </a:r>
          </a:p>
          <a:p>
            <a:r>
              <a:rPr lang="en-GB" dirty="0"/>
              <a:t>Yourself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3590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190942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Refactoring - Maintain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r>
              <a:rPr lang="en-GB" dirty="0"/>
              <a:t>More code, more bugs per line of code</a:t>
            </a:r>
          </a:p>
          <a:p>
            <a:r>
              <a:rPr lang="en-GB" dirty="0"/>
              <a:t>More than one place to fix</a:t>
            </a:r>
          </a:p>
          <a:p>
            <a:r>
              <a:rPr lang="en-GB" dirty="0"/>
              <a:t>More code to navigate</a:t>
            </a:r>
          </a:p>
          <a:p>
            <a:r>
              <a:rPr lang="en-GB" dirty="0"/>
              <a:t>More unit tests to write and run</a:t>
            </a:r>
          </a:p>
          <a:p>
            <a:r>
              <a:rPr lang="en-GB" dirty="0"/>
              <a:t>Slower testing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348428"/>
      </p:ext>
    </p:extLst>
  </p:cSld>
  <p:clrMapOvr>
    <a:masterClrMapping/>
  </p:clrMapOvr>
</p:sld>
</file>

<file path=ppt/theme/theme1.xml><?xml version="1.0" encoding="utf-8"?>
<a:theme xmlns:a="http://schemas.openxmlformats.org/drawingml/2006/main" name="UoG_PowerPoint_16.9">
  <a:themeElements>
    <a:clrScheme name="University colours">
      <a:dk1>
        <a:srgbClr val="002542"/>
      </a:dk1>
      <a:lt1>
        <a:srgbClr val="FFFFFE"/>
      </a:lt1>
      <a:dk2>
        <a:srgbClr val="354047"/>
      </a:dk2>
      <a:lt2>
        <a:srgbClr val="C54520"/>
      </a:lt2>
      <a:accent1>
        <a:srgbClr val="63548B"/>
      </a:accent1>
      <a:accent2>
        <a:srgbClr val="8D0C64"/>
      </a:accent2>
      <a:accent3>
        <a:srgbClr val="CF1C20"/>
      </a:accent3>
      <a:accent4>
        <a:srgbClr val="4B3B7D"/>
      </a:accent4>
      <a:accent5>
        <a:srgbClr val="003824"/>
      </a:accent5>
      <a:accent6>
        <a:srgbClr val="500B29"/>
      </a:accent6>
      <a:hlink>
        <a:srgbClr val="584B3D"/>
      </a:hlink>
      <a:folHlink>
        <a:srgbClr val="0068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E33CCC60F8C14FAB01452BFCBB8BF5" ma:contentTypeVersion="7" ma:contentTypeDescription="Create a new document." ma:contentTypeScope="" ma:versionID="f539b6940396fca1868bc67816c0261a">
  <xsd:schema xmlns:xsd="http://www.w3.org/2001/XMLSchema" xmlns:xs="http://www.w3.org/2001/XMLSchema" xmlns:p="http://schemas.microsoft.com/office/2006/metadata/properties" xmlns:ns2="17a74629-6adf-4cd2-8d40-8875cda3bd18" targetNamespace="http://schemas.microsoft.com/office/2006/metadata/properties" ma:root="true" ma:fieldsID="23ed5c55ddd2a0365fdbf7031fdcdec7" ns2:_="">
    <xsd:import namespace="17a74629-6adf-4cd2-8d40-8875cda3bd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a74629-6adf-4cd2-8d40-8875cda3bd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E22917-67A2-4C66-A3FB-D29CE2B9C5E7}">
  <ds:schemaRefs>
    <ds:schemaRef ds:uri="http://purl.org/dc/terms/"/>
    <ds:schemaRef ds:uri="http://schemas.microsoft.com/office/2006/documentManagement/types"/>
    <ds:schemaRef ds:uri="94666de5-d1ea-4958-bd3b-7ad844ad5d7c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7e052715-ccb8-4b4a-974e-b5b64ad3843f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2D841CF-AC86-4898-8F9D-31BDB9F6AC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7EB93A-D71F-4B31-B874-84093359309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31777</TotalTime>
  <Words>1349</Words>
  <Application>Microsoft Office PowerPoint</Application>
  <PresentationFormat>On-screen Show (16:9)</PresentationFormat>
  <Paragraphs>257</Paragraphs>
  <Slides>43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Times New Roman</vt:lpstr>
      <vt:lpstr>Wingdings</vt:lpstr>
      <vt:lpstr>UoG_PowerPoint_16.9</vt:lpstr>
      <vt:lpstr>Object Orientated Software Engineering</vt:lpstr>
      <vt:lpstr>Admin</vt:lpstr>
      <vt:lpstr>Intended Learning Outcomes</vt:lpstr>
      <vt:lpstr>Overview</vt:lpstr>
      <vt:lpstr>Refactoring</vt:lpstr>
      <vt:lpstr>Refactoring - why</vt:lpstr>
      <vt:lpstr>Refactoring - why</vt:lpstr>
      <vt:lpstr>Refactoring - DRY</vt:lpstr>
      <vt:lpstr>Refactoring - Maintain</vt:lpstr>
      <vt:lpstr>Refactoring - Once</vt:lpstr>
      <vt:lpstr>Refactoring – One Thing</vt:lpstr>
      <vt:lpstr>Refactoring – Multiple</vt:lpstr>
      <vt:lpstr>Refactoring – Style Guides</vt:lpstr>
      <vt:lpstr>Refactoring – Style Guides</vt:lpstr>
      <vt:lpstr>Refactoring – Working Memory</vt:lpstr>
      <vt:lpstr>Refactoring – Rules</vt:lpstr>
      <vt:lpstr>Refactoring – Any Questions</vt:lpstr>
      <vt:lpstr>Refactoring - Example</vt:lpstr>
      <vt:lpstr>Refactoring Example – Any Questions</vt:lpstr>
      <vt:lpstr>Discussion - Documentation</vt:lpstr>
      <vt:lpstr>Documentation - Why</vt:lpstr>
      <vt:lpstr>Documentation – Get Started</vt:lpstr>
      <vt:lpstr>Documentation – Get Started</vt:lpstr>
      <vt:lpstr>Documentation – Level</vt:lpstr>
      <vt:lpstr>Documentation – Urgent Changes</vt:lpstr>
      <vt:lpstr>Documentation – Level</vt:lpstr>
      <vt:lpstr>Documentation – Code Comments</vt:lpstr>
      <vt:lpstr>Documentation – Code Comments</vt:lpstr>
      <vt:lpstr>Documentation – Code Comments</vt:lpstr>
      <vt:lpstr>Documentation – Unit Tests</vt:lpstr>
      <vt:lpstr>Documentation – Version Commits</vt:lpstr>
      <vt:lpstr>Documentation – Requirements</vt:lpstr>
      <vt:lpstr>Documentation – Requirements</vt:lpstr>
      <vt:lpstr>Documentation – Types</vt:lpstr>
      <vt:lpstr>Documentation – Any Questions</vt:lpstr>
      <vt:lpstr>Continuous Integration</vt:lpstr>
      <vt:lpstr>Continuous Integration Environments</vt:lpstr>
      <vt:lpstr>Continuous Integration GitLab</vt:lpstr>
      <vt:lpstr>Fast builds are essential</vt:lpstr>
      <vt:lpstr>Continuous Integration – Any Questions</vt:lpstr>
      <vt:lpstr>Student experiences survey</vt:lpstr>
      <vt:lpstr>Reading</vt:lpstr>
      <vt:lpstr>Reading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Peter Howard</dc:creator>
  <cp:keywords/>
  <dc:description/>
  <cp:lastModifiedBy>Derek Somerville</cp:lastModifiedBy>
  <cp:revision>35</cp:revision>
  <dcterms:created xsi:type="dcterms:W3CDTF">2016-02-16T11:44:26Z</dcterms:created>
  <dcterms:modified xsi:type="dcterms:W3CDTF">2022-03-14T12:00:39Z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0x01010064E33CCC60F8C14FAB01452BFCBB8BF5</vt:lpwstr>
  </property>
  <property fmtid="{D5CDD505-2E9C-101B-9397-08002B2CF9AE}" pid="3" name="AuthorIds_UIVersion_2560">
    <vt:lpwstr>13</vt:lpwstr>
  </property>
</Properties>
</file>