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906" r:id="rId5"/>
    <p:sldMasterId id="2147483936" r:id="rId6"/>
  </p:sldMasterIdLst>
  <p:notesMasterIdLst>
    <p:notesMasterId r:id="rId22"/>
  </p:notesMasterIdLst>
  <p:handoutMasterIdLst>
    <p:handoutMasterId r:id="rId23"/>
  </p:handoutMasterIdLst>
  <p:sldIdLst>
    <p:sldId id="402" r:id="rId7"/>
    <p:sldId id="420" r:id="rId8"/>
    <p:sldId id="426" r:id="rId9"/>
    <p:sldId id="427" r:id="rId10"/>
    <p:sldId id="428" r:id="rId11"/>
    <p:sldId id="429" r:id="rId12"/>
    <p:sldId id="430" r:id="rId13"/>
    <p:sldId id="439" r:id="rId14"/>
    <p:sldId id="431" r:id="rId15"/>
    <p:sldId id="432" r:id="rId16"/>
    <p:sldId id="438" r:id="rId17"/>
    <p:sldId id="433" r:id="rId18"/>
    <p:sldId id="434" r:id="rId19"/>
    <p:sldId id="437" r:id="rId20"/>
    <p:sldId id="413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bg2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4800" kern="1200">
        <a:solidFill>
          <a:schemeClr val="bg2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4800" kern="1200">
        <a:solidFill>
          <a:schemeClr val="bg2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4800" kern="1200">
        <a:solidFill>
          <a:schemeClr val="bg2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4800" kern="1200">
        <a:solidFill>
          <a:schemeClr val="bg2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4800" kern="1200">
        <a:solidFill>
          <a:schemeClr val="bg2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4800" kern="1200">
        <a:solidFill>
          <a:schemeClr val="bg2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4800" kern="1200">
        <a:solidFill>
          <a:schemeClr val="bg2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4800" kern="1200">
        <a:solidFill>
          <a:schemeClr val="bg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pos="7335" userDrawn="1">
          <p15:clr>
            <a:srgbClr val="A4A3A4"/>
          </p15:clr>
        </p15:guide>
        <p15:guide id="20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5E8"/>
    <a:srgbClr val="006666"/>
    <a:srgbClr val="0076B6"/>
    <a:srgbClr val="006DE3"/>
    <a:srgbClr val="158724"/>
    <a:srgbClr val="FBB911"/>
    <a:srgbClr val="E90014"/>
    <a:srgbClr val="FFCB05"/>
    <a:srgbClr val="5C1E5B"/>
    <a:srgbClr val="E8E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925" autoAdjust="0"/>
  </p:normalViewPr>
  <p:slideViewPr>
    <p:cSldViewPr snapToGrid="0" showGuides="1">
      <p:cViewPr varScale="1">
        <p:scale>
          <a:sx n="100" d="100"/>
          <a:sy n="100" d="100"/>
        </p:scale>
        <p:origin x="858" y="72"/>
      </p:cViewPr>
      <p:guideLst>
        <p:guide pos="7335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5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2CFC0-CC7A-4C97-8E4D-DAE31AFA7E3F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D37F0-34A1-4CF2-A9B0-E53D7D9C98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5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6DF9CD8-78EA-48F9-B05B-939900F5F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0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DF9CD8-78EA-48F9-B05B-939900F5F2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0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29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5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45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0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6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2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4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0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58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7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BFB1D-5B3C-44F7-897D-201C7E93EC35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40D6A3-5A0F-914F-9150-147192B24FE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1AEA340-F615-8E48-BE22-520B16955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F2EF9B09-7152-D24E-8038-89E3698AD52B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Default portal slide – click to edit Heading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2506EDEE-415D-0E44-9FAE-80B80D241884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EA0D59C-F619-6F45-B5EC-6102378DD8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 b="0" i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9345832-BD86-5D41-B83A-319EC2993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 b="0" i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016004-A394-CB4C-8B61-4AE59FC0BA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 Slide – Light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7AB2B2F-BC24-AB45-A45F-8856370F233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AB7B24F-AC54-084D-9E13-567169F62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85F0768-EE89-484C-988D-8F1F56BA0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712" y="1305125"/>
            <a:ext cx="9578574" cy="42477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EBB773-D18A-524F-A16A-4F594DF2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8263" y="5617600"/>
            <a:ext cx="431999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B86267A-F013-6742-8E08-7029E901F223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27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096010"/>
            <a:ext cx="11090275" cy="215443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916113"/>
            <a:ext cx="11090275" cy="33292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9B3B2-0149-3641-835E-F8F7B9AE8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089025"/>
            <a:ext cx="11090275" cy="611188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7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120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9B3B2-0149-3641-835E-F8F7B9AE8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089025"/>
            <a:ext cx="11090275" cy="611188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92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1207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368138"/>
            <a:ext cx="11090275" cy="492446"/>
          </a:xfrm>
        </p:spPr>
        <p:txBody>
          <a:bodyPr anchor="ctr" anchorCtr="0">
            <a:noAutofit/>
          </a:bodyPr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096010"/>
            <a:ext cx="11090275" cy="2154436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12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1200"/>
              </a:spcBef>
              <a:buFont typeface="+mj-lt"/>
              <a:buAutoNum type="alphaLcPeriod"/>
              <a:defRPr sz="2000"/>
            </a:lvl2pPr>
            <a:lvl3pPr marL="648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864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1080000" indent="-216000">
              <a:lnSpc>
                <a:spcPct val="10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9311" y="1106122"/>
            <a:ext cx="5428739" cy="2322877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 sz="2000"/>
            </a:lvl1pPr>
            <a:lvl2pPr marL="216000" indent="-21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648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864000" indent="-216000">
              <a:lnSpc>
                <a:spcPct val="100000"/>
              </a:lnSpc>
              <a:spcBef>
                <a:spcPts val="1200"/>
              </a:spcBef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3952" y="1106123"/>
            <a:ext cx="5428738" cy="4877116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850B05-0489-9446-862F-D37AE36E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0863" y="1089026"/>
            <a:ext cx="5437187" cy="2889678"/>
          </a:xfrm>
        </p:spPr>
        <p:txBody>
          <a:bodyPr/>
          <a:lstStyle>
            <a:lvl1pPr>
              <a:defRPr sz="2000"/>
            </a:lvl1pPr>
            <a:lvl2pPr marL="216000" indent="-216000"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E7400E-4E0B-7F46-A08F-90C3A1A2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9311" y="1089026"/>
            <a:ext cx="5428739" cy="2889678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 sz="2000"/>
            </a:lvl1pPr>
            <a:lvl2pPr marL="216000" indent="-21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648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864000" indent="-216000">
              <a:lnSpc>
                <a:spcPct val="100000"/>
              </a:lnSpc>
              <a:spcBef>
                <a:spcPts val="1200"/>
              </a:spcBef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3952" y="1089027"/>
            <a:ext cx="5428738" cy="233997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1" y="3658264"/>
            <a:ext cx="5426324" cy="232661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E2FEA1-24B6-BB42-AB0D-D0BF1476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54566" y="374896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0" y="374896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54566" y="3266401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03950" y="3266401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59591" y="2820408"/>
            <a:ext cx="5428459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203950" y="2820408"/>
            <a:ext cx="5437188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9591" y="5701868"/>
            <a:ext cx="5428459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203950" y="5701868"/>
            <a:ext cx="5437188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50863" y="368301"/>
            <a:ext cx="11090275" cy="5397352"/>
          </a:xfrm>
        </p:spPr>
        <p:txBody>
          <a:bodyPr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3733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36479" y="5765653"/>
            <a:ext cx="5541432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Stone">
    <p:bg>
      <p:bgPr>
        <a:solidFill>
          <a:srgbClr val="E8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355175B9-5471-F043-893F-8A71F85A9A12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56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3" y="1682434"/>
            <a:ext cx="5437187" cy="49244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3" y="2174875"/>
            <a:ext cx="5437187" cy="28725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3" y="1682434"/>
            <a:ext cx="5437184" cy="49244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3953" y="2174875"/>
            <a:ext cx="5437184" cy="28725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3FCC93-B8C6-054E-9956-104370D0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F8541D-80A4-6C45-9AEF-A7BD5BA9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8D536-56A3-9D41-9305-68A5D36EDF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7531" y="6431890"/>
            <a:ext cx="1294724" cy="219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1DA7BD-7BC5-944E-A5B8-53571360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366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40D6A3-5A0F-914F-9150-147192B24FE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1AEA340-F615-8E48-BE22-520B16955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016004-A394-CB4C-8B61-4AE59FC0BA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5B075697-619E-A646-93F6-5FBBF2CAB85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13427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Stone">
    <p:bg>
      <p:bgPr>
        <a:solidFill>
          <a:srgbClr val="E8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32AA952-6872-AD46-AC03-9051C7BF6D41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8485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Mint">
    <p:bg>
      <p:bgPr>
        <a:solidFill>
          <a:srgbClr val="CD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1033CE06-ADDE-804A-8E2C-E1D65BF0491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1257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Light yellow">
    <p:bg>
      <p:bgPr>
        <a:solidFill>
          <a:srgbClr val="FFF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FAB1362A-7F7E-A546-A6E5-3789214699B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6719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40D6A3-5A0F-914F-9150-147192B24FE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1AEA340-F615-8E48-BE22-520B16955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F2EF9B09-7152-D24E-8038-89E3698AD52B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Default portal slide – click to edit Heading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2506EDEE-415D-0E44-9FAE-80B80D241884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EA0D59C-F619-6F45-B5EC-6102378DD8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9345832-BD86-5D41-B83A-319EC2993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016004-A394-CB4C-8B61-4AE59FC0BA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7E050E9-B818-0D4B-976C-4046F9E828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4C519-949B-8D42-A860-A4744366B4C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A5EF07-A5F5-4047-8FA1-BEA77230EC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940F371-1CBE-9B45-BA9E-79E044E9C4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</p:spTree>
    <p:extLst>
      <p:ext uri="{BB962C8B-B14F-4D97-AF65-F5344CB8AC3E}">
        <p14:creationId xmlns:p14="http://schemas.microsoft.com/office/powerpoint/2010/main" val="4155054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Stone">
    <p:bg>
      <p:bgPr>
        <a:solidFill>
          <a:srgbClr val="E8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6347025-4ABA-F049-8046-E70EC352FE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B13177-B3C6-4F43-8A65-899DEC6AF8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0112CD-8065-614D-BA6D-464079B29BD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2698253-6F24-A14B-9E6E-79B6222ADD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464E3097-7D06-4F6E-A970-900EC8ABC172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91598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Mint">
    <p:bg>
      <p:bgPr>
        <a:solidFill>
          <a:srgbClr val="CD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355175B9-5471-F043-893F-8A71F85A9A12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Mint">
    <p:bg>
      <p:bgPr>
        <a:solidFill>
          <a:srgbClr val="CD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2D4378B-C234-8D4C-B082-0A468C8203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AE953C-146A-B34F-927B-0FB3CFF4116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68931C-132A-2A49-B458-8D4142214C1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2839A2D-9877-CC4B-9104-80DAF5F17E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51798A27-EAB6-4BAA-89C9-A82306CE6F36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8760938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Light yellow">
    <p:bg>
      <p:bgPr>
        <a:solidFill>
          <a:srgbClr val="FFF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551A2B6-6BE1-794F-AB87-1FDB16458F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F1A9D7-D5C5-B044-9A4E-4ABF7E50BC4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9C9CFA-E7B3-964C-A886-D02F0B317C5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5B988F0D-FF13-934D-A986-1BFC70A2D0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59E31C1B-B9D8-472E-9061-635F08CD3709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9578890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DBBABEE0-CFE0-9F44-9C88-78CF666C2F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713" y="873125"/>
            <a:ext cx="10442575" cy="5111750"/>
          </a:xfrm>
          <a:noFill/>
        </p:spPr>
        <p:txBody>
          <a:bodyPr tIns="0"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329F59-4FEE-FD40-90F8-6EFB716ADC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E903169-9558-904D-AC39-92F7EB028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4E3796D-D01D-8244-8AB1-9C36BC8895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C973C2-DCAB-1040-88FE-F4E7C4B2287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1C0DD8-440F-B542-9F32-0D38AB438EC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59C1E80-EE87-D845-A276-9A04F13152F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D9322C2F-3C9C-42E4-8988-BF4BB8D55839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3346260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2457247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73A06D1-7B7A-134F-938D-AFEDA8D169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A7B4F8-A7C2-334F-908D-5879D8416A4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9BB18C-4090-2646-8F7C-B7E20525742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37FBA58-F195-7943-BC1F-DF8EBCD004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1006C8E5-6E6D-430B-99E0-9A3AC194A923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2886731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– Light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AC4C9A68-B3AE-7C45-B8CE-1849DDEDEF9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A0482E-2367-F24E-95A0-823BC8F02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630F25E-4A34-984D-8283-4FBE2DCDE0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7EDD5B3-72AF-6540-9897-C26B5928FB2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7323D2-179C-1A45-9473-2324224421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4AF5DEE-F192-E54E-84B8-4E1DC68358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13172-1017-104A-8C54-2199CE1A9EB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7F058-B187-1F4A-8A9D-1E53856E32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AC68A04C-562D-994F-9FA0-58A0E20FB6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DE408080-DE5E-4B6A-B85D-E3FFA137BFA8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25526528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–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DBBABEE0-CFE0-9F44-9C88-78CF666C2F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713" y="873125"/>
            <a:ext cx="10442575" cy="5111750"/>
          </a:xfrm>
          <a:noFill/>
        </p:spPr>
        <p:txBody>
          <a:bodyPr tIns="0" anchor="ctr"/>
          <a:lstStyle>
            <a:lvl1pPr algn="ctr">
              <a:defRPr i="1">
                <a:solidFill>
                  <a:srgbClr val="515151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7AB41C3-6273-7343-BF6F-871FB74F6C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CAE4-47DD-E649-BC79-7089120341A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41DDF9-ECBB-BD48-AEBC-B68636D372E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732C4FE-8CF8-F547-AB7D-3C6EC90E44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28E2AAEB-D473-4B88-B953-AD1238DF07CB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3999400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2796607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385F55C-E05A-EF41-A36A-2D74ABBF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712" y="1305125"/>
            <a:ext cx="9578574" cy="42477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35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 Slide – Light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7AB2B2F-BC24-AB45-A45F-8856370F233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AB7B24F-AC54-084D-9E13-567169F62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85F0768-EE89-484C-988D-8F1F56BA0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712" y="1305125"/>
            <a:ext cx="9578574" cy="42477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EBB773-D18A-524F-A16A-4F594DF2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8263" y="5617600"/>
            <a:ext cx="431999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B86267A-F013-6742-8E08-7029E901F223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504550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096010"/>
            <a:ext cx="11090275" cy="215443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056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916113"/>
            <a:ext cx="11090275" cy="33292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9B3B2-0149-3641-835E-F8F7B9AE8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089025"/>
            <a:ext cx="11090275" cy="611188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5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1207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Light yellow">
    <p:bg>
      <p:bgPr>
        <a:solidFill>
          <a:srgbClr val="FFF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355175B9-5471-F043-893F-8A71F85A9A12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7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9B3B2-0149-3641-835E-F8F7B9AE8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089025"/>
            <a:ext cx="11090275" cy="611188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7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1207" userDrawn="1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368138"/>
            <a:ext cx="11090275" cy="492446"/>
          </a:xfrm>
        </p:spPr>
        <p:txBody>
          <a:bodyPr anchor="ctr" anchorCtr="0">
            <a:noAutofit/>
          </a:bodyPr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096010"/>
            <a:ext cx="11090275" cy="2154436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12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1200"/>
              </a:spcBef>
              <a:buFont typeface="+mj-lt"/>
              <a:buAutoNum type="alphaLcPeriod"/>
              <a:defRPr sz="2000"/>
            </a:lvl2pPr>
            <a:lvl3pPr marL="648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864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1080000" indent="-216000">
              <a:lnSpc>
                <a:spcPct val="10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11032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9311" y="1106122"/>
            <a:ext cx="5428739" cy="2322877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 sz="2000"/>
            </a:lvl1pPr>
            <a:lvl2pPr marL="216000" indent="-21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648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864000" indent="-216000">
              <a:lnSpc>
                <a:spcPct val="100000"/>
              </a:lnSpc>
              <a:spcBef>
                <a:spcPts val="1200"/>
              </a:spcBef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3952" y="1106123"/>
            <a:ext cx="5428738" cy="4877116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0B8644-07C1-E141-A88B-C590FD96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04685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0863" y="1089026"/>
            <a:ext cx="5437187" cy="2889678"/>
          </a:xfrm>
        </p:spPr>
        <p:txBody>
          <a:bodyPr/>
          <a:lstStyle>
            <a:lvl1pPr>
              <a:defRPr sz="2000"/>
            </a:lvl1pPr>
            <a:lvl2pPr marL="216000" indent="-216000"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3B5EB1-E734-144F-A156-84EF6B31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5085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9311" y="1089026"/>
            <a:ext cx="5428739" cy="2889678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 sz="2000"/>
            </a:lvl1pPr>
            <a:lvl2pPr marL="216000" indent="-21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648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864000" indent="-216000">
              <a:lnSpc>
                <a:spcPct val="100000"/>
              </a:lnSpc>
              <a:spcBef>
                <a:spcPts val="1200"/>
              </a:spcBef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3952" y="1089027"/>
            <a:ext cx="5428738" cy="233997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1" y="3658264"/>
            <a:ext cx="5426324" cy="232661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8B3D2E-E60C-3644-AC7E-774163B6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1159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54566" y="374896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0" y="374896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54566" y="3266401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03950" y="3266401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59591" y="2820408"/>
            <a:ext cx="5428459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203950" y="2820408"/>
            <a:ext cx="5437188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9591" y="5701868"/>
            <a:ext cx="5428459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203950" y="5701868"/>
            <a:ext cx="5437188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5309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50863" y="368301"/>
            <a:ext cx="11090275" cy="5397352"/>
          </a:xfrm>
        </p:spPr>
        <p:txBody>
          <a:bodyPr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3733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36479" y="5765653"/>
            <a:ext cx="5541432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0030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50862" y="1089025"/>
            <a:ext cx="5437187" cy="28648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6203953" y="1089025"/>
            <a:ext cx="5433480" cy="28648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7D584B-940D-2B4D-9BAF-7804DDC0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02059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3" y="1682434"/>
            <a:ext cx="5437187" cy="49244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3" y="2174875"/>
            <a:ext cx="5437187" cy="28725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3" y="1682434"/>
            <a:ext cx="5437184" cy="49244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3953" y="2174875"/>
            <a:ext cx="5437184" cy="28725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9F6C31-059D-9846-8B8F-8A7DFF1F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9846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4E9ACE4-CEEE-4347-8252-CCE4B8F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345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DBBABEE0-CFE0-9F44-9C88-78CF666C2F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713" y="873125"/>
            <a:ext cx="10442575" cy="5111750"/>
          </a:xfrm>
          <a:noFill/>
        </p:spPr>
        <p:txBody>
          <a:bodyPr tIns="0"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6933DF0A-4C16-E441-81DA-DA17748DEA60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381162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329F59-4FEE-FD40-90F8-6EFB716ADC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E903169-9558-904D-AC39-92F7EB028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9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468509-ABC4-5D45-83E8-9CFCB7DA00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7531" y="6431890"/>
            <a:ext cx="1294724" cy="219600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32EB3153-08F2-DE4F-B98E-E1077DBC5A45}"/>
              </a:ext>
            </a:extLst>
          </p:cNvPr>
          <p:cNvSpPr txBox="1">
            <a:spLocks/>
          </p:cNvSpPr>
          <p:nvPr userDrawn="1"/>
        </p:nvSpPr>
        <p:spPr>
          <a:xfrm>
            <a:off x="7960241" y="6456816"/>
            <a:ext cx="977698" cy="164658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9026" indent="-309026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2pPr>
            <a:lvl3pPr marL="758381" indent="-446389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147171" indent="-388790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4pPr>
            <a:lvl5pPr marL="1607960" indent="-460788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328075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389033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449992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510950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b="0" i="0" kern="0" dirty="0">
                <a:latin typeface="Barclays Effra" panose="020B0603020203020204" pitchFamily="34" charset="0"/>
              </a:rPr>
              <a:t>Insert co-branded logo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86778D-22B8-F049-B2D9-3C6EE839BC3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044677" y="6431345"/>
            <a:ext cx="0" cy="22000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8D67178-D195-5845-A36D-79B429B0E392}"/>
              </a:ext>
            </a:extLst>
          </p:cNvPr>
          <p:cNvSpPr txBox="1">
            <a:spLocks/>
          </p:cNvSpPr>
          <p:nvPr userDrawn="1"/>
        </p:nvSpPr>
        <p:spPr>
          <a:xfrm>
            <a:off x="9155888" y="6456816"/>
            <a:ext cx="977698" cy="164658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9026" indent="-309026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2pPr>
            <a:lvl3pPr marL="758381" indent="-446389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147171" indent="-388790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4pPr>
            <a:lvl5pPr marL="1607960" indent="-460788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328075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389033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449992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510950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b="0" i="0" kern="0" dirty="0">
                <a:latin typeface="Barclays Effra" panose="020B0603020203020204" pitchFamily="34" charset="0"/>
              </a:rPr>
              <a:t>Insert co-branded logo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5EF572-826E-DA43-8B3E-A31C26CFCA7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36350" y="6431345"/>
            <a:ext cx="0" cy="22000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A8EEB9F0-3F1F-7A4E-BE14-15F6DB54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835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82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5958" y="3648233"/>
            <a:ext cx="5442092" cy="233664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  <a:lvl2pPr marL="216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2pPr>
            <a:lvl3pPr marL="432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3pPr>
            <a:lvl4pPr marL="648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4pPr>
            <a:lvl5pPr marL="914377" indent="-222245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defRPr lang="en-US" sz="266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50863" y="1089025"/>
            <a:ext cx="5437187" cy="2343307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0" y="1089025"/>
            <a:ext cx="5437188" cy="2343307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203950" y="3648233"/>
            <a:ext cx="5451238" cy="233664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  <a:lvl2pPr marL="216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2pPr>
            <a:lvl3pPr marL="432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3pPr>
            <a:lvl4pPr marL="648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4pPr>
            <a:lvl5pPr marL="914377" indent="-222245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defRPr lang="en-US" sz="266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B7B767-F560-5449-A9B8-2853AF58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4231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40D6A3-5A0F-914F-9150-147192B24FE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1AEA340-F615-8E48-BE22-520B16955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016004-A394-CB4C-8B61-4AE59FC0BA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5B075697-619E-A646-93F6-5FBBF2CAB85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E18C817-260A-AE4A-BA36-17CD92B6BF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B25B84-20A7-3E4D-9953-01512C40F2E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15FEBA-AB8B-3049-B9FF-22071A486D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3FA087A-3B41-4049-86D9-545E89B19E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</p:spTree>
    <p:extLst>
      <p:ext uri="{BB962C8B-B14F-4D97-AF65-F5344CB8AC3E}">
        <p14:creationId xmlns:p14="http://schemas.microsoft.com/office/powerpoint/2010/main" val="6784499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Stone">
    <p:bg>
      <p:bgPr>
        <a:solidFill>
          <a:srgbClr val="E8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32AA952-6872-AD46-AC03-9051C7BF6D41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8DC4DA9-2603-6243-9785-1B902A53A7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DE3EE-F6FA-4D4E-BD40-C31D4A0888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B793B-6313-DA49-985C-1969BF800DE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CAD20A1-E574-9745-8CAA-0858C4A439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</p:spTree>
    <p:extLst>
      <p:ext uri="{BB962C8B-B14F-4D97-AF65-F5344CB8AC3E}">
        <p14:creationId xmlns:p14="http://schemas.microsoft.com/office/powerpoint/2010/main" val="10006595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Mint">
    <p:bg>
      <p:bgPr>
        <a:solidFill>
          <a:srgbClr val="CD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1033CE06-ADDE-804A-8E2C-E1D65BF0491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9296136-253B-134C-80D2-B2FF1B8882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7FA149-AFA2-9E40-A4A1-1849B140C78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E5DB52-66F3-E043-B383-5853ED06AE7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1EADA0B-37BD-5D42-AF92-BD44A31CE5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</p:spTree>
    <p:extLst>
      <p:ext uri="{BB962C8B-B14F-4D97-AF65-F5344CB8AC3E}">
        <p14:creationId xmlns:p14="http://schemas.microsoft.com/office/powerpoint/2010/main" val="42270998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Light yellow">
    <p:bg>
      <p:bgPr>
        <a:solidFill>
          <a:srgbClr val="FFF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FAB1362A-7F7E-A546-A6E5-3789214699B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2825F36-5ABD-FD41-A5AB-302E31DD06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C4EE37-7187-B64F-B965-176D703520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6AE64-C3FA-A04C-956B-83A518670C6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939049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E3DE3BB-8D48-634B-AC31-58C616C6D6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37409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</p:spTree>
    <p:extLst>
      <p:ext uri="{BB962C8B-B14F-4D97-AF65-F5344CB8AC3E}">
        <p14:creationId xmlns:p14="http://schemas.microsoft.com/office/powerpoint/2010/main" val="31554452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40D6A3-5A0F-914F-9150-147192B24FE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1AEA340-F615-8E48-BE22-520B16955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F2EF9B09-7152-D24E-8038-89E3698AD52B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Default portal slide – click to edit Heading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EA0D59C-F619-6F45-B5EC-6102378DD8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9345832-BD86-5D41-B83A-319EC2993A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016004-A394-CB4C-8B61-4AE59FC0BA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7E050E9-B818-0D4B-976C-4046F9E828C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4C519-949B-8D42-A860-A4744366B4C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24">
            <a:extLst>
              <a:ext uri="{FF2B5EF4-FFF2-40B4-BE49-F238E27FC236}">
                <a16:creationId xmlns:a16="http://schemas.microsoft.com/office/drawing/2014/main" id="{B58C124F-2505-4CD2-9254-DE3F4C5913E7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3084905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Stone">
    <p:bg>
      <p:bgPr>
        <a:solidFill>
          <a:srgbClr val="E8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6347025-4ABA-F049-8046-E70EC352FE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B13177-B3C6-4F43-8A65-899DEC6AF8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24">
            <a:extLst>
              <a:ext uri="{FF2B5EF4-FFF2-40B4-BE49-F238E27FC236}">
                <a16:creationId xmlns:a16="http://schemas.microsoft.com/office/drawing/2014/main" id="{565EB278-70EC-49F3-A174-5241C57BDDD8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9314303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Mint">
    <p:bg>
      <p:bgPr>
        <a:solidFill>
          <a:srgbClr val="CD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2D4378B-C234-8D4C-B082-0A468C82031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AE953C-146A-B34F-927B-0FB3CFF4116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24">
            <a:extLst>
              <a:ext uri="{FF2B5EF4-FFF2-40B4-BE49-F238E27FC236}">
                <a16:creationId xmlns:a16="http://schemas.microsoft.com/office/drawing/2014/main" id="{4F6718F8-DB43-4E88-A037-6F064DAE1A6E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393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6933DF0A-4C16-E441-81DA-DA17748DEA60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381162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328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Light yellow">
    <p:bg>
      <p:bgPr>
        <a:solidFill>
          <a:srgbClr val="FFF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FDF112F-CDDC-F941-93B9-8422F96A04D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6FE31E3-E46B-FF48-92F8-E86A60E4F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2C1A93A-61BE-0E4A-8ACF-B4675F8432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551A2B6-6BE1-794F-AB87-1FDB16458F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F1A9D7-D5C5-B044-9A4E-4ABF7E50BC4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24">
            <a:extLst>
              <a:ext uri="{FF2B5EF4-FFF2-40B4-BE49-F238E27FC236}">
                <a16:creationId xmlns:a16="http://schemas.microsoft.com/office/drawing/2014/main" id="{8E3BF8BF-C84D-4765-89AC-BD0B8CEBE651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612715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DBBABEE0-CFE0-9F44-9C88-78CF666C2F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713" y="873125"/>
            <a:ext cx="10442575" cy="5111750"/>
          </a:xfrm>
          <a:noFill/>
        </p:spPr>
        <p:txBody>
          <a:bodyPr tIns="0"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329F59-4FEE-FD40-90F8-6EFB716ADC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2826" y="3867931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Day Month Year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E903169-9558-904D-AC39-92F7EB028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2826" y="4151573"/>
            <a:ext cx="3716337" cy="283642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/>
              <a:t>Version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4E3796D-D01D-8244-8AB1-9C36BC8895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C973C2-DCAB-1040-88FE-F4E7C4B2287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24">
            <a:extLst>
              <a:ext uri="{FF2B5EF4-FFF2-40B4-BE49-F238E27FC236}">
                <a16:creationId xmlns:a16="http://schemas.microsoft.com/office/drawing/2014/main" id="{0121DDD4-248B-49D9-BDC6-0BBAC77815CD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3716337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30456229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73A06D1-7B7A-134F-938D-AFEDA8D169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A7B4F8-A7C2-334F-908D-5879D8416A4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24">
            <a:extLst>
              <a:ext uri="{FF2B5EF4-FFF2-40B4-BE49-F238E27FC236}">
                <a16:creationId xmlns:a16="http://schemas.microsoft.com/office/drawing/2014/main" id="{93AD8EE8-C289-4E06-9AC3-1AC4E34A6EF4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9260468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– Light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AC4C9A68-B3AE-7C45-B8CE-1849DDEDEF9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A0482E-2367-F24E-95A0-823BC8F02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630F25E-4A34-984D-8283-4FBE2DCDE0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7EDD5B3-72AF-6540-9897-C26B5928FB2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7323D2-179C-1A45-9473-2324224421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4AF5DEE-F192-E54E-84B8-4E1DC68358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13172-1017-104A-8C54-2199CE1A9EB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D594DC6B-2E62-4453-BB21-076601E73FD3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4137803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–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DBBABEE0-CFE0-9F44-9C88-78CF666C2F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713" y="873125"/>
            <a:ext cx="10442575" cy="5111750"/>
          </a:xfrm>
          <a:noFill/>
        </p:spPr>
        <p:txBody>
          <a:bodyPr tIns="0" anchor="ctr"/>
          <a:lstStyle>
            <a:lvl1pPr algn="ctr">
              <a:defRPr i="1">
                <a:solidFill>
                  <a:srgbClr val="515151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7AB41C3-6273-7343-BF6F-871FB74F6C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CAE4-47DD-E649-BC79-7089120341A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24">
            <a:extLst>
              <a:ext uri="{FF2B5EF4-FFF2-40B4-BE49-F238E27FC236}">
                <a16:creationId xmlns:a16="http://schemas.microsoft.com/office/drawing/2014/main" id="{38158D17-858C-45F1-875D-C898BC78D1E5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3912316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8403339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385F55C-E05A-EF41-A36A-2D74ABBF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712" y="1305125"/>
            <a:ext cx="9578574" cy="42477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973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 Slide – Light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D7AB2B2F-BC24-AB45-A45F-8856370F233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AB7B24F-AC54-084D-9E13-567169F62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85F0768-EE89-484C-988D-8F1F56BA0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712" y="1305125"/>
            <a:ext cx="9578574" cy="42477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AEBB773-D18A-524F-A16A-4F594DF2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8263" y="5617600"/>
            <a:ext cx="431999" cy="36512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B86267A-F013-6742-8E08-7029E901F223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671520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096010"/>
            <a:ext cx="11090275" cy="215443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07117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916113"/>
            <a:ext cx="11090275" cy="33292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 marL="432000" indent="-216000">
              <a:defRPr sz="2000"/>
            </a:lvl3pPr>
            <a:lvl4pPr marL="648000" indent="-216000">
              <a:defRPr sz="2000"/>
            </a:lvl4pPr>
            <a:lvl5pPr marL="864000" indent="-216000"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9B3B2-0149-3641-835E-F8F7B9AE8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089025"/>
            <a:ext cx="11090275" cy="611188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6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1207" userDrawn="1">
          <p15:clr>
            <a:srgbClr val="A4A3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9B3B2-0149-3641-835E-F8F7B9AE8D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089025"/>
            <a:ext cx="11090275" cy="611188"/>
          </a:xfrm>
        </p:spPr>
        <p:txBody>
          <a:bodyPr anchor="t"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3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1207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– Light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AC4C9A68-B3AE-7C45-B8CE-1849DDEDEF9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A0482E-2367-F24E-95A0-823BC8F02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630F25E-4A34-984D-8283-4FBE2DCDE0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37EDD5B3-72AF-6540-9897-C26B5928FB2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2CB394AB-2144-EB48-936F-524E20C30022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849619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7323D2-179C-1A45-9473-2324224421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245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3" y="368138"/>
            <a:ext cx="11090275" cy="492446"/>
          </a:xfrm>
        </p:spPr>
        <p:txBody>
          <a:bodyPr anchor="ctr" anchorCtr="0">
            <a:noAutofit/>
          </a:bodyPr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863" y="1096010"/>
            <a:ext cx="11090275" cy="2154436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12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32000" indent="-216000">
              <a:lnSpc>
                <a:spcPct val="100000"/>
              </a:lnSpc>
              <a:spcBef>
                <a:spcPts val="1200"/>
              </a:spcBef>
              <a:buFont typeface="+mj-lt"/>
              <a:buAutoNum type="alphaLcPeriod"/>
              <a:defRPr sz="2000"/>
            </a:lvl2pPr>
            <a:lvl3pPr marL="648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864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1080000" indent="-216000">
              <a:lnSpc>
                <a:spcPct val="10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845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9311" y="1106122"/>
            <a:ext cx="5428739" cy="2322877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000"/>
            </a:lvl1pPr>
            <a:lvl2pPr marL="216000" indent="-21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648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864000" indent="-216000">
              <a:lnSpc>
                <a:spcPct val="100000"/>
              </a:lnSpc>
              <a:spcBef>
                <a:spcPts val="1200"/>
              </a:spcBef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3952" y="1106123"/>
            <a:ext cx="5428738" cy="4877116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76BF6A-C5CC-274B-9D8C-DE026412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0935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0863" y="1089026"/>
            <a:ext cx="5437187" cy="2889678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 marL="216000" indent="-21600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spcBef>
                <a:spcPts val="1200"/>
              </a:spcBef>
              <a:defRPr sz="2000"/>
            </a:lvl3pPr>
            <a:lvl4pPr marL="648000" indent="-216000">
              <a:spcBef>
                <a:spcPts val="1200"/>
              </a:spcBef>
              <a:defRPr sz="2000"/>
            </a:lvl4pPr>
            <a:lvl5pPr marL="864000" indent="-216000">
              <a:spcBef>
                <a:spcPts val="1200"/>
              </a:spcBef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21222-E76A-704D-BAC4-5958A969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76935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59311" y="1089026"/>
            <a:ext cx="5428739" cy="2889678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000"/>
            </a:lvl1pPr>
            <a:lvl2pPr marL="216000" indent="-21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"/>
              <a:defRPr sz="2000"/>
            </a:lvl2pPr>
            <a:lvl3pPr marL="432000" indent="-216000">
              <a:lnSpc>
                <a:spcPct val="100000"/>
              </a:lnSpc>
              <a:spcBef>
                <a:spcPts val="1200"/>
              </a:spcBef>
              <a:defRPr sz="2000"/>
            </a:lvl3pPr>
            <a:lvl4pPr marL="648000" indent="-216000">
              <a:lnSpc>
                <a:spcPct val="100000"/>
              </a:lnSpc>
              <a:spcBef>
                <a:spcPts val="1200"/>
              </a:spcBef>
              <a:defRPr sz="2000"/>
            </a:lvl4pPr>
            <a:lvl5pPr marL="864000" indent="-216000">
              <a:lnSpc>
                <a:spcPct val="100000"/>
              </a:lnSpc>
              <a:spcBef>
                <a:spcPts val="1200"/>
              </a:spcBef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3952" y="1089027"/>
            <a:ext cx="5428738" cy="233997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1" y="3658264"/>
            <a:ext cx="5426324" cy="2326611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9CEAF2-4D7E-B646-82E0-99F4C3AE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5680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54566" y="374896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0" y="374896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54566" y="3266401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03950" y="3266401"/>
            <a:ext cx="5433484" cy="2421083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59591" y="2820408"/>
            <a:ext cx="5428459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203950" y="2820408"/>
            <a:ext cx="5437188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59591" y="5701868"/>
            <a:ext cx="5428459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203950" y="5701868"/>
            <a:ext cx="5437188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15584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50863" y="368301"/>
            <a:ext cx="11090275" cy="5397352"/>
          </a:xfrm>
        </p:spPr>
        <p:txBody>
          <a:bodyPr anchor="ctr">
            <a:noAutofit/>
          </a:bodyPr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3733"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36479" y="5765653"/>
            <a:ext cx="5541432" cy="287259"/>
          </a:xfrm>
        </p:spPr>
        <p:txBody>
          <a:bodyPr/>
          <a:lstStyle>
            <a:lvl1pPr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1439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50862" y="1089025"/>
            <a:ext cx="5437187" cy="2864836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6203953" y="1089025"/>
            <a:ext cx="5433480" cy="2864836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>
              <a:lnSpc>
                <a:spcPct val="100000"/>
              </a:lnSpc>
              <a:spcBef>
                <a:spcPts val="1200"/>
              </a:spcBef>
              <a:defRPr/>
            </a:lvl2pPr>
            <a:lvl3pPr>
              <a:lnSpc>
                <a:spcPct val="100000"/>
              </a:lnSpc>
              <a:spcBef>
                <a:spcPts val="1200"/>
              </a:spcBef>
              <a:defRPr/>
            </a:lvl3pPr>
            <a:lvl4pPr>
              <a:lnSpc>
                <a:spcPct val="100000"/>
              </a:lnSpc>
              <a:spcBef>
                <a:spcPts val="1200"/>
              </a:spcBef>
              <a:defRPr/>
            </a:lvl4pPr>
            <a:lvl5pPr>
              <a:lnSpc>
                <a:spcPct val="10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F1003E-E1AF-EC49-9593-C6A1D2E2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593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3" y="1702754"/>
            <a:ext cx="5437187" cy="49244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3" y="2174875"/>
            <a:ext cx="5437187" cy="28725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3" y="1702754"/>
            <a:ext cx="5437184" cy="49244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3953" y="2174875"/>
            <a:ext cx="5437184" cy="287258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9D3D58-460F-BC4D-A823-B19BBD21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2035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4C8295-8C9D-ED4B-A735-4A05DFA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667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83A360-F1D8-384F-B85B-B5693DE62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7531" y="6431890"/>
            <a:ext cx="1294724" cy="219600"/>
          </a:xfrm>
          <a:prstGeom prst="rect">
            <a:avLst/>
          </a:prstGeom>
        </p:spPr>
      </p:pic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9659DE6-B80E-4345-8FC4-A3F60D057E67}"/>
              </a:ext>
            </a:extLst>
          </p:cNvPr>
          <p:cNvSpPr txBox="1">
            <a:spLocks/>
          </p:cNvSpPr>
          <p:nvPr userDrawn="1"/>
        </p:nvSpPr>
        <p:spPr>
          <a:xfrm>
            <a:off x="9155888" y="6456816"/>
            <a:ext cx="977698" cy="164658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9026" indent="-309026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2pPr>
            <a:lvl3pPr marL="758381" indent="-446389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147171" indent="-388790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4pPr>
            <a:lvl5pPr marL="1607960" indent="-460788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328075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389033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449992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510950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b="0" i="0" kern="0" dirty="0">
                <a:latin typeface="Barclays Effra" panose="020B0603020203020204" pitchFamily="34" charset="0"/>
              </a:rPr>
              <a:t>Insert co-branded logo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EDD77C-C796-654C-9FA2-61FB6BCD651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36350" y="6431345"/>
            <a:ext cx="0" cy="22000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2D1D793-5B5C-7E4C-9C07-DF3857F0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3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–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DBBABEE0-CFE0-9F44-9C88-78CF666C2F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4713" y="873125"/>
            <a:ext cx="10442575" cy="5111750"/>
          </a:xfrm>
          <a:noFill/>
        </p:spPr>
        <p:txBody>
          <a:bodyPr tIns="0" anchor="ctr"/>
          <a:lstStyle>
            <a:lvl1pPr algn="ctr">
              <a:defRPr i="1">
                <a:solidFill>
                  <a:srgbClr val="515151"/>
                </a:solidFill>
              </a:defRPr>
            </a:lvl1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F3EB805-4973-BE4A-8AC6-79C8E5B4873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490353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6933DF0A-4C16-E441-81DA-DA17748DEA60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12826" y="3113059"/>
            <a:ext cx="3811624" cy="410369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0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Sub-heading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33B8EA-4E36-D140-85A9-2FFC17396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700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7016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5958" y="3648233"/>
            <a:ext cx="5442092" cy="233664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  <a:lvl2pPr marL="216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2pPr>
            <a:lvl3pPr marL="432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3pPr>
            <a:lvl4pPr marL="648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4pPr>
            <a:lvl5pPr marL="914377" indent="-222245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defRPr lang="en-US" sz="266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50863" y="1089025"/>
            <a:ext cx="5437187" cy="2343307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03950" y="1089025"/>
            <a:ext cx="5437188" cy="2343307"/>
          </a:xfrm>
        </p:spPr>
        <p:txBody>
          <a:bodyPr anchor="ctr">
            <a:noAutofit/>
          </a:bodyPr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203950" y="3648233"/>
            <a:ext cx="5451238" cy="233664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  <a:lvl2pPr marL="216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2pPr>
            <a:lvl3pPr marL="432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3pPr>
            <a:lvl4pPr marL="648000" indent="-2160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defRPr lang="en-US" sz="2000" b="0" i="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4pPr>
            <a:lvl5pPr marL="914377" indent="-222245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defRPr lang="en-US" sz="266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2A01D0-CFEF-6A4D-88A3-B5DABB20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3479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40D6A3-5A0F-914F-9150-147192B24FE5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1AEA340-F615-8E48-BE22-520B169559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016004-A394-CB4C-8B61-4AE59FC0BA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5B075697-619E-A646-93F6-5FBBF2CAB85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0E18C817-260A-AE4A-BA36-17CD92B6BF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B25B84-20A7-3E4D-9953-01512C40F2E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967920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Stone">
    <p:bg>
      <p:bgPr>
        <a:solidFill>
          <a:srgbClr val="E8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932AA952-6872-AD46-AC03-9051C7BF6D41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8DC4DA9-2603-6243-9785-1B902A53A7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DE3EE-F6FA-4D4E-BD40-C31D4A0888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18378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Mint">
    <p:bg>
      <p:bgPr>
        <a:solidFill>
          <a:srgbClr val="CD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1033CE06-ADDE-804A-8E2C-E1D65BF0491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9296136-253B-134C-80D2-B2FF1B88827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7FA149-AFA2-9E40-A4A1-1849B140C78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33326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– Light yellow">
    <p:bg>
      <p:bgPr>
        <a:solidFill>
          <a:srgbClr val="FFFF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9B853C2D-8103-C349-9CB1-DDBBDE6845F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668F7A-6CC9-1443-A4A6-F52FB1930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40C6753-9713-894F-9853-06B94DACE0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21703" y="4856358"/>
            <a:ext cx="2313525" cy="392400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FAB1362A-7F7E-A546-A6E5-3789214699BE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06713" y="1986918"/>
            <a:ext cx="8966000" cy="1557644"/>
          </a:xfrm>
        </p:spPr>
        <p:txBody>
          <a:bodyPr anchor="b"/>
          <a:lstStyle>
            <a:lvl1pPr>
              <a:defRPr sz="3200" b="1" i="0">
                <a:solidFill>
                  <a:schemeClr val="tx1"/>
                </a:solidFill>
                <a:latin typeface="Barclays Effra" panose="020B0603020203020204" pitchFamily="34" charset="0"/>
                <a:cs typeface="Barclays Effra" panose="020B06030202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62825F36-5ABD-FD41-A5AB-302E31DD06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04816" y="4898167"/>
            <a:ext cx="1743853" cy="293688"/>
          </a:xfrm>
        </p:spPr>
        <p:txBody>
          <a:bodyPr anchor="ctr"/>
          <a:lstStyle>
            <a:lvl1pPr algn="ctr">
              <a:defRPr sz="1600" i="1"/>
            </a:lvl1pPr>
          </a:lstStyle>
          <a:p>
            <a:r>
              <a:rPr lang="en-US" dirty="0"/>
              <a:t>Co-branded logo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C4EE37-7187-B64F-B965-176D703520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812512" y="4852737"/>
            <a:ext cx="0" cy="39240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57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 Ou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5E2E1C9B-E46E-3742-BAF5-DFA10A72655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874713 w 12192000"/>
              <a:gd name="connsiteY0" fmla="*/ 873125 h 6858000"/>
              <a:gd name="connsiteX1" fmla="*/ 874713 w 12192000"/>
              <a:gd name="connsiteY1" fmla="*/ 5984875 h 6858000"/>
              <a:gd name="connsiteX2" fmla="*/ 11317288 w 12192000"/>
              <a:gd name="connsiteY2" fmla="*/ 5984875 h 6858000"/>
              <a:gd name="connsiteX3" fmla="*/ 11317288 w 12192000"/>
              <a:gd name="connsiteY3" fmla="*/ 8731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74713" y="873125"/>
                </a:moveTo>
                <a:lnTo>
                  <a:pt x="874713" y="5984875"/>
                </a:lnTo>
                <a:lnTo>
                  <a:pt x="11317288" y="5984875"/>
                </a:lnTo>
                <a:lnTo>
                  <a:pt x="11317288" y="8731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97D68EE-11DB-E44B-9EA1-8070B53F9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29999" y="185688"/>
            <a:ext cx="534600" cy="58320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385F55C-E05A-EF41-A36A-2D74ABBF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712" y="1305125"/>
            <a:ext cx="9578574" cy="42477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4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862" y="368143"/>
            <a:ext cx="1108657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863" y="1096010"/>
            <a:ext cx="11086571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537535" y="6225381"/>
            <a:ext cx="1109472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 sz="6400">
              <a:latin typeface="Arial" pitchFamily="34" charset="0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537535" y="6464746"/>
            <a:ext cx="5893765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E720CA-43F3-42AB-BE88-E513F0EB50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clays Effra" panose="020B0603020203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clays Effra" panose="020B0603020203020204" pitchFamily="34" charset="0"/>
                <a:ea typeface="+mn-ea"/>
                <a:cs typeface="+mn-cs"/>
              </a:rPr>
              <a:t>   |  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clays Effra" panose="020B0603020203020204" pitchFamily="34" charset="0"/>
                <a:ea typeface="+mn-ea"/>
                <a:cs typeface="+mn-cs"/>
              </a:rPr>
              <a:t>Object Orientated Software Engineering |  16 March 2022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rclays Effra" panose="020B0603020203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347674-9698-5C47-AC65-B3872B8E3A20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0337531" y="6431890"/>
            <a:ext cx="1294724" cy="21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66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786" r:id="rId11"/>
    <p:sldLayoutId id="2147483904" r:id="rId12"/>
    <p:sldLayoutId id="2147483905" r:id="rId13"/>
    <p:sldLayoutId id="2147483880" r:id="rId14"/>
    <p:sldLayoutId id="2147483881" r:id="rId15"/>
    <p:sldLayoutId id="2147483886" r:id="rId16"/>
    <p:sldLayoutId id="2147483882" r:id="rId17"/>
    <p:sldLayoutId id="2147483884" r:id="rId18"/>
    <p:sldLayoutId id="2147483885" r:id="rId19"/>
    <p:sldLayoutId id="2147483789" r:id="rId20"/>
    <p:sldLayoutId id="2147483790" r:id="rId21"/>
    <p:sldLayoutId id="2147483890" r:id="rId22"/>
    <p:sldLayoutId id="2147483791" r:id="rId23"/>
    <p:sldLayoutId id="2147483900" r:id="rId24"/>
    <p:sldLayoutId id="2147483901" r:id="rId25"/>
    <p:sldLayoutId id="2147483902" r:id="rId26"/>
    <p:sldLayoutId id="2147483903" r:id="rId2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>
          <a:solidFill>
            <a:schemeClr val="tx1"/>
          </a:solidFill>
          <a:latin typeface="Barclays Effra" panose="020B0603020203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None/>
        <a:defRPr sz="2000" b="0" i="0">
          <a:solidFill>
            <a:schemeClr val="tx1"/>
          </a:solidFill>
          <a:latin typeface="Barclays Effra" panose="020B0603020203020204" pitchFamily="34" charset="0"/>
          <a:ea typeface="+mn-ea"/>
          <a:cs typeface="+mn-cs"/>
        </a:defRPr>
      </a:lvl1pPr>
      <a:lvl2pPr marL="216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 b="0" i="0">
          <a:solidFill>
            <a:schemeClr val="tx1"/>
          </a:solidFill>
          <a:latin typeface="Barclays Effra" panose="020B0603020203020204" pitchFamily="34" charset="0"/>
        </a:defRPr>
      </a:lvl2pPr>
      <a:lvl3pPr marL="432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 b="0" i="0">
          <a:solidFill>
            <a:schemeClr val="tx1"/>
          </a:solidFill>
          <a:latin typeface="Barclays Effra" panose="020B0603020203020204" pitchFamily="34" charset="0"/>
        </a:defRPr>
      </a:lvl3pPr>
      <a:lvl4pPr marL="648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 b="0" i="0">
          <a:solidFill>
            <a:schemeClr val="tx1"/>
          </a:solidFill>
          <a:latin typeface="Barclays Effra" panose="020B0603020203020204" pitchFamily="34" charset="0"/>
        </a:defRPr>
      </a:lvl4pPr>
      <a:lvl5pPr marL="864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 b="0" i="0">
          <a:solidFill>
            <a:schemeClr val="tx1"/>
          </a:solidFill>
          <a:latin typeface="Barclays Effra" panose="020B0603020203020204" pitchFamily="34" charset="0"/>
        </a:defRPr>
      </a:lvl5pPr>
      <a:lvl6pPr marL="3280751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3890336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4499921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5109506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7" pos="3772" userDrawn="1">
          <p15:clr>
            <a:srgbClr val="A4A3A4"/>
          </p15:clr>
        </p15:guide>
        <p15:guide id="8" pos="3908" userDrawn="1">
          <p15:clr>
            <a:srgbClr val="A4A3A4"/>
          </p15:clr>
        </p15:guide>
        <p15:guide id="9" pos="7333" userDrawn="1">
          <p15:clr>
            <a:srgbClr val="A4A3A4"/>
          </p15:clr>
        </p15:guide>
        <p15:guide id="10" pos="347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862" y="368143"/>
            <a:ext cx="1108657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863" y="1096010"/>
            <a:ext cx="11086571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537535" y="6225381"/>
            <a:ext cx="1109472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 sz="6400">
              <a:latin typeface="Arial" pitchFamily="34" charset="0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537535" y="6464746"/>
            <a:ext cx="5893765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E720CA-43F3-42AB-BE88-E513F0EB50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clays Effra" panose="020B0603020203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clays Effra" panose="020B0603020203020204" pitchFamily="34" charset="0"/>
                <a:ea typeface="+mn-ea"/>
                <a:cs typeface="+mn-cs"/>
              </a:rPr>
              <a:t>   |   &lt;Title – edit in master view&gt;  |  &lt;Date  – edit in master view&gt;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347674-9698-5C47-AC65-B3872B8E3A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337531" y="6431890"/>
            <a:ext cx="1294724" cy="219600"/>
          </a:xfrm>
          <a:prstGeom prst="rect">
            <a:avLst/>
          </a:prstGeom>
        </p:spPr>
      </p:pic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3B47CD9-2A92-2340-A0F7-A6208AA3A455}"/>
              </a:ext>
            </a:extLst>
          </p:cNvPr>
          <p:cNvSpPr txBox="1">
            <a:spLocks/>
          </p:cNvSpPr>
          <p:nvPr userDrawn="1"/>
        </p:nvSpPr>
        <p:spPr>
          <a:xfrm>
            <a:off x="7960241" y="6456816"/>
            <a:ext cx="977698" cy="164658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9026" indent="-309026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2pPr>
            <a:lvl3pPr marL="758381" indent="-446389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147171" indent="-388790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4pPr>
            <a:lvl5pPr marL="1607960" indent="-460788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328075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389033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449992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510950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b="0" i="0" kern="0" dirty="0">
                <a:latin typeface="Barclays Effra" panose="020B0603020203020204" pitchFamily="34" charset="0"/>
              </a:rPr>
              <a:t>Insert co-branded logo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914347-C0C0-2B44-AAE0-81699289151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044677" y="6431345"/>
            <a:ext cx="0" cy="22000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A1F1C33-AD5A-5349-B2AC-0DBA4500F769}"/>
              </a:ext>
            </a:extLst>
          </p:cNvPr>
          <p:cNvSpPr txBox="1">
            <a:spLocks/>
          </p:cNvSpPr>
          <p:nvPr userDrawn="1"/>
        </p:nvSpPr>
        <p:spPr>
          <a:xfrm>
            <a:off x="9155888" y="6456816"/>
            <a:ext cx="977698" cy="164658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9026" indent="-309026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2pPr>
            <a:lvl3pPr marL="758381" indent="-446389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147171" indent="-388790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4pPr>
            <a:lvl5pPr marL="1607960" indent="-460788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328075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389033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449992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510950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b="0" i="0" kern="0" dirty="0">
                <a:latin typeface="Barclays Effra" panose="020B0603020203020204" pitchFamily="34" charset="0"/>
              </a:rPr>
              <a:t>Insert co-branded logo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327101-C32E-D745-BD54-DB9985BB63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36350" y="6431345"/>
            <a:ext cx="0" cy="22000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500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  <p:sldLayoutId id="2147483925" r:id="rId19"/>
    <p:sldLayoutId id="2147483926" r:id="rId20"/>
    <p:sldLayoutId id="2147483927" r:id="rId21"/>
    <p:sldLayoutId id="2147483928" r:id="rId22"/>
    <p:sldLayoutId id="2147483929" r:id="rId23"/>
    <p:sldLayoutId id="2147483930" r:id="rId24"/>
    <p:sldLayoutId id="2147483931" r:id="rId25"/>
    <p:sldLayoutId id="2147483932" r:id="rId26"/>
    <p:sldLayoutId id="2147483933" r:id="rId27"/>
    <p:sldLayoutId id="2147483934" r:id="rId28"/>
    <p:sldLayoutId id="2147483935" r:id="rId2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>
          <a:solidFill>
            <a:schemeClr val="tx1"/>
          </a:solidFill>
          <a:latin typeface="Barclays Effra" panose="020B0603020203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None/>
        <a:defRPr sz="2000" b="0" i="0">
          <a:solidFill>
            <a:schemeClr val="tx1"/>
          </a:solidFill>
          <a:latin typeface="Barclays Effra" panose="020B0603020203020204" pitchFamily="34" charset="0"/>
          <a:ea typeface="+mn-ea"/>
          <a:cs typeface="+mn-cs"/>
        </a:defRPr>
      </a:lvl1pPr>
      <a:lvl2pPr marL="216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 b="0" i="0">
          <a:solidFill>
            <a:schemeClr val="tx1"/>
          </a:solidFill>
          <a:latin typeface="Barclays Effra" panose="020B0603020203020204" pitchFamily="34" charset="0"/>
        </a:defRPr>
      </a:lvl2pPr>
      <a:lvl3pPr marL="432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 b="0" i="0">
          <a:solidFill>
            <a:schemeClr val="tx1"/>
          </a:solidFill>
          <a:latin typeface="Barclays Effra" panose="020B0603020203020204" pitchFamily="34" charset="0"/>
        </a:defRPr>
      </a:lvl3pPr>
      <a:lvl4pPr marL="648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 b="0" i="0">
          <a:solidFill>
            <a:schemeClr val="tx1"/>
          </a:solidFill>
          <a:latin typeface="Barclays Effra" panose="020B0603020203020204" pitchFamily="34" charset="0"/>
        </a:defRPr>
      </a:lvl4pPr>
      <a:lvl5pPr marL="864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 b="0" i="0">
          <a:solidFill>
            <a:schemeClr val="tx1"/>
          </a:solidFill>
          <a:latin typeface="Barclays Effra" panose="020B0603020203020204" pitchFamily="34" charset="0"/>
        </a:defRPr>
      </a:lvl5pPr>
      <a:lvl6pPr marL="3280751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3890336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4499921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5109506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7" pos="3772" userDrawn="1">
          <p15:clr>
            <a:srgbClr val="A4A3A4"/>
          </p15:clr>
        </p15:guide>
        <p15:guide id="8" pos="3908" userDrawn="1">
          <p15:clr>
            <a:srgbClr val="A4A3A4"/>
          </p15:clr>
        </p15:guide>
        <p15:guide id="9" pos="7333" userDrawn="1">
          <p15:clr>
            <a:srgbClr val="A4A3A4"/>
          </p15:clr>
        </p15:guide>
        <p15:guide id="10" pos="347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862" y="368143"/>
            <a:ext cx="1108657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863" y="1096010"/>
            <a:ext cx="11086571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537535" y="6225381"/>
            <a:ext cx="1109472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endParaRPr lang="en-US" sz="6400">
              <a:latin typeface="Arial" pitchFamily="34" charset="0"/>
            </a:endParaRPr>
          </a:p>
        </p:txBody>
      </p:sp>
      <p:sp>
        <p:nvSpPr>
          <p:cNvPr id="7" name="Footer Placeholder 10"/>
          <p:cNvSpPr txBox="1">
            <a:spLocks/>
          </p:cNvSpPr>
          <p:nvPr/>
        </p:nvSpPr>
        <p:spPr>
          <a:xfrm>
            <a:off x="537535" y="6464746"/>
            <a:ext cx="5893765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rtl="0" fontAlgn="base">
              <a:spcBef>
                <a:spcPct val="50000"/>
              </a:spcBef>
              <a:spcAft>
                <a:spcPct val="0"/>
              </a:spcAft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E720CA-43F3-42AB-BE88-E513F0EB50B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clays Effra" panose="020B0603020203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rclays Effra" panose="020B0603020203020204" pitchFamily="34" charset="0"/>
                <a:ea typeface="+mn-ea"/>
                <a:cs typeface="+mn-cs"/>
              </a:rPr>
              <a:t>   |   &lt;Title – edit in master view&gt;  |  &lt;Date  – edit in master view&gt;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347674-9698-5C47-AC65-B3872B8E3A20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337531" y="6431890"/>
            <a:ext cx="1294724" cy="219600"/>
          </a:xfrm>
          <a:prstGeom prst="rect">
            <a:avLst/>
          </a:prstGeom>
        </p:spPr>
      </p:pic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A1F1C33-AD5A-5349-B2AC-0DBA4500F769}"/>
              </a:ext>
            </a:extLst>
          </p:cNvPr>
          <p:cNvSpPr txBox="1">
            <a:spLocks/>
          </p:cNvSpPr>
          <p:nvPr userDrawn="1"/>
        </p:nvSpPr>
        <p:spPr>
          <a:xfrm>
            <a:off x="9155888" y="6456816"/>
            <a:ext cx="977698" cy="164658"/>
          </a:xfrm>
          <a:prstGeom prst="rect">
            <a:avLst/>
          </a:prstGeom>
          <a:ln>
            <a:solidFill>
              <a:schemeClr val="bg2"/>
            </a:solidFill>
            <a:prstDash val="dash"/>
          </a:ln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9026" indent="-309026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2pPr>
            <a:lvl3pPr marL="758381" indent="-446389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147171" indent="-388790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4pPr>
            <a:lvl5pPr marL="1607960" indent="-460788" algn="l" rtl="0" eaLnBrk="1" fontAlgn="base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328075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389033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4499921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5109506" indent="-232828" algn="l" rtl="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000" b="0" i="0" kern="0" dirty="0">
                <a:latin typeface="Barclays Effra" panose="020B0603020203020204" pitchFamily="34" charset="0"/>
              </a:rPr>
              <a:t>Insert co-branded logo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327101-C32E-D745-BD54-DB9985BB631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36350" y="6431345"/>
            <a:ext cx="0" cy="220001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18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  <p:sldLayoutId id="2147483954" r:id="rId18"/>
    <p:sldLayoutId id="2147483955" r:id="rId19"/>
    <p:sldLayoutId id="2147483956" r:id="rId20"/>
    <p:sldLayoutId id="2147483957" r:id="rId21"/>
    <p:sldLayoutId id="2147483958" r:id="rId22"/>
    <p:sldLayoutId id="2147483959" r:id="rId23"/>
    <p:sldLayoutId id="2147483960" r:id="rId24"/>
    <p:sldLayoutId id="2147483961" r:id="rId25"/>
    <p:sldLayoutId id="2147483962" r:id="rId26"/>
    <p:sldLayoutId id="2147483963" r:id="rId27"/>
    <p:sldLayoutId id="2147483964" r:id="rId28"/>
    <p:sldLayoutId id="2147483965" r:id="rId2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>
          <a:solidFill>
            <a:schemeClr val="tx1"/>
          </a:solidFill>
          <a:latin typeface="Barclays Effra" panose="020B0603020203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Arial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None/>
        <a:defRPr sz="2000" b="0" i="0">
          <a:solidFill>
            <a:schemeClr val="tx1"/>
          </a:solidFill>
          <a:latin typeface="Barclays Effra" panose="020B0603020203020204" pitchFamily="34" charset="0"/>
          <a:ea typeface="+mn-ea"/>
          <a:cs typeface="+mn-cs"/>
        </a:defRPr>
      </a:lvl1pPr>
      <a:lvl2pPr marL="216000" indent="-2160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Tx/>
        <a:buFont typeface="Wingdings" pitchFamily="2" charset="2"/>
        <a:buChar char=""/>
        <a:defRPr sz="2000" b="0" i="0">
          <a:solidFill>
            <a:schemeClr val="tx1"/>
          </a:solidFill>
          <a:latin typeface="Barclays Effra" panose="020B0603020203020204" pitchFamily="34" charset="0"/>
        </a:defRPr>
      </a:lvl2pPr>
      <a:lvl3pPr marL="432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 b="0" i="0">
          <a:solidFill>
            <a:schemeClr val="tx1"/>
          </a:solidFill>
          <a:latin typeface="Barclays Effra" panose="020B0603020203020204" pitchFamily="34" charset="0"/>
        </a:defRPr>
      </a:lvl3pPr>
      <a:lvl4pPr marL="648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Wingdings" pitchFamily="2" charset="2"/>
        <a:buChar char=""/>
        <a:defRPr sz="2000" b="0" i="0">
          <a:solidFill>
            <a:schemeClr val="tx1"/>
          </a:solidFill>
          <a:latin typeface="Barclays Effra" panose="020B0603020203020204" pitchFamily="34" charset="0"/>
        </a:defRPr>
      </a:lvl4pPr>
      <a:lvl5pPr marL="864000" indent="-216000" algn="l" rtl="0" eaLnBrk="1" fontAlgn="base" hangingPunct="1">
        <a:lnSpc>
          <a:spcPct val="100000"/>
        </a:lnSpc>
        <a:spcBef>
          <a:spcPct val="50000"/>
        </a:spcBef>
        <a:spcAft>
          <a:spcPct val="0"/>
        </a:spcAft>
        <a:buClrTx/>
        <a:buFont typeface="Arial" pitchFamily="34" charset="0"/>
        <a:buChar char="–"/>
        <a:defRPr sz="2000" b="0" i="0">
          <a:solidFill>
            <a:schemeClr val="tx1"/>
          </a:solidFill>
          <a:latin typeface="Barclays Effra" panose="020B0603020203020204" pitchFamily="34" charset="0"/>
        </a:defRPr>
      </a:lvl5pPr>
      <a:lvl6pPr marL="3280751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3890336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4499921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5109506" indent="-232828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7" pos="3772" userDrawn="1">
          <p15:clr>
            <a:srgbClr val="A4A3A4"/>
          </p15:clr>
        </p15:guide>
        <p15:guide id="8" pos="3908" userDrawn="1">
          <p15:clr>
            <a:srgbClr val="A4A3A4"/>
          </p15:clr>
        </p15:guide>
        <p15:guide id="9" pos="7333" userDrawn="1">
          <p15:clr>
            <a:srgbClr val="A4A3A4"/>
          </p15:clr>
        </p15:guide>
        <p15:guide id="10" pos="34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UnitTes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IntegrationTes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continuousIntegra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brahimsckn35/code-review-why-we-review-eac83413252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wojteklu/73c6914cc446146b8b533c0988cf8d2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097-D572-534E-B109-C50AF55F5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Orientated Software Engineering </a:t>
            </a:r>
            <a:endParaRPr lang="en-US" b="1" dirty="0">
              <a:cs typeface="Barclays Effra" panose="020B06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417E-91C3-1A4F-8C97-4300868D15D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Good Practices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B6ECE-793F-AE4B-8FD0-D63CAD242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16 March 2022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FDAD9-9503-BF4B-9D4C-0F30A34C78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332579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/>
              <a:t>Fast, automated</a:t>
            </a:r>
          </a:p>
          <a:p>
            <a:pPr lvl="1"/>
            <a:r>
              <a:rPr lang="en-GB" dirty="0"/>
              <a:t>Standalone</a:t>
            </a:r>
          </a:p>
          <a:p>
            <a:pPr lvl="1"/>
            <a:r>
              <a:rPr lang="en-GB" dirty="0"/>
              <a:t>What is a unit? </a:t>
            </a:r>
          </a:p>
          <a:p>
            <a:pPr lvl="2"/>
            <a:r>
              <a:rPr lang="en-GB" dirty="0"/>
              <a:t>Often a Class, but could be a group of related Classes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Testing framework, e.g. JUnit</a:t>
            </a:r>
          </a:p>
          <a:p>
            <a:pPr lvl="1"/>
            <a:r>
              <a:rPr lang="en-GB" dirty="0"/>
              <a:t>Mocking (e.g. </a:t>
            </a:r>
            <a:r>
              <a:rPr lang="en-GB" dirty="0" err="1"/>
              <a:t>WireMock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In-memory Database (e.g. H2)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Executed frequently (find issues as soon as they are introduced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See Martin Fowler’s </a:t>
            </a:r>
            <a:r>
              <a:rPr lang="en-GB" dirty="0" smtClean="0">
                <a:hlinkClick r:id="rId3"/>
              </a:rPr>
              <a:t>blog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590566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Regression Test Packs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 smtClean="0"/>
              <a:t>Related to Test Driven Development (TDD)</a:t>
            </a:r>
            <a:endParaRPr lang="en-GB" dirty="0"/>
          </a:p>
          <a:p>
            <a:pPr lvl="1"/>
            <a:r>
              <a:rPr lang="en-GB" dirty="0" smtClean="0"/>
              <a:t>Code and Test Pack are developed in parallel</a:t>
            </a:r>
          </a:p>
          <a:p>
            <a:pPr lvl="1"/>
            <a:r>
              <a:rPr lang="en-GB" dirty="0" smtClean="0"/>
              <a:t>A form of Pair Programming</a:t>
            </a:r>
          </a:p>
          <a:p>
            <a:pPr lvl="1"/>
            <a:r>
              <a:rPr lang="en-GB" dirty="0" smtClean="0"/>
              <a:t>Test Pack is just as important as the Code</a:t>
            </a:r>
          </a:p>
          <a:p>
            <a:pPr lvl="1"/>
            <a:r>
              <a:rPr lang="en-GB" dirty="0" smtClean="0"/>
              <a:t>Can be referred to as Regression Test Pack or Acceptance Test Pack</a:t>
            </a:r>
          </a:p>
          <a:p>
            <a:pPr lvl="1"/>
            <a:r>
              <a:rPr lang="en-GB" dirty="0" smtClean="0"/>
              <a:t>The two must be maintained in sync: any future changes to the code must be reflected in the Test Pack</a:t>
            </a:r>
          </a:p>
          <a:p>
            <a:pPr lvl="1"/>
            <a:r>
              <a:rPr lang="en-GB" dirty="0" smtClean="0"/>
              <a:t>Test Pack must pass before Code is allowed to pass to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3471052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Integration Testing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/>
              <a:t>Testing that independent </a:t>
            </a:r>
            <a:r>
              <a:rPr lang="en-GB" dirty="0" smtClean="0"/>
              <a:t>components/applications </a:t>
            </a:r>
            <a:r>
              <a:rPr lang="en-GB" dirty="0"/>
              <a:t>work together as expected</a:t>
            </a:r>
          </a:p>
          <a:p>
            <a:pPr lvl="1"/>
            <a:r>
              <a:rPr lang="en-GB" dirty="0"/>
              <a:t>Can be preceded by using Mocks</a:t>
            </a:r>
          </a:p>
          <a:p>
            <a:pPr lvl="1"/>
            <a:r>
              <a:rPr lang="en-GB" dirty="0"/>
              <a:t>Depends on well-defined </a:t>
            </a:r>
            <a:r>
              <a:rPr lang="en-GB" dirty="0" smtClean="0"/>
              <a:t>interfaces</a:t>
            </a:r>
          </a:p>
          <a:p>
            <a:pPr lvl="1"/>
            <a:r>
              <a:rPr lang="en-GB" dirty="0" smtClean="0"/>
              <a:t>Integration Testing can refer to:</a:t>
            </a:r>
            <a:endParaRPr lang="en-GB" dirty="0"/>
          </a:p>
          <a:p>
            <a:pPr lvl="2"/>
            <a:r>
              <a:rPr lang="en-GB" dirty="0"/>
              <a:t>Integration of Classes within an </a:t>
            </a:r>
            <a:r>
              <a:rPr lang="en-GB" dirty="0" smtClean="0"/>
              <a:t>application (sometimes called Component Testing)</a:t>
            </a:r>
            <a:endParaRPr lang="en-GB" dirty="0"/>
          </a:p>
          <a:p>
            <a:pPr lvl="2"/>
            <a:r>
              <a:rPr lang="en-GB" dirty="0"/>
              <a:t>Integration with other applications, APIs, etc. </a:t>
            </a:r>
          </a:p>
          <a:p>
            <a:pPr lvl="1"/>
            <a:r>
              <a:rPr lang="en-GB" dirty="0"/>
              <a:t>Integration testing is the proof that </a:t>
            </a:r>
            <a:r>
              <a:rPr lang="en-GB" dirty="0" smtClean="0"/>
              <a:t>there are </a:t>
            </a:r>
            <a:r>
              <a:rPr lang="en-GB" dirty="0"/>
              <a:t>no misunderstandings!</a:t>
            </a:r>
          </a:p>
          <a:p>
            <a:pPr lvl="1"/>
            <a:r>
              <a:rPr lang="en-GB" dirty="0"/>
              <a:t>End-to-end testing follows the data flow along an entire </a:t>
            </a:r>
            <a:r>
              <a:rPr lang="en-GB" dirty="0" smtClean="0"/>
              <a:t>workflow</a:t>
            </a:r>
          </a:p>
          <a:p>
            <a:pPr lvl="1"/>
            <a:r>
              <a:rPr lang="en-GB" dirty="0" smtClean="0"/>
              <a:t>See Martin Fowler’s </a:t>
            </a:r>
            <a:r>
              <a:rPr lang="en-GB" dirty="0" smtClean="0">
                <a:hlinkClick r:id="rId3"/>
              </a:rPr>
              <a:t>blog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73762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/>
              <a:t>Build / Deploy / Test Pipelines</a:t>
            </a:r>
          </a:p>
          <a:p>
            <a:pPr lvl="1"/>
            <a:r>
              <a:rPr lang="en-GB" dirty="0"/>
              <a:t>Tooling such as Jenkins, Maven</a:t>
            </a:r>
          </a:p>
          <a:p>
            <a:pPr lvl="1"/>
            <a:r>
              <a:rPr lang="en-GB" dirty="0"/>
              <a:t>Self-testing build</a:t>
            </a:r>
          </a:p>
          <a:p>
            <a:pPr lvl="1"/>
            <a:r>
              <a:rPr lang="en-GB" dirty="0"/>
              <a:t>Frequent commits</a:t>
            </a:r>
          </a:p>
          <a:p>
            <a:pPr lvl="1"/>
            <a:r>
              <a:rPr lang="en-GB" dirty="0"/>
              <a:t>Broken builds should be fixed immediately</a:t>
            </a:r>
          </a:p>
          <a:p>
            <a:pPr lvl="1"/>
            <a:r>
              <a:rPr lang="en-GB" dirty="0"/>
              <a:t>Minimises the impact of integration – You’re never far from a working build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Automated regression test packs – Unit and Integration Testing</a:t>
            </a:r>
            <a:endParaRPr lang="en-GB" dirty="0" smtClean="0"/>
          </a:p>
          <a:p>
            <a:pPr lvl="1"/>
            <a:r>
              <a:rPr lang="en-GB" dirty="0" smtClean="0"/>
              <a:t>See Martin Fowler’s </a:t>
            </a:r>
            <a:r>
              <a:rPr lang="en-GB" dirty="0" smtClean="0">
                <a:hlinkClick r:id="rId3"/>
              </a:rPr>
              <a:t>blog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70034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/>
              <a:t>Code Review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 smtClean="0"/>
              <a:t>Definition: </a:t>
            </a:r>
            <a:r>
              <a:rPr lang="en-GB" dirty="0"/>
              <a:t>O</a:t>
            </a:r>
            <a:r>
              <a:rPr lang="en-GB" dirty="0" smtClean="0"/>
              <a:t>ne </a:t>
            </a:r>
            <a:r>
              <a:rPr lang="en-GB" dirty="0"/>
              <a:t>or more software engineers (except the author) </a:t>
            </a:r>
            <a:r>
              <a:rPr lang="en-GB" dirty="0" smtClean="0"/>
              <a:t>read </a:t>
            </a:r>
            <a:r>
              <a:rPr lang="en-GB" dirty="0"/>
              <a:t>and </a:t>
            </a:r>
            <a:r>
              <a:rPr lang="en-GB" dirty="0" smtClean="0"/>
              <a:t>check </a:t>
            </a:r>
            <a:r>
              <a:rPr lang="en-GB" dirty="0"/>
              <a:t>the </a:t>
            </a:r>
            <a:r>
              <a:rPr lang="en-GB" dirty="0" smtClean="0"/>
              <a:t>code – they are called the reviewers. At </a:t>
            </a:r>
            <a:r>
              <a:rPr lang="en-GB" dirty="0"/>
              <a:t>the end of this activity, reviewers </a:t>
            </a:r>
            <a:r>
              <a:rPr lang="en-GB" dirty="0" smtClean="0"/>
              <a:t>provide their feedback.</a:t>
            </a:r>
            <a:endParaRPr lang="en-GB" dirty="0"/>
          </a:p>
          <a:p>
            <a:pPr lvl="1"/>
            <a:r>
              <a:rPr lang="en-GB" dirty="0" smtClean="0"/>
              <a:t>Reasons for Code Review:</a:t>
            </a:r>
          </a:p>
          <a:p>
            <a:pPr lvl="2"/>
            <a:r>
              <a:rPr lang="en-GB" dirty="0" smtClean="0"/>
              <a:t>Check that the code is working as expected</a:t>
            </a:r>
          </a:p>
          <a:p>
            <a:pPr lvl="3"/>
            <a:r>
              <a:rPr lang="en-GB" dirty="0" smtClean="0"/>
              <a:t>In particular: check loops, if conditions, boundary checks, null checks, </a:t>
            </a:r>
          </a:p>
          <a:p>
            <a:pPr lvl="2"/>
            <a:r>
              <a:rPr lang="en-GB" dirty="0" smtClean="0"/>
              <a:t>Does the code satisfy the requirement?</a:t>
            </a:r>
          </a:p>
          <a:p>
            <a:pPr lvl="3"/>
            <a:r>
              <a:rPr lang="en-GB" dirty="0" smtClean="0"/>
              <a:t>Documentation and comments help with this!</a:t>
            </a:r>
          </a:p>
          <a:p>
            <a:pPr lvl="2"/>
            <a:r>
              <a:rPr lang="en-GB" dirty="0" smtClean="0"/>
              <a:t>Have coding conventions/guidelines been violated?</a:t>
            </a:r>
          </a:p>
          <a:p>
            <a:pPr lvl="2"/>
            <a:r>
              <a:rPr lang="en-GB" dirty="0" smtClean="0"/>
              <a:t>Collective ownership of the code</a:t>
            </a:r>
          </a:p>
          <a:p>
            <a:pPr lvl="2"/>
            <a:r>
              <a:rPr lang="en-GB" dirty="0" smtClean="0"/>
              <a:t>Is the code readable and maintainable?</a:t>
            </a:r>
          </a:p>
          <a:p>
            <a:pPr lvl="2"/>
            <a:r>
              <a:rPr lang="en-GB" dirty="0" smtClean="0"/>
              <a:t>Reviewers can learn from the experience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Ibrahim </a:t>
            </a:r>
            <a:r>
              <a:rPr lang="en-GB" dirty="0" err="1" smtClean="0"/>
              <a:t>Seçkin’s</a:t>
            </a:r>
            <a:r>
              <a:rPr lang="en-GB" dirty="0" smtClean="0"/>
              <a:t> </a:t>
            </a:r>
            <a:r>
              <a:rPr lang="en-GB" dirty="0" smtClean="0">
                <a:hlinkClick r:id="rId3"/>
              </a:rPr>
              <a:t>blog</a:t>
            </a:r>
            <a:r>
              <a:rPr lang="en-GB" dirty="0" smtClean="0"/>
              <a:t> on Code Reviews.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819256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06FC-C38B-064F-B3B3-7541F98D2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Barclays Effra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3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 smtClean="0"/>
              <a:t>David Mackenzie</a:t>
            </a:r>
          </a:p>
          <a:p>
            <a:pPr lvl="2"/>
            <a:r>
              <a:rPr lang="en-GB" dirty="0" smtClean="0"/>
              <a:t>Application Development Manager | Data Integration | Private Bank Processing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Clean Code – Naming, Functions, Comments, Objects &amp; Data Structures, Code Smells</a:t>
            </a:r>
          </a:p>
          <a:p>
            <a:pPr lvl="1"/>
            <a:r>
              <a:rPr lang="en-GB" dirty="0" smtClean="0"/>
              <a:t>Refactoring</a:t>
            </a:r>
          </a:p>
          <a:p>
            <a:pPr lvl="1"/>
            <a:r>
              <a:rPr lang="en-GB" dirty="0" smtClean="0"/>
              <a:t>Testing - Unit Testing, Regression Test Packs, Integration Testing</a:t>
            </a:r>
          </a:p>
          <a:p>
            <a:pPr lvl="1"/>
            <a:r>
              <a:rPr lang="en-GB" dirty="0" smtClean="0"/>
              <a:t>Continuous Integration</a:t>
            </a:r>
          </a:p>
          <a:p>
            <a:pPr lvl="1"/>
            <a:r>
              <a:rPr lang="en-GB" dirty="0" smtClean="0"/>
              <a:t>Code Review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Barclays Internships &amp; Graduate Careers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242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Clean Code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/>
              <a:t>From the book of the same name, by Robert Martin (“Uncle Bob</a:t>
            </a:r>
            <a:r>
              <a:rPr lang="en-GB" dirty="0" smtClean="0"/>
              <a:t>”)</a:t>
            </a:r>
          </a:p>
          <a:p>
            <a:pPr lvl="1"/>
            <a:r>
              <a:rPr lang="en-GB" dirty="0"/>
              <a:t>A nice summary </a:t>
            </a:r>
            <a:r>
              <a:rPr lang="en-GB" dirty="0" smtClean="0"/>
              <a:t>at </a:t>
            </a:r>
            <a:r>
              <a:rPr lang="en-GB" dirty="0" err="1" smtClean="0">
                <a:hlinkClick r:id="rId3"/>
              </a:rPr>
              <a:t>Github</a:t>
            </a:r>
            <a:r>
              <a:rPr lang="en-GB" dirty="0" smtClean="0">
                <a:hlinkClick r:id="rId3"/>
              </a:rPr>
              <a:t> Gist</a:t>
            </a:r>
            <a:endParaRPr lang="en-GB" dirty="0" smtClean="0"/>
          </a:p>
          <a:p>
            <a:pPr lvl="1"/>
            <a:r>
              <a:rPr lang="en-GB" dirty="0" smtClean="0"/>
              <a:t>General Rules:</a:t>
            </a:r>
          </a:p>
          <a:p>
            <a:pPr marL="673200" lvl="2" indent="-457200">
              <a:buFont typeface="+mj-lt"/>
              <a:buAutoNum type="arabicPeriod"/>
            </a:pPr>
            <a:r>
              <a:rPr lang="en-GB" dirty="0"/>
              <a:t>Follow standard conventions</a:t>
            </a:r>
            <a:r>
              <a:rPr lang="en-GB" dirty="0" smtClean="0"/>
              <a:t>.</a:t>
            </a:r>
          </a:p>
          <a:p>
            <a:pPr marL="673200" lvl="2" indent="-457200">
              <a:buFont typeface="+mj-lt"/>
              <a:buAutoNum type="arabicPeriod"/>
            </a:pPr>
            <a:r>
              <a:rPr lang="en-GB" dirty="0"/>
              <a:t>Keep it simple stupid (</a:t>
            </a:r>
            <a:r>
              <a:rPr lang="en-GB" dirty="0" smtClean="0"/>
              <a:t>KISS)</a:t>
            </a:r>
          </a:p>
          <a:p>
            <a:pPr lvl="4"/>
            <a:r>
              <a:rPr lang="en-GB" dirty="0"/>
              <a:t>Simpler is always better. Reduce complexity as much as possible</a:t>
            </a:r>
            <a:r>
              <a:rPr lang="en-GB" dirty="0" smtClean="0"/>
              <a:t>.</a:t>
            </a:r>
          </a:p>
          <a:p>
            <a:pPr marL="673200" lvl="2" indent="-457200">
              <a:buFont typeface="+mj-lt"/>
              <a:buAutoNum type="arabicPeriod"/>
            </a:pPr>
            <a:r>
              <a:rPr lang="en-GB" dirty="0" smtClean="0"/>
              <a:t>Boy scout rule.</a:t>
            </a:r>
          </a:p>
          <a:p>
            <a:pPr lvl="4"/>
            <a:r>
              <a:rPr lang="en-GB" dirty="0"/>
              <a:t>Leave the campground cleaner than you found it</a:t>
            </a:r>
            <a:r>
              <a:rPr lang="en-GB" dirty="0" smtClean="0"/>
              <a:t>.</a:t>
            </a:r>
          </a:p>
          <a:p>
            <a:pPr marL="673200" lvl="2" indent="-457200">
              <a:buFont typeface="+mj-lt"/>
              <a:buAutoNum type="arabicPeriod"/>
            </a:pPr>
            <a:r>
              <a:rPr lang="en-GB" dirty="0"/>
              <a:t>Always find root cause. </a:t>
            </a:r>
            <a:endParaRPr lang="en-GB" dirty="0" smtClean="0"/>
          </a:p>
          <a:p>
            <a:pPr lvl="4"/>
            <a:r>
              <a:rPr lang="en-GB" dirty="0"/>
              <a:t>Always look for the root cause of a problem – fix that, not the symptoms.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32597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Clean Code - Naming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/>
              <a:t>Choose descriptive and unambiguous names.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Use pronounceable names.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Use searchable names.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Replace magic numbers with named constants.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Avoid encodings. Don't add prefixes or type information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048646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Clean Code - Functions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/>
              <a:t>Small.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Do one </a:t>
            </a:r>
            <a:r>
              <a:rPr lang="en-GB" dirty="0" smtClean="0"/>
              <a:t>thing (and do it well).</a:t>
            </a:r>
            <a:endParaRPr lang="en-GB" dirty="0"/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Use descriptive names.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Prefer fewer arguments.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Have no side effects.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Don't use flag arguments. </a:t>
            </a:r>
          </a:p>
          <a:p>
            <a:pPr lvl="3"/>
            <a:r>
              <a:rPr lang="en-GB" dirty="0" smtClean="0"/>
              <a:t>If necessary, split a method </a:t>
            </a:r>
            <a:r>
              <a:rPr lang="en-GB" dirty="0"/>
              <a:t>into several independent methods that can be called from the client without the flag.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243396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Clean Code - Comments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/>
              <a:t>Always try to explain yourself in code.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Don't be redundant.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Don't add obvious noise.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Don't comment out code. Just remove.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Use as explanation of intent.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Use as clarification of code.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Use as warning of consequences.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45762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Clean Code </a:t>
            </a:r>
            <a:r>
              <a:rPr lang="en-GB" dirty="0"/>
              <a:t>- Object and Data Structure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/>
              <a:t>Hide internal structure.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Prefer data structures.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Should be small.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Do one thing.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Small number of instance variables.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Base class should know nothing about their derivatives.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Better to have many functions than to pass some code into a function to select a behaviour.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Prefer non-static methods to static methods.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95785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Clean Code </a:t>
            </a:r>
            <a:r>
              <a:rPr lang="en-GB" dirty="0" smtClean="0"/>
              <a:t>– Code Smells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Rigidity: The </a:t>
            </a:r>
            <a:r>
              <a:rPr lang="en-GB" dirty="0"/>
              <a:t>software is difficult to change. A small change causes a cascade of subsequent changes.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Fragility: </a:t>
            </a:r>
            <a:r>
              <a:rPr lang="en-GB" dirty="0"/>
              <a:t>The software breaks in many places due to a single change.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Immobility: </a:t>
            </a:r>
            <a:r>
              <a:rPr lang="en-GB" dirty="0"/>
              <a:t>You cannot reuse parts of the code in other projects because of involved risks and high effort.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Needless Complexity.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/>
              <a:t>Needless Repetition.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GB" dirty="0" smtClean="0"/>
              <a:t>Opacity: </a:t>
            </a:r>
            <a:r>
              <a:rPr lang="en-GB" dirty="0"/>
              <a:t>The code is hard to understand.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609024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368143"/>
            <a:ext cx="11090276" cy="492443"/>
          </a:xfrm>
        </p:spPr>
        <p:txBody>
          <a:bodyPr/>
          <a:lstStyle/>
          <a:p>
            <a:r>
              <a:rPr lang="en-GB" dirty="0" smtClean="0"/>
              <a:t>Refactoring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096010"/>
            <a:ext cx="11090275" cy="2154436"/>
          </a:xfrm>
        </p:spPr>
        <p:txBody>
          <a:bodyPr/>
          <a:lstStyle/>
          <a:p>
            <a:pPr lvl="1"/>
            <a:r>
              <a:rPr lang="en-GB" dirty="0"/>
              <a:t>Improving the internal structure of an existing program’s source code, while preserving its external behaviour.</a:t>
            </a:r>
          </a:p>
          <a:p>
            <a:pPr lvl="1"/>
            <a:r>
              <a:rPr lang="en-GB" dirty="0"/>
              <a:t>Refactoring does not mean:</a:t>
            </a:r>
          </a:p>
          <a:p>
            <a:pPr lvl="2"/>
            <a:r>
              <a:rPr lang="en-GB" dirty="0"/>
              <a:t>fixing </a:t>
            </a:r>
            <a:r>
              <a:rPr lang="en-GB" dirty="0" smtClean="0"/>
              <a:t>bugs</a:t>
            </a:r>
            <a:endParaRPr lang="en-GB" dirty="0"/>
          </a:p>
          <a:p>
            <a:pPr lvl="2"/>
            <a:r>
              <a:rPr lang="en-GB" dirty="0"/>
              <a:t>improve observable aspects of software such as its interface</a:t>
            </a:r>
          </a:p>
          <a:p>
            <a:pPr lvl="1"/>
            <a:r>
              <a:rPr lang="en-GB" dirty="0"/>
              <a:t>Best practice involves using existing automated regression test packs</a:t>
            </a:r>
          </a:p>
          <a:p>
            <a:pPr lvl="1"/>
            <a:r>
              <a:rPr lang="en-GB" dirty="0"/>
              <a:t>Putting care and thought into the current version of the code</a:t>
            </a:r>
          </a:p>
          <a:p>
            <a:pPr lvl="1"/>
            <a:r>
              <a:rPr lang="en-GB" dirty="0"/>
              <a:t>Improve the maintainability of code</a:t>
            </a:r>
          </a:p>
          <a:p>
            <a:pPr lvl="2"/>
            <a:r>
              <a:rPr lang="en-GB" dirty="0"/>
              <a:t>Coupling, cohesion, </a:t>
            </a:r>
            <a:r>
              <a:rPr lang="en-GB" dirty="0" err="1"/>
              <a:t>cyclomatic</a:t>
            </a:r>
            <a:r>
              <a:rPr lang="en-GB" dirty="0"/>
              <a:t> </a:t>
            </a:r>
            <a:r>
              <a:rPr lang="en-GB" dirty="0" smtClean="0"/>
              <a:t>complexity (number of independent paths through the code)</a:t>
            </a:r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584903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idescreen PPT Template – light">
  <a:themeElements>
    <a:clrScheme name="BARCLAYS NEW VI">
      <a:dk1>
        <a:srgbClr val="000000"/>
      </a:dk1>
      <a:lt1>
        <a:srgbClr val="FFFFFF"/>
      </a:lt1>
      <a:dk2>
        <a:srgbClr val="515151"/>
      </a:dk2>
      <a:lt2>
        <a:srgbClr val="D9D9D9"/>
      </a:lt2>
      <a:accent1>
        <a:srgbClr val="00AEEF"/>
      </a:accent1>
      <a:accent2>
        <a:srgbClr val="00385D"/>
      </a:accent2>
      <a:accent3>
        <a:srgbClr val="001276"/>
      </a:accent3>
      <a:accent4>
        <a:srgbClr val="0076B6"/>
      </a:accent4>
      <a:accent5>
        <a:srgbClr val="006DE3"/>
      </a:accent5>
      <a:accent6>
        <a:srgbClr val="0000FF"/>
      </a:accent6>
      <a:hlink>
        <a:srgbClr val="006DE3"/>
      </a:hlink>
      <a:folHlink>
        <a:srgbClr val="006DE3"/>
      </a:folHlink>
    </a:clrScheme>
    <a:fontScheme name="BARCLAYS NEW VI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E83537E-A68B-4C65-AB23-8C13BB1C12DD}" vid="{F613E1B4-4C4C-47BB-BB62-83333A15DA10}"/>
    </a:ext>
  </a:extLst>
</a:theme>
</file>

<file path=ppt/theme/theme2.xml><?xml version="1.0" encoding="utf-8"?>
<a:theme xmlns:a="http://schemas.openxmlformats.org/drawingml/2006/main" name="Widescreen PPT Template + 2 partner – light">
  <a:themeElements>
    <a:clrScheme name="BARCLAYS NEW VI">
      <a:dk1>
        <a:srgbClr val="000000"/>
      </a:dk1>
      <a:lt1>
        <a:srgbClr val="FFFFFF"/>
      </a:lt1>
      <a:dk2>
        <a:srgbClr val="515151"/>
      </a:dk2>
      <a:lt2>
        <a:srgbClr val="D9D9D9"/>
      </a:lt2>
      <a:accent1>
        <a:srgbClr val="00AEEF"/>
      </a:accent1>
      <a:accent2>
        <a:srgbClr val="00385D"/>
      </a:accent2>
      <a:accent3>
        <a:srgbClr val="001276"/>
      </a:accent3>
      <a:accent4>
        <a:srgbClr val="0076B6"/>
      </a:accent4>
      <a:accent5>
        <a:srgbClr val="006DE3"/>
      </a:accent5>
      <a:accent6>
        <a:srgbClr val="0000FF"/>
      </a:accent6>
      <a:hlink>
        <a:srgbClr val="006DE3"/>
      </a:hlink>
      <a:folHlink>
        <a:srgbClr val="006DE3"/>
      </a:folHlink>
    </a:clrScheme>
    <a:fontScheme name="BARCLAYS VI NEW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E83537E-A68B-4C65-AB23-8C13BB1C12DD}" vid="{F613E1B4-4C4C-47BB-BB62-83333A15DA10}"/>
    </a:ext>
  </a:extLst>
</a:theme>
</file>

<file path=ppt/theme/theme3.xml><?xml version="1.0" encoding="utf-8"?>
<a:theme xmlns:a="http://schemas.openxmlformats.org/drawingml/2006/main" name="Widescreen PPT Template + 1 partner – light">
  <a:themeElements>
    <a:clrScheme name="BARCLAYS NEW VI">
      <a:dk1>
        <a:srgbClr val="000000"/>
      </a:dk1>
      <a:lt1>
        <a:srgbClr val="FFFFFF"/>
      </a:lt1>
      <a:dk2>
        <a:srgbClr val="515151"/>
      </a:dk2>
      <a:lt2>
        <a:srgbClr val="D9D9D9"/>
      </a:lt2>
      <a:accent1>
        <a:srgbClr val="00AEEF"/>
      </a:accent1>
      <a:accent2>
        <a:srgbClr val="00385D"/>
      </a:accent2>
      <a:accent3>
        <a:srgbClr val="001276"/>
      </a:accent3>
      <a:accent4>
        <a:srgbClr val="0076B6"/>
      </a:accent4>
      <a:accent5>
        <a:srgbClr val="006DE3"/>
      </a:accent5>
      <a:accent6>
        <a:srgbClr val="0000FF"/>
      </a:accent6>
      <a:hlink>
        <a:srgbClr val="006DE3"/>
      </a:hlink>
      <a:folHlink>
        <a:srgbClr val="006DE3"/>
      </a:folHlink>
    </a:clrScheme>
    <a:fontScheme name="BARCLAYS VI NEW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E83537E-A68B-4C65-AB23-8C13BB1C12DD}" vid="{F613E1B4-4C4C-47BB-BB62-83333A15DA1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E33CCC60F8C14FAB01452BFCBB8BF5" ma:contentTypeVersion="7" ma:contentTypeDescription="Create a new document." ma:contentTypeScope="" ma:versionID="f539b6940396fca1868bc67816c0261a">
  <xsd:schema xmlns:xsd="http://www.w3.org/2001/XMLSchema" xmlns:xs="http://www.w3.org/2001/XMLSchema" xmlns:p="http://schemas.microsoft.com/office/2006/metadata/properties" xmlns:ns2="17a74629-6adf-4cd2-8d40-8875cda3bd18" targetNamespace="http://schemas.microsoft.com/office/2006/metadata/properties" ma:root="true" ma:fieldsID="23ed5c55ddd2a0365fdbf7031fdcdec7" ns2:_="">
    <xsd:import namespace="17a74629-6adf-4cd2-8d40-8875cda3b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a74629-6adf-4cd2-8d40-8875cda3b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53DBC6-9161-4E54-A670-49FBD706072C}"/>
</file>

<file path=customXml/itemProps2.xml><?xml version="1.0" encoding="utf-8"?>
<ds:datastoreItem xmlns:ds="http://schemas.openxmlformats.org/officeDocument/2006/customXml" ds:itemID="{5F0F9D91-85BF-4B5C-81FB-E2056D2D2FF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35768412-5bb6-412e-9293-17036a3efda6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29C812-F97B-4B03-B535-7B98A3097A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Widescreen presentation- white background</Template>
  <TotalTime>3818</TotalTime>
  <Words>877</Words>
  <Application>Microsoft Office PowerPoint</Application>
  <PresentationFormat>Widescreen</PresentationFormat>
  <Paragraphs>140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Barclays Effra</vt:lpstr>
      <vt:lpstr>Wingdings</vt:lpstr>
      <vt:lpstr>Widescreen PPT Template – light</vt:lpstr>
      <vt:lpstr>Widescreen PPT Template + 2 partner – light</vt:lpstr>
      <vt:lpstr>Widescreen PPT Template + 1 partner – light</vt:lpstr>
      <vt:lpstr>Object Orientated Software Engineering </vt:lpstr>
      <vt:lpstr>Introduction</vt:lpstr>
      <vt:lpstr>Clean Code</vt:lpstr>
      <vt:lpstr>Clean Code - Naming</vt:lpstr>
      <vt:lpstr>Clean Code - Functions</vt:lpstr>
      <vt:lpstr>Clean Code - Comments</vt:lpstr>
      <vt:lpstr>Clean Code - Object and Data Structure</vt:lpstr>
      <vt:lpstr>Clean Code – Code Smells</vt:lpstr>
      <vt:lpstr>Refactoring</vt:lpstr>
      <vt:lpstr>Unit Testing</vt:lpstr>
      <vt:lpstr>Regression Test Packs</vt:lpstr>
      <vt:lpstr>Integration Testing</vt:lpstr>
      <vt:lpstr>Continuous Integration</vt:lpstr>
      <vt:lpstr>Code Review</vt:lpstr>
      <vt:lpstr>Thank you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screen presentation</dc:title>
  <dc:creator>Shanahan, Roisin : Group Centre</dc:creator>
  <cp:lastModifiedBy>Mackenzie, David : WIM</cp:lastModifiedBy>
  <cp:revision>78</cp:revision>
  <dcterms:created xsi:type="dcterms:W3CDTF">2018-08-24T09:35:52Z</dcterms:created>
  <dcterms:modified xsi:type="dcterms:W3CDTF">2022-03-03T21:48:29Z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-428696852</vt:i4>
  </property>
  <property fmtid="{D5CDD505-2E9C-101B-9397-08002B2CF9AE}" pid="4" name="_EmailSubject">
    <vt:lpwstr>Happy New Year - Second year guest lecture</vt:lpwstr>
  </property>
  <property fmtid="{D5CDD505-2E9C-101B-9397-08002B2CF9AE}" pid="5" name="_AuthorEmail">
    <vt:lpwstr>david.mackenzie@barclays.com</vt:lpwstr>
  </property>
  <property fmtid="{D5CDD505-2E9C-101B-9397-08002B2CF9AE}" pid="6" name="_AuthorEmailDisplayName">
    <vt:lpwstr>Mackenzie, David : WIM</vt:lpwstr>
  </property>
  <property fmtid="{D5CDD505-2E9C-101B-9397-08002B2CF9AE}" pid="7" name="ContentTypeId">
    <vt:lpwstr>0x01010064E33CCC60F8C14FAB01452BFCBB8BF5</vt:lpwstr>
  </property>
  <property fmtid="{D5CDD505-2E9C-101B-9397-08002B2CF9AE}" pid="8" name="MSIP_Label_c754cbb2-29ed-4ffe-af90-a08465e0dd2c_Enabled">
    <vt:lpwstr>True</vt:lpwstr>
  </property>
  <property fmtid="{D5CDD505-2E9C-101B-9397-08002B2CF9AE}" pid="9" name="MSIP_Label_c754cbb2-29ed-4ffe-af90-a08465e0dd2c_SiteId">
    <vt:lpwstr>c4b62f1d-01e0-4107-a0cc-5ac886858b23</vt:lpwstr>
  </property>
  <property fmtid="{D5CDD505-2E9C-101B-9397-08002B2CF9AE}" pid="10" name="MSIP_Label_c754cbb2-29ed-4ffe-af90-a08465e0dd2c_Owner">
    <vt:lpwstr>David.Mackenzie@barclays.com</vt:lpwstr>
  </property>
  <property fmtid="{D5CDD505-2E9C-101B-9397-08002B2CF9AE}" pid="11" name="MSIP_Label_c754cbb2-29ed-4ffe-af90-a08465e0dd2c_SetDate">
    <vt:lpwstr>2022-03-03T21:19:03.6763587Z</vt:lpwstr>
  </property>
  <property fmtid="{D5CDD505-2E9C-101B-9397-08002B2CF9AE}" pid="12" name="MSIP_Label_c754cbb2-29ed-4ffe-af90-a08465e0dd2c_Name">
    <vt:lpwstr>Unrestricted</vt:lpwstr>
  </property>
  <property fmtid="{D5CDD505-2E9C-101B-9397-08002B2CF9AE}" pid="13" name="MSIP_Label_c754cbb2-29ed-4ffe-af90-a08465e0dd2c_Application">
    <vt:lpwstr>Microsoft Azure Information Protection</vt:lpwstr>
  </property>
  <property fmtid="{D5CDD505-2E9C-101B-9397-08002B2CF9AE}" pid="14" name="MSIP_Label_c754cbb2-29ed-4ffe-af90-a08465e0dd2c_Extended_MSFT_Method">
    <vt:lpwstr>Manual</vt:lpwstr>
  </property>
  <property fmtid="{D5CDD505-2E9C-101B-9397-08002B2CF9AE}" pid="15" name="barclaysdc">
    <vt:lpwstr>Unrestricted</vt:lpwstr>
  </property>
  <property fmtid="{D5CDD505-2E9C-101B-9397-08002B2CF9AE}" pid="16" name="_PreviousAdHocReviewCycleID">
    <vt:i4>-1717834679</vt:i4>
  </property>
</Properties>
</file>