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330" r:id="rId6"/>
    <p:sldId id="332" r:id="rId7"/>
    <p:sldId id="344" r:id="rId8"/>
    <p:sldId id="345" r:id="rId9"/>
    <p:sldId id="351" r:id="rId10"/>
    <p:sldId id="346" r:id="rId11"/>
    <p:sldId id="347" r:id="rId12"/>
    <p:sldId id="349" r:id="rId13"/>
    <p:sldId id="352" r:id="rId14"/>
    <p:sldId id="348" r:id="rId15"/>
    <p:sldId id="354" r:id="rId16"/>
    <p:sldId id="356" r:id="rId17"/>
    <p:sldId id="357" r:id="rId18"/>
    <p:sldId id="350" r:id="rId19"/>
    <p:sldId id="355" r:id="rId20"/>
    <p:sldId id="288" r:id="rId21"/>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128"/>
        <a:cs typeface="+mn-cs"/>
      </a:defRPr>
    </a:lvl1pPr>
    <a:lvl2pPr marL="457200" algn="l" rtl="0" fontAlgn="base">
      <a:spcBef>
        <a:spcPct val="0"/>
      </a:spcBef>
      <a:spcAft>
        <a:spcPct val="0"/>
      </a:spcAft>
      <a:defRPr sz="2400" kern="1200">
        <a:solidFill>
          <a:schemeClr val="tx1"/>
        </a:solidFill>
        <a:latin typeface="Arial" charset="0"/>
        <a:ea typeface="ヒラギノ角ゴ Pro W3" charset="-128"/>
        <a:cs typeface="+mn-cs"/>
      </a:defRPr>
    </a:lvl2pPr>
    <a:lvl3pPr marL="914400" algn="l" rtl="0" fontAlgn="base">
      <a:spcBef>
        <a:spcPct val="0"/>
      </a:spcBef>
      <a:spcAft>
        <a:spcPct val="0"/>
      </a:spcAft>
      <a:defRPr sz="2400" kern="1200">
        <a:solidFill>
          <a:schemeClr val="tx1"/>
        </a:solidFill>
        <a:latin typeface="Arial" charset="0"/>
        <a:ea typeface="ヒラギノ角ゴ Pro W3" charset="-128"/>
        <a:cs typeface="+mn-cs"/>
      </a:defRPr>
    </a:lvl3pPr>
    <a:lvl4pPr marL="1371600" algn="l" rtl="0" fontAlgn="base">
      <a:spcBef>
        <a:spcPct val="0"/>
      </a:spcBef>
      <a:spcAft>
        <a:spcPct val="0"/>
      </a:spcAft>
      <a:defRPr sz="2400" kern="1200">
        <a:solidFill>
          <a:schemeClr val="tx1"/>
        </a:solidFill>
        <a:latin typeface="Arial" charset="0"/>
        <a:ea typeface="ヒラギノ角ゴ Pro W3" charset="-128"/>
        <a:cs typeface="+mn-cs"/>
      </a:defRPr>
    </a:lvl4pPr>
    <a:lvl5pPr marL="1828800" algn="l" rtl="0" fontAlgn="base">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521415D9-36F7-43E2-AB2F-B90AF26B5E84}">
      <p14:sectionLst xmlns:p14="http://schemas.microsoft.com/office/powerpoint/2010/main">
        <p14:section name="Default Section" id="{28182454-F338-4944-9148-2F89D088C448}">
          <p14:sldIdLst>
            <p14:sldId id="256"/>
            <p14:sldId id="330"/>
          </p14:sldIdLst>
        </p14:section>
        <p14:section name="Untitled Section" id="{81482150-BCB1-694E-998B-D77A460E4567}">
          <p14:sldIdLst>
            <p14:sldId id="332"/>
            <p14:sldId id="344"/>
            <p14:sldId id="345"/>
            <p14:sldId id="351"/>
            <p14:sldId id="346"/>
            <p14:sldId id="347"/>
            <p14:sldId id="349"/>
            <p14:sldId id="352"/>
            <p14:sldId id="348"/>
            <p14:sldId id="354"/>
            <p14:sldId id="356"/>
            <p14:sldId id="357"/>
            <p14:sldId id="350"/>
            <p14:sldId id="355"/>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13B"/>
    <a:srgbClr val="002C50"/>
    <a:srgbClr val="032952"/>
    <a:srgbClr val="FF881B"/>
    <a:srgbClr val="FFC161"/>
    <a:srgbClr val="003560"/>
    <a:srgbClr val="0067A7"/>
    <a:srgbClr val="003865"/>
    <a:srgbClr val="284F76"/>
    <a:srgbClr val="3E4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71AAB-4D8C-4102-B65B-3720BE0CC1CC}" v="3" dt="2022-03-25T12:38:37.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7" autoAdjust="0"/>
    <p:restoredTop sz="75778" autoAdjust="0"/>
  </p:normalViewPr>
  <p:slideViewPr>
    <p:cSldViewPr snapToGrid="0">
      <p:cViewPr varScale="1">
        <p:scale>
          <a:sx n="140" d="100"/>
          <a:sy n="140" d="100"/>
        </p:scale>
        <p:origin x="148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Lindsay" userId="0e91705b-98b0-4214-8725-ae319bef34a0" providerId="ADAL" clId="{F005289C-5830-4D02-A2A5-BD73DE9C6973}"/>
    <pc:docChg chg="modSld">
      <pc:chgData name="Stephen Lindsay" userId="0e91705b-98b0-4214-8725-ae319bef34a0" providerId="ADAL" clId="{F005289C-5830-4D02-A2A5-BD73DE9C6973}" dt="2022-03-25T13:02:29.549" v="19" actId="20577"/>
      <pc:docMkLst>
        <pc:docMk/>
      </pc:docMkLst>
      <pc:sldChg chg="modSp mod">
        <pc:chgData name="Stephen Lindsay" userId="0e91705b-98b0-4214-8725-ae319bef34a0" providerId="ADAL" clId="{F005289C-5830-4D02-A2A5-BD73DE9C6973}" dt="2022-03-25T13:02:29.549" v="19" actId="20577"/>
        <pc:sldMkLst>
          <pc:docMk/>
          <pc:sldMk cId="4244171547" sldId="256"/>
        </pc:sldMkLst>
        <pc:spChg chg="mod">
          <ac:chgData name="Stephen Lindsay" userId="0e91705b-98b0-4214-8725-ae319bef34a0" providerId="ADAL" clId="{F005289C-5830-4D02-A2A5-BD73DE9C6973}" dt="2022-03-25T13:02:29.549" v="19" actId="20577"/>
          <ac:spMkLst>
            <pc:docMk/>
            <pc:sldMk cId="4244171547"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33B5-D728-E146-B948-C37A5EC05FB8}" type="datetimeFigureOut">
              <a:rPr lang="en-US" smtClean="0"/>
              <a:t>5/6/22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02F00-C535-204F-B4B5-528FB2DC4FE2}" type="slidenum">
              <a:rPr lang="en-US" smtClean="0"/>
              <a:t>‹#›</a:t>
            </a:fld>
            <a:endParaRPr lang="en-US" dirty="0"/>
          </a:p>
        </p:txBody>
      </p:sp>
    </p:spTree>
    <p:extLst>
      <p:ext uri="{BB962C8B-B14F-4D97-AF65-F5344CB8AC3E}">
        <p14:creationId xmlns:p14="http://schemas.microsoft.com/office/powerpoint/2010/main" val="94456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A02F00-C535-204F-B4B5-528FB2DC4FE2}" type="slidenum">
              <a:rPr kumimoji="0" lang="en-US" sz="1200" b="0" i="0" u="none" strike="noStrike" kern="1200" cap="none" spc="0" normalizeH="0" baseline="0" noProof="0" smtClean="0">
                <a:ln>
                  <a:noFill/>
                </a:ln>
                <a:solidFill>
                  <a:prstClr val="black"/>
                </a:solidFill>
                <a:effectLst/>
                <a:uLnTx/>
                <a:uFillTx/>
                <a:latin typeface="Arial" charset="0"/>
                <a:ea typeface="ヒラギノ角ゴ Pro W3"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ヒラギノ角ゴ Pro W3" charset="-128"/>
              <a:cs typeface="+mn-cs"/>
            </a:endParaRPr>
          </a:p>
        </p:txBody>
      </p:sp>
    </p:spTree>
    <p:extLst>
      <p:ext uri="{BB962C8B-B14F-4D97-AF65-F5344CB8AC3E}">
        <p14:creationId xmlns:p14="http://schemas.microsoft.com/office/powerpoint/2010/main" val="395504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Reusable </a:t>
            </a:r>
          </a:p>
          <a:p>
            <a:r>
              <a:rPr lang="en-US" dirty="0"/>
              <a:t>1. </a:t>
            </a:r>
          </a:p>
          <a:p>
            <a:r>
              <a:rPr lang="en-US" dirty="0"/>
              <a:t>2. interface</a:t>
            </a:r>
          </a:p>
        </p:txBody>
      </p:sp>
      <p:sp>
        <p:nvSpPr>
          <p:cNvPr id="4" name="Slide Number Placeholder 3"/>
          <p:cNvSpPr>
            <a:spLocks noGrp="1"/>
          </p:cNvSpPr>
          <p:nvPr>
            <p:ph type="sldNum" sz="quarter" idx="5"/>
          </p:nvPr>
        </p:nvSpPr>
        <p:spPr/>
        <p:txBody>
          <a:bodyPr/>
          <a:lstStyle/>
          <a:p>
            <a:fld id="{34A02F00-C535-204F-B4B5-528FB2DC4FE2}" type="slidenum">
              <a:rPr lang="en-US" smtClean="0"/>
              <a:t>3</a:t>
            </a:fld>
            <a:endParaRPr lang="en-US" dirty="0"/>
          </a:p>
        </p:txBody>
      </p:sp>
    </p:spTree>
    <p:extLst>
      <p:ext uri="{BB962C8B-B14F-4D97-AF65-F5344CB8AC3E}">
        <p14:creationId xmlns:p14="http://schemas.microsoft.com/office/powerpoint/2010/main" val="195248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原型</a:t>
            </a:r>
            <a:endParaRPr lang="en-US" dirty="0"/>
          </a:p>
          <a:p>
            <a:r>
              <a:rPr lang="en-US" altLang="zh-CN" dirty="0"/>
              <a:t>Team work four principles:</a:t>
            </a:r>
          </a:p>
          <a:p>
            <a:endParaRPr lang="en-US" dirty="0"/>
          </a:p>
          <a:p>
            <a:endParaRPr lang="en-US" dirty="0"/>
          </a:p>
          <a:p>
            <a:r>
              <a:rPr lang="en-US" altLang="zh-CN" dirty="0"/>
              <a:t>To understand, </a:t>
            </a:r>
          </a:p>
          <a:p>
            <a:r>
              <a:rPr lang="en-US" dirty="0"/>
              <a:t>To </a:t>
            </a:r>
            <a:r>
              <a:rPr lang="en-US" dirty="0" err="1"/>
              <a:t>commicatied</a:t>
            </a:r>
            <a:endParaRPr lang="en-US" dirty="0"/>
          </a:p>
          <a:p>
            <a:r>
              <a:rPr lang="en-US" dirty="0"/>
              <a:t>To test and improve</a:t>
            </a:r>
          </a:p>
          <a:p>
            <a:r>
              <a:rPr lang="en-US" dirty="0"/>
              <a:t>To </a:t>
            </a:r>
            <a:r>
              <a:rPr lang="en-US" dirty="0" err="1"/>
              <a:t>adcovate</a:t>
            </a:r>
            <a:endParaRPr lang="en-US" dirty="0"/>
          </a:p>
          <a:p>
            <a:endParaRPr lang="en-US" dirty="0"/>
          </a:p>
        </p:txBody>
      </p:sp>
      <p:sp>
        <p:nvSpPr>
          <p:cNvPr id="4" name="Slide Number Placeholder 3"/>
          <p:cNvSpPr>
            <a:spLocks noGrp="1"/>
          </p:cNvSpPr>
          <p:nvPr>
            <p:ph type="sldNum" sz="quarter" idx="5"/>
          </p:nvPr>
        </p:nvSpPr>
        <p:spPr/>
        <p:txBody>
          <a:bodyPr/>
          <a:lstStyle/>
          <a:p>
            <a:fld id="{34A02F00-C535-204F-B4B5-528FB2DC4FE2}" type="slidenum">
              <a:rPr lang="en-US" smtClean="0"/>
              <a:t>6</a:t>
            </a:fld>
            <a:endParaRPr lang="en-US" dirty="0"/>
          </a:p>
        </p:txBody>
      </p:sp>
    </p:spTree>
    <p:extLst>
      <p:ext uri="{BB962C8B-B14F-4D97-AF65-F5344CB8AC3E}">
        <p14:creationId xmlns:p14="http://schemas.microsoft.com/office/powerpoint/2010/main" val="284793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programming </a:t>
            </a:r>
          </a:p>
          <a:p>
            <a:endParaRPr lang="en-US" dirty="0"/>
          </a:p>
        </p:txBody>
      </p:sp>
      <p:sp>
        <p:nvSpPr>
          <p:cNvPr id="4" name="Slide Number Placeholder 3"/>
          <p:cNvSpPr>
            <a:spLocks noGrp="1"/>
          </p:cNvSpPr>
          <p:nvPr>
            <p:ph type="sldNum" sz="quarter" idx="5"/>
          </p:nvPr>
        </p:nvSpPr>
        <p:spPr/>
        <p:txBody>
          <a:bodyPr/>
          <a:lstStyle/>
          <a:p>
            <a:fld id="{34A02F00-C535-204F-B4B5-528FB2DC4FE2}" type="slidenum">
              <a:rPr lang="en-US" smtClean="0"/>
              <a:t>8</a:t>
            </a:fld>
            <a:endParaRPr lang="en-US" dirty="0"/>
          </a:p>
        </p:txBody>
      </p:sp>
    </p:spTree>
    <p:extLst>
      <p:ext uri="{BB962C8B-B14F-4D97-AF65-F5344CB8AC3E}">
        <p14:creationId xmlns:p14="http://schemas.microsoft.com/office/powerpoint/2010/main" val="1582463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1 -2 -3 </a:t>
            </a:r>
          </a:p>
        </p:txBody>
      </p:sp>
      <p:sp>
        <p:nvSpPr>
          <p:cNvPr id="4" name="Slide Number Placeholder 3"/>
          <p:cNvSpPr>
            <a:spLocks noGrp="1"/>
          </p:cNvSpPr>
          <p:nvPr>
            <p:ph type="sldNum" sz="quarter" idx="5"/>
          </p:nvPr>
        </p:nvSpPr>
        <p:spPr/>
        <p:txBody>
          <a:bodyPr/>
          <a:lstStyle/>
          <a:p>
            <a:fld id="{34A02F00-C535-204F-B4B5-528FB2DC4FE2}" type="slidenum">
              <a:rPr lang="en-US" smtClean="0"/>
              <a:t>10</a:t>
            </a:fld>
            <a:endParaRPr lang="en-US" dirty="0"/>
          </a:p>
        </p:txBody>
      </p:sp>
    </p:spTree>
    <p:extLst>
      <p:ext uri="{BB962C8B-B14F-4D97-AF65-F5344CB8AC3E}">
        <p14:creationId xmlns:p14="http://schemas.microsoft.com/office/powerpoint/2010/main" val="360107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diagram</a:t>
            </a:r>
          </a:p>
          <a:p>
            <a:endParaRPr lang="en-US" dirty="0"/>
          </a:p>
          <a:p>
            <a:r>
              <a:rPr lang="en-US" dirty="0"/>
              <a:t>Strategy design pattern ( </a:t>
            </a:r>
            <a:r>
              <a:rPr lang="en-US" dirty="0" err="1"/>
              <a:t>策略设计</a:t>
            </a:r>
            <a:r>
              <a:rPr lang="zh-CN" altLang="en-US" dirty="0"/>
              <a:t>）</a:t>
            </a:r>
            <a:endParaRPr lang="en-US" dirty="0"/>
          </a:p>
        </p:txBody>
      </p:sp>
      <p:sp>
        <p:nvSpPr>
          <p:cNvPr id="4" name="Slide Number Placeholder 3"/>
          <p:cNvSpPr>
            <a:spLocks noGrp="1"/>
          </p:cNvSpPr>
          <p:nvPr>
            <p:ph type="sldNum" sz="quarter" idx="5"/>
          </p:nvPr>
        </p:nvSpPr>
        <p:spPr/>
        <p:txBody>
          <a:bodyPr/>
          <a:lstStyle/>
          <a:p>
            <a:fld id="{34A02F00-C535-204F-B4B5-528FB2DC4FE2}" type="slidenum">
              <a:rPr lang="en-US" smtClean="0"/>
              <a:t>11</a:t>
            </a:fld>
            <a:endParaRPr lang="en-US" dirty="0"/>
          </a:p>
        </p:txBody>
      </p:sp>
    </p:spTree>
    <p:extLst>
      <p:ext uri="{BB962C8B-B14F-4D97-AF65-F5344CB8AC3E}">
        <p14:creationId xmlns:p14="http://schemas.microsoft.com/office/powerpoint/2010/main" val="3013745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Hozential</a:t>
            </a:r>
            <a:r>
              <a:rPr lang="en-US" dirty="0"/>
              <a:t> (same level) </a:t>
            </a:r>
          </a:p>
          <a:p>
            <a:r>
              <a:rPr lang="en-US" dirty="0"/>
              <a:t>There are different choice. </a:t>
            </a:r>
          </a:p>
          <a:p>
            <a:endParaRPr lang="en-US" dirty="0"/>
          </a:p>
        </p:txBody>
      </p:sp>
      <p:sp>
        <p:nvSpPr>
          <p:cNvPr id="4" name="Slide Number Placeholder 3"/>
          <p:cNvSpPr>
            <a:spLocks noGrp="1"/>
          </p:cNvSpPr>
          <p:nvPr>
            <p:ph type="sldNum" sz="quarter" idx="5"/>
          </p:nvPr>
        </p:nvSpPr>
        <p:spPr/>
        <p:txBody>
          <a:bodyPr/>
          <a:lstStyle/>
          <a:p>
            <a:fld id="{34A02F00-C535-204F-B4B5-528FB2DC4FE2}" type="slidenum">
              <a:rPr lang="en-US" smtClean="0"/>
              <a:t>12</a:t>
            </a:fld>
            <a:endParaRPr lang="en-US" dirty="0"/>
          </a:p>
        </p:txBody>
      </p:sp>
    </p:spTree>
    <p:extLst>
      <p:ext uri="{BB962C8B-B14F-4D97-AF65-F5344CB8AC3E}">
        <p14:creationId xmlns:p14="http://schemas.microsoft.com/office/powerpoint/2010/main" val="2456830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 quality Index</a:t>
            </a:r>
          </a:p>
          <a:p>
            <a:endParaRPr lang="en-US" dirty="0"/>
          </a:p>
        </p:txBody>
      </p:sp>
      <p:sp>
        <p:nvSpPr>
          <p:cNvPr id="4" name="Slide Number Placeholder 3"/>
          <p:cNvSpPr>
            <a:spLocks noGrp="1"/>
          </p:cNvSpPr>
          <p:nvPr>
            <p:ph type="sldNum" sz="quarter" idx="5"/>
          </p:nvPr>
        </p:nvSpPr>
        <p:spPr/>
        <p:txBody>
          <a:bodyPr/>
          <a:lstStyle/>
          <a:p>
            <a:fld id="{34A02F00-C535-204F-B4B5-528FB2DC4FE2}" type="slidenum">
              <a:rPr lang="en-US" smtClean="0"/>
              <a:t>13</a:t>
            </a:fld>
            <a:endParaRPr lang="en-US" dirty="0"/>
          </a:p>
        </p:txBody>
      </p:sp>
    </p:spTree>
    <p:extLst>
      <p:ext uri="{BB962C8B-B14F-4D97-AF65-F5344CB8AC3E}">
        <p14:creationId xmlns:p14="http://schemas.microsoft.com/office/powerpoint/2010/main" val="106060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17</a:t>
            </a:fld>
            <a:endParaRPr lang="en-US" dirty="0"/>
          </a:p>
        </p:txBody>
      </p:sp>
    </p:spTree>
    <p:extLst>
      <p:ext uri="{BB962C8B-B14F-4D97-AF65-F5344CB8AC3E}">
        <p14:creationId xmlns:p14="http://schemas.microsoft.com/office/powerpoint/2010/main" val="1475511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5"/>
            <a:ext cx="9909930" cy="5574336"/>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66675" y="847726"/>
            <a:ext cx="10058401" cy="4448176"/>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Content Placeholder 2"/>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8" name="Slide Number Placeholder 6">
            <a:extLst>
              <a:ext uri="{FF2B5EF4-FFF2-40B4-BE49-F238E27FC236}">
                <a16:creationId xmlns:a16="http://schemas.microsoft.com/office/drawing/2014/main" id="{467DBC0F-963D-4142-A5FA-2B2401DF846B}"/>
              </a:ext>
            </a:extLst>
          </p:cNvPr>
          <p:cNvSpPr>
            <a:spLocks noGrp="1"/>
          </p:cNvSpPr>
          <p:nvPr>
            <p:ph type="sldNum" sz="quarter" idx="4"/>
          </p:nvPr>
        </p:nvSpPr>
        <p:spPr>
          <a:xfrm>
            <a:off x="7256440" y="4916587"/>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 Page </a:t>
            </a:r>
            <a:fld id="{DE5D1233-5239-4928-95DA-D4D132976EA3}" type="slidenum">
              <a:rPr lang="en-GB" smtClean="0"/>
              <a:pPr/>
              <a:t>‹#›</a:t>
            </a:fld>
            <a:endParaRPr lang="en-GB" dirty="0"/>
          </a:p>
        </p:txBody>
      </p:sp>
      <p:sp>
        <p:nvSpPr>
          <p:cNvPr id="7" name="Rectangle 6">
            <a:extLst>
              <a:ext uri="{FF2B5EF4-FFF2-40B4-BE49-F238E27FC236}">
                <a16:creationId xmlns:a16="http://schemas.microsoft.com/office/drawing/2014/main" id="{585E7994-B23F-425C-853E-A7A39603EC37}"/>
              </a:ext>
            </a:extLst>
          </p:cNvPr>
          <p:cNvSpPr/>
          <p:nvPr userDrawn="1"/>
        </p:nvSpPr>
        <p:spPr bwMode="auto">
          <a:xfrm>
            <a:off x="1990725" y="-278436"/>
            <a:ext cx="8983584" cy="1126162"/>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2473664" y="180896"/>
            <a:ext cx="3744417" cy="504055"/>
          </a:xfrm>
          <a:prstGeom prst="rect">
            <a:avLst/>
          </a:prstGeom>
        </p:spPr>
        <p:txBody>
          <a:bodyPr>
            <a:normAutofit/>
          </a:bodyPr>
          <a:lstStyle>
            <a:lvl1pPr>
              <a:defRPr sz="3200">
                <a:solidFill>
                  <a:srgbClr val="00213B"/>
                </a:solidFill>
                <a:latin typeface="Arial" charset="0"/>
                <a:ea typeface="Arial" charset="0"/>
                <a:cs typeface="Arial" charset="0"/>
              </a:defRPr>
            </a:lvl1pPr>
          </a:lstStyle>
          <a:p>
            <a:r>
              <a:rPr lang="en-US" sz="2400" dirty="0"/>
              <a:t>Title: Font size 32</a:t>
            </a:r>
          </a:p>
        </p:txBody>
      </p:sp>
    </p:spTree>
    <p:extLst>
      <p:ext uri="{BB962C8B-B14F-4D97-AF65-F5344CB8AC3E}">
        <p14:creationId xmlns:p14="http://schemas.microsoft.com/office/powerpoint/2010/main" val="2663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0" end="0"/>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1" end="1"/>
                                            </p:txEl>
                                          </p:spTgt>
                                        </p:tgtEl>
                                        <p:attrNameLst>
                                          <p:attrName>ppt_c</p:attrName>
                                        </p:attrNameLst>
                                      </p:cBhvr>
                                      <p:to>
                                        <a:srgbClr val="969696"/>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2" end="2"/>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rgbClr val="969696"/>
                      </p:to>
                    </p:animClr>
                  </p:subTnLst>
                </p:cTn>
              </p:par>
            </p:tnLst>
          </p:tmpl>
        </p:tmplLst>
      </p:bldP>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The South Front of the University">
            <a:extLst>
              <a:ext uri="{FF2B5EF4-FFF2-40B4-BE49-F238E27FC236}">
                <a16:creationId xmlns:a16="http://schemas.microsoft.com/office/drawing/2014/main" id="{1DF6FC90-00C1-4CB0-A001-B35ADC00539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11" name="Rectangle 10">
            <a:extLst>
              <a:ext uri="{FF2B5EF4-FFF2-40B4-BE49-F238E27FC236}">
                <a16:creationId xmlns:a16="http://schemas.microsoft.com/office/drawing/2014/main" id="{04C51A87-B735-41AF-A2D2-00AD9157F619}"/>
              </a:ext>
            </a:extLst>
          </p:cNvPr>
          <p:cNvSpPr/>
          <p:nvPr userDrawn="1"/>
        </p:nvSpPr>
        <p:spPr bwMode="auto">
          <a:xfrm>
            <a:off x="2210816" y="180896"/>
            <a:ext cx="8788158" cy="1249014"/>
          </a:xfrm>
          <a:prstGeom prst="rect">
            <a:avLst/>
          </a:prstGeom>
          <a:solidFill>
            <a:schemeClr val="bg1">
              <a:alpha val="6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7" name="Picture 6" descr="The South Front of the University">
            <a:extLst>
              <a:ext uri="{FF2B5EF4-FFF2-40B4-BE49-F238E27FC236}">
                <a16:creationId xmlns:a16="http://schemas.microsoft.com/office/drawing/2014/main" id="{91A3C1EE-FD9A-47AF-9400-FE69858C493C}"/>
              </a:ext>
            </a:extLst>
          </p:cNvPr>
          <p:cNvPicPr>
            <a:picLocks noChangeAspect="1"/>
          </p:cNvPicPr>
          <p:nvPr userDrawn="1"/>
        </p:nvPicPr>
        <p:blipFill>
          <a:blip r:embed="rId2"/>
          <a:stretch>
            <a:fillRect/>
          </a:stretch>
        </p:blipFill>
        <p:spPr>
          <a:xfrm>
            <a:off x="152400" y="-126036"/>
            <a:ext cx="10974309" cy="6173049"/>
          </a:xfrm>
          <a:prstGeom prst="rect">
            <a:avLst/>
          </a:prstGeom>
        </p:spPr>
      </p:pic>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517814" y="1243445"/>
            <a:ext cx="4972050" cy="592282"/>
          </a:xfrm>
        </p:spPr>
        <p:txBody>
          <a:bodyPr/>
          <a:lstStyle>
            <a:lvl1pPr algn="l">
              <a:defRPr/>
            </a:lvl1pPr>
          </a:lstStyle>
          <a:p>
            <a:endParaRPr lang="en-GB" dirty="0"/>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517923" y="2262188"/>
            <a:ext cx="4260056" cy="466725"/>
          </a:xfrm>
        </p:spPr>
        <p:txBody>
          <a:bodyPr/>
          <a:lstStyle/>
          <a:p>
            <a:endParaRPr lang="en-GB" dirty="0"/>
          </a:p>
        </p:txBody>
      </p:sp>
      <p:sp>
        <p:nvSpPr>
          <p:cNvPr id="10" name="Rectangle 9">
            <a:extLst>
              <a:ext uri="{FF2B5EF4-FFF2-40B4-BE49-F238E27FC236}">
                <a16:creationId xmlns:a16="http://schemas.microsoft.com/office/drawing/2014/main" id="{08AFDCAB-77D3-4677-959B-CA6A2C1555BC}"/>
              </a:ext>
            </a:extLst>
          </p:cNvPr>
          <p:cNvSpPr/>
          <p:nvPr userDrawn="1"/>
        </p:nvSpPr>
        <p:spPr bwMode="auto">
          <a:xfrm>
            <a:off x="6208" y="966331"/>
            <a:ext cx="10974309" cy="5080682"/>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Content Placeholder 2">
            <a:extLst>
              <a:ext uri="{FF2B5EF4-FFF2-40B4-BE49-F238E27FC236}">
                <a16:creationId xmlns:a16="http://schemas.microsoft.com/office/drawing/2014/main" id="{07FF0C31-CF1B-4F77-A6F6-BE8FB5A7FD5D}"/>
              </a:ext>
            </a:extLst>
          </p:cNvPr>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12" name="Title 1">
            <a:extLst>
              <a:ext uri="{FF2B5EF4-FFF2-40B4-BE49-F238E27FC236}">
                <a16:creationId xmlns:a16="http://schemas.microsoft.com/office/drawing/2014/main" id="{E523DAA4-EBC7-44C3-8FA8-DDBC7810F0C3}"/>
              </a:ext>
            </a:extLst>
          </p:cNvPr>
          <p:cNvSpPr txBox="1">
            <a:spLocks/>
          </p:cNvSpPr>
          <p:nvPr userDrawn="1"/>
        </p:nvSpPr>
        <p:spPr>
          <a:xfrm>
            <a:off x="2473664" y="180896"/>
            <a:ext cx="3744417" cy="504055"/>
          </a:xfrm>
          <a:prstGeom prst="rect">
            <a:avLst/>
          </a:prstGeom>
        </p:spPr>
        <p:txBody>
          <a:bodyPr vert="horz" lIns="91440" tIns="45720" rIns="91440" bIns="45720" rtlCol="0" anchor="ctr">
            <a:normAutofit/>
          </a:bodyPr>
          <a:lstStyle>
            <a:lvl1pPr algn="l" rtl="0" eaLnBrk="1" fontAlgn="base" hangingPunct="1">
              <a:lnSpc>
                <a:spcPct val="90000"/>
              </a:lnSpc>
              <a:spcBef>
                <a:spcPct val="0"/>
              </a:spcBef>
              <a:spcAft>
                <a:spcPct val="0"/>
              </a:spcAft>
              <a:defRPr sz="2800" b="1" spc="-10">
                <a:solidFill>
                  <a:schemeClr val="bg1"/>
                </a:solidFill>
                <a:latin typeface="Arial" charset="0"/>
                <a:ea typeface="Arial" charset="0"/>
                <a:cs typeface="Arial" charset="0"/>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US" sz="2400" kern="0" dirty="0">
                <a:solidFill>
                  <a:srgbClr val="032952"/>
                </a:solidFill>
              </a:rPr>
              <a:t>Title: Font size 24</a:t>
            </a:r>
          </a:p>
        </p:txBody>
      </p:sp>
      <p:sp>
        <p:nvSpPr>
          <p:cNvPr id="13" name="Rectangle 12">
            <a:extLst>
              <a:ext uri="{FF2B5EF4-FFF2-40B4-BE49-F238E27FC236}">
                <a16:creationId xmlns:a16="http://schemas.microsoft.com/office/drawing/2014/main" id="{52BDE3CD-A4DD-423D-82CD-0E0EECFDC97B}"/>
              </a:ext>
            </a:extLst>
          </p:cNvPr>
          <p:cNvSpPr/>
          <p:nvPr userDrawn="1"/>
        </p:nvSpPr>
        <p:spPr bwMode="auto">
          <a:xfrm>
            <a:off x="2186151" y="-278436"/>
            <a:ext cx="8788158" cy="1334726"/>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3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rgbClr val="969696"/>
                                      </p:to>
                                    </p:animClr>
                                  </p:sub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Lst>
      </p:bldP>
      <p:bldP spid="12"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C50"/>
        </a:solidFill>
        <a:effectLst/>
      </p:bgPr>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AB1E1083-3ECC-4E96-B3E0-1CF227125DCA}"/>
              </a:ext>
            </a:extLst>
          </p:cNvPr>
          <p:cNvSpPr>
            <a:spLocks noGrp="1"/>
          </p:cNvSpPr>
          <p:nvPr>
            <p:ph type="title"/>
          </p:nvPr>
        </p:nvSpPr>
        <p:spPr>
          <a:xfrm>
            <a:off x="1923392" y="274638"/>
            <a:ext cx="6591957" cy="99377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6" name="Footer Placeholder 5">
            <a:extLst>
              <a:ext uri="{FF2B5EF4-FFF2-40B4-BE49-F238E27FC236}">
                <a16:creationId xmlns:a16="http://schemas.microsoft.com/office/drawing/2014/main" id="{241E940D-8FD3-490B-9177-74E6D232FF7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6">
            <a:extLst>
              <a:ext uri="{FF2B5EF4-FFF2-40B4-BE49-F238E27FC236}">
                <a16:creationId xmlns:a16="http://schemas.microsoft.com/office/drawing/2014/main" id="{7A2DE537-9566-40E5-80B7-56ABADC0A437}"/>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E5D1233-5239-4928-95DA-D4D132976EA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Lst>
  <p:hf hdr="0" ftr="0" dt="0"/>
  <p:txStyles>
    <p:title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defRPr sz="1600">
          <a:solidFill>
            <a:srgbClr val="4F5961"/>
          </a:solidFill>
          <a:latin typeface="+mn-lt"/>
          <a:ea typeface="ヒラギノ角ゴ Pro W3" charset="0"/>
          <a:cs typeface="ヒラギノ角ゴ Pro W3"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ilbert Scott Building">
            <a:extLst>
              <a:ext uri="{FF2B5EF4-FFF2-40B4-BE49-F238E27FC236}">
                <a16:creationId xmlns:a16="http://schemas.microsoft.com/office/drawing/2014/main" id="{C7A79E24-E3AE-E14E-A68E-EF73A238A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517814" y="1243445"/>
            <a:ext cx="6312754" cy="592282"/>
          </a:xfrm>
        </p:spPr>
        <p:txBody>
          <a:bodyPr>
            <a:normAutofit fontScale="90000"/>
          </a:bodyPr>
          <a:lstStyle/>
          <a:p>
            <a:r>
              <a:rPr lang="en-GB" dirty="0">
                <a:solidFill>
                  <a:schemeClr val="tx1"/>
                </a:solidFill>
                <a:latin typeface="Arial" panose="020B0604020202020204" pitchFamily="34" charset="0"/>
                <a:cs typeface="Arial" panose="020B0604020202020204" pitchFamily="34" charset="0"/>
              </a:rPr>
              <a:t>Object Orientated Software Engineering</a:t>
            </a:r>
          </a:p>
        </p:txBody>
      </p:sp>
      <p:sp>
        <p:nvSpPr>
          <p:cNvPr id="3" name="Subtitle 2"/>
          <p:cNvSpPr>
            <a:spLocks noGrp="1"/>
          </p:cNvSpPr>
          <p:nvPr>
            <p:ph type="subTitle" idx="4294967295"/>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Revision </a:t>
            </a:r>
          </a:p>
          <a:p>
            <a:r>
              <a:rPr lang="en-GB" dirty="0">
                <a:solidFill>
                  <a:schemeClr val="tx1"/>
                </a:solidFill>
              </a:rPr>
              <a:t>By Derek Somerville and </a:t>
            </a:r>
            <a:r>
              <a:rPr lang="en-GB">
                <a:solidFill>
                  <a:schemeClr val="tx1"/>
                </a:solidFill>
              </a:rPr>
              <a:t>Stephen Lindsay</a:t>
            </a:r>
            <a:endParaRPr lang="en-GB" dirty="0">
              <a:solidFill>
                <a:schemeClr val="tx1"/>
              </a:solidFill>
            </a:endParaRPr>
          </a:p>
        </p:txBody>
      </p:sp>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Object Orientated</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r>
              <a:rPr lang="en-US" dirty="0"/>
              <a:t>Three ten mark questions</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10</a:t>
            </a:fld>
            <a:endParaRPr lang="en-GB" dirty="0"/>
          </a:p>
        </p:txBody>
      </p:sp>
    </p:spTree>
    <p:extLst>
      <p:ext uri="{BB962C8B-B14F-4D97-AF65-F5344CB8AC3E}">
        <p14:creationId xmlns:p14="http://schemas.microsoft.com/office/powerpoint/2010/main" val="176669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One</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0" indent="0">
              <a:buNone/>
            </a:pPr>
            <a:r>
              <a:rPr lang="en-GB" dirty="0">
                <a:effectLst/>
                <a:ea typeface="Times New Roman" panose="02020603050405020304" pitchFamily="18" charset="0"/>
              </a:rPr>
              <a:t>Sara and her team plan to build a car wash. The rules to control a car wash vary by which level of car wash. Silver washes the car, gold washes and dries the car, platinum washes, dries and polishes the car. What design pattern could be used to keep the logic in the client the main car wash control simple and keep the rules for each situation together.</a:t>
            </a:r>
          </a:p>
          <a:p>
            <a:pPr marL="0" indent="0">
              <a:buNone/>
            </a:pP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11</a:t>
            </a:fld>
            <a:endParaRPr lang="en-GB" dirty="0"/>
          </a:p>
        </p:txBody>
      </p:sp>
    </p:spTree>
    <p:extLst>
      <p:ext uri="{BB962C8B-B14F-4D97-AF65-F5344CB8AC3E}">
        <p14:creationId xmlns:p14="http://schemas.microsoft.com/office/powerpoint/2010/main" val="255286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One </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342900" lvl="0" indent="-342900" algn="just">
              <a:spcBef>
                <a:spcPts val="600"/>
              </a:spcBef>
              <a:buFont typeface="+mj-lt"/>
              <a:buAutoNum type="alphaLcParenR"/>
              <a:tabLst>
                <a:tab pos="342900" algn="l"/>
              </a:tabLst>
            </a:pPr>
            <a:r>
              <a:rPr lang="en-GB" dirty="0">
                <a:effectLst/>
                <a:ea typeface="Times New Roman" panose="02020603050405020304" pitchFamily="18" charset="0"/>
              </a:rPr>
              <a:t>Name the design pattern you would use and justify your choice.</a:t>
            </a:r>
          </a:p>
          <a:p>
            <a:pPr algn="just">
              <a:spcBef>
                <a:spcPts val="600"/>
              </a:spcBef>
              <a:buFont typeface="+mj-lt"/>
              <a:buAutoNum type="alphaLcParenR"/>
              <a:tabLst>
                <a:tab pos="342900" algn="l"/>
              </a:tabLst>
            </a:pPr>
            <a:r>
              <a:rPr lang="en-GB" dirty="0"/>
              <a:t>Draw a class diagram for the Car Wash System using the design pattern you have chosen.</a:t>
            </a:r>
          </a:p>
          <a:p>
            <a:pPr algn="just">
              <a:spcBef>
                <a:spcPts val="600"/>
              </a:spcBef>
              <a:buFont typeface="+mj-lt"/>
              <a:buAutoNum type="alphaLcParenR"/>
              <a:tabLst>
                <a:tab pos="342900" algn="l"/>
              </a:tabLst>
            </a:pPr>
            <a:r>
              <a:rPr lang="en-GB" dirty="0"/>
              <a:t>Describe how you would implement this design pattern. </a:t>
            </a:r>
          </a:p>
          <a:p>
            <a:pPr marL="0" indent="0" algn="just">
              <a:spcBef>
                <a:spcPts val="600"/>
              </a:spcBef>
              <a:buNone/>
              <a:tabLst>
                <a:tab pos="342900" algn="l"/>
              </a:tabLst>
            </a:pPr>
            <a:endParaRPr lang="en-GB" sz="1800" dirty="0">
              <a:effectLst/>
              <a:latin typeface="Times New Roman" panose="02020603050405020304" pitchFamily="18" charset="0"/>
              <a:ea typeface="Times New Roman" panose="02020603050405020304" pitchFamily="18" charset="0"/>
            </a:endParaRPr>
          </a:p>
          <a:p>
            <a:pPr marL="342900" lvl="0" indent="-342900" algn="just">
              <a:spcBef>
                <a:spcPts val="600"/>
              </a:spcBef>
              <a:buFont typeface="+mj-lt"/>
              <a:buAutoNum type="alphaLcParenR"/>
              <a:tabLst>
                <a:tab pos="342900" algn="l"/>
              </a:tabLst>
            </a:pPr>
            <a:endParaRPr lang="en-GB" dirty="0">
              <a:effectLst/>
              <a:ea typeface="Times New Roman" panose="02020603050405020304" pitchFamily="18" charset="0"/>
            </a:endParaRP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12</a:t>
            </a:fld>
            <a:endParaRPr lang="en-GB" dirty="0"/>
          </a:p>
        </p:txBody>
      </p:sp>
    </p:spTree>
    <p:extLst>
      <p:ext uri="{BB962C8B-B14F-4D97-AF65-F5344CB8AC3E}">
        <p14:creationId xmlns:p14="http://schemas.microsoft.com/office/powerpoint/2010/main" val="318208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Two</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0" indent="0">
              <a:buNone/>
            </a:pPr>
            <a:r>
              <a:rPr lang="en-GB" dirty="0">
                <a:effectLst/>
                <a:ea typeface="Times New Roman" panose="02020603050405020304" pitchFamily="18" charset="0"/>
              </a:rPr>
              <a:t>You are writing an application that will be used in an air quality monitoring device – it stores an AQI reading object that is updated by the different sensors. </a:t>
            </a:r>
            <a:r>
              <a:rPr lang="en-GB" dirty="0">
                <a:ea typeface="Times New Roman" panose="02020603050405020304" pitchFamily="18" charset="0"/>
              </a:rPr>
              <a:t>A range of features are being developed that will use data from the air quality monitoring, but you oversee 1) the display of that information and 2) making sure that other developers can easily access data </a:t>
            </a:r>
            <a:r>
              <a:rPr lang="en-GB" dirty="0" err="1">
                <a:ea typeface="Times New Roman" panose="02020603050405020304" pitchFamily="18" charset="0"/>
              </a:rPr>
              <a:t>updsates</a:t>
            </a:r>
            <a:r>
              <a:rPr lang="en-GB" dirty="0">
                <a:ea typeface="Times New Roman" panose="02020603050405020304" pitchFamily="18" charset="0"/>
              </a:rPr>
              <a:t>.</a:t>
            </a:r>
            <a:endParaRPr lang="en-GB" dirty="0">
              <a:effectLst/>
              <a:ea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13</a:t>
            </a:fld>
            <a:endParaRPr lang="en-GB" dirty="0"/>
          </a:p>
        </p:txBody>
      </p:sp>
    </p:spTree>
    <p:extLst>
      <p:ext uri="{BB962C8B-B14F-4D97-AF65-F5344CB8AC3E}">
        <p14:creationId xmlns:p14="http://schemas.microsoft.com/office/powerpoint/2010/main" val="406237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Two</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normAutofit fontScale="77500" lnSpcReduction="20000"/>
          </a:bodyPr>
          <a:lstStyle/>
          <a:p>
            <a:pPr marL="0" indent="0">
              <a:buNone/>
            </a:pPr>
            <a:r>
              <a:rPr lang="en-GB" dirty="0">
                <a:effectLst/>
                <a:ea typeface="Times New Roman" panose="02020603050405020304" pitchFamily="18" charset="0"/>
              </a:rPr>
              <a:t>a) Explain how the observer design pattern can be used to address this problem with a class diagram applied to this scenario.</a:t>
            </a:r>
          </a:p>
          <a:p>
            <a:pPr marL="0" indent="0" algn="r">
              <a:buNone/>
            </a:pPr>
            <a:r>
              <a:rPr lang="en-GB" dirty="0">
                <a:ea typeface="Times New Roman" panose="02020603050405020304" pitchFamily="18" charset="0"/>
              </a:rPr>
              <a:t>[5]</a:t>
            </a:r>
            <a:endParaRPr lang="en-GB" dirty="0">
              <a:effectLst/>
              <a:ea typeface="Times New Roman" panose="02020603050405020304" pitchFamily="18" charset="0"/>
            </a:endParaRPr>
          </a:p>
          <a:p>
            <a:pPr marL="0" indent="0">
              <a:buNone/>
            </a:pPr>
            <a:endParaRPr lang="en-GB" dirty="0">
              <a:effectLst/>
              <a:ea typeface="Times New Roman" panose="02020603050405020304" pitchFamily="18" charset="0"/>
            </a:endParaRPr>
          </a:p>
          <a:p>
            <a:pPr marL="0" indent="0">
              <a:buNone/>
            </a:pPr>
            <a:r>
              <a:rPr lang="en-GB" dirty="0">
                <a:effectLst/>
                <a:ea typeface="Times New Roman" panose="02020603050405020304" pitchFamily="18" charset="0"/>
              </a:rPr>
              <a:t>b) What is a possible drawback of using observer in this case and how could you minimise the problem?</a:t>
            </a:r>
          </a:p>
          <a:p>
            <a:pPr marL="0" indent="0" algn="r">
              <a:buNone/>
            </a:pPr>
            <a:r>
              <a:rPr lang="en-GB" dirty="0">
                <a:ea typeface="Times New Roman" panose="02020603050405020304" pitchFamily="18" charset="0"/>
              </a:rPr>
              <a:t>[2]</a:t>
            </a:r>
            <a:endParaRPr lang="en-GB" dirty="0">
              <a:effectLst/>
              <a:ea typeface="Times New Roman" panose="02020603050405020304" pitchFamily="18" charset="0"/>
            </a:endParaRPr>
          </a:p>
          <a:p>
            <a:pPr marL="0" indent="0">
              <a:buNone/>
            </a:pPr>
            <a:r>
              <a:rPr lang="en-GB" dirty="0">
                <a:ea typeface="Times New Roman" panose="02020603050405020304" pitchFamily="18" charset="0"/>
              </a:rPr>
              <a:t>c) How could the singleton pattern be used in this case – would it solve the same problems that observer does?</a:t>
            </a:r>
            <a:endParaRPr lang="en-GB" dirty="0">
              <a:effectLst/>
              <a:ea typeface="Times New Roman" panose="02020603050405020304" pitchFamily="18" charset="0"/>
            </a:endParaRPr>
          </a:p>
          <a:p>
            <a:pPr marL="0" indent="0" algn="r">
              <a:buNone/>
            </a:pPr>
            <a:r>
              <a:rPr lang="en-GB" dirty="0"/>
              <a:t>[3]</a:t>
            </a:r>
          </a:p>
          <a:p>
            <a:pPr marL="0" indent="0" algn="r">
              <a:buNone/>
            </a:pP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14</a:t>
            </a:fld>
            <a:endParaRPr lang="en-GB" dirty="0"/>
          </a:p>
        </p:txBody>
      </p:sp>
    </p:spTree>
    <p:extLst>
      <p:ext uri="{BB962C8B-B14F-4D97-AF65-F5344CB8AC3E}">
        <p14:creationId xmlns:p14="http://schemas.microsoft.com/office/powerpoint/2010/main" val="231365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Three</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672661" y="1028668"/>
            <a:ext cx="8123867" cy="2848387"/>
          </a:xfrm>
        </p:spPr>
        <p:txBody>
          <a:bodyPr>
            <a:normAutofit fontScale="85000" lnSpcReduction="20000"/>
          </a:bodyPr>
          <a:lstStyle/>
          <a:p>
            <a:pPr marL="0" indent="0">
              <a:buNone/>
            </a:pPr>
            <a:r>
              <a:rPr lang="en-US" dirty="0"/>
              <a:t>Your development team is working on the creation of a large video game, and you have been tasked with managing the behavior of AI controlled elements of the game including NPCs, reactive elements of the game environment, and enemies of the player. You need to dynamically alter various behaviors of characters within the game and you also need to build upon and modify those behaviors as well. For example, an NPC’s reaction behavior might be happy or fearful when they see the player character but, on top of that, the happy behavior might be modified with extra responsibilities like “colleagues” or “rivals” while fearful behavior might be modified with different responsibilities like “disgusted” or “jealous”.</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15</a:t>
            </a:fld>
            <a:endParaRPr lang="en-GB" dirty="0"/>
          </a:p>
        </p:txBody>
      </p:sp>
    </p:spTree>
    <p:extLst>
      <p:ext uri="{BB962C8B-B14F-4D97-AF65-F5344CB8AC3E}">
        <p14:creationId xmlns:p14="http://schemas.microsoft.com/office/powerpoint/2010/main" val="178930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B – Question Three</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normAutofit fontScale="92500" lnSpcReduction="10000"/>
          </a:bodyPr>
          <a:lstStyle/>
          <a:p>
            <a:pPr marL="0" indent="0">
              <a:buNone/>
            </a:pPr>
            <a:r>
              <a:rPr lang="en-US" dirty="0"/>
              <a:t>a) Describe how would you manage the shift in behaviors that is needed using two design patterns (More than one) and show this in a class diagram. </a:t>
            </a:r>
            <a:r>
              <a:rPr lang="en-US" i="1" dirty="0"/>
              <a:t>Do not use the factory pattern in this answer.</a:t>
            </a:r>
          </a:p>
          <a:p>
            <a:pPr marL="0" indent="0" algn="r">
              <a:buNone/>
            </a:pPr>
            <a:r>
              <a:rPr lang="en-US" dirty="0"/>
              <a:t>[8]</a:t>
            </a:r>
          </a:p>
          <a:p>
            <a:pPr marL="0" indent="0">
              <a:buNone/>
            </a:pPr>
            <a:r>
              <a:rPr lang="en-US" dirty="0"/>
              <a:t>b) Describe what useful role the Factory design pattern play in this scenario in addition to the other two patterns?</a:t>
            </a:r>
          </a:p>
          <a:p>
            <a:pPr marL="0" indent="0" algn="r">
              <a:buNone/>
            </a:pPr>
            <a:r>
              <a:rPr lang="en-US" dirty="0"/>
              <a:t>[2]</a:t>
            </a:r>
          </a:p>
          <a:p>
            <a:pPr marL="0" indent="0">
              <a:buNone/>
            </a:pP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16</a:t>
            </a:fld>
            <a:endParaRPr lang="en-GB" dirty="0"/>
          </a:p>
        </p:txBody>
      </p:sp>
    </p:spTree>
    <p:extLst>
      <p:ext uri="{BB962C8B-B14F-4D97-AF65-F5344CB8AC3E}">
        <p14:creationId xmlns:p14="http://schemas.microsoft.com/office/powerpoint/2010/main" val="85884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194165" y="349772"/>
            <a:ext cx="6949835" cy="504055"/>
          </a:xfrm>
        </p:spPr>
        <p:txBody>
          <a:bodyPr>
            <a:normAutofit fontScale="90000"/>
          </a:bodyPr>
          <a:lstStyle/>
          <a:p>
            <a:r>
              <a:rPr lang="en-GB"/>
              <a:t>Lecture </a:t>
            </a:r>
            <a:r>
              <a:rPr lang="en-GB" dirty="0"/>
              <a:t>– Any Questions</a:t>
            </a:r>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p:txBody>
          <a:bodyPr/>
          <a:lstStyle/>
          <a:p>
            <a:r>
              <a:rPr lang="en-GB" dirty="0"/>
              <a:t> Page </a:t>
            </a:r>
            <a:fld id="{DE5D1233-5239-4928-95DA-D4D132976EA3}" type="slidenum">
              <a:rPr lang="en-GB" smtClean="0"/>
              <a:pPr/>
              <a:t>17</a:t>
            </a:fld>
            <a:endParaRPr lang="en-GB" dirty="0"/>
          </a:p>
        </p:txBody>
      </p:sp>
      <p:pic>
        <p:nvPicPr>
          <p:cNvPr id="1026" name="Picture 2">
            <a:extLst>
              <a:ext uri="{FF2B5EF4-FFF2-40B4-BE49-F238E27FC236}">
                <a16:creationId xmlns:a16="http://schemas.microsoft.com/office/drawing/2014/main" id="{2EA28645-C5E2-4BF9-8D3C-85F1A4E0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254" y="1084002"/>
            <a:ext cx="5253492" cy="388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80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460056" y="367692"/>
            <a:ext cx="6878813" cy="504055"/>
          </a:xfrm>
        </p:spPr>
        <p:txBody>
          <a:bodyPr>
            <a:normAutofit fontScale="90000"/>
          </a:bodyPr>
          <a:lstStyle/>
          <a:p>
            <a:r>
              <a:rPr lang="en-GB" dirty="0"/>
              <a:t>Admin</a:t>
            </a:r>
          </a:p>
        </p:txBody>
      </p:sp>
      <p:sp>
        <p:nvSpPr>
          <p:cNvPr id="3" name="TextBox 2">
            <a:extLst>
              <a:ext uri="{FF2B5EF4-FFF2-40B4-BE49-F238E27FC236}">
                <a16:creationId xmlns:a16="http://schemas.microsoft.com/office/drawing/2014/main" id="{8248CF3B-F61E-FF4A-A28F-F1AFBBD465ED}"/>
              </a:ext>
            </a:extLst>
          </p:cNvPr>
          <p:cNvSpPr txBox="1"/>
          <p:nvPr/>
        </p:nvSpPr>
        <p:spPr>
          <a:xfrm>
            <a:off x="1192012" y="1442708"/>
            <a:ext cx="194180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13B"/>
                </a:solidFill>
                <a:effectLst/>
                <a:uLnTx/>
                <a:uFillTx/>
                <a:latin typeface="Arial" charset="0"/>
                <a:ea typeface="ヒラギノ角ゴ Pro W3" charset="-128"/>
                <a:cs typeface="+mn-cs"/>
              </a:rPr>
              <a:t>Zoom</a:t>
            </a:r>
          </a:p>
        </p:txBody>
      </p:sp>
      <p:pic>
        <p:nvPicPr>
          <p:cNvPr id="9" name="Graphic 8" descr="Video camera">
            <a:extLst>
              <a:ext uri="{FF2B5EF4-FFF2-40B4-BE49-F238E27FC236}">
                <a16:creationId xmlns:a16="http://schemas.microsoft.com/office/drawing/2014/main" id="{B34E8264-0E0B-B14B-8D25-04D4ED7E2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957" y="1165672"/>
            <a:ext cx="914400" cy="914400"/>
          </a:xfrm>
          <a:prstGeom prst="rect">
            <a:avLst/>
          </a:prstGeom>
        </p:spPr>
      </p:pic>
      <p:sp>
        <p:nvSpPr>
          <p:cNvPr id="7" name="Slide Number Placeholder 6">
            <a:extLst>
              <a:ext uri="{FF2B5EF4-FFF2-40B4-BE49-F238E27FC236}">
                <a16:creationId xmlns:a16="http://schemas.microsoft.com/office/drawing/2014/main" id="{EC382DB2-4973-4B80-89BE-F47A9791B0E3}"/>
              </a:ext>
            </a:extLst>
          </p:cNvPr>
          <p:cNvSpPr>
            <a:spLocks noGrp="1"/>
          </p:cNvSpPr>
          <p:nvPr>
            <p:ph type="sldNum" sz="quarter" idx="4"/>
          </p:nvPr>
        </p:nvSpPr>
        <p:spPr/>
        <p:txBody>
          <a:bodyPr/>
          <a:lstStyle/>
          <a:p>
            <a:r>
              <a:rPr lang="en-GB" dirty="0"/>
              <a:t> Page </a:t>
            </a:r>
            <a:fld id="{DE5D1233-5239-4928-95DA-D4D132976EA3}" type="slidenum">
              <a:rPr lang="en-GB" smtClean="0"/>
              <a:pPr/>
              <a:t>2</a:t>
            </a:fld>
            <a:endParaRPr lang="en-GB" dirty="0"/>
          </a:p>
        </p:txBody>
      </p:sp>
    </p:spTree>
    <p:extLst>
      <p:ext uri="{BB962C8B-B14F-4D97-AF65-F5344CB8AC3E}">
        <p14:creationId xmlns:p14="http://schemas.microsoft.com/office/powerpoint/2010/main" val="117305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2000" fill="hold"/>
                                        <p:tgtEl>
                                          <p:spTgt spid="2"/>
                                        </p:tgtEl>
                                        <p:attrNameLst>
                                          <p:attrName>style.color</p:attrName>
                                        </p:attrNameLst>
                                      </p:cBhvr>
                                      <p:to>
                                        <a:srgbClr val="AAAAAA"/>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Intended Learning Outcomes</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a:lstStyle/>
          <a:p>
            <a:pPr marL="461645" marR="0" indent="-457200" algn="l">
              <a:spcBef>
                <a:spcPts val="200"/>
              </a:spcBef>
              <a:spcAft>
                <a:spcPts val="100"/>
              </a:spcAft>
              <a:buFont typeface="+mj-lt"/>
              <a:buAutoNum type="arabicPeriod"/>
            </a:pPr>
            <a:r>
              <a:rPr lang="en-US" b="0" i="0" dirty="0">
                <a:effectLst/>
              </a:rPr>
              <a:t>Discuss the breadth of software engineering.</a:t>
            </a:r>
          </a:p>
          <a:p>
            <a:pPr marL="461645" marR="0" indent="-457200" algn="l">
              <a:spcBef>
                <a:spcPts val="200"/>
              </a:spcBef>
              <a:spcAft>
                <a:spcPts val="100"/>
              </a:spcAft>
              <a:buFont typeface="+mj-lt"/>
              <a:buAutoNum type="arabicPeriod"/>
            </a:pPr>
            <a:r>
              <a:rPr lang="en-US" b="0" i="0" dirty="0">
                <a:effectLst/>
              </a:rPr>
              <a:t>Apply design principles and patterns while designing and implementing simple systems, based on reusable technology;</a:t>
            </a:r>
          </a:p>
          <a:p>
            <a:pPr marL="461645" marR="0" indent="-457200" algn="l">
              <a:spcBef>
                <a:spcPts val="200"/>
              </a:spcBef>
              <a:spcAft>
                <a:spcPts val="100"/>
              </a:spcAft>
              <a:buFont typeface="+mj-lt"/>
              <a:buAutoNum type="arabicPeriod"/>
            </a:pPr>
            <a:r>
              <a:rPr lang="en-US" b="0" i="0" dirty="0">
                <a:effectLst/>
              </a:rPr>
              <a:t>Understand different requirements and software modelling techniques.</a:t>
            </a:r>
          </a:p>
          <a:p>
            <a:pPr marL="461645" marR="0" indent="-457200" algn="l">
              <a:spcBef>
                <a:spcPts val="200"/>
              </a:spcBef>
              <a:spcAft>
                <a:spcPts val="100"/>
              </a:spcAft>
              <a:buFont typeface="+mj-lt"/>
              <a:buAutoNum type="arabicPeriod"/>
            </a:pPr>
            <a:r>
              <a:rPr lang="en-US" b="0" i="0" dirty="0">
                <a:effectLst/>
              </a:rPr>
              <a:t>Understand different approaches to software testing;</a:t>
            </a:r>
          </a:p>
          <a:p>
            <a:pPr marL="0" indent="0">
              <a:buNone/>
            </a:pPr>
            <a:endParaRPr lang="en-US" dirty="0"/>
          </a:p>
        </p:txBody>
      </p:sp>
      <p:sp>
        <p:nvSpPr>
          <p:cNvPr id="5" name="Slide Number Placeholder 4">
            <a:extLst>
              <a:ext uri="{FF2B5EF4-FFF2-40B4-BE49-F238E27FC236}">
                <a16:creationId xmlns:a16="http://schemas.microsoft.com/office/drawing/2014/main" id="{AE11B500-8B3E-734B-953B-B0CC5B7A5FE0}"/>
              </a:ext>
            </a:extLst>
          </p:cNvPr>
          <p:cNvSpPr>
            <a:spLocks noGrp="1"/>
          </p:cNvSpPr>
          <p:nvPr>
            <p:ph type="sldNum" sz="quarter" idx="4"/>
          </p:nvPr>
        </p:nvSpPr>
        <p:spPr/>
        <p:txBody>
          <a:bodyPr/>
          <a:lstStyle/>
          <a:p>
            <a:r>
              <a:rPr lang="en-GB" dirty="0"/>
              <a:t> Page </a:t>
            </a:r>
            <a:fld id="{DE5D1233-5239-4928-95DA-D4D132976EA3}" type="slidenum">
              <a:rPr lang="en-GB" smtClean="0"/>
              <a:pPr/>
              <a:t>3</a:t>
            </a:fld>
            <a:endParaRPr lang="en-GB" dirty="0"/>
          </a:p>
        </p:txBody>
      </p:sp>
    </p:spTree>
    <p:extLst>
      <p:ext uri="{BB962C8B-B14F-4D97-AF65-F5344CB8AC3E}">
        <p14:creationId xmlns:p14="http://schemas.microsoft.com/office/powerpoint/2010/main" val="246342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Sample Exam</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r>
              <a:rPr lang="en-GB" dirty="0"/>
              <a:t>One hour and 50 marks</a:t>
            </a:r>
          </a:p>
          <a:p>
            <a:r>
              <a:rPr lang="en-GB" dirty="0"/>
              <a:t>Section A – Software Engineering – 20 Marks</a:t>
            </a:r>
          </a:p>
          <a:p>
            <a:r>
              <a:rPr lang="en-GB" dirty="0"/>
              <a:t>Section B – Object Oriented – 30 Marks</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4</a:t>
            </a:fld>
            <a:endParaRPr lang="en-GB" dirty="0"/>
          </a:p>
        </p:txBody>
      </p:sp>
    </p:spTree>
    <p:extLst>
      <p:ext uri="{BB962C8B-B14F-4D97-AF65-F5344CB8AC3E}">
        <p14:creationId xmlns:p14="http://schemas.microsoft.com/office/powerpoint/2010/main" val="16466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A – Software Engineering</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r>
              <a:rPr lang="en-US" dirty="0"/>
              <a:t>F</a:t>
            </a:r>
            <a:r>
              <a:rPr lang="en-GB" dirty="0"/>
              <a:t>our five mark questions</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5</a:t>
            </a:fld>
            <a:endParaRPr lang="en-GB" dirty="0"/>
          </a:p>
        </p:txBody>
      </p:sp>
    </p:spTree>
    <p:extLst>
      <p:ext uri="{BB962C8B-B14F-4D97-AF65-F5344CB8AC3E}">
        <p14:creationId xmlns:p14="http://schemas.microsoft.com/office/powerpoint/2010/main" val="197731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A – Question One</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540739" y="1147556"/>
            <a:ext cx="8123867" cy="2848387"/>
          </a:xfrm>
        </p:spPr>
        <p:txBody>
          <a:bodyPr/>
          <a:lstStyle/>
          <a:p>
            <a:pPr marL="0" indent="0">
              <a:buNone/>
            </a:pPr>
            <a:r>
              <a:rPr lang="en-US" dirty="0"/>
              <a:t>Elizabeth’s team plan to start work on a new feature. Define a prototype and give </a:t>
            </a:r>
            <a:r>
              <a:rPr lang="en-US" b="1" dirty="0"/>
              <a:t>FOUR</a:t>
            </a:r>
            <a:r>
              <a:rPr lang="en-US" dirty="0"/>
              <a:t> reasons why they should consider using one? [5]</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6</a:t>
            </a:fld>
            <a:endParaRPr lang="en-GB" dirty="0"/>
          </a:p>
        </p:txBody>
      </p:sp>
    </p:spTree>
    <p:extLst>
      <p:ext uri="{BB962C8B-B14F-4D97-AF65-F5344CB8AC3E}">
        <p14:creationId xmlns:p14="http://schemas.microsoft.com/office/powerpoint/2010/main" val="227518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A – Question Two</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0" indent="0">
              <a:buNone/>
            </a:pPr>
            <a:r>
              <a:rPr lang="en-US" dirty="0"/>
              <a:t>Elizabeth decides to hold a workshop to gather requirements for her new feature. Describe </a:t>
            </a:r>
            <a:r>
              <a:rPr lang="en-US" b="1" dirty="0"/>
              <a:t>FIVE</a:t>
            </a:r>
            <a:r>
              <a:rPr lang="en-US" dirty="0"/>
              <a:t> aspects Elizabeth should consider when setting up the workshop? [5]</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7</a:t>
            </a:fld>
            <a:endParaRPr lang="en-GB" dirty="0"/>
          </a:p>
        </p:txBody>
      </p:sp>
    </p:spTree>
    <p:extLst>
      <p:ext uri="{BB962C8B-B14F-4D97-AF65-F5344CB8AC3E}">
        <p14:creationId xmlns:p14="http://schemas.microsoft.com/office/powerpoint/2010/main" val="377639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A – Question Three</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0" indent="0">
              <a:buNone/>
            </a:pPr>
            <a:r>
              <a:rPr lang="en-US" dirty="0"/>
              <a:t>Elizabeth has a request to create a new feature from one department using her application. Elizabeth chooses to have a semi-structured interview with the key team members of the department. Explain what a semi-structured interview is and explain </a:t>
            </a:r>
            <a:r>
              <a:rPr lang="en-US" b="1" dirty="0"/>
              <a:t>TWO</a:t>
            </a:r>
            <a:r>
              <a:rPr lang="en-US" dirty="0"/>
              <a:t> advantages and disadvantages of using it. [5]</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8</a:t>
            </a:fld>
            <a:endParaRPr lang="en-GB" dirty="0"/>
          </a:p>
        </p:txBody>
      </p:sp>
    </p:spTree>
    <p:extLst>
      <p:ext uri="{BB962C8B-B14F-4D97-AF65-F5344CB8AC3E}">
        <p14:creationId xmlns:p14="http://schemas.microsoft.com/office/powerpoint/2010/main" val="216946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6190942" cy="504055"/>
          </a:xfrm>
        </p:spPr>
        <p:txBody>
          <a:bodyPr>
            <a:normAutofit fontScale="90000"/>
          </a:bodyPr>
          <a:lstStyle/>
          <a:p>
            <a:r>
              <a:rPr lang="en-US" dirty="0"/>
              <a:t>Section A – Question Four</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pPr marL="0" indent="0">
              <a:buNone/>
            </a:pPr>
            <a:r>
              <a:rPr lang="en-US" dirty="0"/>
              <a:t>Why might you make use of a debugger in your code development as opposed to using a range of </a:t>
            </a:r>
            <a:r>
              <a:rPr lang="en-US" dirty="0" err="1"/>
              <a:t>system.out.println</a:t>
            </a:r>
            <a:r>
              <a:rPr lang="en-US" dirty="0"/>
              <a:t> statements or similar in Java.</a:t>
            </a:r>
          </a:p>
          <a:p>
            <a:pPr marL="0" indent="0" algn="r">
              <a:buNone/>
            </a:pPr>
            <a:r>
              <a:rPr lang="en-US" dirty="0"/>
              <a:t> [5]</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9</a:t>
            </a:fld>
            <a:endParaRPr lang="en-GB" dirty="0"/>
          </a:p>
        </p:txBody>
      </p:sp>
    </p:spTree>
    <p:extLst>
      <p:ext uri="{BB962C8B-B14F-4D97-AF65-F5344CB8AC3E}">
        <p14:creationId xmlns:p14="http://schemas.microsoft.com/office/powerpoint/2010/main" val="3845911332"/>
      </p:ext>
    </p:extLst>
  </p:cSld>
  <p:clrMapOvr>
    <a:masterClrMapping/>
  </p:clrMapOvr>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E33CCC60F8C14FAB01452BFCBB8BF5" ma:contentTypeVersion="7" ma:contentTypeDescription="Create a new document." ma:contentTypeScope="" ma:versionID="f539b6940396fca1868bc67816c0261a">
  <xsd:schema xmlns:xsd="http://www.w3.org/2001/XMLSchema" xmlns:xs="http://www.w3.org/2001/XMLSchema" xmlns:p="http://schemas.microsoft.com/office/2006/metadata/properties" xmlns:ns2="17a74629-6adf-4cd2-8d40-8875cda3bd18" targetNamespace="http://schemas.microsoft.com/office/2006/metadata/properties" ma:root="true" ma:fieldsID="23ed5c55ddd2a0365fdbf7031fdcdec7" ns2:_="">
    <xsd:import namespace="17a74629-6adf-4cd2-8d40-8875cda3bd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74629-6adf-4cd2-8d40-8875cda3b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E22917-67A2-4C66-A3FB-D29CE2B9C5E7}">
  <ds:schemaRef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17a74629-6adf-4cd2-8d40-8875cda3bd18"/>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2D841CF-AC86-4898-8F9D-31BDB9F6AC6E}">
  <ds:schemaRefs>
    <ds:schemaRef ds:uri="http://schemas.microsoft.com/sharepoint/v3/contenttype/forms"/>
  </ds:schemaRefs>
</ds:datastoreItem>
</file>

<file path=customXml/itemProps3.xml><?xml version="1.0" encoding="utf-8"?>
<ds:datastoreItem xmlns:ds="http://schemas.openxmlformats.org/officeDocument/2006/customXml" ds:itemID="{DBC50AC5-A4C8-4640-90CF-5171FCCF18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a74629-6adf-4cd2-8d40-8875cda3b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31023</TotalTime>
  <Words>863</Words>
  <Application>Microsoft Macintosh PowerPoint</Application>
  <PresentationFormat>On-screen Show (16:9)</PresentationFormat>
  <Paragraphs>95</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UoG_PowerPoint_16.9</vt:lpstr>
      <vt:lpstr>Object Orientated Software Engineering</vt:lpstr>
      <vt:lpstr>Admin</vt:lpstr>
      <vt:lpstr>Intended Learning Outcomes</vt:lpstr>
      <vt:lpstr>Sample Exam</vt:lpstr>
      <vt:lpstr>Section A – Software Engineering</vt:lpstr>
      <vt:lpstr>Section A – Question One</vt:lpstr>
      <vt:lpstr>Section A – Question Two</vt:lpstr>
      <vt:lpstr>Section A – Question Three</vt:lpstr>
      <vt:lpstr>Section A – Question Four</vt:lpstr>
      <vt:lpstr>Section B – Object Orientated</vt:lpstr>
      <vt:lpstr>Section B – Question One</vt:lpstr>
      <vt:lpstr>Section B – Question One </vt:lpstr>
      <vt:lpstr>Section B – Question Two</vt:lpstr>
      <vt:lpstr>Section B – Question Two</vt:lpstr>
      <vt:lpstr>Section B – Question Three</vt:lpstr>
      <vt:lpstr>Section B – Question Three</vt:lpstr>
      <vt:lpstr>Lecture – Any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 Howard</dc:creator>
  <cp:keywords/>
  <dc:description/>
  <cp:lastModifiedBy>Wen Sun (Student)</cp:lastModifiedBy>
  <cp:revision>32</cp:revision>
  <dcterms:created xsi:type="dcterms:W3CDTF">2016-02-16T11:44:26Z</dcterms:created>
  <dcterms:modified xsi:type="dcterms:W3CDTF">2022-05-06T19:27:23Z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0x01010064E33CCC60F8C14FAB01452BFCBB8BF5</vt:lpwstr>
  </property>
  <property fmtid="{D5CDD505-2E9C-101B-9397-08002B2CF9AE}" pid="3" name="AuthorIds_UIVersion_2560">
    <vt:lpwstr>13</vt:lpwstr>
  </property>
</Properties>
</file>