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8"/>
  </p:handoutMasterIdLst>
  <p:sldIdLst>
    <p:sldId id="1016" r:id="rId3"/>
    <p:sldId id="1118" r:id="rId4"/>
    <p:sldId id="1019" r:id="rId5"/>
    <p:sldId id="1020" r:id="rId6"/>
    <p:sldId id="1021" r:id="rId7"/>
    <p:sldId id="1023" r:id="rId9"/>
    <p:sldId id="1079" r:id="rId10"/>
    <p:sldId id="1022" r:id="rId11"/>
    <p:sldId id="1119" r:id="rId12"/>
    <p:sldId id="1024" r:id="rId13"/>
    <p:sldId id="1081" r:id="rId14"/>
    <p:sldId id="1102" r:id="rId15"/>
    <p:sldId id="1101" r:id="rId16"/>
    <p:sldId id="1120" r:id="rId17"/>
    <p:sldId id="1025" r:id="rId18"/>
    <p:sldId id="1026" r:id="rId19"/>
    <p:sldId id="1095" r:id="rId20"/>
    <p:sldId id="1096" r:id="rId21"/>
    <p:sldId id="1097" r:id="rId22"/>
    <p:sldId id="1098" r:id="rId23"/>
    <p:sldId id="1099" r:id="rId24"/>
    <p:sldId id="1100" r:id="rId25"/>
    <p:sldId id="1103" r:id="rId26"/>
    <p:sldId id="1104" r:id="rId27"/>
    <p:sldId id="1105" r:id="rId28"/>
    <p:sldId id="1106" r:id="rId29"/>
    <p:sldId id="1107" r:id="rId30"/>
    <p:sldId id="1029" r:id="rId31"/>
    <p:sldId id="1068" r:id="rId32"/>
    <p:sldId id="1108" r:id="rId33"/>
    <p:sldId id="1121" r:id="rId34"/>
    <p:sldId id="1030" r:id="rId35"/>
    <p:sldId id="1083" r:id="rId36"/>
    <p:sldId id="1084" r:id="rId37"/>
    <p:sldId id="1085" r:id="rId38"/>
    <p:sldId id="1086" r:id="rId39"/>
    <p:sldId id="1087" r:id="rId40"/>
    <p:sldId id="1088" r:id="rId41"/>
    <p:sldId id="1090" r:id="rId42"/>
    <p:sldId id="1093" r:id="rId43"/>
    <p:sldId id="1091" r:id="rId44"/>
    <p:sldId id="1092" r:id="rId45"/>
    <p:sldId id="1094" r:id="rId46"/>
    <p:sldId id="1122" r:id="rId47"/>
    <p:sldId id="1031" r:id="rId48"/>
    <p:sldId id="1109" r:id="rId49"/>
    <p:sldId id="1110" r:id="rId50"/>
    <p:sldId id="1111" r:id="rId51"/>
    <p:sldId id="1123" r:id="rId52"/>
    <p:sldId id="1112" r:id="rId53"/>
    <p:sldId id="1072" r:id="rId54"/>
    <p:sldId id="1124" r:id="rId55"/>
    <p:sldId id="1034" r:id="rId56"/>
    <p:sldId id="1113" r:id="rId57"/>
    <p:sldId id="1114" r:id="rId58"/>
    <p:sldId id="1117" r:id="rId59"/>
    <p:sldId id="1115" r:id="rId60"/>
    <p:sldId id="1116" r:id="rId61"/>
    <p:sldId id="1125" r:id="rId62"/>
    <p:sldId id="1128" r:id="rId63"/>
    <p:sldId id="1074" r:id="rId64"/>
    <p:sldId id="1035" r:id="rId65"/>
    <p:sldId id="1129" r:id="rId66"/>
    <p:sldId id="1130" r:id="rId67"/>
    <p:sldId id="1131" r:id="rId68"/>
    <p:sldId id="1132" r:id="rId69"/>
    <p:sldId id="1126" r:id="rId70"/>
    <p:sldId id="1036" r:id="rId71"/>
    <p:sldId id="1134" r:id="rId72"/>
    <p:sldId id="1133" r:id="rId73"/>
    <p:sldId id="1127" r:id="rId74"/>
    <p:sldId id="1144" r:id="rId75"/>
    <p:sldId id="1135" r:id="rId76"/>
    <p:sldId id="1136" r:id="rId77"/>
    <p:sldId id="1137" r:id="rId78"/>
    <p:sldId id="1138" r:id="rId79"/>
    <p:sldId id="1146" r:id="rId80"/>
    <p:sldId id="1147" r:id="rId81"/>
    <p:sldId id="1148" r:id="rId82"/>
    <p:sldId id="1149" r:id="rId83"/>
    <p:sldId id="1145" r:id="rId84"/>
    <p:sldId id="1140" r:id="rId85"/>
    <p:sldId id="1141" r:id="rId86"/>
    <p:sldId id="1142" r:id="rId87"/>
    <p:sldId id="1143" r:id="rId88"/>
    <p:sldId id="1151" r:id="rId89"/>
    <p:sldId id="1150" r:id="rId90"/>
    <p:sldId id="1152" r:id="rId91"/>
    <p:sldId id="1153" r:id="rId92"/>
    <p:sldId id="1154" r:id="rId93"/>
    <p:sldId id="1155" r:id="rId94"/>
    <p:sldId id="1156" r:id="rId95"/>
    <p:sldId id="1157" r:id="rId96"/>
    <p:sldId id="1064" r:id="rId9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52021"/>
    <a:srgbClr val="66CCFF"/>
    <a:srgbClr val="FFFF99"/>
    <a:srgbClr val="FF9933"/>
    <a:srgbClr val="FF66CC"/>
    <a:srgbClr val="FF6600"/>
    <a:srgbClr val="FF33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90811" autoAdjust="0"/>
  </p:normalViewPr>
  <p:slideViewPr>
    <p:cSldViewPr snapToObjects="1" showGuides="1">
      <p:cViewPr varScale="1">
        <p:scale>
          <a:sx n="66" d="100"/>
          <a:sy n="66" d="100"/>
        </p:scale>
        <p:origin x="732" y="66"/>
      </p:cViewPr>
      <p:guideLst>
        <p:guide orient="horz" pos="2115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A593B-C7F3-4649-B760-8A9E538DD7F3}" type="datetimeFigureOut">
              <a:rPr lang="zh-CN" altLang="en-US" smtClean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E79-3371-400B-AF86-A63F5C94FB3B}" type="slidenum">
              <a:rPr lang="zh-CN" altLang="en-US" smtClean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latin typeface="Times New Roman" panose="02020603050405020304" pitchFamily="18" charset="0"/>
              </a:defRPr>
            </a:lvl1pPr>
          </a:lstStyle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dirty="0">
                <a:latin typeface="Times New Roman" panose="02020603050405020304" pitchFamily="18" charset="0"/>
              </a:rPr>
              <a:t>单击此处编辑母版文本样式</a:t>
            </a:r>
            <a:endParaRPr 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dirty="0">
                <a:latin typeface="Times New Roman" panose="02020603050405020304" pitchFamily="18" charset="0"/>
              </a:rPr>
              <a:t>第二级</a:t>
            </a:r>
            <a:endParaRPr 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dirty="0">
                <a:latin typeface="Times New Roman" panose="02020603050405020304" pitchFamily="18" charset="0"/>
              </a:rPr>
              <a:t>第三级</a:t>
            </a:r>
            <a:endParaRPr 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dirty="0">
                <a:latin typeface="Times New Roman" panose="02020603050405020304" pitchFamily="18" charset="0"/>
              </a:rPr>
              <a:t>第四级</a:t>
            </a:r>
            <a:endParaRPr 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dirty="0">
                <a:latin typeface="Times New Roman" panose="02020603050405020304" pitchFamily="18" charset="0"/>
              </a:rPr>
              <a:t>第五级</a:t>
            </a:r>
            <a:endParaRPr lang="zh-CN" dirty="0">
              <a:latin typeface="Times New Roman" panose="02020603050405020304" pitchFamily="18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latin typeface="Times New Roman" panose="02020603050405020304" pitchFamily="18" charset="0"/>
              </a:defRPr>
            </a:lvl1pPr>
          </a:lstStyle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CGI(Common Gateway Interface)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服务器与你的或其它机器上的程序进行“交谈”的一种工具，其程序须运行在网络服务器上。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05parameter(user).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06parameter(CSV).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07parameter(random).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08transaction_synchronizing.jmx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09assert(content).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10assert(continue).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11assert(size).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12correlation.jmx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13Graph </a:t>
            </a:r>
            <a:r>
              <a:rPr lang="en-US" altLang="zh-CN" dirty="0" err="1" smtClean="0"/>
              <a:t>report.jmx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性能问题：同一台配置机器，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可以达到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个虚拟用户，而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个，再多就可能出现性能问题。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也支持联机负载，可以使用多台机器联机来压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14soap_webservice.jmx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14soap_webservice.jmx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15jiantizi_webservices_exec.jmx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17jdbc.jmx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16remote.jmx</a:t>
            </a:r>
            <a:endParaRPr lang="en-US" altLang="zh-CN" dirty="0" smtClean="0"/>
          </a:p>
          <a:p>
            <a:r>
              <a:rPr lang="en-US" altLang="zh-CN" dirty="0" smtClean="0"/>
              <a:t>5 2 10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10 4 5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变量，使得我们能够在系统中的任何地方运行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应用程序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环境变量，是当我们在开发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程序时需要引用别人写好的类时，要让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解释器知道到哪里去找这个类。通常，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为我们提供了一些额外的丰富的类包，一个是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dt.jar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，一个是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tools.jar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，这两个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包都位于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c:/jdk1.3/lib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目录下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01 </a:t>
            </a:r>
            <a:r>
              <a:rPr lang="en-US" altLang="zh-CN" dirty="0" err="1" smtClean="0"/>
              <a:t>fatie.jmx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setUp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Thread Group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类似于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可用于执行预测试操作。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tearDown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Thread Group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类似于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lr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end.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可用于执行测试后动作。 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固定定时器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03proxyrecord.jmx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Apache Jakarta Common </a:t>
            </a:r>
            <a:r>
              <a:rPr lang="zh-CN" altLang="en-US" dirty="0" smtClean="0"/>
              <a:t>下的子项目，可以用来提供高效的、最新的、功能丰富的支持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协议的客户端编程工具包，并且它支持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协议最新的版本和建议。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04manual.jmx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9B07FDD-F1B3-4E5B-BC2D-FED26B65F69F}" type="datetime1">
              <a:rPr lang="zh-CN" altLang="en-US" smtClean="0"/>
            </a:fld>
            <a:endParaRPr lang="zh-CN" alt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8A88-7B05-4B03-ACDA-4A6B434EDC9B}" type="slidenum">
              <a:rPr lang="zh-CN" altLang="en-US" smtClean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7538" y="1749425"/>
            <a:ext cx="9721080" cy="1847290"/>
          </a:xfrm>
        </p:spPr>
        <p:txBody>
          <a:bodyPr anchor="t"/>
          <a:lstStyle>
            <a:lvl1pPr algn="l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F2789-A8C2-44CE-952B-7495FCBC9DD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r>
              <a:rPr lang="en-US" altLang="zh-CN" dirty="0" smtClean="0"/>
              <a:t>www.51testing.net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14B2-B59B-41F0-81CF-13C373F4799F}" type="slidenum">
              <a:rPr lang="zh-CN" altLang="en-US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3A73D-1172-4951-B935-4760E2D02BB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rgbClr val="FFFF00"/>
                </a:solidFill>
              </a:defRPr>
            </a:lvl1pPr>
          </a:lstStyle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B8F7C-C05A-4796-A3AE-E8CA100D169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70000"/>
            <a:ext cx="5181600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70000"/>
            <a:ext cx="5181600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768A-06FD-41D9-A4D3-4AF3A852050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EDECC-8B94-4FBE-AAB3-F0E2EC16740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22E4F-0089-4A24-9214-296F85C8B34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17F76-33E6-4930-92D1-B0C0B537C49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B666-62B7-4D4E-A801-63F10D42DFC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www.51testing.net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C305C-364B-4E88-85C1-F48F63A5B36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52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Calibri Light" panose="020F0302020204030204" pitchFamily="34" charset="0"/>
              </a:rPr>
              <a:t>单击此处编辑母版标题样式</a:t>
            </a:r>
            <a:endParaRPr lang="zh-CN" dirty="0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70000"/>
            <a:ext cx="10515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Calibri" panose="020F0502020204030204" pitchFamily="34" charset="0"/>
              </a:rPr>
              <a:t>单击此处编辑母版文本样式</a:t>
            </a:r>
            <a:endParaRPr lang="zh-CN" dirty="0" smtClean="0">
              <a:sym typeface="Calibri" panose="020F0502020204030204" pitchFamily="34" charset="0"/>
            </a:endParaRPr>
          </a:p>
          <a:p>
            <a:pPr lvl="1"/>
            <a:r>
              <a:rPr lang="zh-CN" dirty="0" smtClean="0">
                <a:sym typeface="Calibri" panose="020F0502020204030204" pitchFamily="34" charset="0"/>
              </a:rPr>
              <a:t>第二级</a:t>
            </a:r>
            <a:endParaRPr lang="zh-CN" dirty="0" smtClean="0">
              <a:sym typeface="Calibri" panose="020F0502020204030204" pitchFamily="34" charset="0"/>
            </a:endParaRPr>
          </a:p>
          <a:p>
            <a:pPr lvl="2"/>
            <a:r>
              <a:rPr lang="zh-CN" dirty="0" smtClean="0">
                <a:sym typeface="Calibri" panose="020F0502020204030204" pitchFamily="34" charset="0"/>
              </a:rPr>
              <a:t>第三级</a:t>
            </a:r>
            <a:endParaRPr lang="zh-CN" dirty="0" smtClean="0">
              <a:sym typeface="Calibri" panose="020F0502020204030204" pitchFamily="34" charset="0"/>
            </a:endParaRPr>
          </a:p>
          <a:p>
            <a:pPr lvl="3"/>
            <a:r>
              <a:rPr lang="zh-CN" dirty="0" smtClean="0">
                <a:sym typeface="Calibri" panose="020F0502020204030204" pitchFamily="34" charset="0"/>
              </a:rPr>
              <a:t>第四级</a:t>
            </a:r>
            <a:endParaRPr lang="zh-CN" dirty="0" smtClean="0">
              <a:sym typeface="Calibri" panose="020F0502020204030204" pitchFamily="34" charset="0"/>
            </a:endParaRPr>
          </a:p>
          <a:p>
            <a:pPr lvl="4"/>
            <a:r>
              <a:rPr lang="zh-CN" dirty="0" smtClean="0">
                <a:sym typeface="Calibri" panose="020F0502020204030204" pitchFamily="34" charset="0"/>
              </a:rPr>
              <a:t>第五级</a:t>
            </a:r>
            <a:endParaRPr lang="zh-CN" dirty="0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www.51testing.net</a:t>
            </a:r>
            <a:endParaRPr lang="zh-CN" alt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80DC3D78-5B1C-4907-8F4A-3C622ED3F384}" type="slidenum">
              <a:rPr lang="zh-CN" altLang="en-US" smtClean="0"/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09" y="5644602"/>
            <a:ext cx="1060227" cy="1060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476672"/>
            <a:ext cx="1921450" cy="588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/>
  <p:txStyles>
    <p:titleStyle>
      <a:lvl1pPr marL="9144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FFFF00"/>
          </a:solidFill>
          <a:latin typeface="Times New Roman" panose="02020603050405020304" pitchFamily="18" charset="0"/>
          <a:ea typeface="+mj-ea"/>
          <a:cs typeface="+mj-cs"/>
          <a:sym typeface="Calibri Light" panose="020F0302020204030204" pitchFamily="34" charset="0"/>
        </a:defRPr>
      </a:lvl1pPr>
      <a:lvl2pPr marL="9144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2pPr>
      <a:lvl3pPr marL="9144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3pPr>
      <a:lvl4pPr marL="9144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4pPr>
      <a:lvl5pPr marL="9144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5pPr>
      <a:lvl6pPr marL="13716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6pPr>
      <a:lvl7pPr marL="18288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7pPr>
      <a:lvl8pPr marL="22860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8pPr>
      <a:lvl9pPr marL="2743200" indent="-914400" algn="l" defTabSz="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00"/>
          </a:solidFill>
          <a:latin typeface="Calibri Light" panose="020F0302020204030204" pitchFamily="34" charset="0"/>
          <a:ea typeface="黑体" panose="02010609060101010101" pitchFamily="49" charset="-122"/>
          <a:sym typeface="Calibri Light" panose="020F0302020204030204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Calibri" panose="020F0502020204030204" pitchFamily="34" charset="0"/>
        </a:defRPr>
      </a:lvl1pPr>
      <a:lvl2pPr marL="6858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meter.apache.org/download_jmeter.cgi" TargetMode="External"/><Relationship Id="rId1" Type="http://schemas.openxmlformats.org/officeDocument/2006/relationships/hyperlink" Target="http://www.oracle.com/technetwork/java/javase/downloads/index.htm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hyperlink" Target="http://baike.so.com/doc/5418284-5656447.html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75580" y="2510404"/>
            <a:ext cx="9721080" cy="1847290"/>
          </a:xfrm>
        </p:spPr>
        <p:txBody>
          <a:bodyPr/>
          <a:lstStyle/>
          <a:p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性能、接口测试</a:t>
            </a:r>
            <a:endParaRPr lang="zh-CN" altLang="en-US" sz="4000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环境搭建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84200" y="1185863"/>
            <a:ext cx="10922000" cy="49260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. 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前置条件</a:t>
            </a:r>
            <a:endParaRPr kumimoji="1" lang="zh-CN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zh-CN" sz="2800" dirty="0">
                <a:cs typeface="Times New Roman" panose="02020603050405020304" pitchFamily="18" charset="0"/>
              </a:rPr>
              <a:t>安装</a:t>
            </a:r>
            <a:r>
              <a:rPr lang="en-US" altLang="zh-CN" sz="2800" dirty="0">
                <a:cs typeface="Times New Roman" panose="02020603050405020304" pitchFamily="18" charset="0"/>
              </a:rPr>
              <a:t>JDK</a:t>
            </a:r>
            <a:r>
              <a:rPr lang="zh-CN" altLang="zh-CN" sz="2800" dirty="0">
                <a:cs typeface="Times New Roman" panose="02020603050405020304" pitchFamily="18" charset="0"/>
              </a:rPr>
              <a:t>，建议是</a:t>
            </a:r>
            <a:r>
              <a:rPr lang="en-US" altLang="zh-CN" sz="2800" dirty="0">
                <a:cs typeface="Times New Roman" panose="02020603050405020304" pitchFamily="18" charset="0"/>
              </a:rPr>
              <a:t>JDK1.6</a:t>
            </a:r>
            <a:r>
              <a:rPr lang="zh-CN" altLang="zh-CN" sz="2800" dirty="0">
                <a:cs typeface="Times New Roman" panose="02020603050405020304" pitchFamily="18" charset="0"/>
              </a:rPr>
              <a:t>以上版本， 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zh-CN" altLang="zh-CN" sz="2800" dirty="0">
                <a:cs typeface="Times New Roman" panose="02020603050405020304" pitchFamily="18" charset="0"/>
              </a:rPr>
              <a:t>下载地址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 smtClean="0">
                <a:latin typeface="宋体" panose="02010600030101010101" pitchFamily="2" charset="-122"/>
                <a:hlinkClick r:id="rId1"/>
              </a:rPr>
              <a:t>http</a:t>
            </a:r>
            <a:r>
              <a:rPr kumimoji="1" lang="en-US" altLang="zh-CN" sz="2800" b="1" dirty="0">
                <a:latin typeface="宋体" panose="02010600030101010101" pitchFamily="2" charset="-122"/>
                <a:hlinkClick r:id="rId1"/>
              </a:rPr>
              <a:t>://www.oracle.com/technetwork/java/javase/downloads/index.html</a:t>
            </a:r>
            <a:endParaRPr kumimoji="1" lang="zh-CN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. </a:t>
            </a:r>
            <a:r>
              <a:rPr lang="en-US" altLang="zh-CN" sz="2800" dirty="0" err="1">
                <a:cs typeface="Times New Roman" panose="02020603050405020304" pitchFamily="18" charset="0"/>
              </a:rPr>
              <a:t>JMeter</a:t>
            </a:r>
            <a:r>
              <a:rPr lang="zh-CN" altLang="zh-CN" sz="2800" dirty="0">
                <a:cs typeface="Times New Roman" panose="02020603050405020304" pitchFamily="18" charset="0"/>
              </a:rPr>
              <a:t>下载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2800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JMeter</a:t>
            </a:r>
            <a:r>
              <a:rPr lang="zh-CN" altLang="zh-CN" sz="2800" dirty="0">
                <a:cs typeface="Times New Roman" panose="02020603050405020304" pitchFamily="18" charset="0"/>
              </a:rPr>
              <a:t>下载地址： </a:t>
            </a:r>
            <a:r>
              <a:rPr kumimoji="1" lang="en-US" altLang="zh-CN" sz="2800" b="1" dirty="0">
                <a:latin typeface="宋体" panose="02010600030101010101" pitchFamily="2" charset="-122"/>
                <a:hlinkClick r:id="rId2"/>
              </a:rPr>
              <a:t>http://jmeter.apache.org/download_jmeter.cgi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cs typeface="Times New Roman" panose="02020603050405020304" pitchFamily="18" charset="0"/>
              </a:rPr>
              <a:t>. </a:t>
            </a:r>
            <a:r>
              <a:rPr lang="zh-CN" altLang="zh-CN" sz="2800" dirty="0">
                <a:cs typeface="Times New Roman" panose="02020603050405020304" pitchFamily="18" charset="0"/>
              </a:rPr>
              <a:t>启动</a:t>
            </a:r>
            <a:r>
              <a:rPr lang="en-US" altLang="zh-CN" sz="2800" dirty="0" err="1">
                <a:cs typeface="Times New Roman" panose="02020603050405020304" pitchFamily="18" charset="0"/>
              </a:rPr>
              <a:t>JMeter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直接</a:t>
            </a:r>
            <a:r>
              <a:rPr lang="zh-CN" altLang="zh-CN" sz="2800" dirty="0">
                <a:cs typeface="Times New Roman" panose="02020603050405020304" pitchFamily="18" charset="0"/>
              </a:rPr>
              <a:t>解压，无需安装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找到</a:t>
            </a:r>
            <a:r>
              <a:rPr lang="en-US" altLang="zh-CN" sz="2800" dirty="0">
                <a:cs typeface="Times New Roman" panose="02020603050405020304" pitchFamily="18" charset="0"/>
              </a:rPr>
              <a:t>bin</a:t>
            </a:r>
            <a:r>
              <a:rPr lang="zh-CN" altLang="zh-CN" sz="2800" dirty="0">
                <a:cs typeface="Times New Roman" panose="02020603050405020304" pitchFamily="18" charset="0"/>
              </a:rPr>
              <a:t>目录里的</a:t>
            </a:r>
            <a:r>
              <a:rPr lang="en-US" altLang="zh-CN" sz="2800" dirty="0">
                <a:cs typeface="Times New Roman" panose="02020603050405020304" pitchFamily="18" charset="0"/>
              </a:rPr>
              <a:t>jmeter.bat</a:t>
            </a:r>
            <a:r>
              <a:rPr lang="zh-CN" altLang="zh-CN" sz="2800" dirty="0">
                <a:cs typeface="Times New Roman" panose="02020603050405020304" pitchFamily="18" charset="0"/>
              </a:rPr>
              <a:t>双击即可启动 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(</a:t>
            </a:r>
            <a:r>
              <a:rPr lang="zh-CN" altLang="zh-CN" sz="2800" dirty="0"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cs typeface="Times New Roman" panose="02020603050405020304" pitchFamily="18" charset="0"/>
              </a:rPr>
              <a:t>D</a:t>
            </a:r>
            <a:r>
              <a:rPr lang="zh-CN" altLang="zh-CN" sz="2800" dirty="0"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cs typeface="Times New Roman" panose="02020603050405020304" pitchFamily="18" charset="0"/>
              </a:rPr>
              <a:t>\ apache-jmeter-3.0\apache-jmeter-3.0\bin\jmeter.bat</a:t>
            </a:r>
            <a:r>
              <a:rPr lang="zh-CN" altLang="zh-CN" sz="2800" dirty="0">
                <a:cs typeface="Times New Roman" panose="02020603050405020304" pitchFamily="18" charset="0"/>
              </a:rPr>
              <a:t>）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altLang="zh-CN" dirty="0" smtClean="0">
              <a:cs typeface="Times New Roman" panose="02020603050405020304" pitchFamily="18" charset="0"/>
            </a:endParaRPr>
          </a:p>
          <a:p>
            <a:pPr marL="457200" indent="-457200"/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7058000" cy="4908550"/>
          </a:xfrm>
        </p:spPr>
        <p:txBody>
          <a:bodyPr/>
          <a:lstStyle/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右键我的电脑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r>
              <a:rPr lang="zh-CN" altLang="zh-CN" sz="2800" dirty="0">
                <a:latin typeface="+mj-ea"/>
                <a:ea typeface="+mj-ea"/>
              </a:rPr>
              <a:t>属性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r>
              <a:rPr lang="zh-CN" altLang="zh-CN" sz="2800" dirty="0">
                <a:latin typeface="+mj-ea"/>
                <a:ea typeface="+mj-ea"/>
              </a:rPr>
              <a:t>高级</a:t>
            </a:r>
            <a:r>
              <a:rPr lang="en-US" altLang="zh-CN" sz="2800" dirty="0">
                <a:latin typeface="+mj-ea"/>
                <a:ea typeface="+mj-ea"/>
              </a:rPr>
              <a:t>-</a:t>
            </a:r>
            <a:r>
              <a:rPr lang="zh-CN" altLang="zh-CN" sz="2800" dirty="0">
                <a:latin typeface="+mj-ea"/>
                <a:ea typeface="+mj-ea"/>
              </a:rPr>
              <a:t>环境变量</a:t>
            </a:r>
            <a:endParaRPr lang="zh-CN" altLang="zh-CN" sz="2800" dirty="0">
              <a:latin typeface="+mj-ea"/>
              <a:ea typeface="+mj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 smtClean="0">
                <a:latin typeface="+mj-ea"/>
                <a:ea typeface="+mj-ea"/>
              </a:rPr>
              <a:t>在</a:t>
            </a:r>
            <a:r>
              <a:rPr lang="zh-CN" altLang="zh-CN" sz="2800" dirty="0">
                <a:latin typeface="+mj-ea"/>
                <a:ea typeface="+mj-ea"/>
              </a:rPr>
              <a:t>系统变量内新增一个变量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en-US" altLang="zh-CN" sz="2800" dirty="0">
                <a:latin typeface="+mj-ea"/>
                <a:ea typeface="+mj-ea"/>
                <a:cs typeface="Times New Roman" panose="02020603050405020304" pitchFamily="18" charset="0"/>
              </a:rPr>
              <a:t>JAVA_HOME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zh-CN" altLang="zh-CN" sz="2800" dirty="0">
                <a:latin typeface="+mj-ea"/>
                <a:ea typeface="+mj-ea"/>
              </a:rPr>
              <a:t>变量值为</a:t>
            </a:r>
            <a:r>
              <a:rPr lang="zh-CN" altLang="zh-CN" sz="2800" dirty="0" smtClean="0">
                <a:latin typeface="+mj-ea"/>
                <a:ea typeface="+mj-ea"/>
              </a:rPr>
              <a:t>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:\Program </a:t>
            </a:r>
            <a:r>
              <a:rPr lang="en-US" altLang="zh-CN" sz="2800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Files\Java\jdk1.7.0_79</a:t>
            </a:r>
            <a:endParaRPr lang="en-US" altLang="zh-CN" sz="2800" dirty="0" smtClean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需要修改系统变量</a:t>
            </a:r>
            <a:r>
              <a:rPr lang="en-US" altLang="zh-CN" sz="2800" dirty="0">
                <a:latin typeface="+mj-ea"/>
                <a:ea typeface="+mj-ea"/>
              </a:rPr>
              <a:t>path</a:t>
            </a:r>
            <a:r>
              <a:rPr lang="zh-CN" altLang="zh-CN" sz="2800" dirty="0">
                <a:latin typeface="+mj-ea"/>
                <a:ea typeface="+mj-ea"/>
              </a:rPr>
              <a:t>，在变量最后</a:t>
            </a:r>
            <a:r>
              <a:rPr lang="zh-CN" altLang="zh-CN" sz="2800" dirty="0" smtClean="0">
                <a:latin typeface="+mj-ea"/>
                <a:ea typeface="+mj-ea"/>
              </a:rPr>
              <a:t>添加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+mj-ea"/>
                <a:ea typeface="+mj-ea"/>
              </a:rPr>
              <a:t>;%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JAVA_HOME%\</a:t>
            </a:r>
            <a:r>
              <a:rPr lang="en-US" altLang="zh-CN" sz="2800" dirty="0" smtClean="0">
                <a:solidFill>
                  <a:schemeClr val="accent1"/>
                </a:solidFill>
                <a:latin typeface="+mj-ea"/>
                <a:ea typeface="+mj-ea"/>
              </a:rPr>
              <a:t>bin</a:t>
            </a:r>
            <a:endParaRPr lang="en-US" altLang="zh-CN" sz="2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latinLnBrk="1">
              <a:lnSpc>
                <a:spcPct val="150000"/>
              </a:lnSpc>
              <a:buNone/>
            </a:pP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00" y="188640"/>
            <a:ext cx="3366525" cy="36606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893" y="2887815"/>
            <a:ext cx="3407907" cy="3656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+mj-ea"/>
                <a:ea typeface="+mj-ea"/>
              </a:rPr>
              <a:t>学生练习</a:t>
            </a:r>
            <a:r>
              <a:rPr lang="en-US" altLang="zh-CN" sz="3200" dirty="0" err="1" smtClean="0">
                <a:latin typeface="+mj-ea"/>
                <a:ea typeface="+mj-ea"/>
              </a:rPr>
              <a:t>Jmeter</a:t>
            </a:r>
            <a:r>
              <a:rPr lang="zh-CN" altLang="en-US" sz="3200" dirty="0" smtClean="0">
                <a:latin typeface="+mj-ea"/>
                <a:ea typeface="+mj-ea"/>
              </a:rPr>
              <a:t>的安装与配置过程</a:t>
            </a:r>
            <a:endParaRPr lang="en-US" altLang="zh-CN" sz="3200" dirty="0" smtClean="0">
              <a:latin typeface="+mj-ea"/>
              <a:ea typeface="+mj-ea"/>
            </a:endParaRPr>
          </a:p>
          <a:p>
            <a:r>
              <a:rPr lang="zh-CN" altLang="en-US" sz="3200" dirty="0">
                <a:latin typeface="+mj-ea"/>
                <a:ea typeface="+mj-ea"/>
              </a:rPr>
              <a:t>安装</a:t>
            </a:r>
            <a:r>
              <a:rPr lang="zh-CN" altLang="en-US" sz="3200" dirty="0" smtClean="0">
                <a:latin typeface="+mj-ea"/>
                <a:ea typeface="+mj-ea"/>
              </a:rPr>
              <a:t>完毕后，尝试启动</a:t>
            </a:r>
            <a:r>
              <a:rPr lang="en-US" altLang="zh-CN" sz="3200" dirty="0" err="1" smtClean="0">
                <a:latin typeface="+mj-ea"/>
                <a:ea typeface="+mj-ea"/>
              </a:rPr>
              <a:t>Jmeter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176" y="1270000"/>
            <a:ext cx="3857143" cy="32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入门演示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入门演示</a:t>
            </a:r>
            <a:r>
              <a:rPr lang="zh-CN" altLang="en-US" sz="2800" dirty="0" smtClean="0"/>
              <a:t>：论坛的发帖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目的：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完成</a:t>
            </a:r>
            <a:r>
              <a:rPr lang="zh-CN" altLang="en-US" sz="2800" dirty="0"/>
              <a:t>一个测试环境的</a:t>
            </a:r>
            <a:r>
              <a:rPr lang="zh-CN" altLang="en-US" sz="2800" dirty="0">
                <a:solidFill>
                  <a:schemeClr val="accent2"/>
                </a:solidFill>
              </a:rPr>
              <a:t>搭建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对软件界面的初步</a:t>
            </a:r>
            <a:r>
              <a:rPr lang="zh-CN" altLang="en-US" sz="2800" dirty="0" smtClean="0">
                <a:solidFill>
                  <a:schemeClr val="accent2"/>
                </a:solidFill>
              </a:rPr>
              <a:t>认识</a:t>
            </a:r>
            <a:endParaRPr lang="en-US" altLang="zh-CN" sz="2800" dirty="0" smtClean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2"/>
                </a:solidFill>
              </a:rPr>
              <a:t>了解</a:t>
            </a:r>
            <a:r>
              <a:rPr lang="zh-CN" altLang="en-US" sz="2800" dirty="0" smtClean="0"/>
              <a:t>一个录制和回放的过程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/>
              <a:t>观察并“用心”去</a:t>
            </a:r>
            <a:r>
              <a:rPr lang="zh-CN" altLang="en-US" sz="2800" dirty="0">
                <a:solidFill>
                  <a:schemeClr val="accent2"/>
                </a:solidFill>
              </a:rPr>
              <a:t>体会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3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056" y="1299592"/>
            <a:ext cx="4133333" cy="37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目录结构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584200" y="1185863"/>
            <a:ext cx="8536136" cy="2668587"/>
          </a:xfrm>
        </p:spPr>
        <p:txBody>
          <a:bodyPr/>
          <a:lstStyle/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bin</a:t>
            </a:r>
            <a:r>
              <a:rPr lang="zh-CN" altLang="zh-CN" sz="2400" dirty="0">
                <a:cs typeface="Times New Roman" panose="02020603050405020304" pitchFamily="18" charset="0"/>
              </a:rPr>
              <a:t>目录：可执行文件，</a:t>
            </a:r>
            <a:r>
              <a:rPr lang="en-US" altLang="zh-CN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jmetet.bat</a:t>
            </a:r>
            <a:r>
              <a:rPr lang="zh-CN" altLang="zh-CN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启动</a:t>
            </a:r>
            <a:endParaRPr lang="en-US" altLang="zh-CN" sz="2400" dirty="0" smtClean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docs</a:t>
            </a:r>
            <a:r>
              <a:rPr lang="zh-CN" altLang="zh-CN" sz="2400" dirty="0">
                <a:cs typeface="Times New Roman" panose="02020603050405020304" pitchFamily="18" charset="0"/>
              </a:rPr>
              <a:t>目录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API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文档目录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，二次开发用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extras</a:t>
            </a:r>
            <a:r>
              <a:rPr lang="zh-CN" altLang="zh-CN" sz="2400" dirty="0">
                <a:cs typeface="Times New Roman" panose="02020603050405020304" pitchFamily="18" charset="0"/>
              </a:rPr>
              <a:t>目录：扩展插件目录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2400" dirty="0" smtClean="0"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目录</a:t>
            </a:r>
            <a:r>
              <a:rPr lang="zh-CN" altLang="zh-CN" sz="2400" dirty="0">
                <a:cs typeface="Times New Roman" panose="02020603050405020304" pitchFamily="18" charset="0"/>
              </a:rPr>
              <a:t>下的文件提供了对</a:t>
            </a:r>
            <a:r>
              <a:rPr lang="en-US" altLang="zh-CN" sz="2400" dirty="0">
                <a:cs typeface="Times New Roman" panose="02020603050405020304" pitchFamily="18" charset="0"/>
              </a:rPr>
              <a:t>ant</a:t>
            </a:r>
            <a:r>
              <a:rPr lang="zh-CN" altLang="zh-CN" sz="2400" dirty="0"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支持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lib</a:t>
            </a:r>
            <a:r>
              <a:rPr lang="zh-CN" altLang="zh-CN" sz="2400" dirty="0">
                <a:cs typeface="Times New Roman" panose="02020603050405020304" pitchFamily="18" charset="0"/>
              </a:rPr>
              <a:t>目录</a:t>
            </a:r>
            <a:r>
              <a:rPr lang="en-US" altLang="zh-CN" sz="2400" dirty="0">
                <a:cs typeface="Times New Roman" panose="02020603050405020304" pitchFamily="18" charset="0"/>
              </a:rPr>
              <a:t>: </a:t>
            </a:r>
            <a:r>
              <a:rPr lang="zh-CN" altLang="zh-CN" sz="2400" dirty="0">
                <a:cs typeface="Times New Roman" panose="02020603050405020304" pitchFamily="18" charset="0"/>
              </a:rPr>
              <a:t>所用到的插件目录，里面全是</a:t>
            </a:r>
            <a:r>
              <a:rPr lang="en-US" altLang="zh-CN" sz="2400" dirty="0">
                <a:cs typeface="Times New Roman" panose="02020603050405020304" pitchFamily="18" charset="0"/>
              </a:rPr>
              <a:t>jar</a:t>
            </a:r>
            <a:r>
              <a:rPr lang="zh-CN" altLang="zh-CN" sz="2400" dirty="0">
                <a:cs typeface="Times New Roman" panose="02020603050405020304" pitchFamily="18" charset="0"/>
              </a:rPr>
              <a:t>包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用户</a:t>
            </a:r>
            <a:r>
              <a:rPr lang="zh-CN" altLang="zh-CN" sz="2400" dirty="0">
                <a:cs typeface="Times New Roman" panose="02020603050405020304" pitchFamily="18" charset="0"/>
              </a:rPr>
              <a:t>扩展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所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依赖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cs typeface="Times New Roman" panose="02020603050405020304" pitchFamily="18" charset="0"/>
              </a:rPr>
              <a:t>包直接放到</a:t>
            </a:r>
            <a:r>
              <a:rPr lang="en-US" altLang="zh-CN" sz="2400" dirty="0">
                <a:cs typeface="Times New Roman" panose="02020603050405020304" pitchFamily="18" charset="0"/>
              </a:rPr>
              <a:t>lib</a:t>
            </a:r>
            <a:r>
              <a:rPr lang="zh-CN" altLang="zh-CN" sz="2400" dirty="0">
                <a:cs typeface="Times New Roman" panose="02020603050405020304" pitchFamily="18" charset="0"/>
              </a:rPr>
              <a:t>下即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可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err="1" smtClean="0">
                <a:cs typeface="Times New Roman" panose="02020603050405020304" pitchFamily="18" charset="0"/>
              </a:rPr>
              <a:t>printable_docs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/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usermanual</a:t>
            </a:r>
            <a:r>
              <a:rPr lang="zh-CN" altLang="zh-CN" sz="2400" dirty="0">
                <a:cs typeface="Times New Roman" panose="02020603050405020304" pitchFamily="18" charset="0"/>
              </a:rPr>
              <a:t>子目录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jmeter</a:t>
            </a:r>
            <a:r>
              <a:rPr lang="zh-CN" altLang="zh-CN" sz="2400" dirty="0">
                <a:cs typeface="Times New Roman" panose="02020603050405020304" pitchFamily="18" charset="0"/>
              </a:rPr>
              <a:t>用户手册，其中</a:t>
            </a:r>
            <a:r>
              <a:rPr lang="en-US" altLang="zh-CN" sz="2400" dirty="0">
                <a:cs typeface="Times New Roman" panose="02020603050405020304" pitchFamily="18" charset="0"/>
              </a:rPr>
              <a:t>component _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reference.html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是</a:t>
            </a:r>
            <a:r>
              <a:rPr lang="zh-CN" altLang="zh-CN" sz="2400" dirty="0">
                <a:cs typeface="Times New Roman" panose="02020603050405020304" pitchFamily="18" charset="0"/>
              </a:rPr>
              <a:t>最常用的核心元件帮助手册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00000"/>
              </a:lnSpc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lib/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ext</a:t>
            </a:r>
            <a:r>
              <a:rPr lang="zh-TW" altLang="zh-CN" sz="2400" dirty="0">
                <a:cs typeface="Times New Roman" panose="02020603050405020304" pitchFamily="18" charset="0"/>
              </a:rPr>
              <a:t>子目录：</a:t>
            </a:r>
            <a:r>
              <a:rPr lang="en-US" altLang="zh-CN" sz="2400" dirty="0" err="1">
                <a:cs typeface="Times New Roman" panose="02020603050405020304" pitchFamily="18" charset="0"/>
              </a:rPr>
              <a:t>jmeter</a:t>
            </a:r>
            <a:r>
              <a:rPr lang="zh-TW" altLang="zh-CN" sz="2400" dirty="0">
                <a:cs typeface="Times New Roman" panose="02020603050405020304" pitchFamily="18" charset="0"/>
              </a:rPr>
              <a:t>核心</a:t>
            </a:r>
            <a:r>
              <a:rPr lang="en-US" altLang="zh-CN" sz="2400" dirty="0">
                <a:cs typeface="Times New Roman" panose="02020603050405020304" pitchFamily="18" charset="0"/>
              </a:rPr>
              <a:t>jar</a:t>
            </a:r>
            <a:r>
              <a:rPr lang="zh-TW" altLang="zh-CN" sz="2400" dirty="0" smtClean="0">
                <a:cs typeface="Times New Roman" panose="02020603050405020304" pitchFamily="18" charset="0"/>
              </a:rPr>
              <a:t>包</a:t>
            </a:r>
            <a:r>
              <a:rPr lang="zh-CN" altLang="en-US" sz="2400" smtClean="0">
                <a:cs typeface="Times New Roman" panose="02020603050405020304" pitchFamily="18" charset="0"/>
              </a:rPr>
              <a:t>，可用于存放第三方的组件和插件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CN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4" descr="http://images.cnitblog.com/blog/442008/201410/10102446858658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85863"/>
            <a:ext cx="4807795" cy="33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常用元件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838600" y="1268760"/>
            <a:ext cx="4854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测试计划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zh-CN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线程（用户）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zh-CN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测试片段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控制器 （取样器，逻辑控制器）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zh-CN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配置元件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47667" y="1268760"/>
            <a:ext cx="4143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定时器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前置处理器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后置处理器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断言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监听器</a:t>
            </a:r>
            <a:endParaRPr lang="zh-CN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 </a:t>
            </a:r>
            <a:r>
              <a:rPr lang="en-US" altLang="zh-CN" dirty="0"/>
              <a:t>(Test Plan)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测试计划用来描述一个性能测试，包含与本次性能测试所有相关的功能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本</a:t>
            </a:r>
            <a:r>
              <a:rPr lang="zh-CN" altLang="en-US" sz="2800" dirty="0" smtClean="0"/>
              <a:t>次测试的所有内容都是基于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个计划的。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2777007"/>
            <a:ext cx="10371428" cy="37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Threads (Users)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一</a:t>
            </a:r>
            <a:r>
              <a:rPr lang="zh-CN" altLang="en-US" sz="2800" dirty="0"/>
              <a:t>个线程组，可以看做一个虚拟用户组，线程组中的每个线程都可以理解为一个虚拟用户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线程</a:t>
            </a:r>
            <a:r>
              <a:rPr lang="zh-CN" altLang="en-US" sz="2800" dirty="0"/>
              <a:t>组中包含的</a:t>
            </a:r>
            <a:r>
              <a:rPr lang="zh-CN" altLang="en-US" sz="2800" dirty="0">
                <a:solidFill>
                  <a:schemeClr val="accent2"/>
                </a:solidFill>
              </a:rPr>
              <a:t>线程数量</a:t>
            </a:r>
            <a:r>
              <a:rPr lang="zh-CN" altLang="en-US" sz="2800" dirty="0"/>
              <a:t>在测试执行过程中是不会发生改变的。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536" y="3102360"/>
            <a:ext cx="7876190" cy="30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测试片段 （</a:t>
            </a:r>
            <a:r>
              <a:rPr lang="en-US" altLang="zh-CN" dirty="0"/>
              <a:t>Test Fragment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同级于线程组。</a:t>
            </a:r>
            <a:endParaRPr lang="en-US" altLang="zh-CN" sz="2800" dirty="0" smtClean="0"/>
          </a:p>
          <a:p>
            <a:r>
              <a:rPr lang="zh-CN" altLang="en-US" sz="2800" dirty="0" smtClean="0"/>
              <a:t>可包含完整的业务请求，但不能定义用户数。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chemeClr val="accent2"/>
                </a:solidFill>
              </a:rPr>
              <a:t>不能单独</a:t>
            </a:r>
            <a:r>
              <a:rPr lang="zh-CN" altLang="en-US" sz="2800" dirty="0" smtClean="0"/>
              <a:t>执行，可以被模块控制器调用执行</a:t>
            </a:r>
            <a:r>
              <a:rPr lang="zh-CN" altLang="en-US" sz="2800" dirty="0"/>
              <a:t>。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71" y="3068960"/>
            <a:ext cx="10342857" cy="252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用途：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驱动</a:t>
            </a:r>
            <a:r>
              <a:rPr lang="zh-CN" altLang="en-US" sz="2800" dirty="0"/>
              <a:t>处理一个测试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两种控制器： </a:t>
            </a:r>
            <a:endParaRPr lang="en-US" altLang="zh-CN" sz="2800" dirty="0" smtClean="0"/>
          </a:p>
          <a:p>
            <a:r>
              <a:rPr lang="zh-CN" altLang="en-US" sz="2800" dirty="0"/>
              <a:t>取样器（</a:t>
            </a:r>
            <a:r>
              <a:rPr lang="en-US" altLang="zh-CN" sz="2800" dirty="0"/>
              <a:t>Sampler</a:t>
            </a:r>
            <a:r>
              <a:rPr lang="zh-CN" altLang="en-US" sz="2800" dirty="0"/>
              <a:t>）是性能测试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向</a:t>
            </a:r>
            <a:r>
              <a:rPr lang="zh-CN" altLang="en-US" sz="2800" dirty="0"/>
              <a:t>服务器</a:t>
            </a:r>
            <a:r>
              <a:rPr lang="zh-CN" altLang="en-US" sz="2800" dirty="0">
                <a:solidFill>
                  <a:schemeClr val="accent2"/>
                </a:solidFill>
              </a:rPr>
              <a:t>发送请求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accent2"/>
                </a:solidFill>
              </a:rPr>
              <a:t>记录响应</a:t>
            </a:r>
            <a:r>
              <a:rPr lang="zh-CN" altLang="en-US" sz="2800" dirty="0"/>
              <a:t>信息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记录</a:t>
            </a:r>
            <a:r>
              <a:rPr lang="zh-CN" altLang="en-US" sz="2800" dirty="0"/>
              <a:t>响应时间的小单元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144" y="1754907"/>
            <a:ext cx="4462054" cy="4989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291"/>
            <a:ext cx="10515600" cy="760413"/>
          </a:xfrm>
        </p:spPr>
        <p:txBody>
          <a:bodyPr/>
          <a:lstStyle/>
          <a:p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667" y="1007982"/>
            <a:ext cx="5525293" cy="5392480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逻辑控制</a:t>
            </a:r>
            <a:r>
              <a:rPr lang="zh-CN" altLang="en-US" sz="2800" dirty="0" smtClean="0"/>
              <a:t>器</a:t>
            </a:r>
            <a:endParaRPr lang="en-US" altLang="zh-CN" sz="2800" dirty="0" smtClean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控制</a:t>
            </a:r>
            <a:r>
              <a:rPr lang="en-US" altLang="zh-CN" sz="2600" dirty="0"/>
              <a:t>test plan </a:t>
            </a:r>
            <a:r>
              <a:rPr lang="zh-CN" altLang="en-US" sz="2600" dirty="0"/>
              <a:t>中 </a:t>
            </a:r>
            <a:r>
              <a:rPr lang="en-US" altLang="zh-CN" sz="2600" dirty="0"/>
              <a:t>sampler </a:t>
            </a:r>
            <a:r>
              <a:rPr lang="zh-CN" altLang="en-US" sz="2600" dirty="0"/>
              <a:t>节点发送请求的</a:t>
            </a:r>
            <a:r>
              <a:rPr lang="zh-CN" altLang="en-US" sz="2600" dirty="0">
                <a:solidFill>
                  <a:schemeClr val="accent2"/>
                </a:solidFill>
              </a:rPr>
              <a:t>逻辑顺序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控制器</a:t>
            </a:r>
            <a:endParaRPr lang="en-US" altLang="zh-CN" sz="2600" dirty="0" smtClean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常用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有：</a:t>
            </a:r>
            <a:endParaRPr lang="en-US" altLang="zh-CN" sz="2600" dirty="0" smtClean="0"/>
          </a:p>
          <a:p>
            <a:pPr marL="1371600" lvl="3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（</a:t>
            </a:r>
            <a:r>
              <a:rPr lang="en-US" altLang="zh-CN" sz="2800" dirty="0"/>
              <a:t>If</a:t>
            </a:r>
            <a:r>
              <a:rPr lang="zh-CN" altLang="en-US" sz="2800" dirty="0"/>
              <a:t>）控制器 、 </a:t>
            </a:r>
            <a:r>
              <a:rPr lang="en-US" altLang="zh-CN" sz="2800" dirty="0"/>
              <a:t>switch Controller </a:t>
            </a:r>
            <a:r>
              <a:rPr lang="zh-CN" altLang="en-US" sz="2800" dirty="0"/>
              <a:t>、</a:t>
            </a:r>
            <a:r>
              <a:rPr lang="en-US" altLang="zh-CN" sz="2800" dirty="0"/>
              <a:t>Runtime Controller</a:t>
            </a:r>
            <a:r>
              <a:rPr lang="zh-CN" altLang="en-US" sz="2800" dirty="0"/>
              <a:t>、循环控制器等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371600" lvl="3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用来组织</a:t>
            </a:r>
            <a:r>
              <a:rPr lang="en-US" altLang="zh-CN" sz="2800" dirty="0" smtClean="0"/>
              <a:t>sampler </a:t>
            </a:r>
            <a:r>
              <a:rPr lang="zh-CN" altLang="en-US" sz="2800" dirty="0" smtClean="0"/>
              <a:t>节点</a:t>
            </a:r>
            <a:r>
              <a:rPr lang="zh-CN" altLang="en-US" sz="2800" dirty="0"/>
              <a:t>的， </a:t>
            </a:r>
            <a:r>
              <a:rPr lang="zh-CN" altLang="en-US" sz="2800" dirty="0" smtClean="0"/>
              <a:t>如事务</a:t>
            </a:r>
            <a:r>
              <a:rPr lang="zh-CN" altLang="en-US" sz="2800" dirty="0"/>
              <a:t>控制器、吞吐量控制器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976" y="1309317"/>
            <a:ext cx="6177023" cy="4190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配置元件（</a:t>
            </a:r>
            <a:r>
              <a:rPr lang="en-US" altLang="zh-CN" dirty="0" err="1"/>
              <a:t>Config</a:t>
            </a:r>
            <a:r>
              <a:rPr lang="en-US" altLang="zh-CN" dirty="0"/>
              <a:t> Element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5617840" cy="4908550"/>
          </a:xfrm>
        </p:spPr>
        <p:txBody>
          <a:bodyPr/>
          <a:lstStyle/>
          <a:p>
            <a:r>
              <a:rPr lang="zh-CN" altLang="en-US" sz="2800" dirty="0" smtClean="0"/>
              <a:t>作用：提供</a:t>
            </a:r>
            <a:r>
              <a:rPr lang="zh-CN" altLang="en-US" sz="2800" dirty="0"/>
              <a:t>对静态数据配置的支持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CSV </a:t>
            </a:r>
            <a:r>
              <a:rPr lang="en-US" altLang="zh-CN" sz="2800" dirty="0"/>
              <a:t>Data Set </a:t>
            </a:r>
            <a:r>
              <a:rPr lang="en-US" altLang="zh-CN" sz="2800" dirty="0" err="1"/>
              <a:t>config</a:t>
            </a:r>
            <a:r>
              <a:rPr lang="en-US" altLang="zh-CN" sz="2800" dirty="0"/>
              <a:t> </a:t>
            </a:r>
            <a:r>
              <a:rPr lang="zh-CN" altLang="en-US" sz="2800" dirty="0"/>
              <a:t>可以将本地数据文件形成数据池 </a:t>
            </a:r>
            <a:r>
              <a:rPr lang="zh-CN" altLang="en-US" sz="2800" dirty="0" smtClean="0"/>
              <a:t> （用作参数化）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/>
              <a:t>HTTP Cookie Manager </a:t>
            </a:r>
            <a:r>
              <a:rPr lang="zh-CN" altLang="en-US" sz="2800" dirty="0"/>
              <a:t>可以用于对 </a:t>
            </a:r>
            <a:r>
              <a:rPr lang="en-US" altLang="zh-CN" sz="2800" dirty="0"/>
              <a:t>HTTP Request Sampler </a:t>
            </a:r>
            <a:r>
              <a:rPr lang="zh-CN" altLang="en-US" sz="2800" dirty="0"/>
              <a:t>的 </a:t>
            </a:r>
            <a:r>
              <a:rPr lang="en-US" altLang="zh-CN" sz="2800" dirty="0"/>
              <a:t>cookie </a:t>
            </a:r>
            <a:r>
              <a:rPr lang="zh-CN" altLang="en-US" sz="2800" dirty="0"/>
              <a:t>进行管理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072" y="1772816"/>
            <a:ext cx="4989898" cy="4948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 （</a:t>
            </a:r>
            <a:r>
              <a:rPr lang="en-US" altLang="zh-CN" dirty="0"/>
              <a:t>Timer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作用：用于</a:t>
            </a:r>
            <a:r>
              <a:rPr lang="zh-CN" altLang="en-US" sz="2800" dirty="0"/>
              <a:t>操作之间设置</a:t>
            </a:r>
            <a:r>
              <a:rPr lang="zh-CN" altLang="en-US" sz="2800" dirty="0">
                <a:solidFill>
                  <a:schemeClr val="accent2"/>
                </a:solidFill>
              </a:rPr>
              <a:t>等待时间</a:t>
            </a:r>
            <a:r>
              <a:rPr lang="zh-CN" altLang="en-US" sz="2800" dirty="0"/>
              <a:t>，等待时间是性能测试中常用的控制客户端的手段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例如：思考时间、集合点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580" y="2798010"/>
            <a:ext cx="5714286" cy="35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前置处理器 （</a:t>
            </a:r>
            <a:r>
              <a:rPr lang="en-US" altLang="zh-CN" dirty="0"/>
              <a:t>Per Processors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作用：</a:t>
            </a:r>
            <a:r>
              <a:rPr lang="zh-CN" altLang="en-US" sz="2800" dirty="0"/>
              <a:t>在实际的请求</a:t>
            </a:r>
            <a:r>
              <a:rPr lang="zh-CN" altLang="en-US" sz="2800" dirty="0">
                <a:solidFill>
                  <a:schemeClr val="accent2"/>
                </a:solidFill>
              </a:rPr>
              <a:t>发出之前</a:t>
            </a:r>
            <a:r>
              <a:rPr lang="zh-CN" altLang="en-US" sz="2800" dirty="0"/>
              <a:t>对即将发出的请求进行特殊处理。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757" y="2111883"/>
            <a:ext cx="6590476" cy="40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后置处理器 （</a:t>
            </a:r>
            <a:r>
              <a:rPr lang="en-US" altLang="zh-CN" dirty="0"/>
              <a:t>Post Processors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作用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对</a:t>
            </a:r>
            <a:r>
              <a:rPr lang="en-US" altLang="zh-CN" sz="2800" dirty="0"/>
              <a:t>Sampler </a:t>
            </a:r>
            <a:r>
              <a:rPr lang="zh-CN" altLang="en-US" sz="2800" dirty="0"/>
              <a:t>发出请求后得到的</a:t>
            </a:r>
            <a:r>
              <a:rPr lang="zh-CN" altLang="en-US" sz="2800" dirty="0">
                <a:solidFill>
                  <a:schemeClr val="accent2"/>
                </a:solidFill>
              </a:rPr>
              <a:t>服务器响应</a:t>
            </a:r>
            <a:r>
              <a:rPr lang="zh-CN" altLang="en-US" sz="2800" dirty="0"/>
              <a:t>进行处理。一般用来提取响应中的特定数据（类似</a:t>
            </a:r>
            <a:r>
              <a:rPr lang="en-US" altLang="zh-CN" sz="2800" dirty="0" err="1"/>
              <a:t>LoadRunner</a:t>
            </a:r>
            <a:r>
              <a:rPr lang="zh-CN" altLang="en-US" sz="2800" dirty="0"/>
              <a:t>测试工具中的关联概念）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81" y="2301045"/>
            <a:ext cx="5895238" cy="4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 （</a:t>
            </a:r>
            <a:r>
              <a:rPr lang="en-US" altLang="zh-CN" dirty="0"/>
              <a:t>Assertions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ea"/>
                <a:ea typeface="+mj-ea"/>
              </a:rPr>
              <a:t>作用</a:t>
            </a:r>
            <a:r>
              <a:rPr lang="en-US" altLang="zh-CN" sz="2800" dirty="0" smtClean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检查</a:t>
            </a:r>
            <a:r>
              <a:rPr lang="zh-CN" altLang="en-US" sz="2800" dirty="0">
                <a:latin typeface="+mj-ea"/>
                <a:ea typeface="+mj-ea"/>
              </a:rPr>
              <a:t>测试中得到的相应数据等是否符合预期，断言一般用来设置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检查点</a:t>
            </a:r>
            <a:r>
              <a:rPr lang="zh-CN" altLang="en-US" sz="2800" dirty="0">
                <a:latin typeface="+mj-ea"/>
                <a:ea typeface="+mj-ea"/>
              </a:rPr>
              <a:t>，用以保证性能测试过程中的数据交互是否与预期一致。 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792" y="2132565"/>
            <a:ext cx="4691685" cy="4584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监听器 （</a:t>
            </a:r>
            <a:r>
              <a:rPr lang="en-US" altLang="zh-CN" dirty="0"/>
              <a:t>Listener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ea"/>
                <a:ea typeface="+mj-ea"/>
              </a:rPr>
              <a:t>作用：</a:t>
            </a:r>
            <a:r>
              <a:rPr lang="zh-CN" altLang="en-US" sz="2800" dirty="0">
                <a:latin typeface="+mj-ea"/>
                <a:ea typeface="+mj-ea"/>
              </a:rPr>
              <a:t>对测试结果数据进行处理和可视化</a:t>
            </a:r>
            <a:r>
              <a:rPr lang="zh-CN" altLang="en-US" sz="2800" dirty="0" smtClean="0">
                <a:latin typeface="+mj-ea"/>
                <a:ea typeface="+mj-ea"/>
              </a:rPr>
              <a:t>展示。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例如：</a:t>
            </a:r>
            <a:r>
              <a:rPr lang="zh-CN" altLang="en-US" sz="2800" dirty="0">
                <a:latin typeface="+mj-ea"/>
                <a:ea typeface="+mj-ea"/>
              </a:rPr>
              <a:t>图形结果、查看结果树、聚合报告、用表格察看</a:t>
            </a:r>
            <a:r>
              <a:rPr lang="zh-CN" altLang="en-US" sz="2800" dirty="0" smtClean="0">
                <a:latin typeface="+mj-ea"/>
                <a:ea typeface="+mj-ea"/>
              </a:rPr>
              <a:t>结果</a:t>
            </a:r>
            <a:r>
              <a:rPr lang="zh-CN" altLang="en-US" sz="2800" dirty="0">
                <a:latin typeface="+mj-ea"/>
                <a:ea typeface="+mj-ea"/>
              </a:rPr>
              <a:t>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619" y="2436688"/>
            <a:ext cx="6304762" cy="39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元件作用域与执行顺序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43679" y="1412776"/>
            <a:ext cx="11397364" cy="38164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取样器（</a:t>
            </a:r>
            <a:r>
              <a:rPr lang="en-US" altLang="zh-CN" dirty="0"/>
              <a:t>sampler</a:t>
            </a:r>
            <a:r>
              <a:rPr lang="zh-CN" altLang="en-US" dirty="0"/>
              <a:t>）元件不和其它元件</a:t>
            </a:r>
            <a:r>
              <a:rPr lang="zh-CN" altLang="en-US" dirty="0" smtClean="0"/>
              <a:t>相互作用因此</a:t>
            </a:r>
            <a:r>
              <a:rPr lang="zh-CN" altLang="en-US" dirty="0"/>
              <a:t>不存在作用域的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 smtClean="0">
                <a:cs typeface="Times New Roman" panose="02020603050405020304" pitchFamily="18" charset="0"/>
              </a:rPr>
              <a:t>逻辑控制</a:t>
            </a:r>
            <a:r>
              <a:rPr lang="zh-CN" altLang="en-US" dirty="0">
                <a:cs typeface="Times New Roman" panose="02020603050405020304" pitchFamily="18" charset="0"/>
              </a:rPr>
              <a:t>器只对其下的取样器以及</a:t>
            </a:r>
            <a:r>
              <a:rPr lang="zh-CN" altLang="en-US" dirty="0" smtClean="0">
                <a:cs typeface="Times New Roman" panose="02020603050405020304" pitchFamily="18" charset="0"/>
              </a:rPr>
              <a:t>逻辑控制器有效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zh-CN" altLang="en-US" dirty="0"/>
              <a:t>除取样器 和逻辑控制器 元件外，其他</a:t>
            </a:r>
            <a:r>
              <a:rPr lang="en-US" altLang="zh-CN" dirty="0"/>
              <a:t>6</a:t>
            </a:r>
            <a:r>
              <a:rPr lang="zh-CN" altLang="en-US" dirty="0"/>
              <a:t>类元件，如果是</a:t>
            </a:r>
            <a:r>
              <a:rPr lang="zh-CN" altLang="en-US" dirty="0" smtClean="0"/>
              <a:t>某个</a:t>
            </a:r>
            <a:r>
              <a:rPr lang="zh-CN" altLang="en-US" dirty="0"/>
              <a:t>取样器</a:t>
            </a:r>
            <a:r>
              <a:rPr lang="zh-CN" altLang="en-US" dirty="0" smtClean="0"/>
              <a:t>的</a:t>
            </a:r>
            <a:r>
              <a:rPr lang="zh-CN" altLang="en-US" dirty="0"/>
              <a:t>子节点，则该</a:t>
            </a:r>
            <a:r>
              <a:rPr lang="zh-CN" altLang="en-US" dirty="0" smtClean="0"/>
              <a:t>元件只对</a:t>
            </a:r>
            <a:r>
              <a:rPr lang="zh-CN" altLang="en-US" dirty="0"/>
              <a:t>其</a:t>
            </a:r>
            <a:r>
              <a:rPr lang="zh-CN" altLang="en-US" dirty="0" smtClean="0"/>
              <a:t>父节点起作用</a:t>
            </a:r>
            <a:endParaRPr lang="en-US" altLang="zh-CN" dirty="0" smtClean="0"/>
          </a:p>
          <a:p>
            <a:pPr marL="285750" indent="-285750" eaLnBrk="1" hangingPunct="1">
              <a:defRPr/>
            </a:pPr>
            <a:endParaRPr lang="en-US" altLang="zh-CN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zh-CN" altLang="en-US" dirty="0"/>
              <a:t>除取样器和逻辑控制器元件外的其他</a:t>
            </a:r>
            <a:r>
              <a:rPr lang="en-US" altLang="zh-CN" dirty="0"/>
              <a:t>6</a:t>
            </a:r>
            <a:r>
              <a:rPr lang="zh-CN" altLang="en-US" dirty="0"/>
              <a:t>类元件，如果其父节点不是</a:t>
            </a:r>
            <a:r>
              <a:rPr lang="en-US" altLang="zh-CN" dirty="0"/>
              <a:t>sampler </a:t>
            </a:r>
            <a:r>
              <a:rPr lang="zh-CN" altLang="en-US" dirty="0"/>
              <a:t>，则其作用域是该元件父节点下的其他所有后代节点（包括子节点，子节点的子节点等</a:t>
            </a:r>
            <a:r>
              <a:rPr lang="zh-CN" altLang="en-US" dirty="0" smtClean="0"/>
              <a:t>）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元件作用域与执行顺序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10681" y="1809728"/>
            <a:ext cx="6356804" cy="2051320"/>
          </a:xfrm>
        </p:spPr>
        <p:txBody>
          <a:bodyPr/>
          <a:lstStyle/>
          <a:p>
            <a:pPr marL="285750" indent="-285750" eaLnBrk="1" hangingPunct="1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HTTP1,2,3</a:t>
            </a:r>
            <a:r>
              <a:rPr lang="zh-CN" altLang="zh-CN" dirty="0">
                <a:cs typeface="Times New Roman" panose="02020603050405020304" pitchFamily="18" charset="0"/>
              </a:rPr>
              <a:t>无作用域的</a:t>
            </a:r>
            <a:r>
              <a:rPr lang="zh-CN" altLang="zh-CN" dirty="0" smtClean="0">
                <a:cs typeface="Times New Roman" panose="02020603050405020304" pitchFamily="18" charset="0"/>
              </a:rPr>
              <a:t>概念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zh-CN" altLang="zh-CN" dirty="0" smtClean="0">
                <a:cs typeface="Times New Roman" panose="02020603050405020304" pitchFamily="18" charset="0"/>
              </a:rPr>
              <a:t>循环</a:t>
            </a:r>
            <a:r>
              <a:rPr lang="zh-CN" altLang="zh-CN" dirty="0">
                <a:cs typeface="Times New Roman" panose="02020603050405020304" pitchFamily="18" charset="0"/>
              </a:rPr>
              <a:t>控制器：作用域</a:t>
            </a:r>
            <a:r>
              <a:rPr lang="en-US" altLang="zh-CN" dirty="0" smtClean="0">
                <a:cs typeface="Times New Roman" panose="02020603050405020304" pitchFamily="18" charset="0"/>
              </a:rPr>
              <a:t>HTTP2,3</a:t>
            </a:r>
            <a:r>
              <a:rPr lang="zh-CN" altLang="zh-CN" dirty="0" smtClean="0">
                <a:cs typeface="Times New Roman" panose="02020603050405020304" pitchFamily="18" charset="0"/>
              </a:rPr>
              <a:t>，随机控制器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zh-CN" altLang="zh-CN" dirty="0" smtClean="0">
                <a:cs typeface="Times New Roman" panose="02020603050405020304" pitchFamily="18" charset="0"/>
              </a:rPr>
              <a:t>响应</a:t>
            </a:r>
            <a:r>
              <a:rPr lang="zh-CN" altLang="zh-CN" dirty="0">
                <a:cs typeface="Times New Roman" panose="02020603050405020304" pitchFamily="18" charset="0"/>
              </a:rPr>
              <a:t>断言：作用域</a:t>
            </a:r>
            <a:r>
              <a:rPr lang="en-US" altLang="zh-CN" dirty="0" smtClean="0">
                <a:cs typeface="Times New Roman" panose="02020603050405020304" pitchFamily="18" charset="0"/>
              </a:rPr>
              <a:t>JDBC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zh-CN" altLang="zh-CN" dirty="0">
                <a:cs typeface="Times New Roman" panose="02020603050405020304" pitchFamily="18" charset="0"/>
              </a:rPr>
              <a:t>聚合报告：作用域 所有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48128" y="1310631"/>
            <a:ext cx="3965426" cy="452668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概要介绍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856878" y="1492252"/>
            <a:ext cx="10922000" cy="4248150"/>
          </a:xfrm>
        </p:spPr>
        <p:txBody>
          <a:bodyPr/>
          <a:lstStyle/>
          <a:p>
            <a:r>
              <a:rPr lang="en-US" altLang="zh-CN" sz="2800" dirty="0" err="1" smtClean="0">
                <a:cs typeface="Times New Roman" panose="02020603050405020304" pitchFamily="18" charset="0"/>
              </a:rPr>
              <a:t>JMeter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简介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endParaRPr lang="en-US" altLang="zh-CN" sz="2800" dirty="0"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cs typeface="Times New Roman" panose="02020603050405020304" pitchFamily="18" charset="0"/>
              </a:rPr>
              <a:t>JMeter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特点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endParaRPr lang="en-US" altLang="zh-CN" sz="2800" dirty="0"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cs typeface="Times New Roman" panose="02020603050405020304" pitchFamily="18" charset="0"/>
              </a:rPr>
              <a:t>JMeter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工作原理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endParaRPr lang="en-US" altLang="zh-CN" sz="2800" dirty="0">
              <a:cs typeface="Times New Roman" panose="02020603050405020304" pitchFamily="18" charset="0"/>
            </a:endParaRPr>
          </a:p>
          <a:p>
            <a:r>
              <a:rPr lang="en-US" altLang="zh-CN" sz="2800" dirty="0" err="1" smtClean="0">
                <a:cs typeface="Times New Roman" panose="02020603050405020304" pitchFamily="18" charset="0"/>
              </a:rPr>
              <a:t>JMeter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VS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LoadRunner</a:t>
            </a:r>
            <a:endParaRPr lang="zh-CN" altLang="en-US" sz="2800" dirty="0" smtClean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060848"/>
            <a:ext cx="4685873" cy="17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元件作用域与执行顺序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6639"/>
            <a:ext cx="10515600" cy="3308545"/>
          </a:xfrm>
        </p:spPr>
        <p:txBody>
          <a:bodyPr/>
          <a:lstStyle/>
          <a:p>
            <a:r>
              <a:rPr lang="zh-CN" altLang="zh-CN" sz="2400" dirty="0">
                <a:cs typeface="Times New Roman" panose="02020603050405020304" pitchFamily="18" charset="0"/>
              </a:rPr>
              <a:t>固定定时器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cs typeface="Times New Roman" panose="02020603050405020304" pitchFamily="18" charset="0"/>
              </a:rPr>
              <a:t>对和它</a:t>
            </a:r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同级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的和同级的</a:t>
            </a:r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下级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都有效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cs typeface="Times New Roman" panose="02020603050405020304" pitchFamily="18" charset="0"/>
              </a:rPr>
              <a:t>同级中</a:t>
            </a:r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不分先后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顺序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个取样器同时受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个固定定时器控制，控制的时间为两个定时器</a:t>
            </a:r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之和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sampler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请求”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，固定定时器相当于</a:t>
            </a:r>
            <a:r>
              <a:rPr lang="en-US" altLang="zh-CN" sz="2400" dirty="0" err="1" smtClean="0"/>
              <a:t>loadrunner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pacing</a:t>
            </a:r>
            <a:r>
              <a:rPr lang="zh-CN" altLang="en-US" sz="2400" dirty="0" smtClean="0"/>
              <a:t>（两次迭代之间的间隔时间）；</a:t>
            </a:r>
            <a:endParaRPr lang="zh-CN" altLang="en-US" sz="2400" dirty="0" smtClean="0"/>
          </a:p>
          <a:p>
            <a:r>
              <a:rPr lang="zh-CN" altLang="en-US" sz="2400" dirty="0" smtClean="0"/>
              <a:t>对于“事务控制器”，定时器相当于</a:t>
            </a:r>
            <a:r>
              <a:rPr lang="en-US" altLang="zh-CN" sz="2400" dirty="0" err="1" smtClean="0"/>
              <a:t>loadrunner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think time</a:t>
            </a:r>
            <a:r>
              <a:rPr lang="zh-CN" altLang="en-US" sz="2400" dirty="0" smtClean="0"/>
              <a:t>（思考时间：实际操作中，模拟真实用户在操作过程中的等待时间）。</a:t>
            </a:r>
            <a:endParaRPr lang="zh-CN" altLang="en-US" sz="2400" dirty="0" smtClean="0"/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录制方法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84200" y="1430339"/>
            <a:ext cx="3711600" cy="50450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第三方</a:t>
            </a:r>
            <a:r>
              <a:rPr lang="en-US" altLang="zh-CN" sz="2400" dirty="0" err="1"/>
              <a:t>BadBoy</a:t>
            </a:r>
            <a:r>
              <a:rPr lang="zh-CN" altLang="en-US" sz="2400" dirty="0" smtClean="0"/>
              <a:t>录制</a:t>
            </a:r>
            <a:endParaRPr lang="zh-CN" altLang="en-US" sz="2400" dirty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 err="1" smtClean="0"/>
              <a:t>JMeter</a:t>
            </a:r>
            <a:r>
              <a:rPr lang="zh-CN" altLang="en-US" sz="2400" dirty="0"/>
              <a:t>代理</a:t>
            </a:r>
            <a:r>
              <a:rPr lang="zh-CN" altLang="en-US" sz="2400" dirty="0" smtClean="0"/>
              <a:t>录制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手动</a:t>
            </a:r>
            <a:r>
              <a:rPr lang="zh-CN" altLang="en-US" sz="2400" dirty="0"/>
              <a:t>编写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920" y="773906"/>
            <a:ext cx="3979996" cy="2142677"/>
          </a:xfrm>
          <a:prstGeom prst="rect">
            <a:avLst/>
          </a:prstGeom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328539"/>
            <a:ext cx="3182007" cy="12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BadBoy</a:t>
            </a:r>
            <a:r>
              <a:rPr lang="zh-CN" altLang="en-US" dirty="0" smtClean="0"/>
              <a:t>录制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10874424" cy="4908550"/>
          </a:xfrm>
        </p:spPr>
        <p:txBody>
          <a:bodyPr/>
          <a:lstStyle/>
          <a:p>
            <a:r>
              <a:rPr lang="zh-CN" altLang="en-US" sz="2400" dirty="0" smtClean="0"/>
              <a:t>过程：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New test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New step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录制、暂停按钮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File-export to </a:t>
            </a:r>
            <a:r>
              <a:rPr lang="en-US" altLang="zh-CN" sz="2400" dirty="0" err="1"/>
              <a:t>Jmeter</a:t>
            </a:r>
            <a:endParaRPr lang="zh-CN" altLang="en-US" sz="2400" dirty="0"/>
          </a:p>
          <a:p>
            <a:r>
              <a:rPr lang="zh-CN" altLang="en-US" sz="2400" dirty="0" smtClean="0"/>
              <a:t>注意点：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BadBoy</a:t>
            </a:r>
            <a:r>
              <a:rPr lang="zh-CN" altLang="en-US" sz="2400" dirty="0" smtClean="0"/>
              <a:t>录制并导出成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jmx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的脚本，导入到</a:t>
            </a: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后，需要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step1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2064" y="1305454"/>
            <a:ext cx="4538670" cy="4427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8150" y="1504950"/>
            <a:ext cx="9258250" cy="17912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自带</a:t>
            </a:r>
            <a:r>
              <a:rPr lang="en-US" altLang="zh-CN" sz="2400" dirty="0" smtClean="0"/>
              <a:t>http proxy server</a:t>
            </a:r>
            <a:r>
              <a:rPr lang="zh-CN" altLang="en-US" sz="2400" dirty="0" smtClean="0"/>
              <a:t>，支持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协议脚本录制。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第一步：启动</a:t>
            </a: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后，</a:t>
            </a:r>
            <a:r>
              <a:rPr lang="zh-CN" altLang="zh-CN" sz="2400" dirty="0" smtClean="0"/>
              <a:t>右键点击测试计划（</a:t>
            </a:r>
            <a:r>
              <a:rPr lang="en-US" altLang="zh-CN" sz="2400" dirty="0" smtClean="0"/>
              <a:t>Test Plan</a:t>
            </a:r>
            <a:r>
              <a:rPr lang="zh-CN" altLang="zh-CN" sz="2400" dirty="0" smtClean="0"/>
              <a:t>）添加</a:t>
            </a:r>
            <a:r>
              <a:rPr lang="en-US" altLang="zh-CN" sz="2400" dirty="0" smtClean="0"/>
              <a:t>Threads-Threads Group</a:t>
            </a:r>
            <a:r>
              <a:rPr lang="zh-CN" altLang="zh-CN" sz="2400" dirty="0" smtClean="0"/>
              <a:t>（线程组）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5480" y="3062267"/>
            <a:ext cx="6332295" cy="323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代理服务器录制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代理服务器录制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38150" y="1504950"/>
            <a:ext cx="889821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第二步：右键点击工作台、添加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非测试元件</a:t>
            </a:r>
            <a:r>
              <a:rPr lang="en-US" altLang="zh-CN" sz="2400" dirty="0" smtClean="0"/>
              <a:t>-HTTP</a:t>
            </a:r>
            <a:r>
              <a:rPr lang="zh-CN" altLang="en-US" sz="2400" dirty="0" smtClean="0"/>
              <a:t>代理服务器（</a:t>
            </a:r>
            <a:r>
              <a:rPr lang="en-US" altLang="zh-CN" sz="2400" dirty="0" smtClean="0"/>
              <a:t>HTTP Proxy Server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7" name="图片 6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2637" y="2816065"/>
            <a:ext cx="5976664" cy="345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代理服务器录制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38150" y="1504950"/>
            <a:ext cx="819150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第三步：设置</a:t>
            </a:r>
            <a:r>
              <a:rPr lang="en-US" altLang="zh-CN" sz="2400" dirty="0" smtClean="0"/>
              <a:t>Http</a:t>
            </a:r>
            <a:r>
              <a:rPr lang="zh-CN" altLang="en-US" sz="2400" dirty="0" smtClean="0">
                <a:latin typeface="+mj-ea"/>
                <a:ea typeface="+mj-ea"/>
              </a:rPr>
              <a:t>代理服务器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2132856"/>
            <a:ext cx="9185717" cy="3888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</a:t>
            </a:r>
            <a:r>
              <a:rPr lang="zh-CN" altLang="en-US" dirty="0" smtClean="0"/>
              <a:t>服务器的细节设置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10298360" cy="4908550"/>
          </a:xfrm>
        </p:spPr>
        <p:txBody>
          <a:bodyPr/>
          <a:lstStyle/>
          <a:p>
            <a:pPr latinLnBrk="1">
              <a:lnSpc>
                <a:spcPct val="150000"/>
              </a:lnSpc>
            </a:pPr>
            <a:r>
              <a:rPr lang="zh-CN" altLang="zh-CN" sz="2000" b="1" dirty="0"/>
              <a:t>名称</a:t>
            </a:r>
            <a:r>
              <a:rPr lang="zh-CN" altLang="zh-CN" sz="2000" dirty="0"/>
              <a:t>：代理服务器的名字，默认即可。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r>
              <a:rPr lang="zh-CN" altLang="zh-CN" sz="2000" b="1" dirty="0"/>
              <a:t>端口</a:t>
            </a:r>
            <a:r>
              <a:rPr lang="zh-CN" altLang="zh-CN" sz="2000" dirty="0"/>
              <a:t>：代理服务器的端口，默认</a:t>
            </a:r>
            <a:r>
              <a:rPr lang="zh-CN" altLang="zh-CN" sz="2000" dirty="0" smtClean="0"/>
              <a:t>是</a:t>
            </a:r>
            <a:r>
              <a:rPr lang="en-US" altLang="zh-CN" sz="2000" dirty="0" smtClean="0"/>
              <a:t>8888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如果被占用，可以换一个未被使用的端口</a:t>
            </a:r>
            <a:endParaRPr lang="zh-CN" altLang="zh-CN" sz="2000" dirty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zh-CN" dirty="0" smtClean="0"/>
              <a:t>在</a:t>
            </a:r>
            <a:r>
              <a:rPr lang="zh-CN" altLang="zh-CN" dirty="0"/>
              <a:t>命令提示符里面输入</a:t>
            </a:r>
            <a:r>
              <a:rPr lang="en-US" altLang="zh-CN" dirty="0" err="1"/>
              <a:t>netstat</a:t>
            </a:r>
            <a:r>
              <a:rPr lang="en-US" altLang="zh-CN" dirty="0"/>
              <a:t> –an</a:t>
            </a:r>
            <a:r>
              <a:rPr lang="zh-CN" altLang="zh-CN" dirty="0"/>
              <a:t>可以查看本机当前被使用的端口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atinLnBrk="1">
              <a:lnSpc>
                <a:spcPct val="150000"/>
              </a:lnSpc>
            </a:pPr>
            <a:r>
              <a:rPr lang="zh-CN" altLang="zh-CN" sz="2000" dirty="0"/>
              <a:t>目标控制器：录制的脚本存放的位置，这里选择之前创建好的线程</a:t>
            </a:r>
            <a:r>
              <a:rPr lang="zh-CN" altLang="zh-CN" sz="2000" dirty="0" smtClean="0"/>
              <a:t>组</a:t>
            </a: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r>
              <a:rPr lang="zh-CN" altLang="zh-CN" sz="2000" dirty="0"/>
              <a:t>分组：对于录制的</a:t>
            </a:r>
            <a:r>
              <a:rPr lang="en-US" altLang="zh-CN" sz="2000" dirty="0"/>
              <a:t>samplers</a:t>
            </a:r>
            <a:r>
              <a:rPr lang="zh-CN" altLang="zh-CN" sz="2000" dirty="0"/>
              <a:t>是否分组，怎么控制分组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r>
              <a:rPr lang="zh-CN" altLang="zh-CN" sz="2000" dirty="0"/>
              <a:t>记录</a:t>
            </a:r>
            <a:r>
              <a:rPr lang="en-US" altLang="zh-CN" sz="2000" dirty="0"/>
              <a:t>HTTP</a:t>
            </a:r>
            <a:r>
              <a:rPr lang="zh-CN" altLang="zh-CN" sz="2000" dirty="0"/>
              <a:t>信息头：是否自动记录并生成</a:t>
            </a:r>
            <a:r>
              <a:rPr lang="en-US" altLang="zh-CN" sz="2000" dirty="0"/>
              <a:t>http header</a:t>
            </a:r>
            <a:r>
              <a:rPr lang="zh-CN" altLang="zh-CN" sz="2000" dirty="0"/>
              <a:t>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r>
              <a:rPr lang="zh-CN" altLang="zh-CN" sz="2000" dirty="0"/>
              <a:t>添加断言：是否添加空白的断言步骤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r>
              <a:rPr lang="en-US" altLang="zh-CN" sz="2000" dirty="0" err="1"/>
              <a:t>REgex</a:t>
            </a:r>
            <a:r>
              <a:rPr lang="en-US" altLang="zh-CN" sz="2000" dirty="0"/>
              <a:t> matching</a:t>
            </a:r>
            <a:r>
              <a:rPr lang="zh-CN" altLang="zh-CN" sz="2000" dirty="0"/>
              <a:t>：替换变量的时候是否使用正则表达式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endParaRPr lang="zh-CN" altLang="zh-CN" sz="2000" dirty="0"/>
          </a:p>
          <a:p>
            <a:pPr latinLnBrk="1">
              <a:lnSpc>
                <a:spcPct val="150000"/>
              </a:lnSpc>
            </a:pP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endParaRPr lang="zh-CN" altLang="zh-CN" sz="2000" b="1" dirty="0"/>
          </a:p>
          <a:p>
            <a:pPr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代理服务器的细节设置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25538"/>
            <a:ext cx="11018440" cy="5471814"/>
          </a:xfrm>
        </p:spPr>
        <p:txBody>
          <a:bodyPr/>
          <a:lstStyle/>
          <a:p>
            <a:pPr latinLnBrk="1">
              <a:lnSpc>
                <a:spcPct val="150000"/>
              </a:lnSpc>
            </a:pPr>
            <a:r>
              <a:rPr lang="en-US" altLang="zh-CN" sz="2000" b="1" dirty="0" smtClean="0"/>
              <a:t>Http </a:t>
            </a:r>
            <a:r>
              <a:rPr lang="en-US" altLang="zh-CN" sz="2000" b="1" dirty="0"/>
              <a:t>sampler settings</a:t>
            </a:r>
            <a:r>
              <a:rPr lang="zh-CN" altLang="zh-CN" sz="2000" b="1" dirty="0"/>
              <a:t>：</a:t>
            </a:r>
            <a:r>
              <a:rPr lang="zh-CN" altLang="zh-CN" sz="2000" dirty="0"/>
              <a:t>指定</a:t>
            </a:r>
            <a:r>
              <a:rPr lang="en-US" altLang="zh-CN" sz="2000" dirty="0"/>
              <a:t>http sampler</a:t>
            </a:r>
            <a:r>
              <a:rPr lang="zh-CN" altLang="zh-CN" sz="2000" dirty="0"/>
              <a:t>的设置</a:t>
            </a:r>
            <a:endParaRPr lang="zh-CN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Type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指定请求的模拟方式</a:t>
            </a:r>
            <a:r>
              <a:rPr lang="zh-CN" altLang="zh-CN" dirty="0" smtClean="0"/>
              <a:t>，</a:t>
            </a:r>
            <a:r>
              <a:rPr lang="zh-CN" altLang="zh-CN" dirty="0"/>
              <a:t>默认是</a:t>
            </a:r>
            <a:r>
              <a:rPr lang="en-US" altLang="zh-CN" dirty="0"/>
              <a:t>java</a:t>
            </a:r>
            <a:r>
              <a:rPr lang="zh-CN" altLang="zh-CN" dirty="0"/>
              <a:t>的，可以选择</a:t>
            </a:r>
            <a:r>
              <a:rPr lang="en-US" altLang="zh-CN" dirty="0"/>
              <a:t>httpclient4</a:t>
            </a:r>
            <a:r>
              <a:rPr lang="zh-CN" altLang="zh-CN" dirty="0"/>
              <a:t>（</a:t>
            </a:r>
            <a:r>
              <a:rPr lang="en-US" altLang="zh-CN" dirty="0"/>
              <a:t>httpclient3.1</a:t>
            </a:r>
            <a:r>
              <a:rPr lang="zh-CN" altLang="zh-CN" dirty="0"/>
              <a:t>基本不使用了。</a:t>
            </a:r>
            <a:r>
              <a:rPr lang="en-US" altLang="zh-CN" dirty="0"/>
              <a:t>	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自动重定向：是否启用自动重定向，当发生重定向的时候，不会生成脚本。一般</a:t>
            </a:r>
            <a:r>
              <a:rPr lang="en-US" altLang="zh-CN" dirty="0"/>
              <a:t>java</a:t>
            </a:r>
            <a:r>
              <a:rPr lang="zh-CN" altLang="zh-CN" dirty="0"/>
              <a:t>类型的</a:t>
            </a:r>
            <a:r>
              <a:rPr lang="en-US" altLang="zh-CN" dirty="0"/>
              <a:t>http</a:t>
            </a:r>
            <a:r>
              <a:rPr lang="zh-CN" altLang="zh-CN" dirty="0"/>
              <a:t>请求只有</a:t>
            </a:r>
            <a:r>
              <a:rPr lang="en-US" altLang="zh-CN" dirty="0"/>
              <a:t>get</a:t>
            </a:r>
            <a:r>
              <a:rPr lang="zh-CN" altLang="zh-CN" dirty="0"/>
              <a:t>和</a:t>
            </a:r>
            <a:r>
              <a:rPr lang="en-US" altLang="zh-CN" dirty="0"/>
              <a:t>head</a:t>
            </a:r>
            <a:r>
              <a:rPr lang="zh-CN" altLang="zh-CN" dirty="0"/>
              <a:t>方法才使用自动重定向，而在</a:t>
            </a:r>
            <a:r>
              <a:rPr lang="en-US" altLang="zh-CN" dirty="0" err="1"/>
              <a:t>httpclient</a:t>
            </a:r>
            <a:r>
              <a:rPr lang="zh-CN" altLang="zh-CN" dirty="0"/>
              <a:t>类型中，</a:t>
            </a:r>
            <a:r>
              <a:rPr lang="en-US" altLang="zh-CN" dirty="0"/>
              <a:t>post</a:t>
            </a:r>
            <a:r>
              <a:rPr lang="zh-CN" altLang="zh-CN" dirty="0"/>
              <a:t>和</a:t>
            </a:r>
            <a:r>
              <a:rPr lang="en-US" altLang="zh-CN" dirty="0"/>
              <a:t>put</a:t>
            </a:r>
            <a:r>
              <a:rPr lang="zh-CN" altLang="zh-CN" dirty="0"/>
              <a:t>方法也可以使用自动</a:t>
            </a:r>
            <a:r>
              <a:rPr lang="zh-CN" altLang="zh-CN" dirty="0" smtClean="0"/>
              <a:t>重定向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跟随重定向：是否启用跟随重定向</a:t>
            </a:r>
            <a:r>
              <a:rPr lang="zh-CN" altLang="zh-CN" dirty="0" smtClean="0"/>
              <a:t>，指</a:t>
            </a:r>
            <a:r>
              <a:rPr lang="zh-CN" altLang="zh-CN" dirty="0"/>
              <a:t>发生重定向时，会生成</a:t>
            </a:r>
            <a:r>
              <a:rPr lang="en-US" altLang="zh-CN" dirty="0"/>
              <a:t>sampler</a:t>
            </a:r>
            <a:r>
              <a:rPr lang="zh-CN" altLang="zh-CN" dirty="0"/>
              <a:t>请求，即生成脚本。</a:t>
            </a:r>
            <a:endParaRPr lang="zh-CN" altLang="zh-CN" dirty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UseKeepAlive</a:t>
            </a:r>
            <a:r>
              <a:rPr lang="zh-CN" altLang="zh-CN" dirty="0"/>
              <a:t>：在头文件里面添加</a:t>
            </a:r>
            <a:r>
              <a:rPr lang="en-US" altLang="zh-CN" dirty="0" err="1"/>
              <a:t>KeepAlive</a:t>
            </a:r>
            <a:r>
              <a:rPr lang="zh-CN" altLang="zh-CN" dirty="0"/>
              <a:t>属性。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从</a:t>
            </a:r>
            <a:r>
              <a:rPr lang="en-US" altLang="zh-CN" dirty="0"/>
              <a:t>HTML</a:t>
            </a:r>
            <a:r>
              <a:rPr lang="zh-CN" altLang="zh-CN" dirty="0"/>
              <a:t>文件中获取所有内含的资源：获取除了</a:t>
            </a:r>
            <a:r>
              <a:rPr lang="en-US" altLang="zh-CN" dirty="0"/>
              <a:t>html</a:t>
            </a:r>
            <a:r>
              <a:rPr lang="zh-CN" altLang="zh-CN" dirty="0"/>
              <a:t>页面外所有内含的资源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包括</a:t>
            </a:r>
            <a:r>
              <a:rPr lang="zh-CN" altLang="zh-CN" dirty="0"/>
              <a:t>图片等。一般不勾</a:t>
            </a:r>
            <a:r>
              <a:rPr lang="zh-CN" altLang="zh-CN" dirty="0" smtClean="0"/>
              <a:t>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代理服务器的细节设置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70000"/>
            <a:ext cx="10730409" cy="4908550"/>
          </a:xfrm>
        </p:spPr>
        <p:txBody>
          <a:bodyPr/>
          <a:lstStyle/>
          <a:p>
            <a:pPr latinLnBrk="1">
              <a:lnSpc>
                <a:spcPct val="150000"/>
              </a:lnSpc>
            </a:pPr>
            <a:r>
              <a:rPr lang="en-US" altLang="zh-CN" sz="2800" b="1" dirty="0" smtClean="0"/>
              <a:t>Content-type filter</a:t>
            </a:r>
            <a:r>
              <a:rPr lang="zh-CN" altLang="zh-CN" sz="2800" b="1" dirty="0" smtClean="0"/>
              <a:t>：</a:t>
            </a:r>
            <a:r>
              <a:rPr lang="zh-CN" altLang="zh-CN" sz="2800" dirty="0" smtClean="0"/>
              <a:t>对</a:t>
            </a:r>
            <a:r>
              <a:rPr lang="en-US" altLang="zh-CN" sz="2800" dirty="0" smtClean="0"/>
              <a:t>Content-type</a:t>
            </a:r>
            <a:r>
              <a:rPr lang="zh-CN" altLang="zh-CN" sz="2800" dirty="0" smtClean="0"/>
              <a:t>进行过滤，有两种过滤方式，一种是包含，一种是不包含。多个类型之间使用逗号分隔。</a:t>
            </a:r>
            <a:endParaRPr lang="zh-CN" altLang="zh-CN" sz="2800" dirty="0" smtClean="0"/>
          </a:p>
          <a:p>
            <a:pPr lvl="1" latinLnBrk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	</a:t>
            </a:r>
            <a:r>
              <a:rPr lang="zh-CN" altLang="zh-CN" sz="2400" dirty="0" smtClean="0"/>
              <a:t>比如只想录制到</a:t>
            </a:r>
            <a:r>
              <a:rPr lang="en-US" altLang="zh-CN" sz="2400" dirty="0" smtClean="0"/>
              <a:t>text/html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text/xml</a:t>
            </a:r>
            <a:r>
              <a:rPr lang="zh-CN" altLang="zh-CN" sz="2400" dirty="0" smtClean="0"/>
              <a:t>格式的</a:t>
            </a:r>
            <a:r>
              <a:rPr lang="en-US" altLang="zh-CN" sz="2400" dirty="0" smtClean="0"/>
              <a:t>content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457200" lvl="1" indent="0" latinLnBrk="1">
              <a:lnSpc>
                <a:spcPct val="10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则在</a:t>
            </a:r>
            <a:r>
              <a:rPr lang="en-US" altLang="zh-CN" sz="2400" dirty="0" smtClean="0"/>
              <a:t>include</a:t>
            </a:r>
            <a:r>
              <a:rPr lang="zh-CN" altLang="zh-CN" sz="2400" dirty="0" smtClean="0"/>
              <a:t>里面输入“</a:t>
            </a:r>
            <a:r>
              <a:rPr lang="en-US" altLang="zh-CN" sz="2400" dirty="0" smtClean="0"/>
              <a:t>text/html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text/xml</a:t>
            </a:r>
            <a:r>
              <a:rPr lang="zh-CN" altLang="zh-CN" sz="2400" dirty="0" smtClean="0"/>
              <a:t>”</a:t>
            </a:r>
            <a:endParaRPr lang="en-US" altLang="zh-CN" dirty="0"/>
          </a:p>
          <a:p>
            <a:pPr marL="457200" lvl="1" indent="0" latinLnBrk="1">
              <a:lnSpc>
                <a:spcPct val="100000"/>
              </a:lnSpc>
              <a:buNone/>
            </a:pPr>
            <a:endParaRPr lang="zh-CN" altLang="zh-CN" dirty="0" smtClean="0"/>
          </a:p>
          <a:p>
            <a:pPr latinLnBrk="1">
              <a:lnSpc>
                <a:spcPct val="100000"/>
              </a:lnSpc>
            </a:pPr>
            <a:r>
              <a:rPr lang="zh-CN" altLang="zh-CN" sz="2800" dirty="0" smtClean="0"/>
              <a:t>包含模式</a:t>
            </a:r>
            <a:r>
              <a:rPr lang="en-US" altLang="zh-CN" sz="2800" dirty="0" smtClean="0"/>
              <a:t>:</a:t>
            </a:r>
            <a:r>
              <a:rPr lang="zh-CN" altLang="zh-CN" sz="2800" dirty="0" smtClean="0"/>
              <a:t>这里则是对于录制的请求的过滤，采用正则表达式的规则进行过滤，也分包含和不包含两种模式。</a:t>
            </a:r>
            <a:endParaRPr lang="en-US" altLang="zh-CN" sz="2800" dirty="0" smtClean="0"/>
          </a:p>
          <a:p>
            <a:pPr lvl="1" latinLnBrk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例如录制下来，有很多</a:t>
            </a:r>
            <a:r>
              <a:rPr lang="en-US" altLang="zh-CN" sz="2600" dirty="0" err="1" smtClean="0"/>
              <a:t>css</a:t>
            </a:r>
            <a:r>
              <a:rPr lang="zh-CN" altLang="en-US" sz="2600" dirty="0" smtClean="0"/>
              <a:t>，</a:t>
            </a:r>
            <a:r>
              <a:rPr lang="en-US" altLang="zh-CN" sz="2600" dirty="0" err="1" smtClean="0"/>
              <a:t>js</a:t>
            </a:r>
            <a:r>
              <a:rPr lang="zh-CN" altLang="en-US" sz="2600" dirty="0" smtClean="0"/>
              <a:t>，</a:t>
            </a:r>
            <a:r>
              <a:rPr lang="en-US" altLang="zh-CN" sz="2600" dirty="0" err="1" smtClean="0"/>
              <a:t>png</a:t>
            </a:r>
            <a:r>
              <a:rPr lang="zh-CN" altLang="en-US" sz="2600" dirty="0" smtClean="0"/>
              <a:t>等请求内容，想要过滤掉，可以在排除模式中添加：</a:t>
            </a:r>
            <a:r>
              <a:rPr lang="en-US" altLang="zh-CN" sz="2800" dirty="0" smtClean="0">
                <a:solidFill>
                  <a:schemeClr val="accent1"/>
                </a:solidFill>
              </a:rPr>
              <a:t>.*\.</a:t>
            </a:r>
            <a:r>
              <a:rPr lang="en-US" altLang="zh-CN" sz="2800" dirty="0" err="1">
                <a:solidFill>
                  <a:schemeClr val="accent1"/>
                </a:solidFill>
              </a:rPr>
              <a:t>css</a:t>
            </a:r>
            <a:r>
              <a:rPr lang="en-US" altLang="zh-CN" sz="2800" dirty="0">
                <a:solidFill>
                  <a:schemeClr val="accent1"/>
                </a:solidFill>
              </a:rPr>
              <a:t>.*</a:t>
            </a:r>
            <a:endParaRPr lang="zh-CN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84200" y="1628800"/>
            <a:ext cx="10922000" cy="4600575"/>
          </a:xfrm>
        </p:spPr>
        <p:txBody>
          <a:bodyPr/>
          <a:lstStyle/>
          <a:p>
            <a:pPr marL="285750" indent="-285750" eaLnBrk="1" hangingPunct="1"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Apache </a:t>
            </a:r>
            <a:r>
              <a:rPr lang="en-US" altLang="zh-CN" sz="28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JMeter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Apache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组织开发的基于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的压力测试工具，同时又是一款接口测试</a:t>
            </a:r>
            <a:r>
              <a:rPr lang="zh-CN" altLang="zh-CN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工具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kumimoji="1" lang="en-US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eaLnBrk="1" hangingPunct="1">
              <a:defRPr/>
            </a:pPr>
            <a:endParaRPr kumimoji="1" lang="zh-CN" altLang="zh-CN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eaLnBrk="1" hangingPunct="1"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JMeter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可以用于对服务器、网络或者对象模拟巨大的负载，来自不同压力类别下测试他们的强度和分析整体性能；</a:t>
            </a:r>
            <a:endParaRPr lang="en-US" altLang="zh-CN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zh-CN" altLang="zh-CN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eaLnBrk="1" hangingPunct="1">
              <a:defRPr/>
            </a:pPr>
            <a:r>
              <a:rPr lang="en-US" altLang="zh-CN" sz="28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JMeter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能够对于应用程序做功能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回归测试，通过创建带有断言的脚本来验证你的程序返回了你期望</a:t>
            </a:r>
            <a:r>
              <a:rPr lang="zh-CN" altLang="zh-CN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结果</a:t>
            </a:r>
            <a:r>
              <a:rPr lang="zh-CN" altLang="zh-CN" sz="28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；</a:t>
            </a:r>
            <a:endParaRPr lang="zh-CN" altLang="zh-CN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endParaRPr lang="zh-CN" altLang="zh-CN" sz="28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代理服务器的细节设置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lnSpc>
                <a:spcPct val="150000"/>
              </a:lnSpc>
            </a:pPr>
            <a:r>
              <a:rPr lang="zh-CN" altLang="zh-CN" sz="2400" dirty="0"/>
              <a:t>启动：启动</a:t>
            </a:r>
            <a:r>
              <a:rPr lang="en-US" altLang="zh-CN" sz="2400" dirty="0"/>
              <a:t>http </a:t>
            </a:r>
            <a:r>
              <a:rPr lang="zh-CN" altLang="zh-CN" sz="2400" dirty="0"/>
              <a:t>代理服务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当弹</a:t>
            </a:r>
            <a:r>
              <a:rPr lang="zh-CN" altLang="en-US" dirty="0" smtClean="0"/>
              <a:t>出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证书时，点击“ 确定 ”即可。</a:t>
            </a:r>
            <a:endParaRPr lang="zh-CN" altLang="zh-CN" dirty="0"/>
          </a:p>
          <a:p>
            <a:pPr latinLnBrk="1">
              <a:lnSpc>
                <a:spcPct val="150000"/>
              </a:lnSpc>
            </a:pPr>
            <a:r>
              <a:rPr lang="zh-CN" altLang="zh-CN" sz="2400" dirty="0"/>
              <a:t>停止：停止</a:t>
            </a:r>
            <a:r>
              <a:rPr lang="en-US" altLang="zh-CN" sz="2400" dirty="0"/>
              <a:t>http</a:t>
            </a:r>
            <a:r>
              <a:rPr lang="zh-CN" altLang="zh-CN" sz="2400" dirty="0"/>
              <a:t>代理服务。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重启：重启</a:t>
            </a:r>
            <a:r>
              <a:rPr lang="en-US" altLang="zh-CN" sz="2400" dirty="0"/>
              <a:t>http</a:t>
            </a:r>
            <a:r>
              <a:rPr lang="zh-CN" altLang="zh-CN" sz="2400" dirty="0"/>
              <a:t>代理服务。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307" y="2564904"/>
            <a:ext cx="6385147" cy="27884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8150" y="1504950"/>
            <a:ext cx="9042226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第四步：浏览器设置</a:t>
            </a:r>
            <a:endParaRPr lang="en-US" altLang="zh-CN" sz="2400" dirty="0" smtClean="0"/>
          </a:p>
          <a:p>
            <a:pPr latinLnBrk="1">
              <a:lnSpc>
                <a:spcPct val="100000"/>
              </a:lnSpc>
            </a:pPr>
            <a:r>
              <a:rPr lang="zh-CN" altLang="zh-CN" sz="2000" dirty="0" smtClean="0"/>
              <a:t>选中代理服务器的为</a:t>
            </a:r>
            <a:r>
              <a:rPr lang="en-US" altLang="zh-CN" sz="2000" dirty="0" smtClean="0"/>
              <a:t>LAN</a:t>
            </a:r>
            <a:r>
              <a:rPr lang="zh-CN" altLang="zh-CN" sz="2000" dirty="0" smtClean="0"/>
              <a:t>使用代理服务器。</a:t>
            </a:r>
            <a:endParaRPr lang="zh-CN" altLang="zh-CN" sz="2000" dirty="0" smtClean="0"/>
          </a:p>
          <a:p>
            <a:pPr>
              <a:lnSpc>
                <a:spcPct val="100000"/>
              </a:lnSpc>
            </a:pPr>
            <a:r>
              <a:rPr lang="zh-CN" altLang="zh-CN" sz="2000" dirty="0" smtClean="0"/>
              <a:t>配置地址为</a:t>
            </a:r>
            <a:r>
              <a:rPr lang="en-US" altLang="zh-CN" sz="2000" dirty="0" err="1" smtClean="0"/>
              <a:t>localhost</a:t>
            </a:r>
            <a:r>
              <a:rPr lang="zh-CN" altLang="zh-CN" sz="2000" dirty="0" smtClean="0"/>
              <a:t>或者</a:t>
            </a:r>
            <a:r>
              <a:rPr lang="en-US" altLang="zh-CN" sz="2000" dirty="0" smtClean="0"/>
              <a:t>127.0.0.1</a:t>
            </a:r>
            <a:r>
              <a:rPr lang="zh-CN" altLang="zh-CN" sz="2000" dirty="0" smtClean="0"/>
              <a:t>，端口为</a:t>
            </a:r>
            <a:r>
              <a:rPr lang="en-US" altLang="zh-CN" sz="2000" dirty="0" smtClean="0"/>
              <a:t>8888</a:t>
            </a:r>
            <a:r>
              <a:rPr lang="zh-CN" altLang="zh-CN" sz="2000" dirty="0" smtClean="0"/>
              <a:t>（端口</a:t>
            </a:r>
            <a:r>
              <a:rPr lang="zh-CN" altLang="en-US" sz="2000" dirty="0" smtClean="0"/>
              <a:t>号</a:t>
            </a:r>
            <a:r>
              <a:rPr lang="zh-CN" altLang="zh-CN" sz="2000" dirty="0" smtClean="0"/>
              <a:t>与</a:t>
            </a:r>
            <a:r>
              <a:rPr lang="en-US" altLang="zh-CN" sz="2000" dirty="0" err="1" smtClean="0"/>
              <a:t>Jmeter</a:t>
            </a:r>
            <a:r>
              <a:rPr lang="zh-CN" altLang="zh-CN" sz="2000" dirty="0" smtClean="0"/>
              <a:t>中</a:t>
            </a:r>
            <a:r>
              <a:rPr lang="en-US" altLang="zh-CN" sz="2000" dirty="0" smtClean="0"/>
              <a:t>http proxy server</a:t>
            </a:r>
            <a:r>
              <a:rPr lang="zh-CN" altLang="zh-CN" sz="2000" dirty="0" smtClean="0"/>
              <a:t>设置的端口保持一致）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/>
              <a:t>代理服务器录制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784" y="2957598"/>
            <a:ext cx="3517559" cy="3648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代理服务器录制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10370368" cy="4908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第五步</a:t>
            </a:r>
            <a:r>
              <a:rPr lang="en-US" altLang="zh-CN" sz="2400" dirty="0"/>
              <a:t>:</a:t>
            </a:r>
            <a:r>
              <a:rPr lang="zh-CN" altLang="en-US" sz="2400" dirty="0"/>
              <a:t>在浏览器中进行相应的业务操作，就可以看到在</a:t>
            </a:r>
            <a:r>
              <a:rPr lang="en-US" altLang="zh-CN" sz="2400" dirty="0" err="1"/>
              <a:t>Jmeter</a:t>
            </a:r>
            <a:r>
              <a:rPr lang="zh-CN" altLang="en-US" sz="2400" dirty="0"/>
              <a:t>的线程组下面新增了很多请求。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使用代理模式，最好添加上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管理器。</a:t>
            </a:r>
            <a:r>
              <a:rPr lang="en-US" altLang="zh-CN" sz="2400" dirty="0"/>
              <a:t>HTTP Cookie </a:t>
            </a:r>
            <a:r>
              <a:rPr lang="en-US" altLang="zh-CN" sz="2400" dirty="0" smtClean="0"/>
              <a:t>Manager</a:t>
            </a:r>
            <a:r>
              <a:rPr lang="zh-CN" altLang="en-US" sz="2400" dirty="0"/>
              <a:t>可以自动储存服务器发送给客户端的所有</a:t>
            </a:r>
            <a:r>
              <a:rPr lang="en-US" altLang="zh-CN" sz="2400" dirty="0"/>
              <a:t>Cookie</a:t>
            </a:r>
            <a:r>
              <a:rPr lang="zh-CN" altLang="en-US" sz="2400" dirty="0"/>
              <a:t>，并在发送请求时附加上合适的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752" y="3677333"/>
            <a:ext cx="5763020" cy="3044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HTTP</a:t>
            </a:r>
            <a:r>
              <a:rPr lang="zh-CN" altLang="en-US" sz="2800" dirty="0"/>
              <a:t>协议的系统我们可以通过录制的方式来生成原始脚本。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但是对于一些不能进行录制的系统，我们就需要根据对应的协议类型选择合适的取样器（</a:t>
            </a:r>
            <a:r>
              <a:rPr lang="en-US" altLang="zh-CN" sz="2800" dirty="0"/>
              <a:t>sampler</a:t>
            </a:r>
            <a:r>
              <a:rPr lang="zh-CN" altLang="en-US" sz="2800" dirty="0"/>
              <a:t>），手动编写对应的请求，实现模拟数据发送的效果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演示手动编写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线程</a:t>
            </a:r>
            <a:r>
              <a:rPr lang="zh-CN" altLang="en-US" sz="2800" dirty="0" smtClean="0"/>
              <a:t>组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取样器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察看结果树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参数化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84200" y="1430338"/>
            <a:ext cx="10922000" cy="4613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   三种参数化方式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前置处理器参数化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TW" altLang="zh-CN" sz="2400" dirty="0"/>
              <a:t>通过</a:t>
            </a:r>
            <a:r>
              <a:rPr lang="en-US" altLang="zh-CN" sz="2400" dirty="0"/>
              <a:t>CSV Data Set </a:t>
            </a:r>
            <a:r>
              <a:rPr lang="en-US" altLang="zh-CN" sz="2400" dirty="0" err="1"/>
              <a:t>Config</a:t>
            </a:r>
            <a:r>
              <a:rPr lang="en-US" altLang="zh-CN" sz="2400" dirty="0"/>
              <a:t> </a:t>
            </a:r>
            <a:r>
              <a:rPr lang="zh-TW" altLang="zh-CN" sz="2400" dirty="0"/>
              <a:t>参数化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CN" sz="2400" dirty="0"/>
              <a:t>借助函数助手方式采用随机参数化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通过前置处理器参数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实例：论坛多用户登录。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err="1" smtClean="0"/>
              <a:t>Badboy</a:t>
            </a:r>
            <a:r>
              <a:rPr lang="zh-CN" altLang="en-US" dirty="0" smtClean="0"/>
              <a:t>录制论坛登陆的脚本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</a:t>
            </a:r>
            <a:r>
              <a:rPr lang="zh-CN" altLang="en-US" dirty="0"/>
              <a:t>置处理器 </a:t>
            </a:r>
            <a:r>
              <a:rPr lang="en-US" altLang="zh-CN" dirty="0" smtClean="0"/>
              <a:t>- </a:t>
            </a:r>
            <a:r>
              <a:rPr lang="zh-CN" altLang="en-US" dirty="0"/>
              <a:t>用户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设置参数：添加变量和用户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在脚本中用参数替代文本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设置循环次数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添加“察看结果树”并运行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3912" y="1150690"/>
            <a:ext cx="6752381" cy="43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/>
              <a:t>通过</a:t>
            </a:r>
            <a:r>
              <a:rPr lang="en-US" altLang="zh-CN" dirty="0"/>
              <a:t>CSV Data Set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TW" altLang="zh-CN" dirty="0"/>
              <a:t>参数</a:t>
            </a:r>
            <a:r>
              <a:rPr lang="zh-TW" altLang="zh-CN" dirty="0" smtClean="0"/>
              <a:t>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实例：论坛多用户登录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 err="1"/>
              <a:t>Badboy</a:t>
            </a:r>
            <a:r>
              <a:rPr lang="zh-CN" altLang="en-US" sz="2400" dirty="0"/>
              <a:t>录制论坛登陆的</a:t>
            </a:r>
            <a:r>
              <a:rPr lang="zh-CN" altLang="en-US" sz="2400" dirty="0" smtClean="0"/>
              <a:t>脚本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导入</a:t>
            </a:r>
            <a:r>
              <a:rPr lang="en-US" altLang="zh-CN" sz="2400" dirty="0" err="1" smtClean="0"/>
              <a:t>Jmeter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制作含有三组登录名和密码的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添加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配置元件</a:t>
            </a:r>
            <a:r>
              <a:rPr lang="en-US" altLang="zh-CN" sz="2400" dirty="0" smtClean="0"/>
              <a:t>-CSV Data Set </a:t>
            </a:r>
            <a:r>
              <a:rPr lang="en-US" altLang="zh-CN" sz="2400" dirty="0" err="1" smtClean="0"/>
              <a:t>config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设置参数：添加变量和</a:t>
            </a:r>
            <a:r>
              <a:rPr lang="zh-CN" altLang="en-US" sz="2400" dirty="0" smtClean="0"/>
              <a:t>用户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在脚本中用参数替代</a:t>
            </a:r>
            <a:r>
              <a:rPr lang="zh-CN" altLang="en-US" sz="2400" dirty="0" smtClean="0"/>
              <a:t>文本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设置循环</a:t>
            </a:r>
            <a:r>
              <a:rPr lang="zh-CN" altLang="en-US" sz="2400" dirty="0" smtClean="0"/>
              <a:t>次数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添加“察看结果树”并</a:t>
            </a:r>
            <a:r>
              <a:rPr lang="zh-CN" altLang="en-US" sz="2400" dirty="0" smtClean="0"/>
              <a:t>运行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6422" y="971839"/>
            <a:ext cx="4686794" cy="2433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22" y="3477394"/>
            <a:ext cx="5329808" cy="2803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/>
              <a:t>借助函数助手方式采用随机参数化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实例：在论坛中使用随机内容发帖</a:t>
            </a:r>
            <a:endParaRPr lang="en-US" altLang="zh-CN" sz="2400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dirty="0" err="1"/>
              <a:t>Badboy</a:t>
            </a:r>
            <a:r>
              <a:rPr lang="zh-CN" altLang="en-US" sz="2400" dirty="0"/>
              <a:t>录制</a:t>
            </a:r>
            <a:r>
              <a:rPr lang="zh-CN" altLang="en-US" sz="2400" dirty="0" smtClean="0"/>
              <a:t>论坛</a:t>
            </a:r>
            <a:r>
              <a:rPr lang="zh-CN" altLang="en-US" sz="2400" dirty="0"/>
              <a:t>发帖</a:t>
            </a:r>
            <a:r>
              <a:rPr lang="zh-CN" altLang="en-US" sz="2400" dirty="0" smtClean="0"/>
              <a:t>的脚本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导入</a:t>
            </a:r>
            <a:r>
              <a:rPr lang="en-US" altLang="zh-CN" sz="2400" dirty="0" err="1" smtClean="0"/>
              <a:t>Jmeter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选项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函数助手对话框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设置</a:t>
            </a:r>
            <a:r>
              <a:rPr lang="en-US" altLang="zh-CN" sz="2400" dirty="0" err="1" smtClean="0"/>
              <a:t>RandomString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生成函数字符串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把论坛发贴的</a:t>
            </a:r>
            <a:r>
              <a:rPr lang="en-US" altLang="zh-CN" sz="2400" dirty="0" smtClean="0"/>
              <a:t>title</a:t>
            </a:r>
            <a:r>
              <a:rPr lang="zh-CN" altLang="en-US" sz="2400" dirty="0" smtClean="0"/>
              <a:t>替换成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函数字符串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7"/>
            </a:pPr>
            <a:r>
              <a:rPr lang="zh-CN" altLang="en-US" sz="2400" dirty="0"/>
              <a:t>设置循环次数。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 startAt="7"/>
            </a:pPr>
            <a:r>
              <a:rPr lang="zh-CN" altLang="en-US" sz="2400" dirty="0"/>
              <a:t>添加“察看结果树”并运行。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7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7"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904" y="2204864"/>
            <a:ext cx="6829199" cy="3231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9376" y="1185863"/>
            <a:ext cx="10922000" cy="4680520"/>
          </a:xfrm>
        </p:spPr>
        <p:txBody>
          <a:bodyPr/>
          <a:lstStyle/>
          <a:p>
            <a:pPr marL="285750" indent="-285750" eaLnBrk="1" hangingPunct="1">
              <a:lnSpc>
                <a:spcPct val="120000"/>
              </a:lnSpc>
              <a:defRPr/>
            </a:pPr>
            <a:r>
              <a:rPr lang="zh-CN" altLang="zh-CN" sz="2800" dirty="0" smtClean="0">
                <a:cs typeface="Times New Roman" panose="02020603050405020304" pitchFamily="18" charset="0"/>
              </a:rPr>
              <a:t>能够</a:t>
            </a:r>
            <a:r>
              <a:rPr lang="zh-CN" altLang="zh-CN" sz="2800" dirty="0"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cs typeface="Times New Roman" panose="02020603050405020304" pitchFamily="18" charset="0"/>
              </a:rPr>
              <a:t>HTTP</a:t>
            </a:r>
            <a:r>
              <a:rPr lang="zh-CN" altLang="zh-CN" sz="2800" dirty="0"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cs typeface="Times New Roman" panose="02020603050405020304" pitchFamily="18" charset="0"/>
              </a:rPr>
              <a:t>FTP</a:t>
            </a:r>
            <a:r>
              <a:rPr lang="zh-CN" altLang="zh-CN" sz="2800" dirty="0">
                <a:cs typeface="Times New Roman" panose="02020603050405020304" pitchFamily="18" charset="0"/>
              </a:rPr>
              <a:t>服务器进行压力和性能测试，也可以对于任何数据库进行同样的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测试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免费开源，纯</a:t>
            </a:r>
            <a:r>
              <a:rPr lang="en-US" altLang="zh-CN" sz="2800" dirty="0"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cs typeface="Times New Roman" panose="02020603050405020304" pitchFamily="18" charset="0"/>
              </a:rPr>
              <a:t>开发的性能测试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工具。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cs typeface="Times New Roman" panose="02020603050405020304" pitchFamily="18" charset="0"/>
              </a:rPr>
              <a:t>应用：静态</a:t>
            </a:r>
            <a:r>
              <a:rPr lang="zh-CN" altLang="en-US" sz="2800" dirty="0">
                <a:cs typeface="Times New Roman" panose="02020603050405020304" pitchFamily="18" charset="0"/>
              </a:rPr>
              <a:t>文件、应用程序接口、</a:t>
            </a:r>
            <a:r>
              <a:rPr lang="en-US" altLang="zh-CN" sz="2800" dirty="0"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cs typeface="Times New Roman" panose="02020603050405020304" pitchFamily="18" charset="0"/>
              </a:rPr>
              <a:t>对象、数据库、</a:t>
            </a:r>
            <a:r>
              <a:rPr lang="en-US" altLang="zh-CN" sz="2800" dirty="0">
                <a:cs typeface="Times New Roman" panose="02020603050405020304" pitchFamily="18" charset="0"/>
              </a:rPr>
              <a:t>FTP</a:t>
            </a:r>
            <a:r>
              <a:rPr lang="zh-CN" altLang="en-US" sz="2800" dirty="0">
                <a:cs typeface="Times New Roman" panose="02020603050405020304" pitchFamily="18" charset="0"/>
              </a:rPr>
              <a:t>服务器、邮件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服务器等。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defRPr/>
            </a:pPr>
            <a:r>
              <a:rPr lang="zh-CN" altLang="zh-CN" sz="2800" dirty="0" smtClean="0">
                <a:cs typeface="Times New Roman" panose="02020603050405020304" pitchFamily="18" charset="0"/>
              </a:rPr>
              <a:t>各种</a:t>
            </a:r>
            <a:r>
              <a:rPr lang="zh-CN" altLang="zh-CN" sz="2800" dirty="0">
                <a:cs typeface="Times New Roman" panose="02020603050405020304" pitchFamily="18" charset="0"/>
              </a:rPr>
              <a:t>负载统计表</a:t>
            </a:r>
            <a:r>
              <a:rPr lang="zh-CN" altLang="zh-CN" sz="2800" dirty="0" smtClean="0">
                <a:cs typeface="Times New Roman" panose="02020603050405020304" pitchFamily="18" charset="0"/>
              </a:rPr>
              <a:t>和计时器</a:t>
            </a:r>
            <a:r>
              <a:rPr lang="zh-CN" altLang="zh-CN" sz="2800" dirty="0">
                <a:cs typeface="Times New Roman" panose="02020603050405020304" pitchFamily="18" charset="0"/>
              </a:rPr>
              <a:t>可供选择；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defRPr/>
            </a:pPr>
            <a:r>
              <a:rPr lang="zh-CN" altLang="zh-CN" sz="2800" dirty="0" smtClean="0">
                <a:cs typeface="Times New Roman" panose="02020603050405020304" pitchFamily="18" charset="0"/>
              </a:rPr>
              <a:t>数据分析</a:t>
            </a:r>
            <a:r>
              <a:rPr lang="zh-CN" altLang="zh-CN" sz="2800" dirty="0">
                <a:cs typeface="Times New Roman" panose="02020603050405020304" pitchFamily="18" charset="0"/>
              </a:rPr>
              <a:t>和可视化插件提供了很好的可扩展性以及个性化；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作用：业务</a:t>
            </a:r>
            <a:r>
              <a:rPr lang="zh-CN" altLang="en-US" dirty="0"/>
              <a:t>包含</a:t>
            </a:r>
            <a:r>
              <a:rPr lang="zh-CN" altLang="en-US" dirty="0">
                <a:solidFill>
                  <a:schemeClr val="accent2"/>
                </a:solidFill>
              </a:rPr>
              <a:t>多个</a:t>
            </a:r>
            <a:r>
              <a:rPr lang="zh-CN" altLang="en-US" dirty="0"/>
              <a:t>请求</a:t>
            </a:r>
            <a:endParaRPr lang="zh-CN" altLang="en-US" dirty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逻辑控制器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事务控制器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监听器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聚合报告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观察聚合报告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7888" y="1270000"/>
            <a:ext cx="6536345" cy="3623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35360" y="1252290"/>
            <a:ext cx="10922000" cy="4613275"/>
          </a:xfrm>
        </p:spPr>
        <p:txBody>
          <a:bodyPr/>
          <a:lstStyle/>
          <a:p>
            <a:r>
              <a:rPr lang="zh-CN" altLang="en-US" sz="2400" dirty="0" smtClean="0"/>
              <a:t>作用：</a:t>
            </a:r>
            <a:r>
              <a:rPr lang="zh-CN" altLang="en-US" sz="2400" dirty="0"/>
              <a:t>“性能测试”理解为“</a:t>
            </a:r>
            <a:r>
              <a:rPr lang="zh-CN" altLang="en-US" sz="2400" dirty="0">
                <a:solidFill>
                  <a:schemeClr val="accent2"/>
                </a:solidFill>
              </a:rPr>
              <a:t>多用户</a:t>
            </a:r>
            <a:r>
              <a:rPr lang="zh-CN" altLang="en-US" sz="2400" dirty="0"/>
              <a:t>并发测试”，但真正的并发是不存在的，为了更真实的实现并发这感念</a:t>
            </a:r>
            <a:r>
              <a:rPr lang="zh-CN" altLang="en-US" sz="2400" dirty="0" smtClean="0"/>
              <a:t>，就需要在压力</a:t>
            </a:r>
            <a:r>
              <a:rPr lang="zh-CN" altLang="en-US" sz="2400" dirty="0"/>
              <a:t>的地方设置集合点</a:t>
            </a:r>
            <a:endParaRPr lang="en-US" altLang="zh-CN" sz="2400" dirty="0" smtClean="0"/>
          </a:p>
          <a:p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添加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定时器</a:t>
            </a:r>
            <a:r>
              <a:rPr lang="en-US" altLang="zh-CN" sz="2400" dirty="0" smtClean="0"/>
              <a:t>-Synchronizing Timer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设置集合点的人数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设置脚本循环次数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注意设置</a:t>
            </a:r>
            <a:r>
              <a:rPr lang="en-US" altLang="zh-CN" sz="2400" dirty="0" smtClean="0"/>
              <a:t>timeout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5768132" y="2554969"/>
            <a:ext cx="5760640" cy="2370659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检查点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584200" y="1430339"/>
            <a:ext cx="10922000" cy="5045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err="1" smtClean="0"/>
              <a:t>Jmeter</a:t>
            </a:r>
            <a:r>
              <a:rPr lang="zh-CN" altLang="en-US" sz="2400" dirty="0" smtClean="0"/>
              <a:t>中的常用检查点有：</a:t>
            </a:r>
            <a:endParaRPr lang="en-US" altLang="zh-CN" sz="2400" dirty="0"/>
          </a:p>
          <a:p>
            <a:pPr>
              <a:buFontTx/>
              <a:buNone/>
            </a:pPr>
            <a:endParaRPr lang="en-US" altLang="zh-CN" sz="2400" dirty="0"/>
          </a:p>
          <a:p>
            <a:r>
              <a:rPr lang="zh-TW" altLang="zh-CN" sz="2400" dirty="0" smtClean="0"/>
              <a:t>内容</a:t>
            </a:r>
            <a:r>
              <a:rPr lang="zh-TW" altLang="zh-CN" sz="2400" dirty="0"/>
              <a:t>检查断言</a:t>
            </a:r>
            <a:endParaRPr lang="en-US" altLang="zh-TW" sz="2400" dirty="0"/>
          </a:p>
          <a:p>
            <a:endParaRPr lang="en-US" altLang="zh-CN" sz="2400" dirty="0"/>
          </a:p>
          <a:p>
            <a:r>
              <a:rPr lang="zh-TW" altLang="zh-CN" sz="2400" dirty="0" smtClean="0"/>
              <a:t>断言</a:t>
            </a:r>
            <a:r>
              <a:rPr lang="zh-TW" altLang="zh-CN" sz="2400" dirty="0"/>
              <a:t>持续时间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CN" sz="2400" dirty="0"/>
              <a:t>断言结果大小 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83832" y="1221309"/>
            <a:ext cx="5217527" cy="449183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添加内容检查断言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70000"/>
            <a:ext cx="5472608" cy="4908550"/>
          </a:xfrm>
        </p:spPr>
        <p:txBody>
          <a:bodyPr/>
          <a:lstStyle/>
          <a:p>
            <a:r>
              <a:rPr lang="en-US" altLang="zh-CN" sz="2600" dirty="0" err="1" smtClean="0"/>
              <a:t>Jmeter</a:t>
            </a:r>
            <a:r>
              <a:rPr lang="zh-CN" altLang="en-US" sz="2600" dirty="0" smtClean="0"/>
              <a:t>中的检查点是</a:t>
            </a:r>
            <a:r>
              <a:rPr lang="zh-CN" altLang="en-US" sz="2600" dirty="0"/>
              <a:t>通过添加断言来完成的。 </a:t>
            </a:r>
            <a:endParaRPr lang="en-US" altLang="zh-CN" sz="2600" dirty="0" smtClean="0"/>
          </a:p>
          <a:p>
            <a:r>
              <a:rPr lang="zh-CN" altLang="en-US" sz="2600" dirty="0" smtClean="0"/>
              <a:t>实例：判断用户是否正确登陆论坛，检查用户登录后，有没有在论坛的首页出现用户名。</a:t>
            </a:r>
            <a:endParaRPr lang="en-US" altLang="zh-CN" sz="2600" dirty="0" smtClean="0"/>
          </a:p>
          <a:p>
            <a:r>
              <a:rPr lang="zh-CN" altLang="en-US" sz="2600" dirty="0" smtClean="0"/>
              <a:t>步骤：</a:t>
            </a:r>
            <a:endParaRPr lang="en-US" altLang="zh-CN" sz="2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600" dirty="0" smtClean="0"/>
              <a:t>将前置处理器（用户参数）参数化的脚本另存一份。</a:t>
            </a:r>
            <a:endParaRPr lang="en-US" altLang="zh-CN" sz="2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600" dirty="0" smtClean="0"/>
              <a:t>找到登陆后的页面请求，该页面包含了登陆成功后的用户名。</a:t>
            </a:r>
            <a:endParaRPr lang="en-US" altLang="zh-CN" sz="26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600" dirty="0" smtClean="0"/>
              <a:t>添加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断言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响应断言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012" y="1378618"/>
            <a:ext cx="5752381" cy="53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添加内容检查断言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168" y="1125538"/>
            <a:ext cx="10515600" cy="4908550"/>
          </a:xfrm>
        </p:spPr>
        <p:txBody>
          <a:bodyPr/>
          <a:lstStyle/>
          <a:p>
            <a:r>
              <a:rPr lang="zh-CN" altLang="en-US" sz="2600" dirty="0" smtClean="0"/>
              <a:t>步骤：</a:t>
            </a:r>
            <a:endParaRPr lang="en-US" altLang="zh-CN" sz="26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zh-CN" altLang="en-US" sz="2600" dirty="0" smtClean="0"/>
              <a:t>设置响应断言。</a:t>
            </a:r>
            <a:endParaRPr lang="en-US" altLang="zh-CN" sz="26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zh-CN" altLang="en-US" sz="2600" dirty="0" smtClean="0"/>
              <a:t>添加断言的结果检查</a:t>
            </a:r>
            <a:r>
              <a:rPr lang="en-US" altLang="zh-CN" sz="2600" dirty="0" smtClean="0"/>
              <a:t>: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/>
              <a:t> </a:t>
            </a:r>
            <a:r>
              <a:rPr lang="zh-CN" altLang="en-US" sz="2600" dirty="0" smtClean="0"/>
              <a:t>      添加</a:t>
            </a:r>
            <a:r>
              <a:rPr lang="en-US" altLang="zh-CN" sz="2600" dirty="0"/>
              <a:t>-</a:t>
            </a:r>
            <a:r>
              <a:rPr lang="zh-CN" altLang="en-US" sz="2600" dirty="0"/>
              <a:t>监听器</a:t>
            </a:r>
            <a:r>
              <a:rPr lang="en-US" altLang="zh-CN" sz="2600" dirty="0"/>
              <a:t>-</a:t>
            </a:r>
            <a:r>
              <a:rPr lang="zh-CN" altLang="en-US" sz="2600" dirty="0"/>
              <a:t>断言结果</a:t>
            </a:r>
            <a:endParaRPr lang="en-US" altLang="zh-CN" sz="2600" dirty="0"/>
          </a:p>
          <a:p>
            <a:pPr marL="457200" indent="-457200">
              <a:buFont typeface="+mj-ea"/>
              <a:buAutoNum type="circleNumDbPlain" startAt="6"/>
            </a:pPr>
            <a:r>
              <a:rPr lang="zh-CN" altLang="en-US" sz="2600" dirty="0" smtClean="0"/>
              <a:t>查看断言结果：观察对错表象。</a:t>
            </a:r>
            <a:r>
              <a:rPr lang="en-US" altLang="zh-CN" sz="2600" dirty="0" smtClean="0"/>
              <a:t>       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968" y="116632"/>
            <a:ext cx="6257143" cy="3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4372260"/>
            <a:ext cx="4733333" cy="22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断言响应字段的含义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966778"/>
            <a:ext cx="11090448" cy="49085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响应文本</a:t>
            </a:r>
            <a:r>
              <a:rPr lang="en-US" altLang="zh-CN" dirty="0"/>
              <a:t>: </a:t>
            </a:r>
            <a:r>
              <a:rPr lang="zh-CN" altLang="en-US" dirty="0"/>
              <a:t>服务器响应文本</a:t>
            </a:r>
            <a:r>
              <a:rPr lang="zh-CN" altLang="en-US" dirty="0" smtClean="0"/>
              <a:t>，普通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r>
              <a:rPr lang="zh-CN" altLang="en-US" dirty="0" smtClean="0"/>
              <a:t>，勾选。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Document(Text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解析的服务器</a:t>
            </a:r>
            <a:r>
              <a:rPr lang="zh-CN" altLang="en-US" dirty="0"/>
              <a:t>响应内容</a:t>
            </a:r>
            <a:r>
              <a:rPr lang="zh-CN" altLang="en-US" dirty="0" smtClean="0"/>
              <a:t>，若普通</a:t>
            </a:r>
            <a:r>
              <a:rPr lang="en-US" altLang="zh-CN" dirty="0"/>
              <a:t>http</a:t>
            </a:r>
            <a:r>
              <a:rPr lang="zh-CN" altLang="en-US" dirty="0"/>
              <a:t>请求，不要选择这个。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 err="1" smtClean="0"/>
              <a:t>url</a:t>
            </a:r>
            <a:r>
              <a:rPr lang="zh-CN" altLang="en-US" dirty="0"/>
              <a:t>样本</a:t>
            </a:r>
            <a:r>
              <a:rPr lang="zh-CN" altLang="en-US" dirty="0" smtClean="0"/>
              <a:t>：对</a:t>
            </a:r>
            <a:r>
              <a:rPr lang="en-US" altLang="zh-CN" dirty="0"/>
              <a:t>sample</a:t>
            </a:r>
            <a:r>
              <a:rPr lang="zh-CN" altLang="en-US" dirty="0"/>
              <a:t>的</a:t>
            </a:r>
            <a:r>
              <a:rPr lang="en-US" altLang="zh-CN" dirty="0" err="1"/>
              <a:t>url</a:t>
            </a:r>
            <a:r>
              <a:rPr lang="zh-CN" altLang="en-US" dirty="0"/>
              <a:t>进行断言。如果请求没有重定向（</a:t>
            </a:r>
            <a:r>
              <a:rPr lang="en-US" altLang="zh-CN" dirty="0"/>
              <a:t>302</a:t>
            </a:r>
            <a:r>
              <a:rPr lang="zh-CN" altLang="en-US" dirty="0" smtClean="0"/>
              <a:t>），就是这个请求</a:t>
            </a:r>
            <a:r>
              <a:rPr lang="zh-CN" altLang="en-US" dirty="0"/>
              <a:t>的</a:t>
            </a:r>
            <a:r>
              <a:rPr lang="en-US" altLang="zh-CN" dirty="0" err="1" smtClean="0"/>
              <a:t>url</a:t>
            </a:r>
            <a:r>
              <a:rPr lang="zh-CN" altLang="en-US" dirty="0"/>
              <a:t>。 如果有重定向（且跟随重定向），那么</a:t>
            </a:r>
            <a:r>
              <a:rPr lang="en-US" altLang="zh-CN" dirty="0" err="1"/>
              <a:t>url</a:t>
            </a:r>
            <a:r>
              <a:rPr lang="zh-CN" altLang="en-US" dirty="0"/>
              <a:t>就包含请求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和 重定向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响应</a:t>
            </a:r>
            <a:r>
              <a:rPr lang="zh-CN" altLang="en-US" dirty="0"/>
              <a:t>代码：</a:t>
            </a:r>
            <a:r>
              <a:rPr lang="en-US" altLang="zh-CN" dirty="0"/>
              <a:t>http</a:t>
            </a:r>
            <a:r>
              <a:rPr lang="zh-CN" altLang="en-US" dirty="0"/>
              <a:t>响应代码，如</a:t>
            </a:r>
            <a:r>
              <a:rPr lang="en-US" altLang="zh-CN" dirty="0"/>
              <a:t>101,200,302,404,501</a:t>
            </a:r>
            <a:r>
              <a:rPr lang="zh-CN" altLang="en-US" dirty="0"/>
              <a:t>等。但当我们要验证</a:t>
            </a:r>
            <a:r>
              <a:rPr lang="en-US" altLang="zh-CN" dirty="0"/>
              <a:t>404,501</a:t>
            </a:r>
            <a:r>
              <a:rPr lang="zh-CN" altLang="en-US" dirty="0"/>
              <a:t>等</a:t>
            </a:r>
            <a:r>
              <a:rPr lang="en-US" altLang="zh-CN" dirty="0"/>
              <a:t>http</a:t>
            </a:r>
            <a:r>
              <a:rPr lang="zh-CN" altLang="en-US" dirty="0"/>
              <a:t>响应代码时，需要勾选“ </a:t>
            </a:r>
            <a:r>
              <a:rPr lang="en-US" altLang="zh-CN" dirty="0"/>
              <a:t>ignore status”</a:t>
            </a:r>
            <a:r>
              <a:rPr lang="zh-CN" altLang="en-US" dirty="0"/>
              <a:t>。因为当</a:t>
            </a:r>
            <a:r>
              <a:rPr lang="en-US" altLang="zh-CN" dirty="0"/>
              <a:t>http </a:t>
            </a:r>
            <a:r>
              <a:rPr lang="zh-CN" altLang="en-US" dirty="0"/>
              <a:t>响应代码为</a:t>
            </a:r>
            <a:r>
              <a:rPr lang="en-US" altLang="zh-CN" dirty="0"/>
              <a:t>400,500</a:t>
            </a:r>
            <a:r>
              <a:rPr lang="zh-CN" altLang="en-US" dirty="0"/>
              <a:t>时，</a:t>
            </a:r>
            <a:r>
              <a:rPr lang="en-US" altLang="zh-CN" dirty="0" err="1"/>
              <a:t>jmeter</a:t>
            </a:r>
            <a:r>
              <a:rPr lang="zh-CN" altLang="en-US" dirty="0"/>
              <a:t>默认这个请求时失败的。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响应</a:t>
            </a:r>
            <a:r>
              <a:rPr lang="zh-CN" altLang="en-US" dirty="0"/>
              <a:t>信息：</a:t>
            </a:r>
            <a:r>
              <a:rPr lang="en-US" altLang="zh-CN" dirty="0"/>
              <a:t>http</a:t>
            </a:r>
            <a:r>
              <a:rPr lang="zh-CN" altLang="en-US" dirty="0"/>
              <a:t>响应代码对应的响应信息，例如：</a:t>
            </a:r>
            <a:r>
              <a:rPr lang="en-US" altLang="zh-CN" dirty="0"/>
              <a:t>OK, </a:t>
            </a:r>
            <a:r>
              <a:rPr lang="en-US" altLang="zh-CN" dirty="0" smtClean="0"/>
              <a:t>Found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Response Header</a:t>
            </a:r>
            <a:r>
              <a:rPr lang="zh-CN" altLang="en-US" dirty="0" smtClean="0"/>
              <a:t>：响应头部信息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424" y="1124744"/>
            <a:ext cx="9870032" cy="730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断言持续时间（了解）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25538"/>
            <a:ext cx="10515600" cy="4908550"/>
          </a:xfrm>
        </p:spPr>
        <p:txBody>
          <a:bodyPr/>
          <a:lstStyle/>
          <a:p>
            <a:r>
              <a:rPr lang="zh-CN" altLang="en-US" dirty="0" smtClean="0"/>
              <a:t>作用：检查</a:t>
            </a:r>
            <a:r>
              <a:rPr lang="zh-CN" altLang="en-US" dirty="0"/>
              <a:t>允许的响应时间的最大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步骤：插入断言持续时间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插入断言结果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运行查看结果</a:t>
            </a:r>
            <a:endParaRPr lang="en-US" altLang="zh-CN" dirty="0" smtClean="0"/>
          </a:p>
          <a:p>
            <a:r>
              <a:rPr lang="zh-CN" altLang="en-US" dirty="0" smtClean="0"/>
              <a:t>含义：在持续时间中设置了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毫秒。从结果中可以看到要求的响应时间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毫秒，但是实际的响应时间为</a:t>
            </a:r>
            <a:r>
              <a:rPr lang="en-US" altLang="zh-CN" dirty="0" smtClean="0"/>
              <a:t>992</a:t>
            </a:r>
            <a:r>
              <a:rPr lang="zh-CN" altLang="en-US" dirty="0" smtClean="0"/>
              <a:t>毫秒，因此断言失败。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129" y="2924820"/>
            <a:ext cx="4914490" cy="3614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483572"/>
            <a:ext cx="4761905" cy="18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447508"/>
            <a:ext cx="5323333" cy="2349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/>
              <a:t>断言结果</a:t>
            </a:r>
            <a:r>
              <a:rPr lang="zh-TW" altLang="zh-CN" dirty="0" smtClean="0"/>
              <a:t>大小</a:t>
            </a:r>
            <a:r>
              <a:rPr lang="zh-CN" altLang="en-US" dirty="0" smtClean="0"/>
              <a:t>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</a:t>
            </a:r>
            <a:r>
              <a:rPr lang="zh-CN" altLang="en-US" dirty="0"/>
              <a:t>对于返回结果文件大小的标准定义，对响应结果字节大小的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步骤：插入</a:t>
            </a:r>
            <a:r>
              <a:rPr lang="en-US" altLang="zh-CN" dirty="0" smtClean="0"/>
              <a:t>Size Assertion-</a:t>
            </a:r>
            <a:r>
              <a:rPr lang="zh-CN" altLang="en-US" dirty="0"/>
              <a:t>插入断言结果</a:t>
            </a:r>
            <a:r>
              <a:rPr lang="en-US" altLang="zh-CN" dirty="0"/>
              <a:t>-</a:t>
            </a:r>
            <a:r>
              <a:rPr lang="zh-CN" altLang="en-US" dirty="0"/>
              <a:t>运行查看结果</a:t>
            </a:r>
            <a:endParaRPr lang="en-US" altLang="zh-CN" dirty="0"/>
          </a:p>
          <a:p>
            <a:r>
              <a:rPr lang="zh-CN" altLang="en-US" dirty="0" smtClean="0"/>
              <a:t>含义：在断言大小中，设置了小于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字节。从运行结果中可以看到实际的返回字节数是</a:t>
            </a:r>
            <a:r>
              <a:rPr lang="en-US" altLang="zh-CN" dirty="0" smtClean="0"/>
              <a:t>16774bytes</a:t>
            </a:r>
            <a:r>
              <a:rPr lang="zh-CN" altLang="en-US" dirty="0" smtClean="0"/>
              <a:t>，大于设置的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，因此断言失败。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077" y="2854740"/>
            <a:ext cx="5600000" cy="27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3068960"/>
            <a:ext cx="4785279" cy="184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60" y="5660658"/>
            <a:ext cx="6676190" cy="11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9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428"/>
            <a:ext cx="945212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实例：借助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WebTours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Badboy</a:t>
            </a:r>
            <a:r>
              <a:rPr lang="zh-CN" altLang="en-US" dirty="0" smtClean="0"/>
              <a:t>录制登陆</a:t>
            </a:r>
            <a:r>
              <a:rPr lang="en-US" altLang="zh-CN" dirty="0" err="1" smtClean="0"/>
              <a:t>WebTours</a:t>
            </a:r>
            <a:r>
              <a:rPr lang="zh-CN" altLang="en-US" dirty="0" smtClean="0"/>
              <a:t>的脚本并导入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找到响应信息中有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的部分，提取正则表达式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在登陆的请求中使用正则表达式变量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回放脚本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通过设置的断言检查是否成功登陆。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056" y="3151583"/>
            <a:ext cx="5285714" cy="31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常用监听器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04788" y="1206502"/>
            <a:ext cx="10922000" cy="46005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/>
              <a:t>常用监听器：</a:t>
            </a:r>
            <a:endParaRPr lang="en-US" altLang="zh-CN" sz="2400" dirty="0"/>
          </a:p>
          <a:p>
            <a:pPr>
              <a:buFontTx/>
              <a:buNone/>
            </a:pPr>
            <a:endParaRPr lang="en-US" altLang="zh-CN" sz="2400" dirty="0"/>
          </a:p>
          <a:p>
            <a:r>
              <a:rPr lang="zh-CN" altLang="en-US" sz="2400" dirty="0"/>
              <a:t>断言结果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图形结果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 smtClean="0"/>
              <a:t>察看结</a:t>
            </a:r>
            <a:r>
              <a:rPr lang="zh-CN" altLang="en-US" sz="2400" dirty="0"/>
              <a:t>果树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聚合报告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Summary Report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079776" y="1556792"/>
            <a:ext cx="5893296" cy="354244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查看监听器结果（综合练习）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题目：创建一个性能测试的实例，使用图形结果查看结果。</a:t>
            </a:r>
            <a:endParaRPr lang="en-US" altLang="zh-CN" sz="2400" dirty="0" smtClean="0"/>
          </a:p>
          <a:p>
            <a:r>
              <a:rPr lang="zh-CN" altLang="en-US" sz="2400" dirty="0" smtClean="0"/>
              <a:t>实例：</a:t>
            </a:r>
            <a:r>
              <a:rPr lang="zh-CN" altLang="en-US" sz="2400" dirty="0"/>
              <a:t>不同数量的用户</a:t>
            </a:r>
            <a:r>
              <a:rPr lang="zh-CN" altLang="en-US" sz="2400" dirty="0" smtClean="0"/>
              <a:t>并发登录论坛测试</a:t>
            </a:r>
            <a:endParaRPr lang="en-US" altLang="zh-CN" sz="2400" dirty="0" smtClean="0"/>
          </a:p>
          <a:p>
            <a:r>
              <a:rPr lang="zh-CN" altLang="en-US" sz="2400" dirty="0" smtClean="0"/>
              <a:t>测试需求：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每秒</a:t>
            </a:r>
            <a:r>
              <a:rPr lang="zh-CN" altLang="en-US" sz="2400" dirty="0"/>
              <a:t>增加</a:t>
            </a:r>
            <a:r>
              <a:rPr lang="en-US" altLang="zh-CN" sz="2400" dirty="0"/>
              <a:t>2</a:t>
            </a:r>
            <a:r>
              <a:rPr lang="zh-CN" altLang="en-US" sz="2400" dirty="0"/>
              <a:t>个线程</a:t>
            </a:r>
            <a:r>
              <a:rPr lang="zh-CN" altLang="en-US" sz="2400" dirty="0" smtClean="0"/>
              <a:t>；共运行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5</a:t>
            </a:r>
            <a:r>
              <a:rPr lang="zh-CN" altLang="en-US" sz="2400" dirty="0"/>
              <a:t>个用户到达的时候开始</a:t>
            </a:r>
            <a:r>
              <a:rPr lang="zh-CN" altLang="en-US" sz="2400" dirty="0" smtClean="0"/>
              <a:t>并发登陆；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用户的登陆名和密码适当参数化；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检查参数化的用户是否正常登陆？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分别看</a:t>
            </a:r>
            <a:r>
              <a:rPr lang="en-US" altLang="zh-CN" sz="2400" dirty="0" smtClean="0"/>
              <a:t>20,40,100</a:t>
            </a:r>
            <a:r>
              <a:rPr lang="zh-CN" altLang="en-US" sz="2400" dirty="0" smtClean="0"/>
              <a:t>个用户并发</a:t>
            </a:r>
            <a:r>
              <a:rPr lang="zh-CN" altLang="en-US" sz="2400" dirty="0"/>
              <a:t>下的表现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监控： </a:t>
            </a:r>
            <a:r>
              <a:rPr lang="zh-CN" altLang="en-US" sz="2400" dirty="0" smtClean="0"/>
              <a:t>成功率</a:t>
            </a:r>
            <a:r>
              <a:rPr lang="zh-CN" altLang="en-US" sz="2400" dirty="0"/>
              <a:t>，响应时间，标准差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（图形结果、聚合报告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Summary report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5229" y="1824275"/>
            <a:ext cx="3828571" cy="3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264992"/>
            <a:ext cx="6408712" cy="49085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显示图线为</a:t>
            </a:r>
            <a:r>
              <a:rPr lang="zh-CN" altLang="en-US" dirty="0" smtClean="0"/>
              <a:t>随时</a:t>
            </a:r>
            <a:r>
              <a:rPr lang="zh-CN" altLang="en-US" dirty="0"/>
              <a:t>间</a:t>
            </a:r>
            <a:r>
              <a:rPr lang="zh-CN" altLang="en-US" dirty="0" smtClean="0"/>
              <a:t>变化</a:t>
            </a:r>
            <a:r>
              <a:rPr lang="zh-CN" altLang="en-US" dirty="0"/>
              <a:t>曲线，但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轴</a:t>
            </a:r>
            <a:r>
              <a:rPr lang="zh-CN" altLang="en-US" dirty="0"/>
              <a:t>不是时间轴，是取样器</a:t>
            </a:r>
            <a:r>
              <a:rPr lang="zh-CN" altLang="en-US" dirty="0">
                <a:solidFill>
                  <a:schemeClr val="accent2"/>
                </a:solidFill>
              </a:rPr>
              <a:t>个数</a:t>
            </a:r>
            <a:r>
              <a:rPr lang="zh-CN" altLang="en-US" dirty="0"/>
              <a:t>的均匀分布</a:t>
            </a:r>
            <a:r>
              <a:rPr lang="zh-CN" altLang="en-US" dirty="0" smtClean="0"/>
              <a:t>轴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具体参数的含义：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样本</a:t>
            </a:r>
            <a:r>
              <a:rPr lang="zh-CN" altLang="en-US" dirty="0"/>
              <a:t>科目：运行时得到的取样器响应结果个数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最新</a:t>
            </a:r>
            <a:r>
              <a:rPr lang="zh-CN" altLang="en-US" dirty="0"/>
              <a:t>样本：最近一个取样器结果的响应时间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平均</a:t>
            </a:r>
            <a:r>
              <a:rPr lang="zh-CN" altLang="en-US" dirty="0"/>
              <a:t>：所有取样器结果的响应时间平均值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偏离</a:t>
            </a:r>
            <a:r>
              <a:rPr lang="zh-CN" altLang="en-US" dirty="0"/>
              <a:t>：所有取样器结果的响应时间标准差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吞吐量</a:t>
            </a:r>
            <a:r>
              <a:rPr lang="zh-CN" altLang="en-US" dirty="0"/>
              <a:t>：每分钟响应的取样器结果个数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中</a:t>
            </a:r>
            <a:r>
              <a:rPr lang="zh-CN" altLang="en-US" dirty="0"/>
              <a:t>值：所有取样器结果的响应时间中间值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016" y="1556792"/>
            <a:ext cx="5789528" cy="358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聚合报告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5" y="3415754"/>
            <a:ext cx="6120680" cy="29655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含义如下：</a:t>
            </a:r>
            <a:endParaRPr lang="en-US" altLang="zh-CN" dirty="0" smtClean="0"/>
          </a:p>
          <a:p>
            <a:pPr lvl="0"/>
            <a:r>
              <a:rPr lang="en-US" altLang="zh-CN" dirty="0"/>
              <a:t>Label: </a:t>
            </a:r>
            <a:r>
              <a:rPr lang="zh-CN" altLang="zh-CN" dirty="0"/>
              <a:t>取样器名称</a:t>
            </a:r>
            <a:endParaRPr lang="zh-CN" altLang="zh-CN" dirty="0"/>
          </a:p>
          <a:p>
            <a:pPr lvl="0"/>
            <a:r>
              <a:rPr lang="en-US" altLang="zh-CN" dirty="0" smtClean="0"/>
              <a:t>Samples</a:t>
            </a:r>
            <a:r>
              <a:rPr lang="zh-CN" altLang="zh-CN" dirty="0" smtClean="0"/>
              <a:t>： </a:t>
            </a:r>
            <a:r>
              <a:rPr lang="zh-CN" altLang="zh-CN" dirty="0"/>
              <a:t>运行时得到的取样器响应结果个数</a:t>
            </a:r>
            <a:endParaRPr lang="zh-CN" altLang="zh-CN" dirty="0"/>
          </a:p>
          <a:p>
            <a:pPr lvl="0"/>
            <a:r>
              <a:rPr lang="en-US" altLang="zh-CN" dirty="0"/>
              <a:t>Average</a:t>
            </a:r>
            <a:r>
              <a:rPr lang="zh-CN" altLang="zh-CN" dirty="0"/>
              <a:t>：所有取样器结果的响应时间</a:t>
            </a:r>
            <a:r>
              <a:rPr lang="zh-CN" altLang="zh-CN" dirty="0" smtClean="0"/>
              <a:t>平均值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Median</a:t>
            </a:r>
            <a:r>
              <a:rPr lang="zh-CN" altLang="zh-CN" dirty="0" smtClean="0"/>
              <a:t>：所有取样器结果的响应时间中间值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90%Line</a:t>
            </a:r>
            <a:r>
              <a:rPr lang="zh-CN" altLang="zh-CN" dirty="0" smtClean="0"/>
              <a:t>：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的用户低于或等于这个值。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76" y="1120307"/>
            <a:ext cx="10019048" cy="2085714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6104496" y="3573338"/>
            <a:ext cx="6120680" cy="29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Min</a:t>
            </a:r>
            <a:r>
              <a:rPr lang="zh-CN" altLang="zh-CN" dirty="0" smtClean="0"/>
              <a:t>：所有取样器结果的响应时间最小值</a:t>
            </a:r>
            <a:endParaRPr lang="zh-CN" altLang="zh-CN" dirty="0" smtClean="0"/>
          </a:p>
          <a:p>
            <a:r>
              <a:rPr lang="en-US" altLang="zh-CN" dirty="0" smtClean="0"/>
              <a:t>Max</a:t>
            </a:r>
            <a:r>
              <a:rPr lang="zh-CN" altLang="zh-CN" dirty="0" smtClean="0"/>
              <a:t>：所有取样器结果的响应时间</a:t>
            </a:r>
            <a:r>
              <a:rPr lang="zh-CN" altLang="en-US" dirty="0" smtClean="0"/>
              <a:t>最大</a:t>
            </a:r>
            <a:r>
              <a:rPr lang="zh-CN" altLang="zh-CN" dirty="0" smtClean="0"/>
              <a:t>值</a:t>
            </a:r>
            <a:endParaRPr lang="zh-CN" altLang="zh-CN" dirty="0" smtClean="0"/>
          </a:p>
          <a:p>
            <a:r>
              <a:rPr lang="en-US" altLang="zh-CN" dirty="0" smtClean="0"/>
              <a:t>Error%</a:t>
            </a:r>
            <a:r>
              <a:rPr lang="zh-CN" altLang="zh-CN" dirty="0" smtClean="0"/>
              <a:t>：出错的取样器结果占所有取样器结果的比例</a:t>
            </a:r>
            <a:endParaRPr lang="zh-CN" altLang="zh-CN" dirty="0" smtClean="0"/>
          </a:p>
          <a:p>
            <a:r>
              <a:rPr lang="en-US" altLang="zh-CN" dirty="0" smtClean="0"/>
              <a:t>Throughput</a:t>
            </a:r>
            <a:r>
              <a:rPr lang="zh-CN" altLang="zh-CN" dirty="0" smtClean="0"/>
              <a:t>：每秒钟响应的取样器结果个数</a:t>
            </a:r>
            <a:endParaRPr lang="zh-CN" altLang="zh-CN" dirty="0" smtClean="0"/>
          </a:p>
          <a:p>
            <a:r>
              <a:rPr lang="en-US" altLang="zh-CN" dirty="0" smtClean="0"/>
              <a:t>KB/sec</a:t>
            </a:r>
            <a:r>
              <a:rPr lang="zh-CN" altLang="zh-CN" dirty="0" smtClean="0"/>
              <a:t>：每</a:t>
            </a:r>
            <a:r>
              <a:rPr lang="zh-CN" altLang="en-US" dirty="0" smtClean="0"/>
              <a:t>秒</a:t>
            </a:r>
            <a:r>
              <a:rPr lang="zh-CN" altLang="zh-CN" dirty="0" smtClean="0"/>
              <a:t>响应的数据流量</a:t>
            </a:r>
            <a:endParaRPr lang="zh-CN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707213" y="813285"/>
            <a:ext cx="4237691" cy="1490421"/>
            <a:chOff x="1707213" y="813285"/>
            <a:chExt cx="4237691" cy="149042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5780" y="813285"/>
              <a:ext cx="2819124" cy="10674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下箭头 7"/>
            <p:cNvSpPr/>
            <p:nvPr/>
          </p:nvSpPr>
          <p:spPr bwMode="auto">
            <a:xfrm rot="14207584">
              <a:off x="2280093" y="1423524"/>
              <a:ext cx="307302" cy="1453061"/>
            </a:xfrm>
            <a:prstGeom prst="downArrow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Summary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3792582"/>
            <a:ext cx="10515600" cy="2749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含义如下：</a:t>
            </a:r>
            <a:endParaRPr lang="en-US" altLang="zh-CN" dirty="0" smtClean="0"/>
          </a:p>
          <a:p>
            <a:r>
              <a:rPr lang="en-US" altLang="zh-CN" dirty="0" err="1" smtClean="0"/>
              <a:t>Std.Dev</a:t>
            </a:r>
            <a:r>
              <a:rPr lang="en-US" altLang="zh-CN" dirty="0"/>
              <a:t>.: </a:t>
            </a:r>
            <a:r>
              <a:rPr lang="zh-CN" altLang="en-US" dirty="0"/>
              <a:t>所有取样器结果的响应时间标准差 </a:t>
            </a:r>
            <a:endParaRPr lang="zh-CN" altLang="en-US" dirty="0"/>
          </a:p>
          <a:p>
            <a:r>
              <a:rPr lang="en-US" altLang="zh-CN" dirty="0" smtClean="0"/>
              <a:t>KB/sec</a:t>
            </a:r>
            <a:r>
              <a:rPr lang="zh-CN" altLang="en-US" dirty="0"/>
              <a:t>：</a:t>
            </a:r>
            <a:r>
              <a:rPr lang="zh-CN" altLang="en-US" dirty="0" smtClean="0"/>
              <a:t>每秒钟</a:t>
            </a:r>
            <a:r>
              <a:rPr lang="zh-CN" altLang="en-US" dirty="0"/>
              <a:t>响应的数据流量 </a:t>
            </a:r>
            <a:endParaRPr lang="zh-CN" altLang="en-US" dirty="0"/>
          </a:p>
          <a:p>
            <a:r>
              <a:rPr lang="en-US" altLang="zh-CN" dirty="0" err="1" smtClean="0"/>
              <a:t>Avg.Bytes</a:t>
            </a:r>
            <a:r>
              <a:rPr lang="en-US" altLang="zh-CN" dirty="0"/>
              <a:t>: </a:t>
            </a:r>
            <a:r>
              <a:rPr lang="zh-CN" altLang="en-US" dirty="0"/>
              <a:t>所有取样器返回</a:t>
            </a:r>
            <a:r>
              <a:rPr lang="en-US" altLang="zh-CN" dirty="0"/>
              <a:t>http response data</a:t>
            </a:r>
            <a:r>
              <a:rPr lang="zh-CN" altLang="en-US" dirty="0" smtClean="0"/>
              <a:t>字节数的</a:t>
            </a:r>
            <a:r>
              <a:rPr lang="zh-CN" altLang="en-US" dirty="0"/>
              <a:t>平均值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464" y="1154515"/>
            <a:ext cx="9104762" cy="21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模式下运行</a:t>
            </a:r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84200" y="1185863"/>
            <a:ext cx="10922000" cy="44323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用途：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smtClean="0"/>
              <a:t>GUI</a:t>
            </a:r>
            <a:r>
              <a:rPr lang="zh-CN" altLang="zh-CN" sz="2400" dirty="0" smtClean="0"/>
              <a:t>模式</a:t>
            </a:r>
            <a:r>
              <a:rPr lang="zh-CN" altLang="en-US" sz="2400" dirty="0" smtClean="0"/>
              <a:t>下运行</a:t>
            </a:r>
            <a:r>
              <a:rPr lang="zh-CN" altLang="zh-CN" sz="2400" dirty="0" smtClean="0"/>
              <a:t>非常</a:t>
            </a:r>
            <a:r>
              <a:rPr lang="zh-CN" altLang="zh-CN" sz="2400" dirty="0"/>
              <a:t>消耗</a:t>
            </a:r>
            <a:r>
              <a:rPr lang="zh-CN" altLang="zh-CN" sz="2400" dirty="0" smtClean="0"/>
              <a:t>资源</a:t>
            </a:r>
            <a:r>
              <a:rPr lang="zh-CN" altLang="en-US" sz="2400" dirty="0" smtClean="0"/>
              <a:t>，所以可以使用</a:t>
            </a:r>
            <a:r>
              <a:rPr lang="zh-CN" altLang="zh-CN" sz="2400" dirty="0" smtClean="0"/>
              <a:t>命令行模式运行</a:t>
            </a:r>
            <a:r>
              <a:rPr lang="en-US" altLang="zh-CN" sz="2400" dirty="0" err="1"/>
              <a:t>JMeter</a:t>
            </a:r>
            <a:r>
              <a:rPr lang="zh-CN" altLang="zh-CN" sz="2400" dirty="0"/>
              <a:t>测试</a:t>
            </a:r>
            <a:r>
              <a:rPr lang="zh-CN" altLang="zh-CN" sz="2400" dirty="0" smtClean="0"/>
              <a:t>脚本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400" dirty="0"/>
              <a:t>命令行</a:t>
            </a:r>
            <a:r>
              <a:rPr lang="zh-CN" altLang="en-US" sz="2400" dirty="0" smtClean="0"/>
              <a:t>下可以批量运行脚本，达到无人值守的目的。</a:t>
            </a: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步骤：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400" dirty="0" smtClean="0"/>
              <a:t>开始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cd</a:t>
            </a:r>
            <a:r>
              <a:rPr lang="zh-CN" altLang="en-US" sz="2400" dirty="0" smtClean="0"/>
              <a:t>命令进入</a:t>
            </a:r>
            <a:r>
              <a:rPr lang="en-US" altLang="zh-CN" sz="2400" dirty="0" err="1"/>
              <a:t>JMeter</a:t>
            </a:r>
            <a:r>
              <a:rPr lang="zh-CN" altLang="en-US" sz="2400" dirty="0"/>
              <a:t>安装的</a:t>
            </a:r>
            <a:r>
              <a:rPr lang="en-US" altLang="zh-CN" sz="2400" dirty="0"/>
              <a:t>bin</a:t>
            </a:r>
            <a:r>
              <a:rPr lang="zh-CN" altLang="en-US" sz="2400" dirty="0" smtClean="0"/>
              <a:t>目录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65874"/>
            <a:ext cx="7523809" cy="25904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199456" y="1700808"/>
            <a:ext cx="9577064" cy="43204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非</a:t>
            </a:r>
            <a:r>
              <a:rPr lang="en-US" altLang="zh-CN" dirty="0">
                <a:cs typeface="Times New Roman" panose="02020603050405020304" pitchFamily="18" charset="0"/>
              </a:rPr>
              <a:t>GUI</a:t>
            </a:r>
            <a:r>
              <a:rPr lang="zh-CN" altLang="en-US" dirty="0">
                <a:cs typeface="Times New Roman" panose="02020603050405020304" pitchFamily="18" charset="0"/>
              </a:rPr>
              <a:t>模式下运行</a:t>
            </a:r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目录下运行：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</a:t>
            </a:r>
            <a:r>
              <a:rPr lang="en-US" altLang="zh-CN" dirty="0"/>
              <a:t>-n -t E:\Jmeter\myresult\test\fatie.jmx -l </a:t>
            </a:r>
            <a:r>
              <a:rPr lang="en-US" altLang="zh-CN" dirty="0" smtClean="0"/>
              <a:t>E:\</a:t>
            </a:r>
            <a:r>
              <a:rPr lang="en-US" altLang="zh-CN" dirty="0"/>
              <a:t>Jmeter\myresult\test\fatie.jtl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56" y="2529306"/>
            <a:ext cx="7070409" cy="3649244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 bwMode="auto">
          <a:xfrm>
            <a:off x="7354104" y="2563664"/>
            <a:ext cx="4574543" cy="33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smtClean="0"/>
              <a:t>-n  </a:t>
            </a:r>
            <a:r>
              <a:rPr lang="zh-CN" altLang="zh-CN" sz="2400" dirty="0" smtClean="0"/>
              <a:t>表示</a:t>
            </a:r>
            <a:r>
              <a:rPr lang="en-US" altLang="zh-CN" sz="2400" dirty="0" smtClean="0"/>
              <a:t>non-GUI</a:t>
            </a:r>
            <a:r>
              <a:rPr lang="zh-CN" altLang="zh-CN" sz="2400" dirty="0" smtClean="0"/>
              <a:t>；</a:t>
            </a:r>
            <a:endParaRPr lang="zh-CN" altLang="zh-CN" sz="2400" dirty="0" smtClean="0"/>
          </a:p>
          <a:p>
            <a:pPr>
              <a:defRPr/>
            </a:pPr>
            <a:r>
              <a:rPr lang="en-US" altLang="zh-CN" sz="2400" dirty="0" smtClean="0"/>
              <a:t>-t  </a:t>
            </a:r>
            <a:r>
              <a:rPr lang="zh-CN" altLang="zh-CN" sz="2400" dirty="0" smtClean="0"/>
              <a:t>指定要运行的</a:t>
            </a:r>
            <a:r>
              <a:rPr lang="en-US" altLang="zh-CN" sz="2400" dirty="0" err="1" smtClean="0"/>
              <a:t>jmeter</a:t>
            </a:r>
            <a:r>
              <a:rPr lang="zh-CN" altLang="zh-CN" sz="2400" dirty="0" smtClean="0"/>
              <a:t>脚本文件</a:t>
            </a:r>
            <a:endParaRPr lang="zh-CN" altLang="zh-CN" sz="2400" dirty="0" smtClean="0"/>
          </a:p>
          <a:p>
            <a:pPr>
              <a:defRPr/>
            </a:pPr>
            <a:r>
              <a:rPr lang="en-US" altLang="zh-CN" sz="2400" dirty="0" smtClean="0"/>
              <a:t>-l </a:t>
            </a:r>
            <a:r>
              <a:rPr lang="zh-CN" altLang="zh-CN" sz="2400" dirty="0" smtClean="0"/>
              <a:t>记录采样器</a:t>
            </a:r>
            <a:r>
              <a:rPr lang="en-US" altLang="zh-CN" sz="2400" dirty="0" smtClean="0"/>
              <a:t>Log</a:t>
            </a:r>
            <a:r>
              <a:rPr lang="zh-CN" altLang="zh-CN" sz="2400" dirty="0" smtClean="0"/>
              <a:t>的文件，运行后会自动生成</a:t>
            </a:r>
            <a:endParaRPr lang="zh-CN" altLang="zh-CN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r>
              <a:rPr lang="en-US" altLang="zh-CN" dirty="0">
                <a:cs typeface="Times New Roman" panose="02020603050405020304" pitchFamily="18" charset="0"/>
              </a:rPr>
              <a:t> VS </a:t>
            </a:r>
            <a:r>
              <a:rPr lang="en-US" altLang="zh-CN" dirty="0" err="1">
                <a:cs typeface="Times New Roman" panose="02020603050405020304" pitchFamily="18" charset="0"/>
              </a:rPr>
              <a:t>LoadRunner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版权问题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en-US" altLang="zh-CN" sz="2800" dirty="0" err="1" smtClean="0"/>
              <a:t>Jmeter</a:t>
            </a:r>
            <a:r>
              <a:rPr lang="zh-CN" altLang="en-US" sz="2800" dirty="0"/>
              <a:t>作为开源的性能测试工具，能够实现</a:t>
            </a:r>
            <a:r>
              <a:rPr lang="en-US" altLang="zh-CN" sz="2800" dirty="0"/>
              <a:t>Loadrunner95%</a:t>
            </a:r>
            <a:r>
              <a:rPr lang="zh-CN" altLang="en-US" sz="2800" dirty="0"/>
              <a:t>以上的功能。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 err="1"/>
              <a:t>Jmeter</a:t>
            </a:r>
            <a:r>
              <a:rPr lang="zh-CN" altLang="en-US" sz="2800" dirty="0"/>
              <a:t>支持二次开发，能够针对企业产品做调整，能够更好的满足企业性能测试需求。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缺点：</a:t>
            </a:r>
            <a:endParaRPr lang="en-US" altLang="zh-CN" sz="2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用户友好性及集成监控不如</a:t>
            </a:r>
            <a:r>
              <a:rPr lang="en-US" altLang="zh-CN" sz="2800" dirty="0" err="1"/>
              <a:t>Loadrunner</a:t>
            </a:r>
            <a:endParaRPr lang="en-US" altLang="zh-CN" sz="2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本身的性能不如</a:t>
            </a:r>
            <a:r>
              <a:rPr lang="en-US" altLang="zh-CN" sz="2800" dirty="0" err="1"/>
              <a:t>Loadrunner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非</a:t>
            </a:r>
            <a:r>
              <a:rPr lang="en-US" altLang="zh-CN" dirty="0">
                <a:cs typeface="Times New Roman" panose="02020603050405020304" pitchFamily="18" charset="0"/>
              </a:rPr>
              <a:t>GUI</a:t>
            </a:r>
            <a:r>
              <a:rPr lang="zh-CN" altLang="en-US" dirty="0">
                <a:cs typeface="Times New Roman" panose="02020603050405020304" pitchFamily="18" charset="0"/>
              </a:rPr>
              <a:t>模式下运行</a:t>
            </a:r>
            <a:r>
              <a:rPr lang="en-US" altLang="zh-CN" dirty="0" err="1">
                <a:cs typeface="Times New Roman" panose="02020603050405020304" pitchFamily="18" charset="0"/>
              </a:rPr>
              <a:t>JMeter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ea"/>
              <a:buAutoNum type="circleNumDbPlain" startAt="3"/>
            </a:pPr>
            <a:r>
              <a:rPr lang="zh-CN" altLang="en-US" sz="2800" dirty="0" smtClean="0"/>
              <a:t>通过</a:t>
            </a:r>
            <a:r>
              <a:rPr lang="en-US" altLang="zh-CN" sz="2800" dirty="0" err="1" smtClean="0"/>
              <a:t>JMeter</a:t>
            </a:r>
            <a:r>
              <a:rPr lang="zh-CN" altLang="en-US" sz="2800" dirty="0"/>
              <a:t>图形</a:t>
            </a:r>
            <a:r>
              <a:rPr lang="zh-CN" altLang="en-US" sz="2800" dirty="0" smtClean="0"/>
              <a:t>界面打开脚本，</a:t>
            </a:r>
            <a:r>
              <a:rPr lang="zh-CN" altLang="en-US" sz="2800" dirty="0"/>
              <a:t>添加</a:t>
            </a:r>
            <a:r>
              <a:rPr lang="zh-CN" altLang="en-US" sz="2800" dirty="0" smtClean="0"/>
              <a:t>监听器，如</a:t>
            </a:r>
            <a:r>
              <a:rPr lang="en-US" altLang="zh-CN" sz="2800" dirty="0"/>
              <a:t>summary report, </a:t>
            </a:r>
            <a:r>
              <a:rPr lang="zh-CN" altLang="en-US" sz="2800" dirty="0"/>
              <a:t>在</a:t>
            </a:r>
            <a:r>
              <a:rPr lang="en-US" altLang="zh-CN" sz="2800" dirty="0"/>
              <a:t>summary report</a:t>
            </a:r>
            <a:r>
              <a:rPr lang="zh-CN" altLang="en-US" sz="2800" dirty="0"/>
              <a:t>通过“浏览”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jtl</a:t>
            </a:r>
            <a:r>
              <a:rPr lang="zh-CN" altLang="en-US" sz="2800" dirty="0" smtClean="0"/>
              <a:t>文件，</a:t>
            </a:r>
            <a:r>
              <a:rPr lang="zh-CN" altLang="en-US" sz="2800" dirty="0"/>
              <a:t>可以看到相应的测试运行结果分析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8" y="2937302"/>
            <a:ext cx="10380952" cy="34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76041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SOAP </a:t>
            </a:r>
            <a:r>
              <a:rPr lang="en-US" altLang="zh-CN" dirty="0" err="1"/>
              <a:t>WebService</a:t>
            </a:r>
            <a:r>
              <a:rPr lang="en-US" altLang="zh-CN" dirty="0"/>
              <a:t> </a:t>
            </a:r>
            <a:r>
              <a:rPr lang="zh-TW" altLang="zh-CN" dirty="0"/>
              <a:t>测试计划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>
              <a:defRPr/>
            </a:pPr>
            <a:r>
              <a:rPr lang="zh-TW" altLang="zh-CN" dirty="0" smtClean="0"/>
              <a:t>创建</a:t>
            </a:r>
            <a:r>
              <a:rPr lang="en-US" altLang="zh-CN" dirty="0"/>
              <a:t>SOAP </a:t>
            </a:r>
            <a:r>
              <a:rPr lang="en-US" altLang="zh-CN" dirty="0" err="1"/>
              <a:t>WebService</a:t>
            </a:r>
            <a:r>
              <a:rPr lang="en-US" altLang="zh-CN" dirty="0"/>
              <a:t> </a:t>
            </a:r>
            <a:r>
              <a:rPr lang="zh-TW" altLang="zh-CN" dirty="0" smtClean="0"/>
              <a:t>测试计划</a:t>
            </a:r>
            <a:endParaRPr lang="en-US" altLang="zh-CN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14608" y="1683041"/>
            <a:ext cx="10922000" cy="44323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sz="2400" dirty="0" smtClean="0"/>
          </a:p>
          <a:p>
            <a:pPr marL="0" indent="0">
              <a:buFontTx/>
              <a:buNone/>
              <a:defRPr/>
            </a:pPr>
            <a:endParaRPr lang="en-US" altLang="zh-CN" sz="2400" dirty="0"/>
          </a:p>
          <a:p>
            <a:pPr>
              <a:defRPr/>
            </a:pPr>
            <a:endParaRPr lang="zh-CN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38200" y="1270000"/>
            <a:ext cx="10515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latin typeface="+mj-ea"/>
                <a:ea typeface="+mj-ea"/>
              </a:rPr>
              <a:t>Web Service</a:t>
            </a:r>
            <a:r>
              <a:rPr lang="zh-CN" altLang="en-US" sz="2800" dirty="0">
                <a:latin typeface="+mj-ea"/>
                <a:ea typeface="+mj-ea"/>
              </a:rPr>
              <a:t>是由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企业发布</a:t>
            </a:r>
            <a:r>
              <a:rPr lang="zh-CN" altLang="en-US" sz="2800" dirty="0">
                <a:latin typeface="+mj-ea"/>
                <a:ea typeface="+mj-ea"/>
              </a:rPr>
              <a:t>的完成其特定商务需求的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在线应用服务</a:t>
            </a:r>
            <a:r>
              <a:rPr lang="zh-CN" altLang="en-US" sz="2800" dirty="0">
                <a:latin typeface="+mj-ea"/>
                <a:ea typeface="+mj-ea"/>
              </a:rPr>
              <a:t>，其他公司或应用软件能够通过</a:t>
            </a: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</a:rPr>
              <a:t>Internet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来访问</a:t>
            </a:r>
            <a:r>
              <a:rPr lang="zh-CN" altLang="en-US" sz="2800" dirty="0">
                <a:latin typeface="+mj-ea"/>
                <a:ea typeface="+mj-ea"/>
              </a:rPr>
              <a:t>并使用这项在线</a:t>
            </a:r>
            <a:r>
              <a:rPr lang="zh-CN" altLang="en-US" sz="2800" dirty="0" smtClean="0">
                <a:latin typeface="+mj-ea"/>
                <a:ea typeface="+mj-ea"/>
              </a:rPr>
              <a:t>服务。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 err="1">
                <a:latin typeface="+mj-ea"/>
                <a:ea typeface="+mj-ea"/>
              </a:rPr>
              <a:t>WebService</a:t>
            </a:r>
            <a:r>
              <a:rPr lang="zh-CN" altLang="en-US" sz="2800" dirty="0">
                <a:latin typeface="+mj-ea"/>
                <a:ea typeface="+mj-ea"/>
              </a:rPr>
              <a:t>是一个应用</a:t>
            </a:r>
            <a:r>
              <a:rPr lang="zh-CN" altLang="en-US" sz="2800" dirty="0" smtClean="0">
                <a:latin typeface="+mj-ea"/>
                <a:ea typeface="+mj-ea"/>
              </a:rPr>
              <a:t>组件。各</a:t>
            </a:r>
            <a:r>
              <a:rPr lang="zh-CN" altLang="en-US" sz="2800" dirty="0">
                <a:latin typeface="+mj-ea"/>
                <a:ea typeface="+mj-ea"/>
              </a:rPr>
              <a:t>应用程序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通过网络协议</a:t>
            </a:r>
            <a:r>
              <a:rPr lang="zh-CN" altLang="en-US" sz="2800" dirty="0">
                <a:latin typeface="+mj-ea"/>
                <a:ea typeface="+mj-ea"/>
              </a:rPr>
              <a:t>和规定的一些标准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数据格式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HTTP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en-US" altLang="zh-CN" sz="2800" dirty="0">
                <a:latin typeface="+mj-ea"/>
                <a:ea typeface="+mj-ea"/>
              </a:rPr>
              <a:t>XML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en-US" altLang="zh-CN" sz="2800" dirty="0">
                <a:latin typeface="+mj-ea"/>
                <a:ea typeface="+mj-ea"/>
              </a:rPr>
              <a:t>SOAP</a:t>
            </a:r>
            <a:r>
              <a:rPr lang="zh-CN" altLang="en-US" sz="2800" dirty="0">
                <a:latin typeface="+mj-ea"/>
                <a:ea typeface="+mj-ea"/>
              </a:rPr>
              <a:t>）来访问</a:t>
            </a:r>
            <a:r>
              <a:rPr lang="en-US" altLang="zh-CN" sz="2800" dirty="0">
                <a:latin typeface="+mj-ea"/>
                <a:ea typeface="+mj-ea"/>
              </a:rPr>
              <a:t>Web Service</a:t>
            </a:r>
            <a:r>
              <a:rPr lang="zh-CN" altLang="en-US" sz="2800" dirty="0">
                <a:latin typeface="+mj-ea"/>
                <a:ea typeface="+mj-ea"/>
              </a:rPr>
              <a:t>，通过</a:t>
            </a:r>
            <a:r>
              <a:rPr lang="en-US" altLang="zh-CN" sz="2800" dirty="0">
                <a:latin typeface="+mj-ea"/>
                <a:ea typeface="+mj-ea"/>
              </a:rPr>
              <a:t>Web Service</a:t>
            </a:r>
            <a:r>
              <a:rPr lang="zh-CN" altLang="en-US" sz="2800" dirty="0">
                <a:latin typeface="+mj-ea"/>
                <a:ea typeface="+mj-ea"/>
              </a:rPr>
              <a:t>内部执行得到所需结果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dirty="0" smtClean="0"/>
              <a:t>SOAP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简单</a:t>
            </a:r>
            <a:r>
              <a:rPr lang="zh-CN" altLang="en-US" sz="2800" dirty="0">
                <a:solidFill>
                  <a:schemeClr val="accent2"/>
                </a:solidFill>
              </a:rPr>
              <a:t>对象访问</a:t>
            </a:r>
            <a:r>
              <a:rPr lang="zh-CN" altLang="en-US" sz="2800" dirty="0" smtClean="0">
                <a:solidFill>
                  <a:schemeClr val="accent2"/>
                </a:solidFill>
              </a:rPr>
              <a:t>协议</a:t>
            </a:r>
            <a:r>
              <a:rPr lang="zh-CN" altLang="en-US" sz="2800" dirty="0" smtClean="0"/>
              <a:t>。是</a:t>
            </a:r>
            <a:r>
              <a:rPr lang="zh-CN" altLang="en-US" sz="2800" dirty="0"/>
              <a:t>交换数据的一种协议规范，是一种轻量的、简单的、基于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协议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>
              <a:buFontTx/>
              <a:buNone/>
              <a:defRPr/>
            </a:pP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 smtClean="0"/>
              <a:t>创建</a:t>
            </a:r>
            <a:r>
              <a:rPr lang="en-US" altLang="zh-CN" dirty="0"/>
              <a:t>SOAP </a:t>
            </a:r>
            <a:r>
              <a:rPr lang="en-US" altLang="zh-CN" dirty="0" err="1"/>
              <a:t>WebService</a:t>
            </a:r>
            <a:r>
              <a:rPr lang="en-US" altLang="zh-CN" dirty="0"/>
              <a:t> </a:t>
            </a:r>
            <a:r>
              <a:rPr lang="zh-TW" altLang="zh-CN" dirty="0"/>
              <a:t>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实例：</a:t>
            </a:r>
            <a:r>
              <a:rPr lang="en-US" altLang="zh-CN" sz="2800" dirty="0" err="1" smtClean="0"/>
              <a:t>JMeter</a:t>
            </a:r>
            <a:r>
              <a:rPr lang="zh-CN" altLang="en-US" sz="2800" dirty="0"/>
              <a:t>通过发送包含</a:t>
            </a:r>
            <a:r>
              <a:rPr lang="en-US" altLang="zh-CN" sz="2800" dirty="0"/>
              <a:t>SOAP</a:t>
            </a:r>
            <a:r>
              <a:rPr lang="zh-CN" altLang="en-US" sz="2800" dirty="0"/>
              <a:t>信息的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请求进行</a:t>
            </a:r>
            <a:r>
              <a:rPr lang="en-US" altLang="zh-CN" sz="2800" dirty="0" err="1"/>
              <a:t>WebService</a:t>
            </a:r>
            <a:r>
              <a:rPr lang="zh-CN" altLang="en-US" sz="2800" dirty="0"/>
              <a:t>压力测试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场景：</a:t>
            </a:r>
            <a:r>
              <a:rPr lang="en-US" altLang="zh-CN" sz="2800" dirty="0"/>
              <a:t>5</a:t>
            </a:r>
            <a:r>
              <a:rPr lang="zh-CN" altLang="en-US" sz="2800" dirty="0"/>
              <a:t>个并发用户*</a:t>
            </a:r>
            <a:r>
              <a:rPr lang="en-US" altLang="zh-CN" sz="2800" dirty="0"/>
              <a:t>1</a:t>
            </a:r>
            <a:r>
              <a:rPr lang="zh-CN" altLang="en-US" sz="2800" dirty="0"/>
              <a:t>请求*重复</a:t>
            </a:r>
            <a:r>
              <a:rPr lang="en-US" altLang="zh-CN" sz="2800" dirty="0"/>
              <a:t>2</a:t>
            </a:r>
            <a:r>
              <a:rPr lang="zh-CN" altLang="en-US" sz="2800" dirty="0"/>
              <a:t>遍</a:t>
            </a:r>
            <a:r>
              <a:rPr lang="en-US" altLang="zh-CN" sz="2800" dirty="0"/>
              <a:t>=10</a:t>
            </a:r>
            <a:r>
              <a:rPr lang="zh-CN" altLang="en-US" sz="2800" dirty="0"/>
              <a:t>个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请求；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监控：响应后返回的信息，图形结果，</a:t>
            </a:r>
            <a:r>
              <a:rPr lang="zh-CN" altLang="en-US" sz="2800" dirty="0" smtClean="0"/>
              <a:t>聚合报告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 smtClean="0"/>
              <a:t>创建</a:t>
            </a:r>
            <a:r>
              <a:rPr lang="en-US" altLang="zh-CN" dirty="0"/>
              <a:t>SOAP </a:t>
            </a:r>
            <a:r>
              <a:rPr lang="en-US" altLang="zh-CN" dirty="0" err="1"/>
              <a:t>WebService</a:t>
            </a:r>
            <a:r>
              <a:rPr lang="en-US" altLang="zh-CN" dirty="0"/>
              <a:t> </a:t>
            </a:r>
            <a:r>
              <a:rPr lang="zh-TW" altLang="zh-CN" dirty="0"/>
              <a:t>测试计划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11353800" cy="4908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操作步骤：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Web Services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     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http</a:t>
            </a:r>
            <a:r>
              <a:rPr lang="en-US" altLang="zh-CN" sz="2800" b="1" dirty="0">
                <a:solidFill>
                  <a:srgbClr val="0070C0"/>
                </a:solidFill>
              </a:rPr>
              <a:t>://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www.webxml.com.cn/zh_cn/web_services.aspx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学生熟悉</a:t>
            </a:r>
            <a:r>
              <a:rPr lang="en-US" altLang="zh-CN" dirty="0" smtClean="0"/>
              <a:t>Web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r>
              <a:rPr lang="zh-CN" altLang="en-US" dirty="0" smtClean="0"/>
              <a:t>站点的内容和作用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，新建一个测试计划。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为</a:t>
            </a:r>
            <a:r>
              <a:rPr lang="zh-CN" altLang="en-US" dirty="0"/>
              <a:t>测试计划添加</a:t>
            </a:r>
            <a:r>
              <a:rPr lang="en-US" altLang="zh-CN" dirty="0"/>
              <a:t>HTTP</a:t>
            </a:r>
            <a:r>
              <a:rPr lang="zh-CN" altLang="en-US" dirty="0"/>
              <a:t>信息头</a:t>
            </a:r>
            <a:r>
              <a:rPr lang="zh-CN" altLang="en-US" dirty="0" smtClean="0"/>
              <a:t>管理器，并在界面</a:t>
            </a:r>
            <a:r>
              <a:rPr lang="zh-CN" altLang="en-US" dirty="0"/>
              <a:t>添加</a:t>
            </a:r>
            <a:r>
              <a:rPr lang="en-US" altLang="zh-CN" dirty="0"/>
              <a:t>Content-Type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zh-CN" dirty="0"/>
          </a:p>
          <a:p>
            <a:pPr marL="457200" indent="-457200">
              <a:buFont typeface="+mj-ea"/>
              <a:buAutoNum type="circleNumDbPlain" startAt="2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添加线程组，线程属性中完成场景要求的压力值。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Sampler-http</a:t>
            </a:r>
            <a:r>
              <a:rPr lang="zh-CN" altLang="en-US" dirty="0" smtClean="0"/>
              <a:t>请求。完成服务器、路径、</a:t>
            </a:r>
            <a:r>
              <a:rPr lang="en-US" altLang="zh-CN" dirty="0" err="1" smtClean="0"/>
              <a:t>BodyData</a:t>
            </a:r>
            <a:r>
              <a:rPr lang="zh-CN" altLang="en-US" dirty="0" smtClean="0"/>
              <a:t>的设置。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dirty="0" smtClean="0"/>
              <a:t>添加察看结果树、图形结果、聚合报告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87488" y="3938056"/>
          <a:ext cx="8128000" cy="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039768"/>
              </a:tblGrid>
              <a:tr h="499056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Content-Type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text/</a:t>
                      </a:r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xml;charset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=utf-8 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538"/>
            <a:ext cx="10515600" cy="50530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Web </a:t>
            </a:r>
            <a:r>
              <a:rPr lang="en-US" altLang="zh-CN" sz="2400" dirty="0"/>
              <a:t>Services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http</a:t>
            </a:r>
            <a:r>
              <a:rPr lang="en-US" altLang="zh-CN" sz="2400" b="1" dirty="0">
                <a:solidFill>
                  <a:srgbClr val="0070C0"/>
                </a:solidFill>
              </a:rPr>
              <a:t>://www.webxml.com.cn/zh_cn/web_services.aspx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练习创建一个测试计划完成以下的</a:t>
            </a:r>
            <a:r>
              <a:rPr lang="en-US" altLang="zh-CN" sz="2400" dirty="0" smtClean="0"/>
              <a:t>Web Services</a:t>
            </a:r>
            <a:r>
              <a:rPr lang="zh-CN" altLang="en-US" sz="2400" dirty="0" smtClean="0"/>
              <a:t>的性能测试。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场景：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并发用户*</a:t>
            </a:r>
            <a:r>
              <a:rPr lang="en-US" altLang="zh-CN" sz="2400" dirty="0"/>
              <a:t>1</a:t>
            </a:r>
            <a:r>
              <a:rPr lang="zh-CN" altLang="en-US" sz="2400" dirty="0"/>
              <a:t>请求*重复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监控：响应后返回的信息，图形结果，聚合报告 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765" y="3888318"/>
            <a:ext cx="6427826" cy="2833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855" y="2708920"/>
            <a:ext cx="10515600" cy="760413"/>
          </a:xfrm>
        </p:spPr>
        <p:txBody>
          <a:bodyPr/>
          <a:lstStyle/>
          <a:p>
            <a:r>
              <a:rPr lang="zh-CN" altLang="en-US" b="0" dirty="0" smtClean="0">
                <a:latin typeface="+mj-ea"/>
              </a:rPr>
              <a:t>创建</a:t>
            </a:r>
            <a:r>
              <a:rPr lang="en-US" altLang="zh-CN" b="0" dirty="0">
                <a:latin typeface="+mj-ea"/>
              </a:rPr>
              <a:t>JDBC</a:t>
            </a:r>
            <a:r>
              <a:rPr lang="zh-CN" altLang="en-US" b="0" dirty="0" smtClean="0">
                <a:latin typeface="+mj-ea"/>
              </a:rPr>
              <a:t>测试计划</a:t>
            </a:r>
            <a:endParaRPr lang="zh-CN" altLang="en-US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Jmeter</a:t>
            </a:r>
            <a:r>
              <a:rPr lang="zh-CN" altLang="en-US" dirty="0"/>
              <a:t>对</a:t>
            </a:r>
            <a:r>
              <a:rPr lang="en-US" altLang="zh-CN" dirty="0" err="1"/>
              <a:t>mysql</a:t>
            </a:r>
            <a:r>
              <a:rPr lang="zh-CN" altLang="en-US" dirty="0"/>
              <a:t>进行性能测试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准备工作：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的驱动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包复制到</a:t>
            </a:r>
            <a:r>
              <a:rPr lang="en-US" altLang="zh-CN" sz="2800" dirty="0" err="1" smtClean="0"/>
              <a:t>jmeter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lib</a:t>
            </a:r>
            <a:r>
              <a:rPr lang="zh-CN" altLang="en-US" sz="2800" dirty="0" smtClean="0"/>
              <a:t>目录下。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本机的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的用户名和密码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中的数据库，本实例中，在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中新建了一个</a:t>
            </a:r>
            <a:r>
              <a:rPr lang="en-US" altLang="zh-CN" sz="2800" dirty="0" smtClean="0"/>
              <a:t>learn</a:t>
            </a:r>
            <a:r>
              <a:rPr lang="zh-CN" altLang="en-US" sz="2800" dirty="0" smtClean="0"/>
              <a:t>的数据库，配有一张</a:t>
            </a:r>
            <a:r>
              <a:rPr lang="en-US" altLang="zh-CN" sz="2800" dirty="0" err="1" smtClean="0"/>
              <a:t>userinfo</a:t>
            </a:r>
            <a:r>
              <a:rPr lang="zh-CN" altLang="en-US" sz="2800" dirty="0" smtClean="0"/>
              <a:t>的表，表中两条数据如下：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688" y="4812541"/>
            <a:ext cx="4925234" cy="1726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Jmeter</a:t>
            </a:r>
            <a:r>
              <a:rPr lang="zh-CN" altLang="en-US" dirty="0"/>
              <a:t>对</a:t>
            </a:r>
            <a:r>
              <a:rPr lang="en-US" altLang="zh-CN" dirty="0" err="1"/>
              <a:t>mysql</a:t>
            </a:r>
            <a:r>
              <a:rPr lang="zh-CN" altLang="en-US" dirty="0"/>
              <a:t>进行性能测试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6193904" cy="4908550"/>
          </a:xfrm>
        </p:spPr>
        <p:txBody>
          <a:bodyPr/>
          <a:lstStyle/>
          <a:p>
            <a:r>
              <a:rPr lang="zh-CN" altLang="en-US" dirty="0"/>
              <a:t>步骤：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打开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，创建线程组，性能需求为</a:t>
            </a:r>
            <a:r>
              <a:rPr lang="en-US" altLang="zh-CN" dirty="0"/>
              <a:t>5</a:t>
            </a:r>
            <a:r>
              <a:rPr lang="zh-CN" altLang="en-US" dirty="0"/>
              <a:t>个并发用户*</a:t>
            </a:r>
            <a:r>
              <a:rPr lang="en-US" altLang="zh-CN" dirty="0"/>
              <a:t>1</a:t>
            </a:r>
            <a:r>
              <a:rPr lang="zh-CN" altLang="en-US" dirty="0"/>
              <a:t>请求*重复</a:t>
            </a:r>
            <a:r>
              <a:rPr lang="en-US" altLang="zh-CN" dirty="0"/>
              <a:t>10</a:t>
            </a:r>
            <a:r>
              <a:rPr lang="zh-CN" altLang="en-US" dirty="0"/>
              <a:t>遍</a:t>
            </a:r>
            <a:r>
              <a:rPr lang="en-US" altLang="zh-CN" dirty="0"/>
              <a:t>=50 JDBC Request</a:t>
            </a:r>
            <a:r>
              <a:rPr lang="zh-CN" altLang="en-US" dirty="0"/>
              <a:t>请求； 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线程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配置元件</a:t>
            </a:r>
            <a:r>
              <a:rPr lang="en-US" altLang="zh-CN" dirty="0"/>
              <a:t>-JDBC Connection Configuration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线程组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</a:t>
            </a:r>
            <a:r>
              <a:rPr lang="en-US" altLang="zh-CN" dirty="0"/>
              <a:t>-Sampler-JDBC </a:t>
            </a:r>
            <a:r>
              <a:rPr lang="en-US" altLang="zh-CN" dirty="0" smtClean="0"/>
              <a:t>Request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3264" y="1311028"/>
            <a:ext cx="4320480" cy="52278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68" y="4086498"/>
            <a:ext cx="3723809" cy="21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cs typeface="Times New Roman" panose="02020603050405020304" pitchFamily="18" charset="0"/>
              </a:rPr>
              <a:t>工作原理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6" name="内容占位符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96021"/>
            <a:ext cx="9373492" cy="41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Jmeter</a:t>
            </a:r>
            <a:r>
              <a:rPr lang="zh-CN" altLang="en-US" dirty="0"/>
              <a:t>对</a:t>
            </a:r>
            <a:r>
              <a:rPr lang="en-US" altLang="zh-CN" dirty="0" err="1"/>
              <a:t>mysql</a:t>
            </a:r>
            <a:r>
              <a:rPr lang="zh-CN" altLang="en-US" dirty="0"/>
              <a:t>进行性能测试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4"/>
            </a:pPr>
            <a:r>
              <a:rPr lang="zh-CN" altLang="en-US" sz="2400" dirty="0" smtClean="0"/>
              <a:t>设置断言检查返回结果，检查是否在返回中有</a:t>
            </a:r>
            <a:r>
              <a:rPr lang="en-US" altLang="zh-CN" sz="2400" dirty="0" err="1" smtClean="0"/>
              <a:t>danny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4"/>
            </a:pPr>
            <a:endParaRPr lang="en-US" altLang="zh-CN" sz="2400" dirty="0"/>
          </a:p>
          <a:p>
            <a:pPr marL="457200" indent="-457200">
              <a:buFont typeface="+mj-ea"/>
              <a:buAutoNum type="circleNumDbPlain" startAt="4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4"/>
            </a:pPr>
            <a:endParaRPr lang="en-US" altLang="zh-CN" sz="2400" dirty="0"/>
          </a:p>
          <a:p>
            <a:pPr marL="457200" indent="-457200">
              <a:buFont typeface="+mj-ea"/>
              <a:buAutoNum type="circleNumDbPlain" startAt="4"/>
            </a:pP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zh-CN" altLang="en-US" sz="2400" dirty="0" smtClean="0"/>
              <a:t>添加监听器：察看结果树、图形结果、聚合报告、断言结果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1916832"/>
            <a:ext cx="5542857" cy="1314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425" y="2780928"/>
            <a:ext cx="10515600" cy="760413"/>
          </a:xfrm>
        </p:spPr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联机负载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联机</a:t>
            </a:r>
            <a:r>
              <a:rPr lang="zh-CN" altLang="en-US" dirty="0"/>
              <a:t>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8570168" cy="4908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主控制机：</a:t>
            </a:r>
            <a:r>
              <a:rPr lang="zh-CN" altLang="en-US" sz="2400" dirty="0">
                <a:solidFill>
                  <a:schemeClr val="accent2"/>
                </a:solidFill>
              </a:rPr>
              <a:t>存放</a:t>
            </a:r>
            <a:r>
              <a:rPr lang="en-US" altLang="zh-CN" sz="2400" dirty="0" err="1"/>
              <a:t>Jmeter</a:t>
            </a:r>
            <a:r>
              <a:rPr lang="zh-CN" altLang="en-US" sz="2400" dirty="0"/>
              <a:t>脚本的机器叫</a:t>
            </a:r>
            <a:r>
              <a:rPr lang="zh-CN" altLang="en-US" sz="2400" dirty="0">
                <a:solidFill>
                  <a:schemeClr val="accent2"/>
                </a:solidFill>
              </a:rPr>
              <a:t>主</a:t>
            </a:r>
            <a:r>
              <a:rPr lang="zh-CN" altLang="en-US" sz="2400" dirty="0"/>
              <a:t>控制机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负载机：被连接并用来</a:t>
            </a:r>
            <a:r>
              <a:rPr lang="zh-CN" altLang="en-US" sz="2400" dirty="0">
                <a:solidFill>
                  <a:schemeClr val="accent2"/>
                </a:solidFill>
              </a:rPr>
              <a:t>运行</a:t>
            </a:r>
            <a:r>
              <a:rPr lang="zh-CN" altLang="en-US" sz="2400" dirty="0"/>
              <a:t>脚本的机器叫</a:t>
            </a:r>
            <a:r>
              <a:rPr lang="zh-CN" altLang="en-US" sz="2400" dirty="0">
                <a:solidFill>
                  <a:schemeClr val="accent2"/>
                </a:solidFill>
              </a:rPr>
              <a:t>负载机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联机负载步骤：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第一、在负载机上启动</a:t>
            </a:r>
            <a:r>
              <a:rPr lang="en-US" altLang="zh-CN" sz="2400" dirty="0"/>
              <a:t>Jmeter-server.bat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第二、在主控制机上，修改</a:t>
            </a:r>
            <a:r>
              <a:rPr lang="en-US" altLang="zh-CN" sz="2400" dirty="0" err="1"/>
              <a:t>Jmeter.properties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第三、在主控制机上，启动</a:t>
            </a:r>
            <a:r>
              <a:rPr lang="en-US" altLang="zh-CN" sz="2400" dirty="0" err="1"/>
              <a:t>Jmeter</a:t>
            </a:r>
            <a:r>
              <a:rPr lang="zh-CN" altLang="en-US" sz="2400" dirty="0"/>
              <a:t>，然后运行的时候，选择远程启动或者远程全部启动即可。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联机</a:t>
            </a:r>
            <a:r>
              <a:rPr lang="zh-CN" altLang="en-US" dirty="0"/>
              <a:t>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0"/>
            <a:ext cx="8642176" cy="4908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主控制机配置远程负载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Jmeter.properties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remote_host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39" y="2838560"/>
            <a:ext cx="8936425" cy="3038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联机</a:t>
            </a:r>
            <a:r>
              <a:rPr lang="zh-CN" altLang="en-US" dirty="0"/>
              <a:t>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25538"/>
            <a:ext cx="10298360" cy="54718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+mj-ea"/>
                <a:ea typeface="+mj-ea"/>
              </a:rPr>
              <a:t>注意事项：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可以添加多台负载机，通过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逗号</a:t>
            </a:r>
            <a:r>
              <a:rPr lang="zh-CN" altLang="en-US" sz="2800" dirty="0">
                <a:latin typeface="+mj-ea"/>
                <a:ea typeface="+mj-ea"/>
              </a:rPr>
              <a:t>分隔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可以修改联机端口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如果脚本中有调用</a:t>
            </a:r>
            <a:r>
              <a:rPr lang="en-US" altLang="zh-CN" sz="2800" dirty="0">
                <a:latin typeface="+mj-ea"/>
                <a:ea typeface="+mj-ea"/>
              </a:rPr>
              <a:t>CSV</a:t>
            </a:r>
            <a:r>
              <a:rPr lang="zh-CN" altLang="en-US" sz="2800" dirty="0">
                <a:latin typeface="+mj-ea"/>
                <a:ea typeface="+mj-ea"/>
              </a:rPr>
              <a:t>文件，外部</a:t>
            </a:r>
            <a:r>
              <a:rPr lang="en-US" altLang="zh-CN" sz="2800" dirty="0">
                <a:latin typeface="+mj-ea"/>
                <a:ea typeface="+mj-ea"/>
              </a:rPr>
              <a:t>jar</a:t>
            </a:r>
            <a:r>
              <a:rPr lang="zh-CN" altLang="en-US" sz="2800" dirty="0">
                <a:latin typeface="+mj-ea"/>
                <a:ea typeface="+mj-ea"/>
              </a:rPr>
              <a:t>包等，都需要复制到远程负载机相同的指定目录下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联机负载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线程属性：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表示：每台负载机都会运行</a:t>
            </a:r>
            <a:r>
              <a:rPr lang="en-US" altLang="zh-CN" sz="2800" dirty="0"/>
              <a:t>10</a:t>
            </a:r>
            <a:r>
              <a:rPr lang="zh-CN" altLang="en-US" sz="2800" dirty="0"/>
              <a:t>个线程，每秒启动</a:t>
            </a:r>
            <a:r>
              <a:rPr lang="en-US" altLang="zh-CN" sz="2800" dirty="0"/>
              <a:t>10</a:t>
            </a:r>
            <a:r>
              <a:rPr lang="zh-CN" altLang="en-US" sz="2800" dirty="0"/>
              <a:t>个线程。</a:t>
            </a:r>
            <a:r>
              <a:rPr lang="en-US" altLang="zh-CN" sz="2800" dirty="0"/>
              <a:t>2</a:t>
            </a:r>
            <a:r>
              <a:rPr lang="zh-CN" altLang="en-US" sz="2800" dirty="0"/>
              <a:t>台负载机会运行</a:t>
            </a:r>
            <a:r>
              <a:rPr lang="en-US" altLang="zh-CN" sz="2800" dirty="0"/>
              <a:t>20</a:t>
            </a:r>
            <a:r>
              <a:rPr lang="zh-CN" altLang="en-US" sz="2800" dirty="0"/>
              <a:t>次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3000" dirty="0" smtClean="0"/>
              <a:t>举例：</a:t>
            </a:r>
            <a:endParaRPr lang="en-US" altLang="zh-CN" sz="3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场景要求，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台负载机，共运行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次，每秒启动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个线程。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思考该如何设置？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780928"/>
            <a:ext cx="2800000" cy="11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24944"/>
            <a:ext cx="10515600" cy="760413"/>
          </a:xfrm>
        </p:spPr>
        <p:txBody>
          <a:bodyPr/>
          <a:lstStyle/>
          <a:p>
            <a:r>
              <a:rPr lang="en-US" altLang="zh-CN" dirty="0" smtClean="0"/>
              <a:t>IP 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86669"/>
            <a:ext cx="9577064" cy="4908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起因：</a:t>
            </a:r>
            <a:endParaRPr lang="en-US" altLang="zh-CN" sz="2800" dirty="0" smtClean="0"/>
          </a:p>
          <a:p>
            <a:r>
              <a:rPr lang="zh-CN" altLang="en-US" sz="2800" dirty="0"/>
              <a:t>当某个</a:t>
            </a:r>
            <a:r>
              <a:rPr lang="en-US" altLang="zh-CN" sz="2800" dirty="0"/>
              <a:t>IP</a:t>
            </a:r>
            <a:r>
              <a:rPr lang="zh-CN" altLang="en-US" sz="2800" dirty="0"/>
              <a:t>的访问过于频繁，或者访问量过</a:t>
            </a:r>
            <a:r>
              <a:rPr lang="zh-CN" altLang="en-US" sz="2800" dirty="0" smtClean="0"/>
              <a:t>大时，</a:t>
            </a:r>
            <a:r>
              <a:rPr lang="zh-CN" altLang="en-US" sz="2800" dirty="0"/>
              <a:t>服务器会拒绝访问</a:t>
            </a:r>
            <a:r>
              <a:rPr lang="zh-CN" altLang="en-US" sz="2800" dirty="0" smtClean="0"/>
              <a:t>请求。</a:t>
            </a:r>
            <a:endParaRPr lang="en-US" altLang="zh-CN" sz="2800" dirty="0" smtClean="0"/>
          </a:p>
          <a:p>
            <a:r>
              <a:rPr lang="zh-CN" altLang="en-US" sz="2800" dirty="0"/>
              <a:t>应用程序服务器通常会对来自同一</a:t>
            </a:r>
            <a:r>
              <a:rPr lang="en-US" altLang="zh-CN" sz="2800" dirty="0"/>
              <a:t>IP</a:t>
            </a:r>
            <a:r>
              <a:rPr lang="zh-CN" altLang="en-US" sz="2800" dirty="0"/>
              <a:t>的客户端信息进行高速缓存以优化吞吐量。如果多个用户具有相同的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，不能</a:t>
            </a:r>
            <a:r>
              <a:rPr lang="zh-CN" altLang="en-US" sz="2800" dirty="0"/>
              <a:t>反映真实情况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有一些网站会限制同一个用户同一个</a:t>
            </a:r>
            <a:r>
              <a:rPr lang="en-US" altLang="zh-CN" sz="2800" dirty="0"/>
              <a:t>IP </a:t>
            </a:r>
            <a:r>
              <a:rPr lang="zh-CN" altLang="en-US" sz="2800" dirty="0"/>
              <a:t>的登陆。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err="1" smtClean="0"/>
              <a:t>Jmeter</a:t>
            </a:r>
            <a:r>
              <a:rPr lang="zh-CN" altLang="en-US" sz="2800" dirty="0" smtClean="0"/>
              <a:t>本身不具备</a:t>
            </a:r>
            <a:r>
              <a:rPr lang="en-US" altLang="zh-CN" sz="2800" dirty="0" err="1" smtClean="0"/>
              <a:t>LoadRunner</a:t>
            </a:r>
            <a:r>
              <a:rPr lang="zh-CN" altLang="en-US" sz="2800" dirty="0" smtClean="0"/>
              <a:t>中的</a:t>
            </a:r>
            <a:r>
              <a:rPr lang="en-US" altLang="zh-CN" sz="2800" dirty="0"/>
              <a:t>Enable </a:t>
            </a:r>
            <a:r>
              <a:rPr lang="en-US" altLang="zh-CN" sz="2800" dirty="0" err="1"/>
              <a:t>IPSpoofer</a:t>
            </a:r>
            <a:r>
              <a:rPr lang="zh-CN" altLang="en-US" sz="2800" dirty="0" smtClean="0"/>
              <a:t>的功能，但是能通过参数化的方式实现类似的功能。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主控</a:t>
            </a:r>
            <a:r>
              <a:rPr lang="zh-CN" altLang="en-US" dirty="0" smtClean="0"/>
              <a:t>机必须使用固定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，不能使用自动获取。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在主控</a:t>
            </a:r>
            <a:r>
              <a:rPr lang="zh-CN" altLang="en-US" dirty="0" smtClean="0"/>
              <a:t>机的网络配置中，配置多个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，需注意不要与局域网内的其他机器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冲突，可使用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命令预先探查冲突的可能性。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32" y="2840065"/>
            <a:ext cx="8640939" cy="3698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Badboy</a:t>
            </a:r>
            <a:r>
              <a:rPr lang="zh-CN" altLang="en-US" dirty="0" smtClean="0"/>
              <a:t>录制脚本并导入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dirty="0"/>
              <a:t>建立一</a:t>
            </a:r>
            <a:r>
              <a:rPr lang="zh-CN" altLang="en-US" dirty="0" smtClean="0"/>
              <a:t>个用作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参数化的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文档。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中添加</a:t>
            </a:r>
            <a:r>
              <a:rPr lang="en-US" altLang="zh-CN" sz="2000" dirty="0"/>
              <a:t>CSV Data Set 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。注意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设置好变量名。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3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726" y="1286594"/>
            <a:ext cx="2514286" cy="12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3369094"/>
            <a:ext cx="7552381" cy="33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361950"/>
            <a:ext cx="10922000" cy="8239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课程目录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398" y="931868"/>
            <a:ext cx="604867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概要介绍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环境搭建</a:t>
            </a:r>
            <a:endParaRPr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目录结构及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常用元件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录制方法介绍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参数化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事务和集合点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检查点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关联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监听器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模式下运行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JMeter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案例与实践</a:t>
            </a:r>
            <a:endParaRPr lang="en-US" altLang="zh-CN" sz="2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204864"/>
            <a:ext cx="4970826" cy="15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6"/>
            </a:pPr>
            <a:r>
              <a:rPr lang="zh-CN" altLang="en-US" dirty="0" smtClean="0"/>
              <a:t>在脚本的每一个请求中，修改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请求的方式为</a:t>
            </a:r>
            <a:r>
              <a:rPr lang="en-US" altLang="zh-CN" dirty="0" smtClean="0"/>
              <a:t>HttpClient4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15" y="1988839"/>
            <a:ext cx="7056784" cy="3643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7"/>
            </a:pPr>
            <a:r>
              <a:rPr lang="zh-CN" altLang="en-US" dirty="0" smtClean="0"/>
              <a:t>同样在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标签页中，</a:t>
            </a:r>
            <a:r>
              <a:rPr lang="en-US" altLang="zh-CN" dirty="0" smtClean="0"/>
              <a:t>Source address</a:t>
            </a:r>
            <a:r>
              <a:rPr lang="zh-CN" altLang="en-US" dirty="0" smtClean="0"/>
              <a:t>处写上</a:t>
            </a:r>
            <a:r>
              <a:rPr lang="en-US" altLang="zh-CN" dirty="0" smtClean="0"/>
              <a:t>CSV</a:t>
            </a:r>
            <a:r>
              <a:rPr lang="zh-CN" altLang="en-US" dirty="0" smtClean="0"/>
              <a:t>中的变量名。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81689"/>
            <a:ext cx="8600505" cy="3485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9" y="3188074"/>
            <a:ext cx="6200000" cy="2990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8"/>
            </a:pPr>
            <a:r>
              <a:rPr lang="zh-CN" altLang="en-US" dirty="0" smtClean="0"/>
              <a:t>添加查看结果树。运行并查看结果。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564904"/>
            <a:ext cx="4409524" cy="28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556792"/>
            <a:ext cx="5028571" cy="284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983432" y="2060848"/>
            <a:ext cx="921702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欺骗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294" y="1286669"/>
            <a:ext cx="10515600" cy="4908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也可通过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中执行：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800" dirty="0" err="1" smtClean="0"/>
              <a:t>netstat</a:t>
            </a:r>
            <a:r>
              <a:rPr lang="en-US" altLang="zh-CN" sz="2800" dirty="0" smtClean="0"/>
              <a:t> –an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Netstat</a:t>
            </a:r>
            <a:r>
              <a:rPr lang="zh-CN" altLang="en-US" dirty="0"/>
              <a:t>用于显示与</a:t>
            </a:r>
            <a:r>
              <a:rPr lang="en-US" altLang="zh-CN" dirty="0"/>
              <a:t>IP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>
                <a:hlinkClick r:id="rId1"/>
              </a:rPr>
              <a:t>UDP</a:t>
            </a:r>
            <a:r>
              <a:rPr lang="zh-CN" altLang="en-US" dirty="0"/>
              <a:t>和</a:t>
            </a:r>
            <a:r>
              <a:rPr lang="en-US" altLang="zh-CN" dirty="0"/>
              <a:t>ICMP</a:t>
            </a:r>
            <a:r>
              <a:rPr lang="zh-CN" altLang="en-US" dirty="0"/>
              <a:t>协议相关的统计数据，一般用于检验本机各端口的网络连接情况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可以看到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www.51testing.net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946826"/>
            <a:ext cx="5704762" cy="24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77851" y="287338"/>
            <a:ext cx="4794249" cy="766762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cs typeface="Times New Roman" panose="02020603050405020304" pitchFamily="18" charset="0"/>
              </a:rPr>
              <a:t>Any Questions?</a:t>
            </a:r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 bwMode="auto">
          <a:xfrm>
            <a:off x="241300" y="4679950"/>
            <a:ext cx="11387667" cy="687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i="1" kern="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 YOU!</a:t>
            </a:r>
            <a:endParaRPr lang="zh-CN" altLang="en-US" sz="2200" i="1" kern="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www.51testing.net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6870" y="1266825"/>
            <a:ext cx="2676525" cy="32004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12530</Words>
  <Application>WPS 演示</Application>
  <PresentationFormat>宽屏</PresentationFormat>
  <Paragraphs>1061</Paragraphs>
  <Slides>94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4" baseType="lpstr">
      <vt:lpstr>Arial</vt:lpstr>
      <vt:lpstr>宋体</vt:lpstr>
      <vt:lpstr>Wingdings</vt:lpstr>
      <vt:lpstr>Calibri Light</vt:lpstr>
      <vt:lpstr>Calibri</vt:lpstr>
      <vt:lpstr>Times New Roman</vt:lpstr>
      <vt:lpstr>黑体</vt:lpstr>
      <vt:lpstr>Arial Unicode MS</vt:lpstr>
      <vt:lpstr>微软雅黑</vt:lpstr>
      <vt:lpstr>Office 主题</vt:lpstr>
      <vt:lpstr>JMeter 性能、接口测试</vt:lpstr>
      <vt:lpstr>课程目录</vt:lpstr>
      <vt:lpstr>JMeter 概要介绍</vt:lpstr>
      <vt:lpstr>JMeter 简介</vt:lpstr>
      <vt:lpstr>JMeter 特点</vt:lpstr>
      <vt:lpstr>JMeter VS LoadRunner</vt:lpstr>
      <vt:lpstr>JMeter VS LoadRunner</vt:lpstr>
      <vt:lpstr>JMeter 工作原理</vt:lpstr>
      <vt:lpstr>课程目录</vt:lpstr>
      <vt:lpstr>JMeter 环境搭建</vt:lpstr>
      <vt:lpstr>环境变量配置</vt:lpstr>
      <vt:lpstr>安装练习</vt:lpstr>
      <vt:lpstr>入门演示</vt:lpstr>
      <vt:lpstr>课程目录</vt:lpstr>
      <vt:lpstr>JMeter 目录结构</vt:lpstr>
      <vt:lpstr>JMeter 常用元件</vt:lpstr>
      <vt:lpstr>测试计划 (Test Plan)</vt:lpstr>
      <vt:lpstr>Threads (Users)</vt:lpstr>
      <vt:lpstr>测试片段 （Test Fragment）</vt:lpstr>
      <vt:lpstr>控制器</vt:lpstr>
      <vt:lpstr>控制器</vt:lpstr>
      <vt:lpstr>配置元件（Config Element）</vt:lpstr>
      <vt:lpstr>定时器 （Timer）</vt:lpstr>
      <vt:lpstr>前置处理器 （Per Processors）</vt:lpstr>
      <vt:lpstr>后置处理器 （Post Processors）</vt:lpstr>
      <vt:lpstr>断言 （Assertions）</vt:lpstr>
      <vt:lpstr>监听器 （Listener）</vt:lpstr>
      <vt:lpstr>JMeter 元件作用域与执行顺序</vt:lpstr>
      <vt:lpstr>JMeter 元件作用域与执行顺序</vt:lpstr>
      <vt:lpstr>JMeter 元件作用域与执行顺序</vt:lpstr>
      <vt:lpstr>课程目录</vt:lpstr>
      <vt:lpstr>JMeter 录制方法</vt:lpstr>
      <vt:lpstr>BadBoy录制</vt:lpstr>
      <vt:lpstr>Http代理服务器录制</vt:lpstr>
      <vt:lpstr>Http代理服务器录制</vt:lpstr>
      <vt:lpstr>Http代理服务器录制</vt:lpstr>
      <vt:lpstr>Http代理服务器的细节设置</vt:lpstr>
      <vt:lpstr>Http代理服务器的细节设置</vt:lpstr>
      <vt:lpstr>Http代理服务器的细节设置</vt:lpstr>
      <vt:lpstr>Http代理服务器的细节设置</vt:lpstr>
      <vt:lpstr>Http代理服务器录制</vt:lpstr>
      <vt:lpstr>Http代理服务器录制</vt:lpstr>
      <vt:lpstr>手动编写</vt:lpstr>
      <vt:lpstr>课程目录</vt:lpstr>
      <vt:lpstr>JMeter 参数化</vt:lpstr>
      <vt:lpstr>通过前置处理器参数化</vt:lpstr>
      <vt:lpstr>通过CSV Data Set Config 参数化</vt:lpstr>
      <vt:lpstr>借助函数助手方式采用随机参数化</vt:lpstr>
      <vt:lpstr>课程目录</vt:lpstr>
      <vt:lpstr>事务</vt:lpstr>
      <vt:lpstr>集合点</vt:lpstr>
      <vt:lpstr>课程目录</vt:lpstr>
      <vt:lpstr>JMeter 检查点</vt:lpstr>
      <vt:lpstr>添加内容检查断言</vt:lpstr>
      <vt:lpstr>添加内容检查断言</vt:lpstr>
      <vt:lpstr>断言响应字段的含义</vt:lpstr>
      <vt:lpstr>断言持续时间（了解）</vt:lpstr>
      <vt:lpstr>断言结果大小（了解）</vt:lpstr>
      <vt:lpstr>课程目录</vt:lpstr>
      <vt:lpstr>关联</vt:lpstr>
      <vt:lpstr>课程目录</vt:lpstr>
      <vt:lpstr>JMeter 常用监听器</vt:lpstr>
      <vt:lpstr>查看监听器结果（综合练习）</vt:lpstr>
      <vt:lpstr>图形结果</vt:lpstr>
      <vt:lpstr>聚合报告</vt:lpstr>
      <vt:lpstr>Summary Report</vt:lpstr>
      <vt:lpstr>课程目录</vt:lpstr>
      <vt:lpstr>非GUI模式下运行JMeter</vt:lpstr>
      <vt:lpstr>非GUI模式下运行JMeter</vt:lpstr>
      <vt:lpstr>非GUI模式下运行JMeter</vt:lpstr>
      <vt:lpstr>课程目录</vt:lpstr>
      <vt:lpstr>创建SOAP WebService 测试计划</vt:lpstr>
      <vt:lpstr>创建SOAP WebService 测试计划</vt:lpstr>
      <vt:lpstr>创建SOAP WebService 测试计划</vt:lpstr>
      <vt:lpstr>创建SOAP WebService 测试计划</vt:lpstr>
      <vt:lpstr>学生练习</vt:lpstr>
      <vt:lpstr>创建JDBC测试计划</vt:lpstr>
      <vt:lpstr>使用Jmeter对mysql进行性能测试</vt:lpstr>
      <vt:lpstr>使用Jmeter对mysql进行性能测试</vt:lpstr>
      <vt:lpstr>使用Jmeter对mysql进行性能测试</vt:lpstr>
      <vt:lpstr>Jmeter联机负载</vt:lpstr>
      <vt:lpstr>Jmeter联机负载</vt:lpstr>
      <vt:lpstr>Jmeter联机负载</vt:lpstr>
      <vt:lpstr>Jmeter联机负载</vt:lpstr>
      <vt:lpstr>Jmeter联机负载</vt:lpstr>
      <vt:lpstr>IP 欺骗</vt:lpstr>
      <vt:lpstr>IP欺骗</vt:lpstr>
      <vt:lpstr>IP欺骗</vt:lpstr>
      <vt:lpstr>IP欺骗</vt:lpstr>
      <vt:lpstr>IP欺骗</vt:lpstr>
      <vt:lpstr>IP欺骗</vt:lpstr>
      <vt:lpstr>IP欺骗</vt:lpstr>
      <vt:lpstr>IP欺骗</vt:lpstr>
      <vt:lpstr>Any Questions?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韦鹏</cp:lastModifiedBy>
  <cp:revision>951</cp:revision>
  <dcterms:created xsi:type="dcterms:W3CDTF">2014-03-18T11:00:00Z</dcterms:created>
  <dcterms:modified xsi:type="dcterms:W3CDTF">2019-07-20T00:50:07Z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