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57" r:id="rId5"/>
    <p:sldId id="303" r:id="rId6"/>
    <p:sldId id="304" r:id="rId7"/>
    <p:sldId id="295" r:id="rId8"/>
    <p:sldId id="323" r:id="rId9"/>
    <p:sldId id="355" r:id="rId10"/>
    <p:sldId id="356" r:id="rId11"/>
    <p:sldId id="321" r:id="rId12"/>
    <p:sldId id="388" r:id="rId13"/>
    <p:sldId id="320" r:id="rId14"/>
    <p:sldId id="389" r:id="rId15"/>
    <p:sldId id="294" r:id="rId16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howGuides="1">
      <p:cViewPr>
        <p:scale>
          <a:sx n="50" d="100"/>
          <a:sy n="50" d="100"/>
        </p:scale>
        <p:origin x="-414" y="-1746"/>
      </p:cViewPr>
      <p:guideLst>
        <p:guide orient="horz" pos="2361"/>
        <p:guide pos="40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EA07B-178E-49B0-B5B8-2D6DCD789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DBDE"/>
            </a:gs>
            <a:gs pos="100000">
              <a:srgbClr val="F9F9F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4"/>
          <p:cNvSpPr txBox="1"/>
          <p:nvPr/>
        </p:nvSpPr>
        <p:spPr>
          <a:xfrm>
            <a:off x="3975700" y="1654676"/>
            <a:ext cx="5256584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robot framework</a:t>
            </a:r>
            <a:endParaRPr lang="en-US" altLang="zh-CN" sz="3600" b="1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53310" y="2329180"/>
            <a:ext cx="85610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自动化测试框架入门</a:t>
            </a:r>
            <a:endParaRPr lang="zh-CN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76774" y="3545925"/>
            <a:ext cx="216025" cy="2160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标题 4"/>
          <p:cNvSpPr txBox="1"/>
          <p:nvPr/>
        </p:nvSpPr>
        <p:spPr>
          <a:xfrm>
            <a:off x="4509379" y="3551088"/>
            <a:ext cx="3744416" cy="368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简洁实用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开源稳定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扩展性强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99720" y="3495040"/>
            <a:ext cx="13362305" cy="344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6" grpId="0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245870"/>
            <a:ext cx="4132580" cy="399796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310060" y="416217"/>
            <a:ext cx="11260275" cy="460375"/>
            <a:chOff x="310060" y="416217"/>
            <a:chExt cx="11260275" cy="460375"/>
          </a:xfrm>
        </p:grpSpPr>
        <p:grpSp>
          <p:nvGrpSpPr>
            <p:cNvPr id="55" name="组合 54"/>
            <p:cNvGrpSpPr/>
            <p:nvPr/>
          </p:nvGrpSpPr>
          <p:grpSpPr>
            <a:xfrm>
              <a:off x="310060" y="416217"/>
              <a:ext cx="3968115" cy="460375"/>
              <a:chOff x="8641357" y="2133650"/>
              <a:chExt cx="3969033" cy="460482"/>
            </a:xfrm>
          </p:grpSpPr>
          <p:sp>
            <p:nvSpPr>
              <p:cNvPr id="57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58" name="TextBox 54"/>
              <p:cNvSpPr txBox="1"/>
              <p:nvPr/>
            </p:nvSpPr>
            <p:spPr>
              <a:xfrm>
                <a:off x="8784265" y="2133650"/>
                <a:ext cx="3826125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项目结构对比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 flipV="1">
              <a:off x="2425065" y="745490"/>
              <a:ext cx="9145270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89635" y="5514340"/>
            <a:ext cx="84829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分层的模块化框架结构，将数据层与业务层分离，便于项目管理与后期维护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87930" y="19577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4325" y="2046605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测试用例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7930" y="22028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4325" y="2291715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测试数据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7930" y="24263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4325" y="2515235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业务方法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7930" y="26416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4325" y="273050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0">
                <a:solidFill>
                  <a:srgbClr val="FF0000"/>
                </a:solidFill>
              </a:rPr>
              <a:t>测试日志</a:t>
            </a:r>
            <a:endParaRPr lang="zh-CN" altLang="zh-CN" sz="10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7930" y="28816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54325" y="297053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工具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245870"/>
            <a:ext cx="3829685" cy="399796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498840" y="21145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65235" y="220345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测试用例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82330" y="32461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48725" y="333502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业务方法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82330" y="30099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48725" y="309880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测试数据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87930" y="37763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54325" y="3865245"/>
            <a:ext cx="938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环境初始化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14105" y="14636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80500" y="1552575"/>
            <a:ext cx="938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环境初始化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>
            <a:stCxn id="59" idx="3"/>
          </p:cNvCxnSpPr>
          <p:nvPr/>
        </p:nvCxnSpPr>
        <p:spPr>
          <a:xfrm flipH="1">
            <a:off x="4365104" y="3072628"/>
            <a:ext cx="1588839" cy="12744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589504" y="1817441"/>
            <a:ext cx="1619625" cy="1619625"/>
            <a:chOff x="5252836" y="1817862"/>
            <a:chExt cx="1620000" cy="1620000"/>
          </a:xfrm>
          <a:solidFill>
            <a:srgbClr val="3399FF"/>
          </a:solidFill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5252836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5252836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5432836" y="199786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 59"/>
          <p:cNvSpPr/>
          <p:nvPr/>
        </p:nvSpPr>
        <p:spPr>
          <a:xfrm>
            <a:off x="6418053" y="2114836"/>
            <a:ext cx="2527067" cy="1007767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51"/>
          <p:cNvSpPr txBox="1"/>
          <p:nvPr/>
        </p:nvSpPr>
        <p:spPr>
          <a:xfrm>
            <a:off x="7029363" y="2326401"/>
            <a:ext cx="1669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 + robot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95433" y="2130773"/>
            <a:ext cx="1007767" cy="1007767"/>
            <a:chOff x="5558836" y="2123862"/>
            <a:chExt cx="1008000" cy="1008000"/>
          </a:xfrm>
        </p:grpSpPr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5558836" y="212386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29"/>
            <p:cNvSpPr txBox="1">
              <a:spLocks noChangeArrowheads="1"/>
            </p:cNvSpPr>
            <p:nvPr/>
          </p:nvSpPr>
          <p:spPr bwMode="auto">
            <a:xfrm>
              <a:off x="5669138" y="2289860"/>
              <a:ext cx="7873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dirty="0">
                  <a:solidFill>
                    <a:srgbClr val="0066CC"/>
                  </a:solidFill>
                </a:rPr>
                <a:t>02</a:t>
              </a:r>
              <a:endParaRPr lang="zh-CN" altLang="en-US" sz="4000" dirty="0">
                <a:solidFill>
                  <a:srgbClr val="0066CC"/>
                </a:solidFill>
              </a:endParaRPr>
            </a:p>
          </p:txBody>
        </p:sp>
      </p:grpSp>
      <p:cxnSp>
        <p:nvCxnSpPr>
          <p:cNvPr id="41" name="直接连接符 40"/>
          <p:cNvCxnSpPr>
            <a:stCxn id="58" idx="2"/>
            <a:endCxn id="53" idx="2"/>
          </p:cNvCxnSpPr>
          <p:nvPr/>
        </p:nvCxnSpPr>
        <p:spPr>
          <a:xfrm flipH="1" flipV="1">
            <a:off x="4844501" y="2622987"/>
            <a:ext cx="745003" cy="42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562133" y="1817441"/>
            <a:ext cx="1619625" cy="1619625"/>
            <a:chOff x="1224533" y="1817862"/>
            <a:chExt cx="1620000" cy="1620000"/>
          </a:xfrm>
          <a:solidFill>
            <a:srgbClr val="3399FF"/>
          </a:solidFill>
        </p:grpSpPr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1224533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224533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404533" y="199786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任意多边形 52">
            <a:hlinkClick r:id="rId1" action="ppaction://hlinksldjump"/>
          </p:cNvPr>
          <p:cNvSpPr/>
          <p:nvPr/>
        </p:nvSpPr>
        <p:spPr>
          <a:xfrm>
            <a:off x="2317434" y="2123370"/>
            <a:ext cx="2527067" cy="999233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44"/>
          <p:cNvSpPr txBox="1"/>
          <p:nvPr/>
        </p:nvSpPr>
        <p:spPr>
          <a:xfrm>
            <a:off x="2875627" y="240514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下单流程测试用例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1868170" y="2114550"/>
            <a:ext cx="1007745" cy="10077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29"/>
          <p:cNvSpPr txBox="1">
            <a:spLocks noChangeArrowheads="1"/>
          </p:cNvSpPr>
          <p:nvPr/>
        </p:nvSpPr>
        <p:spPr bwMode="auto">
          <a:xfrm>
            <a:off x="2007870" y="2280920"/>
            <a:ext cx="78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6CC"/>
                </a:solidFill>
              </a:rPr>
              <a:t>01</a:t>
            </a:r>
            <a:endParaRPr lang="zh-CN" altLang="en-US" sz="4000" dirty="0">
              <a:solidFill>
                <a:srgbClr val="0066CC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145942" y="4041106"/>
            <a:ext cx="1619625" cy="1619625"/>
            <a:chOff x="2808709" y="4042042"/>
            <a:chExt cx="1620000" cy="1620000"/>
          </a:xfrm>
          <a:solidFill>
            <a:srgbClr val="3399FF"/>
          </a:solidFill>
        </p:grpSpPr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2808709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2808709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2988709" y="422204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3901243" y="4347035"/>
            <a:ext cx="2527067" cy="1007767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6"/>
          <p:cNvSpPr txBox="1"/>
          <p:nvPr/>
        </p:nvSpPr>
        <p:spPr>
          <a:xfrm>
            <a:off x="4551512" y="4673891"/>
            <a:ext cx="16611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自动化演示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51871" y="4338501"/>
            <a:ext cx="1007767" cy="1007767"/>
            <a:chOff x="3114709" y="4348042"/>
            <a:chExt cx="1008000" cy="1008000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3114709" y="434804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29"/>
            <p:cNvSpPr txBox="1">
              <a:spLocks noChangeArrowheads="1"/>
            </p:cNvSpPr>
            <p:nvPr/>
          </p:nvSpPr>
          <p:spPr bwMode="auto">
            <a:xfrm>
              <a:off x="3240757" y="4522108"/>
              <a:ext cx="7873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dirty="0">
                  <a:solidFill>
                    <a:srgbClr val="0066CC"/>
                  </a:solidFill>
                </a:rPr>
                <a:t>03</a:t>
              </a:r>
              <a:endParaRPr lang="zh-CN" altLang="en-US" sz="4000" dirty="0">
                <a:solidFill>
                  <a:srgbClr val="0066CC"/>
                </a:solidFill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H="1">
            <a:off x="6399316" y="4842386"/>
            <a:ext cx="953956" cy="3253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173313" y="4041106"/>
            <a:ext cx="1619625" cy="1619625"/>
            <a:chOff x="6837012" y="4042042"/>
            <a:chExt cx="1620000" cy="1620000"/>
          </a:xfrm>
          <a:solidFill>
            <a:srgbClr val="3399FF"/>
          </a:solidFill>
        </p:grpSpPr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6837012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6837012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017012" y="422204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8001862" y="4347035"/>
            <a:ext cx="2527067" cy="1007767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37"/>
          <p:cNvSpPr txBox="1"/>
          <p:nvPr/>
        </p:nvSpPr>
        <p:spPr>
          <a:xfrm>
            <a:off x="8427117" y="4550066"/>
            <a:ext cx="1825718" cy="58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79242" y="4371039"/>
            <a:ext cx="1007767" cy="1007767"/>
            <a:chOff x="7143012" y="4348042"/>
            <a:chExt cx="1008000" cy="1008000"/>
          </a:xfrm>
        </p:grpSpPr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43012" y="434804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29"/>
            <p:cNvSpPr txBox="1">
              <a:spLocks noChangeArrowheads="1"/>
            </p:cNvSpPr>
            <p:nvPr/>
          </p:nvSpPr>
          <p:spPr bwMode="auto">
            <a:xfrm>
              <a:off x="7253314" y="4522108"/>
              <a:ext cx="7873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dirty="0">
                  <a:solidFill>
                    <a:srgbClr val="0066CC"/>
                  </a:solidFill>
                </a:rPr>
                <a:t>04</a:t>
              </a:r>
              <a:endParaRPr lang="zh-CN" altLang="en-US" sz="4000" dirty="0">
                <a:solidFill>
                  <a:srgbClr val="0066CC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10060" y="416217"/>
            <a:ext cx="11260275" cy="460375"/>
            <a:chOff x="310060" y="416217"/>
            <a:chExt cx="11260275" cy="460375"/>
          </a:xfrm>
        </p:grpSpPr>
        <p:grpSp>
          <p:nvGrpSpPr>
            <p:cNvPr id="68" name="组合 67"/>
            <p:cNvGrpSpPr/>
            <p:nvPr/>
          </p:nvGrpSpPr>
          <p:grpSpPr>
            <a:xfrm>
              <a:off x="310060" y="416217"/>
              <a:ext cx="2619825" cy="460375"/>
              <a:chOff x="8641357" y="2133650"/>
              <a:chExt cx="2620431" cy="460482"/>
            </a:xfrm>
          </p:grpSpPr>
          <p:sp>
            <p:nvSpPr>
              <p:cNvPr id="70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TextBox 54"/>
              <p:cNvSpPr txBox="1"/>
              <p:nvPr/>
            </p:nvSpPr>
            <p:spPr>
              <a:xfrm>
                <a:off x="8784483" y="2133650"/>
                <a:ext cx="2477305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项目演示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 flipV="1">
              <a:off x="1920875" y="745490"/>
              <a:ext cx="9649460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/>
      <p:bldP spid="53" grpId="0" bldLvl="0" animBg="1"/>
      <p:bldP spid="56" grpId="0"/>
      <p:bldP spid="39" grpId="0" animBg="1"/>
      <p:bldP spid="42" grpId="0"/>
      <p:bldP spid="46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285" y="226695"/>
            <a:ext cx="11698605" cy="6421120"/>
          </a:xfrm>
        </p:spPr>
        <p:txBody>
          <a:bodyPr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基本下单流程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进入主页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登录账号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选择商品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加入购物车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完成支付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验证测试结果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226695"/>
            <a:ext cx="8600440" cy="6242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1390844" y="20174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23092" y="1916003"/>
            <a:ext cx="12218267" cy="3168352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282894" y="2636912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489666" y="2789312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361011" y="3104964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577035" y="3284984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561674" y="3429000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417658" y="3581400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570058" y="3825044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433019" y="4041068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85419" y="4193468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425199" y="3989594"/>
            <a:ext cx="1104164" cy="1104164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33775" y="1868018"/>
            <a:ext cx="864097" cy="86409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43343" y="2189503"/>
            <a:ext cx="831214" cy="8312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05499" y="4416178"/>
            <a:ext cx="432049" cy="432049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01443" y="2132856"/>
            <a:ext cx="2595431" cy="2595431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4801443" y="2926105"/>
            <a:ext cx="25559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THANK YOU FOR</a:t>
            </a:r>
            <a:endParaRPr lang="en-US" altLang="zh-CN" dirty="0" smtClean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 YOUR GUIDANCE.</a:t>
            </a:r>
            <a:endParaRPr lang="zh-CN" altLang="en-US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30" name="TextBox 7"/>
          <p:cNvSpPr>
            <a:spLocks noChangeArrowheads="1"/>
          </p:cNvSpPr>
          <p:nvPr/>
        </p:nvSpPr>
        <p:spPr bwMode="auto">
          <a:xfrm>
            <a:off x="4945459" y="3502169"/>
            <a:ext cx="2250753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谢谢您的观看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625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-46355"/>
            <a:ext cx="12195175" cy="21261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4"/>
          <p:cNvSpPr txBox="1">
            <a:spLocks noChangeArrowheads="1"/>
          </p:cNvSpPr>
          <p:nvPr/>
        </p:nvSpPr>
        <p:spPr bwMode="auto">
          <a:xfrm>
            <a:off x="5089525" y="1302385"/>
            <a:ext cx="1993265" cy="34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873451" y="1754876"/>
            <a:ext cx="244827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34000" y="1827530"/>
            <a:ext cx="152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什么是自动化测试？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30015" y="2344420"/>
            <a:ext cx="7369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广义上来讲，自动化包括一切通过工具（程序）的方式来代替或辅助手工测试的行为都可以看做自动化测试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通常的讲的“自动化测试” 是 “ 基于产品或项目UI层的自动化测试”。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自动化测试发生在项目的中后期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hape 5166"/>
          <p:cNvSpPr/>
          <p:nvPr/>
        </p:nvSpPr>
        <p:spPr>
          <a:xfrm>
            <a:off x="1195044" y="3708036"/>
            <a:ext cx="1218057" cy="107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18565" y="3025140"/>
            <a:ext cx="1381125" cy="1310005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5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UI</a:t>
              </a:r>
              <a:r>
                <a:rPr lang="zh-CN" altLang="zh-CN" sz="1200" b="1" dirty="0" smtClean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自动化</a:t>
              </a:r>
              <a:endParaRPr lang="zh-CN" altLang="zh-CN" sz="1200" b="1" dirty="0" smtClean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2965" y="4361180"/>
            <a:ext cx="2111375" cy="574040"/>
            <a:chOff x="1944344" y="2047198"/>
            <a:chExt cx="1589745" cy="432411"/>
          </a:xfrm>
        </p:grpSpPr>
        <p:sp>
          <p:nvSpPr>
            <p:cNvPr id="7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8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接口自动化</a:t>
              </a:r>
              <a:endParaRPr lang="zh-CN" altLang="en-US" sz="1200" b="1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4505" y="5074920"/>
            <a:ext cx="2874010" cy="532765"/>
            <a:chOff x="1574955" y="2740898"/>
            <a:chExt cx="2333121" cy="432412"/>
          </a:xfrm>
        </p:grpSpPr>
        <p:sp>
          <p:nvSpPr>
            <p:cNvPr id="10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单元自动化</a:t>
              </a:r>
              <a:endParaRPr lang="zh-CN" altLang="en-US" sz="1200" b="1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19580" y="6090920"/>
            <a:ext cx="930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自动化的收益 = 迭代次数 * 全手动执行成本 - 首次自动化成本 - 维护次数 * 维护成本</a:t>
            </a:r>
            <a:endParaRPr lang="zh-CN" altLang="en-US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7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95" grpId="0" bldLvl="0" animBg="1"/>
      <p:bldP spid="97" grpId="0"/>
      <p:bldP spid="98" grpId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/>
          <p:nvPr/>
        </p:nvSpPr>
        <p:spPr bwMode="auto">
          <a:xfrm>
            <a:off x="4684268" y="1600955"/>
            <a:ext cx="1340759" cy="4233108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rot="720000" flipH="1" flipV="1">
            <a:off x="6243320" y="2579370"/>
            <a:ext cx="1359535" cy="67627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rot="21000000" flipH="1">
            <a:off x="6413500" y="4427220"/>
            <a:ext cx="1196975" cy="73596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5792470" y="3846195"/>
            <a:ext cx="1595120" cy="3048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37450" y="2767330"/>
            <a:ext cx="1779905" cy="1779905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56913" y="960531"/>
            <a:ext cx="1466071" cy="1466071"/>
            <a:chOff x="2367233" y="918448"/>
            <a:chExt cx="1099553" cy="1099553"/>
          </a:xfrm>
        </p:grpSpPr>
        <p:sp>
          <p:nvSpPr>
            <p:cNvPr id="9" name="椭圆 8"/>
            <p:cNvSpPr/>
            <p:nvPr/>
          </p:nvSpPr>
          <p:spPr>
            <a:xfrm>
              <a:off x="2367233" y="918448"/>
              <a:ext cx="1099553" cy="109955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42260" y="3074573"/>
            <a:ext cx="1466071" cy="1466071"/>
            <a:chOff x="1860789" y="2236803"/>
            <a:chExt cx="1099553" cy="1099553"/>
          </a:xfrm>
        </p:grpSpPr>
        <p:sp>
          <p:nvSpPr>
            <p:cNvPr id="13" name="椭圆 12"/>
            <p:cNvSpPr/>
            <p:nvPr/>
          </p:nvSpPr>
          <p:spPr>
            <a:xfrm>
              <a:off x="1860789" y="2236803"/>
              <a:ext cx="1099553" cy="109955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KSO_Shape"/>
            <p:cNvSpPr/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bIns="48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17176" y="5061719"/>
            <a:ext cx="1466071" cy="1466071"/>
            <a:chOff x="2508861" y="3460939"/>
            <a:chExt cx="1099553" cy="1099553"/>
          </a:xfrm>
        </p:grpSpPr>
        <p:sp>
          <p:nvSpPr>
            <p:cNvPr id="16" name="椭圆 15"/>
            <p:cNvSpPr/>
            <p:nvPr/>
          </p:nvSpPr>
          <p:spPr>
            <a:xfrm>
              <a:off x="2508861" y="3460939"/>
              <a:ext cx="1099553" cy="109955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KSO_Shape"/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85695" y="1403985"/>
            <a:ext cx="2331085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需求变更不频繁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4912" y="3689309"/>
            <a:ext cx="1775091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项目周期长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4885" y="5953760"/>
            <a:ext cx="2755265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变更不频繁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0970" y="3247390"/>
            <a:ext cx="1367790" cy="820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适合自动化测试</a:t>
            </a:r>
            <a:endParaRPr lang="zh-CN" altLang="en-US" sz="266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0060" y="416217"/>
            <a:ext cx="11260275" cy="829945"/>
            <a:chOff x="310060" y="416217"/>
            <a:chExt cx="11260275" cy="829945"/>
          </a:xfrm>
        </p:grpSpPr>
        <p:grpSp>
          <p:nvGrpSpPr>
            <p:cNvPr id="27" name="组合 26"/>
            <p:cNvGrpSpPr/>
            <p:nvPr/>
          </p:nvGrpSpPr>
          <p:grpSpPr>
            <a:xfrm>
              <a:off x="310060" y="416217"/>
              <a:ext cx="3422650" cy="829945"/>
              <a:chOff x="8641357" y="2133650"/>
              <a:chExt cx="3423442" cy="830137"/>
            </a:xfrm>
          </p:grpSpPr>
          <p:sp>
            <p:nvSpPr>
              <p:cNvPr id="29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8784265" y="2133650"/>
                <a:ext cx="3280534" cy="83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适合自动化测试的项目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 flipV="1">
              <a:off x="3721735" y="745490"/>
              <a:ext cx="7848600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bldLvl="0" animBg="1"/>
          <p:bldP spid="5" grpId="0" bldLvl="0" animBg="1"/>
          <p:bldP spid="6" grpId="0" bldLvl="0" animBg="1"/>
          <p:bldP spid="7" grpId="0" bldLvl="0" animBg="1"/>
          <p:bldP spid="19" grpId="0"/>
          <p:bldP spid="21" grpId="0"/>
          <p:bldP spid="23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bldLvl="0" animBg="1"/>
          <p:bldP spid="5" grpId="0" bldLvl="0" animBg="1"/>
          <p:bldP spid="6" grpId="0" bldLvl="0" animBg="1"/>
          <p:bldP spid="7" grpId="0" bldLvl="0" animBg="1"/>
          <p:bldP spid="19" grpId="0"/>
          <p:bldP spid="21" grpId="0"/>
          <p:bldP spid="23" grpId="0"/>
          <p:bldP spid="2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39678" y="3045719"/>
            <a:ext cx="3264363" cy="316759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9366" y="1536543"/>
            <a:ext cx="1929923" cy="1929923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2951482" y="2796845"/>
            <a:ext cx="497747" cy="49774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3027" y="2297096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63438" y="3045718"/>
            <a:ext cx="3264363" cy="316759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08956" y="3045717"/>
            <a:ext cx="3264363" cy="316759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30658" y="1595088"/>
            <a:ext cx="1929923" cy="1929923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76176" y="1536543"/>
            <a:ext cx="1929923" cy="1929923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6673651" y="2796845"/>
            <a:ext cx="497747" cy="49774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322056" y="2796845"/>
            <a:ext cx="497747" cy="49774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6955" y="2297096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02474" y="2297096"/>
            <a:ext cx="1222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9550" y="3978275"/>
            <a:ext cx="1936750" cy="1071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9475" y="3765501"/>
            <a:ext cx="2592288" cy="2143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RobotFramework + HttpLibrary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fiddler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18245" y="3870325"/>
            <a:ext cx="1922780" cy="18757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QTP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 Framework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TestWriter 等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0060" y="416217"/>
            <a:ext cx="11260275" cy="460375"/>
            <a:chOff x="310060" y="416217"/>
            <a:chExt cx="11260275" cy="460375"/>
          </a:xfrm>
        </p:grpSpPr>
        <p:grpSp>
          <p:nvGrpSpPr>
            <p:cNvPr id="26" name="组合 25"/>
            <p:cNvGrpSpPr/>
            <p:nvPr/>
          </p:nvGrpSpPr>
          <p:grpSpPr>
            <a:xfrm>
              <a:off x="310060" y="416217"/>
              <a:ext cx="3138805" cy="460375"/>
              <a:chOff x="8641357" y="2133650"/>
              <a:chExt cx="3139531" cy="460482"/>
            </a:xfrm>
          </p:grpSpPr>
          <p:sp>
            <p:nvSpPr>
              <p:cNvPr id="28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TextBox 54"/>
              <p:cNvSpPr txBox="1"/>
              <p:nvPr/>
            </p:nvSpPr>
            <p:spPr>
              <a:xfrm>
                <a:off x="8784265" y="2133650"/>
                <a:ext cx="2996623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自动化测试工具分类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flipV="1">
              <a:off x="3577590" y="745490"/>
              <a:ext cx="7992745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8" grpId="0"/>
          <p:bldP spid="9" grpId="0" animBg="1"/>
          <p:bldP spid="10" grpId="0" animBg="1"/>
          <p:bldP spid="18" grpId="0" animBg="1"/>
          <p:bldP spid="19" grpId="0" animBg="1"/>
          <p:bldP spid="20" grpId="0"/>
          <p:bldP spid="21" grpId="0"/>
          <p:bldP spid="22" grpId="0"/>
          <p:bldP spid="22" grpId="1"/>
          <p:bldP spid="23" grpId="0"/>
          <p:bldP spid="23" grpId="1"/>
          <p:bldP spid="24" grpId="0"/>
          <p:bldP spid="2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8" grpId="0"/>
          <p:bldP spid="9" grpId="0" animBg="1"/>
          <p:bldP spid="10" grpId="0" animBg="1"/>
          <p:bldP spid="18" grpId="0" animBg="1"/>
          <p:bldP spid="19" grpId="0" animBg="1"/>
          <p:bldP spid="20" grpId="0"/>
          <p:bldP spid="21" grpId="0"/>
          <p:bldP spid="22" grpId="0"/>
          <p:bldP spid="22" grpId="1"/>
          <p:bldP spid="23" grpId="0"/>
          <p:bldP spid="23" grpId="1"/>
          <p:bldP spid="24" grpId="0"/>
          <p:bldP spid="24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-24130" y="4073163"/>
            <a:ext cx="12195175" cy="28083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995714" y="1016754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65584" y="1846019"/>
            <a:ext cx="864097" cy="86409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51907" y="1155045"/>
            <a:ext cx="864097" cy="86409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69601" y="2314581"/>
            <a:ext cx="432049" cy="432049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43661" y="-607496"/>
            <a:ext cx="3138102" cy="3138102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4417908" y="105331"/>
            <a:ext cx="3312368" cy="147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defRPr/>
            </a:pPr>
            <a:r>
              <a:rPr lang="en-US" altLang="zh-CN" sz="4500" b="1" dirty="0" smtClean="0">
                <a:solidFill>
                  <a:schemeClr val="accent1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Robot Framework</a:t>
            </a:r>
            <a:endParaRPr lang="en-US" altLang="zh-CN" sz="4500" b="1" kern="0" dirty="0" smtClean="0">
              <a:solidFill>
                <a:schemeClr val="accent1">
                  <a:lumMod val="7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48103" y="3790464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70895" y="3825952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44227" y="4432811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35222" y="4288795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KSO_Shape"/>
          <p:cNvSpPr/>
          <p:nvPr/>
        </p:nvSpPr>
        <p:spPr bwMode="auto">
          <a:xfrm>
            <a:off x="2070320" y="4194372"/>
            <a:ext cx="650494" cy="4466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1344047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支持多平台，多环境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736838" y="3784739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59630" y="3820227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32962" y="4427086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23957" y="4283070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KSO_Shape"/>
          <p:cNvSpPr/>
          <p:nvPr/>
        </p:nvSpPr>
        <p:spPr bwMode="auto">
          <a:xfrm>
            <a:off x="4993486" y="4137681"/>
            <a:ext cx="627380" cy="53431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4206523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扩展性强，功能全面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eb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,App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681054" y="3796190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503846" y="3831678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77178" y="4438537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468173" y="4294521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KSO_Shape"/>
          <p:cNvSpPr/>
          <p:nvPr/>
        </p:nvSpPr>
        <p:spPr bwMode="auto">
          <a:xfrm>
            <a:off x="6940992" y="4072771"/>
            <a:ext cx="664715" cy="658069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3" name="文本框 9"/>
          <p:cNvSpPr txBox="1"/>
          <p:nvPr/>
        </p:nvSpPr>
        <p:spPr>
          <a:xfrm>
            <a:off x="6222747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脚本复用度高，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维护成本低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9343073" y="3784739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165865" y="3820227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39197" y="4427086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130192" y="4283070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KSO_Shape"/>
          <p:cNvSpPr/>
          <p:nvPr/>
        </p:nvSpPr>
        <p:spPr bwMode="auto">
          <a:xfrm>
            <a:off x="9619654" y="4072771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8" name="文本框 9"/>
          <p:cNvSpPr txBox="1"/>
          <p:nvPr/>
        </p:nvSpPr>
        <p:spPr>
          <a:xfrm>
            <a:off x="8884766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内置日志管理器，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自动生成测试报告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ldLvl="0" animBg="1"/>
      <p:bldP spid="19" grpId="0"/>
      <p:bldP spid="32" grpId="0" bldLvl="0" animBg="1"/>
      <p:bldP spid="33" grpId="0"/>
      <p:bldP spid="47" grpId="0" bldLvl="0" animBg="1"/>
      <p:bldP spid="48" grpId="0"/>
      <p:bldP spid="62" grpId="0" bldLvl="0" animBg="1"/>
      <p:bldP spid="63" grpId="0"/>
      <p:bldP spid="77" grpId="0" bldLvl="0" animBg="1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接连接符 79"/>
          <p:cNvCxnSpPr/>
          <p:nvPr/>
        </p:nvCxnSpPr>
        <p:spPr>
          <a:xfrm flipH="1">
            <a:off x="2595910" y="3650198"/>
            <a:ext cx="101972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4432541" y="1974562"/>
            <a:ext cx="2411472" cy="174240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4432541" y="3150926"/>
            <a:ext cx="2603533" cy="52323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 flipV="1">
            <a:off x="4432541" y="3674160"/>
            <a:ext cx="2603533" cy="6248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4391678" y="3674159"/>
            <a:ext cx="2452335" cy="16646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24"/>
          <p:cNvGrpSpPr/>
          <p:nvPr/>
        </p:nvGrpSpPr>
        <p:grpSpPr bwMode="auto">
          <a:xfrm>
            <a:off x="6948377" y="1477010"/>
            <a:ext cx="2010410" cy="71374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24"/>
          <p:cNvGrpSpPr/>
          <p:nvPr/>
        </p:nvGrpSpPr>
        <p:grpSpPr bwMode="auto">
          <a:xfrm>
            <a:off x="756114" y="2541293"/>
            <a:ext cx="2121177" cy="2122898"/>
            <a:chOff x="2848131" y="1860029"/>
            <a:chExt cx="3807502" cy="3807502"/>
          </a:xfrm>
        </p:grpSpPr>
        <p:sp>
          <p:nvSpPr>
            <p:cNvPr id="39" name="椭圆 3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24"/>
          <p:cNvGrpSpPr/>
          <p:nvPr/>
        </p:nvGrpSpPr>
        <p:grpSpPr bwMode="auto">
          <a:xfrm>
            <a:off x="3331210" y="3046095"/>
            <a:ext cx="1247140" cy="1248410"/>
            <a:chOff x="2848131" y="1860029"/>
            <a:chExt cx="3807502" cy="3807502"/>
          </a:xfrm>
        </p:grpSpPr>
        <p:sp>
          <p:nvSpPr>
            <p:cNvPr id="42" name="椭圆 4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33"/>
          <p:cNvSpPr txBox="1"/>
          <p:nvPr/>
        </p:nvSpPr>
        <p:spPr>
          <a:xfrm>
            <a:off x="845185" y="3023235"/>
            <a:ext cx="1942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765">
              <a:defRPr/>
            </a:pPr>
            <a:r>
              <a:rPr lang="en-US" altLang="zh-CN" sz="3000" b="1" dirty="0" smtClean="0">
                <a:solidFill>
                  <a:schemeClr val="accent1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Robot Framework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6" name="文本框 33"/>
          <p:cNvSpPr txBox="1"/>
          <p:nvPr/>
        </p:nvSpPr>
        <p:spPr>
          <a:xfrm>
            <a:off x="3335020" y="3446780"/>
            <a:ext cx="124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2400" dirty="0">
                <a:solidFill>
                  <a:schemeClr val="tx1"/>
                </a:solidFill>
              </a:rPr>
              <a:t>测试库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87" name="文本框 29"/>
          <p:cNvSpPr txBox="1">
            <a:spLocks noChangeArrowheads="1"/>
          </p:cNvSpPr>
          <p:nvPr/>
        </p:nvSpPr>
        <p:spPr bwMode="auto">
          <a:xfrm>
            <a:off x="7020132" y="1662525"/>
            <a:ext cx="18700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Selenium2Library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9162426" y="1548019"/>
            <a:ext cx="1917700" cy="368300"/>
            <a:chOff x="8641357" y="2133650"/>
            <a:chExt cx="1918144" cy="368385"/>
          </a:xfrm>
        </p:grpSpPr>
        <p:sp>
          <p:nvSpPr>
            <p:cNvPr id="9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14399" y="2133650"/>
              <a:ext cx="1845102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自动化测试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9162426" y="2761629"/>
            <a:ext cx="2275840" cy="368300"/>
            <a:chOff x="8641357" y="2133650"/>
            <a:chExt cx="2276367" cy="368385"/>
          </a:xfrm>
        </p:grpSpPr>
        <p:sp>
          <p:nvSpPr>
            <p:cNvPr id="10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14399" y="2133650"/>
              <a:ext cx="2203325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移动端自动化测试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9162426" y="4031956"/>
            <a:ext cx="1917700" cy="368300"/>
            <a:chOff x="8641357" y="2133650"/>
            <a:chExt cx="1918144" cy="368385"/>
          </a:xfrm>
        </p:grpSpPr>
        <p:sp>
          <p:nvSpPr>
            <p:cNvPr id="111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714399" y="2133650"/>
              <a:ext cx="1845102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接口自动化测试</a:t>
              </a:r>
              <a:endPara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9162426" y="5214862"/>
            <a:ext cx="2181860" cy="368300"/>
            <a:chOff x="8641357" y="2133650"/>
            <a:chExt cx="2182365" cy="368385"/>
          </a:xfrm>
        </p:grpSpPr>
        <p:sp>
          <p:nvSpPr>
            <p:cNvPr id="115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714399" y="2133650"/>
              <a:ext cx="2109323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数据库自动化测试</a:t>
              </a:r>
              <a:endPara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0060" y="416217"/>
            <a:ext cx="11260135" cy="460375"/>
            <a:chOff x="310060" y="416217"/>
            <a:chExt cx="11260135" cy="460375"/>
          </a:xfrm>
        </p:grpSpPr>
        <p:grpSp>
          <p:nvGrpSpPr>
            <p:cNvPr id="55" name="组合 54"/>
            <p:cNvGrpSpPr/>
            <p:nvPr/>
          </p:nvGrpSpPr>
          <p:grpSpPr>
            <a:xfrm>
              <a:off x="310060" y="416217"/>
              <a:ext cx="2619825" cy="460375"/>
              <a:chOff x="8641357" y="2133650"/>
              <a:chExt cx="2620431" cy="460482"/>
            </a:xfrm>
          </p:grpSpPr>
          <p:sp>
            <p:nvSpPr>
              <p:cNvPr id="57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TextBox 54"/>
              <p:cNvSpPr txBox="1"/>
              <p:nvPr/>
            </p:nvSpPr>
            <p:spPr>
              <a:xfrm>
                <a:off x="8784483" y="2133650"/>
                <a:ext cx="2477305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几个基本测试库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>
              <a:off x="2785219" y="745481"/>
              <a:ext cx="8784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24"/>
          <p:cNvGrpSpPr/>
          <p:nvPr/>
        </p:nvGrpSpPr>
        <p:grpSpPr bwMode="auto">
          <a:xfrm>
            <a:off x="6948377" y="2784475"/>
            <a:ext cx="2010410" cy="733425"/>
            <a:chOff x="2848131" y="1860029"/>
            <a:chExt cx="3807502" cy="3807502"/>
          </a:xfrm>
        </p:grpSpPr>
        <p:sp>
          <p:nvSpPr>
            <p:cNvPr id="3" name="椭圆 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29"/>
          <p:cNvSpPr txBox="1">
            <a:spLocks noChangeArrowheads="1"/>
          </p:cNvSpPr>
          <p:nvPr/>
        </p:nvSpPr>
        <p:spPr bwMode="auto">
          <a:xfrm>
            <a:off x="7163642" y="2937605"/>
            <a:ext cx="16249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AppiumLibrary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6" name="组合 24"/>
          <p:cNvGrpSpPr/>
          <p:nvPr/>
        </p:nvGrpSpPr>
        <p:grpSpPr bwMode="auto">
          <a:xfrm>
            <a:off x="6948377" y="3910965"/>
            <a:ext cx="2010410" cy="687705"/>
            <a:chOff x="2848131" y="1860029"/>
            <a:chExt cx="3807502" cy="3807502"/>
          </a:xfrm>
        </p:grpSpPr>
        <p:sp>
          <p:nvSpPr>
            <p:cNvPr id="7" name="椭圆 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文本框 29"/>
          <p:cNvSpPr txBox="1">
            <a:spLocks noChangeArrowheads="1"/>
          </p:cNvSpPr>
          <p:nvPr/>
        </p:nvSpPr>
        <p:spPr bwMode="auto">
          <a:xfrm>
            <a:off x="7272227" y="4075525"/>
            <a:ext cx="12915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HttpLibrary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6948377" y="5042535"/>
            <a:ext cx="2010410" cy="687705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7062677" y="5207095"/>
            <a:ext cx="17570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DatabaseLibrary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685" y="6233795"/>
            <a:ext cx="47466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下面用一些实例来简单介绍一下这款测试框架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5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1270" y="-22860"/>
            <a:ext cx="12195175" cy="1628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4"/>
          <p:cNvSpPr txBox="1">
            <a:spLocks noChangeArrowheads="1"/>
          </p:cNvSpPr>
          <p:nvPr/>
        </p:nvSpPr>
        <p:spPr bwMode="auto">
          <a:xfrm>
            <a:off x="3438525" y="441325"/>
            <a:ext cx="5188585" cy="34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+Webdriver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873451" y="1109081"/>
            <a:ext cx="244827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34000" y="1181735"/>
            <a:ext cx="152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自动化实现</a:t>
            </a:r>
            <a:endParaRPr lang="zh-CN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45135" y="1962150"/>
            <a:ext cx="73691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实现百度关键字搜索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2990" y="2926080"/>
            <a:ext cx="10741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from </a:t>
            </a:r>
            <a:r>
              <a:rPr lang="zh-CN" altLang="en-US"/>
              <a:t>selenium 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import </a:t>
            </a:r>
            <a:r>
              <a:rPr lang="zh-CN" altLang="en-US"/>
              <a:t>webdriver     </a:t>
            </a:r>
            <a:r>
              <a:rPr lang="en-US" altLang="zh-CN"/>
              <a:t>				</a:t>
            </a:r>
            <a:r>
              <a:rPr lang="en-US" altLang="zh-CN">
                <a:solidFill>
                  <a:srgbClr val="92D050"/>
                </a:solidFill>
              </a:rPr>
              <a:t>#引用库</a:t>
            </a:r>
            <a:endParaRPr lang="en-US" altLang="zh-CN">
              <a:solidFill>
                <a:srgbClr val="92D050"/>
              </a:solidFill>
            </a:endParaRPr>
          </a:p>
          <a:p>
            <a:endParaRPr lang="zh-CN" altLang="en-US"/>
          </a:p>
          <a:p>
            <a:r>
              <a:rPr lang="zh-CN" altLang="en-US"/>
              <a:t>driver = webdriver.Chrome()    </a:t>
            </a:r>
            <a:r>
              <a:rPr lang="en-US" altLang="zh-CN"/>
              <a:t>				</a:t>
            </a:r>
            <a:r>
              <a:rPr lang="en-US" altLang="zh-CN">
                <a:solidFill>
                  <a:srgbClr val="92D050"/>
                </a:solidFill>
              </a:rPr>
              <a:t>#实例化对象</a:t>
            </a:r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/>
              <a:t>driver.get('http://www.baidu.com')   </a:t>
            </a:r>
            <a:r>
              <a:rPr lang="en-US" altLang="zh-CN"/>
              <a:t>				</a:t>
            </a:r>
            <a:r>
              <a:rPr lang="en-US" altLang="zh-CN">
                <a:solidFill>
                  <a:srgbClr val="92D050"/>
                </a:solidFill>
              </a:rPr>
              <a:t>#调用对象方法</a:t>
            </a:r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driver.find_element_by_id('kw').send_keys(u"自动化测试")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92D050"/>
                </a:solidFill>
              </a:rPr>
              <a:t>#</a:t>
            </a:r>
            <a:r>
              <a:rPr lang="zh-CN" altLang="en-US">
                <a:solidFill>
                  <a:srgbClr val="92D050"/>
                </a:solidFill>
              </a:rPr>
              <a:t>查找页面元素，模拟用户操作</a:t>
            </a:r>
            <a:endParaRPr lang="zh-CN" altLang="en-US">
              <a:solidFill>
                <a:srgbClr val="92D050"/>
              </a:solidFill>
            </a:endParaRPr>
          </a:p>
          <a:p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assert u"自动化测试" in driver.page_source</a:t>
            </a:r>
            <a:r>
              <a:rPr lang="en-US" altLang="zh-CN">
                <a:solidFill>
                  <a:srgbClr val="92D050"/>
                </a:solidFill>
              </a:rPr>
              <a:t>			#</a:t>
            </a:r>
            <a:r>
              <a:rPr lang="zh-CN" altLang="zh-CN">
                <a:solidFill>
                  <a:srgbClr val="92D050"/>
                </a:solidFill>
              </a:rPr>
              <a:t>添加断言，验证测试结果</a:t>
            </a:r>
            <a:endParaRPr lang="zh-CN" altLang="zh-CN">
              <a:solidFill>
                <a:srgbClr val="92D050"/>
              </a:solidFill>
            </a:endParaRPr>
          </a:p>
          <a:p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driver.quit()</a:t>
            </a:r>
            <a:r>
              <a:rPr lang="en-US" altLang="zh-CN">
                <a:solidFill>
                  <a:srgbClr val="92D050"/>
                </a:solidFill>
              </a:rPr>
              <a:t>						#</a:t>
            </a:r>
            <a:r>
              <a:rPr lang="zh-CN" altLang="en-US">
                <a:solidFill>
                  <a:srgbClr val="92D050"/>
                </a:solidFill>
              </a:rPr>
              <a:t>销毁对象，释放内存空间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" y="1253490"/>
            <a:ext cx="3380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>
                <a:solidFill>
                  <a:schemeClr val="bg1"/>
                </a:solidFill>
              </a:rPr>
              <a:t>传统的自动化测试脚本</a:t>
            </a:r>
            <a:endParaRPr lang="zh-CN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95" grpId="0" bldLvl="0" animBg="1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1270" y="-22860"/>
            <a:ext cx="12195175" cy="21261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4"/>
          <p:cNvSpPr txBox="1">
            <a:spLocks noChangeArrowheads="1"/>
          </p:cNvSpPr>
          <p:nvPr/>
        </p:nvSpPr>
        <p:spPr bwMode="auto">
          <a:xfrm>
            <a:off x="3438525" y="1302385"/>
            <a:ext cx="5188585" cy="34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 defTabSz="913765"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Robot Framework</a:t>
            </a:r>
            <a:endParaRPr lang="en-US" altLang="zh-CN" sz="2800" dirty="0" smtClean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+mn-ea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873451" y="1754876"/>
            <a:ext cx="244827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34000" y="1827530"/>
            <a:ext cx="152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自动化实现</a:t>
            </a:r>
            <a:endParaRPr lang="zh-CN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9870" y="2249170"/>
            <a:ext cx="73691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 Framework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实现百度关键字搜索 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关键字驱动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5740" y="3394710"/>
            <a:ext cx="93459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 browser	http://www.</a:t>
            </a:r>
            <a:r>
              <a:rPr lang="en-US" altLang="zh-CN"/>
              <a:t>baidu</a:t>
            </a:r>
            <a:r>
              <a:rPr lang="zh-CN" altLang="en-US"/>
              <a:t>.com/	gc    </a:t>
            </a:r>
            <a:r>
              <a:rPr lang="en-US" altLang="zh-CN"/>
              <a:t>		</a:t>
            </a:r>
            <a:r>
              <a:rPr lang="en-US" altLang="zh-CN">
                <a:solidFill>
                  <a:srgbClr val="92D050"/>
                </a:solidFill>
              </a:rPr>
              <a:t>#引用库</a:t>
            </a:r>
            <a:endParaRPr lang="en-US" altLang="zh-CN">
              <a:solidFill>
                <a:srgbClr val="92D050"/>
              </a:solidFill>
            </a:endParaRPr>
          </a:p>
          <a:p>
            <a:endParaRPr lang="zh-CN" altLang="en-US"/>
          </a:p>
          <a:p>
            <a:r>
              <a:rPr lang="zh-CN" altLang="en-US"/>
              <a:t>input text</a:t>
            </a:r>
            <a:r>
              <a:rPr lang="en-US" altLang="zh-CN"/>
              <a:t>		id='kw'</a:t>
            </a:r>
            <a:r>
              <a:rPr lang="zh-CN" altLang="en-US"/>
              <a:t> </a:t>
            </a:r>
            <a:r>
              <a:rPr lang="en-US" altLang="zh-CN"/>
              <a:t>			</a:t>
            </a:r>
            <a:r>
              <a:rPr lang="zh-CN" altLang="zh-CN"/>
              <a:t>自动化测试</a:t>
            </a:r>
            <a:r>
              <a:rPr lang="en-US" altLang="zh-CN"/>
              <a:t>	</a:t>
            </a:r>
            <a:r>
              <a:rPr lang="en-US" altLang="zh-CN">
                <a:solidFill>
                  <a:srgbClr val="92D050"/>
                </a:solidFill>
              </a:rPr>
              <a:t>#</a:t>
            </a:r>
            <a:r>
              <a:rPr lang="zh-CN" altLang="en-US">
                <a:solidFill>
                  <a:srgbClr val="92D050"/>
                </a:solidFill>
              </a:rPr>
              <a:t>模拟业务操作</a:t>
            </a:r>
            <a:endParaRPr lang="zh-CN" altLang="en-US">
              <a:solidFill>
                <a:srgbClr val="92D050"/>
              </a:solidFill>
            </a:endParaRPr>
          </a:p>
          <a:p>
            <a:endParaRPr lang="en-US" altLang="zh-CN">
              <a:solidFill>
                <a:srgbClr val="92D05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page should contain</a:t>
            </a:r>
            <a:r>
              <a:rPr lang="en-US" altLang="zh-CN">
                <a:solidFill>
                  <a:srgbClr val="92D050"/>
                </a:solidFill>
              </a:rPr>
              <a:t>	</a:t>
            </a:r>
            <a:r>
              <a:rPr lang="zh-CN" altLang="zh-CN">
                <a:sym typeface="+mn-ea"/>
              </a:rPr>
              <a:t>自动化测试</a:t>
            </a:r>
            <a:r>
              <a:rPr lang="en-US" altLang="zh-CN">
                <a:sym typeface="+mn-ea"/>
              </a:rPr>
              <a:t>			#</a:t>
            </a:r>
            <a:r>
              <a:rPr lang="zh-CN" altLang="zh-CN">
                <a:sym typeface="+mn-ea"/>
              </a:rPr>
              <a:t>设置断言，验证测试结果</a:t>
            </a:r>
            <a:endParaRPr lang="zh-CN" altLang="zh-CN">
              <a:solidFill>
                <a:srgbClr val="92D050"/>
              </a:solidFill>
              <a:sym typeface="+mn-ea"/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自动生成测试报告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95" grpId="0" bldLvl="0" animBg="1"/>
      <p:bldP spid="97" grpId="0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148"/>
          <p:cNvSpPr>
            <a:spLocks noChangeAspect="1"/>
          </p:cNvSpPr>
          <p:nvPr/>
        </p:nvSpPr>
        <p:spPr bwMode="auto">
          <a:xfrm>
            <a:off x="9245588" y="4195882"/>
            <a:ext cx="733415" cy="575867"/>
          </a:xfrm>
          <a:custGeom>
            <a:avLst/>
            <a:gdLst>
              <a:gd name="T0" fmla="*/ 7 w 135"/>
              <a:gd name="T1" fmla="*/ 99 h 106"/>
              <a:gd name="T2" fmla="*/ 135 w 135"/>
              <a:gd name="T3" fmla="*/ 99 h 106"/>
              <a:gd name="T4" fmla="*/ 135 w 135"/>
              <a:gd name="T5" fmla="*/ 106 h 106"/>
              <a:gd name="T6" fmla="*/ 7 w 135"/>
              <a:gd name="T7" fmla="*/ 106 h 106"/>
              <a:gd name="T8" fmla="*/ 0 w 135"/>
              <a:gd name="T9" fmla="*/ 106 h 106"/>
              <a:gd name="T10" fmla="*/ 0 w 135"/>
              <a:gd name="T11" fmla="*/ 99 h 106"/>
              <a:gd name="T12" fmla="*/ 0 w 135"/>
              <a:gd name="T13" fmla="*/ 0 h 106"/>
              <a:gd name="T14" fmla="*/ 7 w 135"/>
              <a:gd name="T15" fmla="*/ 0 h 106"/>
              <a:gd name="T16" fmla="*/ 7 w 135"/>
              <a:gd name="T17" fmla="*/ 56 h 106"/>
              <a:gd name="T18" fmla="*/ 22 w 135"/>
              <a:gd name="T19" fmla="*/ 47 h 106"/>
              <a:gd name="T20" fmla="*/ 26 w 135"/>
              <a:gd name="T21" fmla="*/ 42 h 106"/>
              <a:gd name="T22" fmla="*/ 31 w 135"/>
              <a:gd name="T23" fmla="*/ 49 h 106"/>
              <a:gd name="T24" fmla="*/ 33 w 135"/>
              <a:gd name="T25" fmla="*/ 54 h 106"/>
              <a:gd name="T26" fmla="*/ 38 w 135"/>
              <a:gd name="T27" fmla="*/ 49 h 106"/>
              <a:gd name="T28" fmla="*/ 45 w 135"/>
              <a:gd name="T29" fmla="*/ 44 h 106"/>
              <a:gd name="T30" fmla="*/ 50 w 135"/>
              <a:gd name="T31" fmla="*/ 52 h 106"/>
              <a:gd name="T32" fmla="*/ 52 w 135"/>
              <a:gd name="T33" fmla="*/ 56 h 106"/>
              <a:gd name="T34" fmla="*/ 64 w 135"/>
              <a:gd name="T35" fmla="*/ 49 h 106"/>
              <a:gd name="T36" fmla="*/ 69 w 135"/>
              <a:gd name="T37" fmla="*/ 47 h 106"/>
              <a:gd name="T38" fmla="*/ 71 w 135"/>
              <a:gd name="T39" fmla="*/ 49 h 106"/>
              <a:gd name="T40" fmla="*/ 83 w 135"/>
              <a:gd name="T41" fmla="*/ 33 h 106"/>
              <a:gd name="T42" fmla="*/ 88 w 135"/>
              <a:gd name="T43" fmla="*/ 26 h 106"/>
              <a:gd name="T44" fmla="*/ 93 w 135"/>
              <a:gd name="T45" fmla="*/ 30 h 106"/>
              <a:gd name="T46" fmla="*/ 95 w 135"/>
              <a:gd name="T47" fmla="*/ 33 h 106"/>
              <a:gd name="T48" fmla="*/ 102 w 135"/>
              <a:gd name="T49" fmla="*/ 23 h 106"/>
              <a:gd name="T50" fmla="*/ 95 w 135"/>
              <a:gd name="T51" fmla="*/ 16 h 106"/>
              <a:gd name="T52" fmla="*/ 111 w 135"/>
              <a:gd name="T53" fmla="*/ 9 h 106"/>
              <a:gd name="T54" fmla="*/ 128 w 135"/>
              <a:gd name="T55" fmla="*/ 2 h 106"/>
              <a:gd name="T56" fmla="*/ 126 w 135"/>
              <a:gd name="T57" fmla="*/ 21 h 106"/>
              <a:gd name="T58" fmla="*/ 123 w 135"/>
              <a:gd name="T59" fmla="*/ 40 h 106"/>
              <a:gd name="T60" fmla="*/ 114 w 135"/>
              <a:gd name="T61" fmla="*/ 33 h 106"/>
              <a:gd name="T62" fmla="*/ 104 w 135"/>
              <a:gd name="T63" fmla="*/ 47 h 106"/>
              <a:gd name="T64" fmla="*/ 100 w 135"/>
              <a:gd name="T65" fmla="*/ 54 h 106"/>
              <a:gd name="T66" fmla="*/ 93 w 135"/>
              <a:gd name="T67" fmla="*/ 49 h 106"/>
              <a:gd name="T68" fmla="*/ 90 w 135"/>
              <a:gd name="T69" fmla="*/ 47 h 106"/>
              <a:gd name="T70" fmla="*/ 78 w 135"/>
              <a:gd name="T71" fmla="*/ 63 h 106"/>
              <a:gd name="T72" fmla="*/ 76 w 135"/>
              <a:gd name="T73" fmla="*/ 71 h 106"/>
              <a:gd name="T74" fmla="*/ 69 w 135"/>
              <a:gd name="T75" fmla="*/ 66 h 106"/>
              <a:gd name="T76" fmla="*/ 67 w 135"/>
              <a:gd name="T77" fmla="*/ 66 h 106"/>
              <a:gd name="T78" fmla="*/ 52 w 135"/>
              <a:gd name="T79" fmla="*/ 73 h 106"/>
              <a:gd name="T80" fmla="*/ 45 w 135"/>
              <a:gd name="T81" fmla="*/ 75 h 106"/>
              <a:gd name="T82" fmla="*/ 43 w 135"/>
              <a:gd name="T83" fmla="*/ 71 h 106"/>
              <a:gd name="T84" fmla="*/ 40 w 135"/>
              <a:gd name="T85" fmla="*/ 66 h 106"/>
              <a:gd name="T86" fmla="*/ 38 w 135"/>
              <a:gd name="T87" fmla="*/ 71 h 106"/>
              <a:gd name="T88" fmla="*/ 31 w 135"/>
              <a:gd name="T89" fmla="*/ 75 h 106"/>
              <a:gd name="T90" fmla="*/ 26 w 135"/>
              <a:gd name="T91" fmla="*/ 68 h 106"/>
              <a:gd name="T92" fmla="*/ 24 w 135"/>
              <a:gd name="T93" fmla="*/ 63 h 106"/>
              <a:gd name="T94" fmla="*/ 7 w 135"/>
              <a:gd name="T95" fmla="*/ 75 h 106"/>
              <a:gd name="T96" fmla="*/ 7 w 135"/>
              <a:gd name="T9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5" h="106">
                <a:moveTo>
                  <a:pt x="7" y="99"/>
                </a:move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0"/>
                </a:lnTo>
                <a:lnTo>
                  <a:pt x="7" y="0"/>
                </a:lnTo>
                <a:lnTo>
                  <a:pt x="7" y="56"/>
                </a:lnTo>
                <a:lnTo>
                  <a:pt x="22" y="47"/>
                </a:lnTo>
                <a:lnTo>
                  <a:pt x="26" y="42"/>
                </a:lnTo>
                <a:lnTo>
                  <a:pt x="31" y="49"/>
                </a:lnTo>
                <a:lnTo>
                  <a:pt x="33" y="54"/>
                </a:lnTo>
                <a:lnTo>
                  <a:pt x="38" y="49"/>
                </a:lnTo>
                <a:lnTo>
                  <a:pt x="45" y="44"/>
                </a:lnTo>
                <a:lnTo>
                  <a:pt x="50" y="52"/>
                </a:lnTo>
                <a:lnTo>
                  <a:pt x="52" y="56"/>
                </a:lnTo>
                <a:lnTo>
                  <a:pt x="64" y="49"/>
                </a:lnTo>
                <a:lnTo>
                  <a:pt x="69" y="47"/>
                </a:lnTo>
                <a:lnTo>
                  <a:pt x="71" y="49"/>
                </a:lnTo>
                <a:lnTo>
                  <a:pt x="83" y="33"/>
                </a:lnTo>
                <a:lnTo>
                  <a:pt x="88" y="26"/>
                </a:lnTo>
                <a:lnTo>
                  <a:pt x="93" y="30"/>
                </a:lnTo>
                <a:lnTo>
                  <a:pt x="95" y="33"/>
                </a:lnTo>
                <a:lnTo>
                  <a:pt x="102" y="23"/>
                </a:lnTo>
                <a:lnTo>
                  <a:pt x="95" y="16"/>
                </a:lnTo>
                <a:lnTo>
                  <a:pt x="111" y="9"/>
                </a:lnTo>
                <a:lnTo>
                  <a:pt x="128" y="2"/>
                </a:lnTo>
                <a:lnTo>
                  <a:pt x="126" y="21"/>
                </a:lnTo>
                <a:lnTo>
                  <a:pt x="123" y="40"/>
                </a:lnTo>
                <a:lnTo>
                  <a:pt x="114" y="33"/>
                </a:lnTo>
                <a:lnTo>
                  <a:pt x="104" y="47"/>
                </a:lnTo>
                <a:lnTo>
                  <a:pt x="100" y="54"/>
                </a:lnTo>
                <a:lnTo>
                  <a:pt x="93" y="49"/>
                </a:lnTo>
                <a:lnTo>
                  <a:pt x="90" y="47"/>
                </a:lnTo>
                <a:lnTo>
                  <a:pt x="78" y="63"/>
                </a:lnTo>
                <a:lnTo>
                  <a:pt x="76" y="71"/>
                </a:lnTo>
                <a:lnTo>
                  <a:pt x="69" y="66"/>
                </a:lnTo>
                <a:lnTo>
                  <a:pt x="67" y="66"/>
                </a:lnTo>
                <a:lnTo>
                  <a:pt x="52" y="73"/>
                </a:lnTo>
                <a:lnTo>
                  <a:pt x="45" y="75"/>
                </a:lnTo>
                <a:lnTo>
                  <a:pt x="43" y="71"/>
                </a:lnTo>
                <a:lnTo>
                  <a:pt x="40" y="66"/>
                </a:lnTo>
                <a:lnTo>
                  <a:pt x="38" y="71"/>
                </a:lnTo>
                <a:lnTo>
                  <a:pt x="31" y="75"/>
                </a:lnTo>
                <a:lnTo>
                  <a:pt x="26" y="68"/>
                </a:lnTo>
                <a:lnTo>
                  <a:pt x="24" y="63"/>
                </a:lnTo>
                <a:lnTo>
                  <a:pt x="7" y="75"/>
                </a:lnTo>
                <a:lnTo>
                  <a:pt x="7" y="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1442038" y="1701208"/>
            <a:ext cx="1469670" cy="645160"/>
            <a:chOff x="8641357" y="2133650"/>
            <a:chExt cx="1470010" cy="645310"/>
          </a:xfrm>
        </p:grpSpPr>
        <p:sp>
          <p:nvSpPr>
            <p:cNvPr id="13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14182" y="2133650"/>
              <a:ext cx="1397185" cy="64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简洁明了的测试数据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1850390" y="5105400"/>
            <a:ext cx="1724660" cy="368300"/>
            <a:chOff x="8641357" y="2133650"/>
            <a:chExt cx="1470010" cy="368386"/>
          </a:xfrm>
        </p:grpSpPr>
        <p:sp>
          <p:nvSpPr>
            <p:cNvPr id="146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714182" y="2133650"/>
              <a:ext cx="1397185" cy="368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业务逻辑清楚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9235440" y="4906645"/>
            <a:ext cx="2011680" cy="368300"/>
            <a:chOff x="8641357" y="2133650"/>
            <a:chExt cx="1470010" cy="368386"/>
          </a:xfrm>
        </p:grpSpPr>
        <p:sp>
          <p:nvSpPr>
            <p:cNvPr id="15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714182" y="2133650"/>
              <a:ext cx="1397185" cy="368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方便维护与管理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6" name="直接连接符 155"/>
          <p:cNvCxnSpPr/>
          <p:nvPr/>
        </p:nvCxnSpPr>
        <p:spPr>
          <a:xfrm flipH="1">
            <a:off x="5990411" y="2570644"/>
            <a:ext cx="1473384" cy="8348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6727104" y="4039307"/>
            <a:ext cx="1172054" cy="5617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692193" y="4039307"/>
            <a:ext cx="829464" cy="105173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endCxn id="116" idx="6"/>
          </p:cNvCxnSpPr>
          <p:nvPr/>
        </p:nvCxnSpPr>
        <p:spPr>
          <a:xfrm flipH="1">
            <a:off x="4288780" y="3736015"/>
            <a:ext cx="9098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>
            <a:grpSpLocks noChangeAspect="1"/>
          </p:cNvGrpSpPr>
          <p:nvPr/>
        </p:nvGrpSpPr>
        <p:grpSpPr>
          <a:xfrm>
            <a:off x="8575047" y="1660665"/>
            <a:ext cx="488616" cy="503883"/>
            <a:chOff x="9405938" y="2763838"/>
            <a:chExt cx="1219201" cy="1257301"/>
          </a:xfrm>
          <a:solidFill>
            <a:schemeClr val="bg1">
              <a:lumMod val="75000"/>
            </a:schemeClr>
          </a:solidFill>
        </p:grpSpPr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0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13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4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0" name="组合 24"/>
          <p:cNvGrpSpPr/>
          <p:nvPr/>
        </p:nvGrpSpPr>
        <p:grpSpPr bwMode="auto">
          <a:xfrm>
            <a:off x="7248704" y="1679727"/>
            <a:ext cx="1300908" cy="1301964"/>
            <a:chOff x="2848131" y="1860029"/>
            <a:chExt cx="3807502" cy="3807502"/>
          </a:xfrm>
        </p:grpSpPr>
        <p:sp>
          <p:nvSpPr>
            <p:cNvPr id="121" name="椭圆 12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29"/>
          <p:cNvSpPr txBox="1">
            <a:spLocks noChangeArrowheads="1"/>
          </p:cNvSpPr>
          <p:nvPr/>
        </p:nvSpPr>
        <p:spPr bwMode="auto">
          <a:xfrm>
            <a:off x="7430227" y="1889843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04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8683703" y="2205148"/>
            <a:ext cx="2769235" cy="583565"/>
            <a:chOff x="8641357" y="2133650"/>
            <a:chExt cx="2769876" cy="583700"/>
          </a:xfrm>
        </p:grpSpPr>
        <p:sp>
          <p:nvSpPr>
            <p:cNvPr id="15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714399" y="2133650"/>
              <a:ext cx="2696834" cy="583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测试工程师可以不用关心自动化工具所需的脚本语言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24"/>
          <p:cNvGrpSpPr/>
          <p:nvPr/>
        </p:nvGrpSpPr>
        <p:grpSpPr bwMode="auto">
          <a:xfrm>
            <a:off x="7463795" y="3991104"/>
            <a:ext cx="1685777" cy="1687144"/>
            <a:chOff x="2848131" y="1860029"/>
            <a:chExt cx="3807502" cy="3807502"/>
          </a:xfrm>
        </p:grpSpPr>
        <p:sp>
          <p:nvSpPr>
            <p:cNvPr id="124" name="椭圆 123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5" name="文本框 29"/>
          <p:cNvSpPr txBox="1">
            <a:spLocks noChangeArrowheads="1"/>
          </p:cNvSpPr>
          <p:nvPr/>
        </p:nvSpPr>
        <p:spPr bwMode="auto">
          <a:xfrm>
            <a:off x="7837753" y="4422211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05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grpSp>
        <p:nvGrpSpPr>
          <p:cNvPr id="117" name="组合 24"/>
          <p:cNvGrpSpPr/>
          <p:nvPr/>
        </p:nvGrpSpPr>
        <p:grpSpPr bwMode="auto">
          <a:xfrm>
            <a:off x="3793865" y="4653816"/>
            <a:ext cx="1365765" cy="1366873"/>
            <a:chOff x="2848131" y="1860029"/>
            <a:chExt cx="3807502" cy="3807502"/>
          </a:xfrm>
        </p:grpSpPr>
        <p:sp>
          <p:nvSpPr>
            <p:cNvPr id="118" name="椭圆 11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文本框 29"/>
          <p:cNvSpPr txBox="1">
            <a:spLocks noChangeArrowheads="1"/>
          </p:cNvSpPr>
          <p:nvPr/>
        </p:nvSpPr>
        <p:spPr bwMode="auto">
          <a:xfrm>
            <a:off x="3980520" y="4956713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03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grpSp>
        <p:nvGrpSpPr>
          <p:cNvPr id="114" name="组合 24"/>
          <p:cNvGrpSpPr/>
          <p:nvPr/>
        </p:nvGrpSpPr>
        <p:grpSpPr bwMode="auto">
          <a:xfrm>
            <a:off x="2720792" y="2924336"/>
            <a:ext cx="1605755" cy="1607058"/>
            <a:chOff x="2848131" y="1860029"/>
            <a:chExt cx="3807502" cy="3807502"/>
          </a:xfrm>
        </p:grpSpPr>
        <p:sp>
          <p:nvSpPr>
            <p:cNvPr id="115" name="椭圆 11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文本框 29"/>
          <p:cNvSpPr txBox="1">
            <a:spLocks noChangeArrowheads="1"/>
          </p:cNvSpPr>
          <p:nvPr/>
        </p:nvSpPr>
        <p:spPr bwMode="auto">
          <a:xfrm>
            <a:off x="3054739" y="3299040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02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984574" y="3242319"/>
            <a:ext cx="1469670" cy="368300"/>
            <a:chOff x="8641357" y="2133650"/>
            <a:chExt cx="1470010" cy="368385"/>
          </a:xfrm>
        </p:grpSpPr>
        <p:sp>
          <p:nvSpPr>
            <p:cNvPr id="14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714182" y="2133650"/>
              <a:ext cx="1397185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生产效率高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 flipH="1" flipV="1">
            <a:off x="4449449" y="2320631"/>
            <a:ext cx="749200" cy="75020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692194" y="2258718"/>
            <a:ext cx="2517654" cy="2519697"/>
            <a:chOff x="4355318" y="2259241"/>
            <a:chExt cx="2518237" cy="2520280"/>
          </a:xfrm>
        </p:grpSpPr>
        <p:grpSp>
          <p:nvGrpSpPr>
            <p:cNvPr id="48" name="组合 24"/>
            <p:cNvGrpSpPr/>
            <p:nvPr/>
          </p:nvGrpSpPr>
          <p:grpSpPr bwMode="auto">
            <a:xfrm>
              <a:off x="4355318" y="2259241"/>
              <a:ext cx="2518237" cy="2520280"/>
              <a:chOff x="2848131" y="1860029"/>
              <a:chExt cx="3807502" cy="380750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937682" y="1968815"/>
                <a:ext cx="3628400" cy="36285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4568995" y="2486719"/>
              <a:ext cx="2090882" cy="209088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198745" y="3011170"/>
            <a:ext cx="1543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000" dirty="0"/>
              <a:t>关键字驱动</a:t>
            </a:r>
            <a:endParaRPr lang="zh-CN" altLang="zh-CN" sz="3000" dirty="0"/>
          </a:p>
        </p:txBody>
      </p:sp>
      <p:grpSp>
        <p:nvGrpSpPr>
          <p:cNvPr id="111" name="组合 24"/>
          <p:cNvGrpSpPr/>
          <p:nvPr/>
        </p:nvGrpSpPr>
        <p:grpSpPr bwMode="auto">
          <a:xfrm>
            <a:off x="3393670" y="1125277"/>
            <a:ext cx="1624047" cy="1625364"/>
            <a:chOff x="2848131" y="1860029"/>
            <a:chExt cx="3807502" cy="3807502"/>
          </a:xfrm>
        </p:grpSpPr>
        <p:sp>
          <p:nvSpPr>
            <p:cNvPr id="112" name="椭圆 11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8" name="文本框 29"/>
          <p:cNvSpPr txBox="1">
            <a:spLocks noChangeArrowheads="1"/>
          </p:cNvSpPr>
          <p:nvPr/>
        </p:nvSpPr>
        <p:spPr bwMode="auto">
          <a:xfrm>
            <a:off x="3742453" y="1485234"/>
            <a:ext cx="937861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000" dirty="0"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000" dirty="0"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10060" y="416217"/>
            <a:ext cx="11260275" cy="460375"/>
            <a:chOff x="310060" y="416217"/>
            <a:chExt cx="11260275" cy="460375"/>
          </a:xfrm>
        </p:grpSpPr>
        <p:grpSp>
          <p:nvGrpSpPr>
            <p:cNvPr id="73" name="组合 72"/>
            <p:cNvGrpSpPr/>
            <p:nvPr/>
          </p:nvGrpSpPr>
          <p:grpSpPr>
            <a:xfrm>
              <a:off x="310060" y="416217"/>
              <a:ext cx="2619825" cy="460375"/>
              <a:chOff x="8641357" y="2133650"/>
              <a:chExt cx="2620431" cy="460482"/>
            </a:xfrm>
          </p:grpSpPr>
          <p:sp>
            <p:nvSpPr>
              <p:cNvPr id="75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TextBox 54"/>
              <p:cNvSpPr txBox="1"/>
              <p:nvPr/>
            </p:nvSpPr>
            <p:spPr>
              <a:xfrm>
                <a:off x="8784483" y="2133650"/>
                <a:ext cx="2477305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关键字驱动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 flipV="1">
              <a:off x="2280920" y="745490"/>
              <a:ext cx="9289415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34" grpId="0"/>
      <p:bldP spid="135" grpId="0"/>
      <p:bldP spid="133" grpId="0"/>
      <p:bldP spid="132" grpId="0"/>
      <p:bldP spid="127" grpId="0"/>
      <p:bldP spid="12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WPS 演示</Application>
  <PresentationFormat>自定义</PresentationFormat>
  <Paragraphs>257</Paragraphs>
  <Slides>13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方正兰亭黑简体</vt:lpstr>
      <vt:lpstr>微软雅黑</vt:lpstr>
      <vt:lpstr>仿宋_GB2312</vt:lpstr>
      <vt:lpstr>Gill Sans</vt:lpstr>
      <vt:lpstr>Arial</vt:lpstr>
      <vt:lpstr>方正兰亭超细黑简体</vt:lpstr>
      <vt:lpstr>Helvetica Neue</vt:lpstr>
      <vt:lpstr>黑体</vt:lpstr>
      <vt:lpstr>LilyUPC</vt:lpstr>
      <vt:lpstr>Calibri</vt:lpstr>
      <vt:lpstr>Arial Unicode MS</vt:lpstr>
      <vt:lpstr>仿宋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蓝色城市</dc:title>
  <dc:creator>第一PPT模板网：www.1ppt.com</dc:creator>
  <cp:keywords>第一PPT模板网：www.1ppt.com</cp:keywords>
  <cp:lastModifiedBy>Administrator</cp:lastModifiedBy>
  <cp:revision>211</cp:revision>
  <dcterms:created xsi:type="dcterms:W3CDTF">2015-12-17T02:26:00Z</dcterms:created>
  <dcterms:modified xsi:type="dcterms:W3CDTF">2017-09-20T15:19:01Z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