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61" r:id="rId11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6409" autoAdjust="0"/>
  </p:normalViewPr>
  <p:slideViewPr>
    <p:cSldViewPr showGuides="1">
      <p:cViewPr varScale="1">
        <p:scale>
          <a:sx n="91" d="100"/>
          <a:sy n="91" d="100"/>
        </p:scale>
        <p:origin x="48" y="16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1/22/2018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Axiom APMRA analysis </a:t>
            </a:r>
            <a:r>
              <a:rPr lang="en-US" altLang="zh-TW" dirty="0">
                <a:solidFill>
                  <a:srgbClr val="FF0000"/>
                </a:solidFill>
              </a:rPr>
              <a:t>All Reevaluated</a:t>
            </a:r>
          </a:p>
          <a:p>
            <a:r>
              <a:rPr lang="en-US" altLang="zh-TW" dirty="0"/>
              <a:t>Colorectal cancer</a:t>
            </a:r>
          </a:p>
          <a:p>
            <a:r>
              <a:rPr lang="en-US" altLang="zh-TW" dirty="0"/>
              <a:t>Lung</a:t>
            </a:r>
          </a:p>
          <a:p>
            <a:r>
              <a:rPr lang="en-US" altLang="zh-TW" dirty="0"/>
              <a:t>Breast</a:t>
            </a:r>
          </a:p>
          <a:p>
            <a:r>
              <a:rPr lang="en-US" altLang="zh-TW" dirty="0"/>
              <a:t>Liver</a:t>
            </a:r>
          </a:p>
          <a:p>
            <a:r>
              <a:rPr lang="en-US" altLang="zh-TW" dirty="0"/>
              <a:t>Oral</a:t>
            </a:r>
          </a:p>
          <a:p>
            <a:r>
              <a:rPr lang="en-US" altLang="zh-TW" dirty="0"/>
              <a:t>Prostate</a:t>
            </a:r>
          </a:p>
          <a:p>
            <a:r>
              <a:rPr lang="en-US" altLang="zh-TW" dirty="0"/>
              <a:t>Ovarian</a:t>
            </a:r>
          </a:p>
          <a:p>
            <a:r>
              <a:rPr lang="en-US" altLang="zh-TW" dirty="0"/>
              <a:t>CVD, hypertension, stroke, asthma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Mendelian</a:t>
            </a:r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Mendelian analysis workflow</a:t>
            </a:r>
            <a:endParaRPr lang="zh-TW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Neonatal genetic disease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Find Associated disease from OMIM, </a:t>
            </a:r>
            <a:r>
              <a:rPr lang="en-US" altLang="zh-TW" dirty="0" err="1"/>
              <a:t>omim_phen</a:t>
            </a:r>
            <a:r>
              <a:rPr lang="en-US" altLang="zh-TW" dirty="0"/>
              <a:t>, </a:t>
            </a:r>
            <a:r>
              <a:rPr lang="en-US" altLang="zh-TW" dirty="0" err="1"/>
              <a:t>clinvar_traits</a:t>
            </a:r>
            <a:r>
              <a:rPr lang="en-US" altLang="zh-TW" dirty="0"/>
              <a:t>, </a:t>
            </a:r>
            <a:r>
              <a:rPr lang="en-US" altLang="zh-TW" dirty="0" err="1"/>
              <a:t>nhgri_traits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Reevaluate</a:t>
            </a:r>
          </a:p>
        </p:txBody>
      </p:sp>
    </p:spTree>
    <p:extLst>
      <p:ext uri="{BB962C8B-B14F-4D97-AF65-F5344CB8AC3E}">
        <p14:creationId xmlns:p14="http://schemas.microsoft.com/office/powerpoint/2010/main" val="8933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4"/>
                </a:solidFill>
              </a:rPr>
              <a:t>Refer to </a:t>
            </a:r>
            <a:r>
              <a:rPr lang="en-US" altLang="zh-TW" dirty="0" err="1">
                <a:solidFill>
                  <a:schemeClr val="accent4"/>
                </a:solidFill>
              </a:rPr>
              <a:t>GeneLife</a:t>
            </a:r>
            <a:r>
              <a:rPr lang="en-US" altLang="zh-TW" dirty="0">
                <a:solidFill>
                  <a:schemeClr val="accent4"/>
                </a:solidFill>
              </a:rPr>
              <a:t> Test Items </a:t>
            </a:r>
            <a:r>
              <a:rPr lang="en-US" altLang="zh-TW" dirty="0">
                <a:solidFill>
                  <a:srgbClr val="FF0000"/>
                </a:solidFill>
              </a:rPr>
              <a:t>359 items</a:t>
            </a:r>
          </a:p>
          <a:p>
            <a:r>
              <a:rPr lang="en-US" altLang="zh-TW" dirty="0"/>
              <a:t>Diseases </a:t>
            </a:r>
            <a:r>
              <a:rPr lang="en-US" altLang="zh-TW" dirty="0">
                <a:solidFill>
                  <a:srgbClr val="FF0000"/>
                </a:solidFill>
              </a:rPr>
              <a:t>148 items</a:t>
            </a:r>
          </a:p>
          <a:p>
            <a:r>
              <a:rPr lang="en-US" altLang="zh-TW" dirty="0"/>
              <a:t>Traits </a:t>
            </a:r>
            <a:r>
              <a:rPr lang="en-US" altLang="zh-TW" dirty="0">
                <a:solidFill>
                  <a:srgbClr val="FF0000"/>
                </a:solidFill>
              </a:rPr>
              <a:t>211 items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F2BF50-8271-416A-B5A6-EA32538A38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4428"/>
            <a:ext cx="8795238" cy="35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Disease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Digestive System 19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Cardiovascular System, Circulatory System, Neurological System 30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Respiratory System 13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Reproductive System, Urinary System 25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Endocrine Glands, Blood, Metabolism 21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Bone, Joint (Articulation) 13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Skin 9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Eye, Ear, Nose 12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Others 6 items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220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Traits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Blood, Metabolism 76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</a:t>
            </a:r>
            <a:r>
              <a:rPr lang="zh-TW" altLang="en-US" dirty="0"/>
              <a:t>ｏｄｙ</a:t>
            </a:r>
            <a:r>
              <a:rPr lang="en-US" altLang="zh-TW" dirty="0"/>
              <a:t> Structure, Growth 32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Nutrients System 12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Dietary behavior 12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Skin, Hair 8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Circulatory System 9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Eye 11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Inflammation 9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Body traits 14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Infections 5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Others 23 items</a:t>
            </a:r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163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Axiom APMRA analysis  Diseases + Traits = 359 + 4 = </a:t>
            </a:r>
            <a:r>
              <a:rPr lang="en-US" altLang="zh-TW" sz="4000" b="1" dirty="0">
                <a:solidFill>
                  <a:schemeClr val="accent2"/>
                </a:solidFill>
              </a:rPr>
              <a:t>363 items</a:t>
            </a:r>
          </a:p>
          <a:p>
            <a:r>
              <a:rPr lang="en-US" altLang="zh-TW" dirty="0"/>
              <a:t>Colorectal cancer </a:t>
            </a:r>
            <a:r>
              <a:rPr lang="zh-TW" altLang="en-US" dirty="0"/>
              <a:t>→ </a:t>
            </a:r>
            <a:r>
              <a:rPr lang="en-US" altLang="zh-TW" dirty="0"/>
              <a:t>merged to Digestive System</a:t>
            </a:r>
          </a:p>
          <a:p>
            <a:r>
              <a:rPr lang="en-US" altLang="zh-TW" dirty="0">
                <a:solidFill>
                  <a:srgbClr val="FF0066"/>
                </a:solidFill>
              </a:rPr>
              <a:t>Lung </a:t>
            </a:r>
            <a:r>
              <a:rPr lang="zh-TW" altLang="en-US" dirty="0">
                <a:solidFill>
                  <a:srgbClr val="FF0066"/>
                </a:solidFill>
              </a:rPr>
              <a:t>→ </a:t>
            </a:r>
            <a:r>
              <a:rPr lang="en-US" altLang="zh-TW" dirty="0">
                <a:solidFill>
                  <a:srgbClr val="FF0066"/>
                </a:solidFill>
              </a:rPr>
              <a:t>added to Others of Disease</a:t>
            </a:r>
          </a:p>
          <a:p>
            <a:r>
              <a:rPr lang="en-US" altLang="zh-TW" dirty="0"/>
              <a:t>Breast </a:t>
            </a:r>
            <a:r>
              <a:rPr lang="zh-TW" altLang="en-US" dirty="0"/>
              <a:t>→ </a:t>
            </a:r>
            <a:r>
              <a:rPr lang="en-US" altLang="zh-TW" dirty="0"/>
              <a:t>merged to Reproductive System, Urinary System</a:t>
            </a:r>
          </a:p>
          <a:p>
            <a:r>
              <a:rPr lang="en-US" altLang="zh-TW" dirty="0"/>
              <a:t>Liver </a:t>
            </a:r>
            <a:r>
              <a:rPr lang="zh-TW" altLang="en-US" dirty="0"/>
              <a:t>→ </a:t>
            </a:r>
            <a:r>
              <a:rPr lang="en-US" altLang="zh-TW" dirty="0"/>
              <a:t>merged to Digestive System</a:t>
            </a:r>
          </a:p>
          <a:p>
            <a:r>
              <a:rPr lang="en-US" altLang="zh-TW" dirty="0">
                <a:solidFill>
                  <a:srgbClr val="FF0066"/>
                </a:solidFill>
              </a:rPr>
              <a:t>Oral </a:t>
            </a:r>
            <a:r>
              <a:rPr lang="zh-TW" altLang="en-US" dirty="0">
                <a:solidFill>
                  <a:srgbClr val="FF0066"/>
                </a:solidFill>
              </a:rPr>
              <a:t>→ </a:t>
            </a:r>
            <a:r>
              <a:rPr lang="en-US" altLang="zh-TW" dirty="0">
                <a:solidFill>
                  <a:srgbClr val="FF0066"/>
                </a:solidFill>
              </a:rPr>
              <a:t>added to Others of Disease</a:t>
            </a:r>
          </a:p>
          <a:p>
            <a:r>
              <a:rPr lang="en-US" altLang="zh-TW" dirty="0"/>
              <a:t>Prostate </a:t>
            </a:r>
            <a:r>
              <a:rPr lang="zh-TW" altLang="en-US" dirty="0"/>
              <a:t>→ </a:t>
            </a:r>
            <a:r>
              <a:rPr lang="en-US" altLang="zh-TW" dirty="0"/>
              <a:t>merged to Reproductive System, Urinary System</a:t>
            </a:r>
          </a:p>
          <a:p>
            <a:r>
              <a:rPr lang="en-US" altLang="zh-TW" dirty="0"/>
              <a:t>Ovarian </a:t>
            </a:r>
            <a:r>
              <a:rPr lang="zh-TW" altLang="en-US" dirty="0"/>
              <a:t>→ </a:t>
            </a:r>
            <a:r>
              <a:rPr lang="en-US" altLang="zh-TW" dirty="0"/>
              <a:t>merged to Reproductive System, Urinary System</a:t>
            </a:r>
          </a:p>
          <a:p>
            <a:r>
              <a:rPr lang="en-US" altLang="zh-TW" dirty="0">
                <a:solidFill>
                  <a:srgbClr val="FF0066"/>
                </a:solidFill>
              </a:rPr>
              <a:t>CVD, hypertension, stroke, asthma </a:t>
            </a:r>
            <a:r>
              <a:rPr lang="zh-TW" altLang="en-US" dirty="0">
                <a:solidFill>
                  <a:srgbClr val="FF0066"/>
                </a:solidFill>
              </a:rPr>
              <a:t>→ </a:t>
            </a:r>
            <a:r>
              <a:rPr lang="en-US" altLang="zh-TW" dirty="0">
                <a:solidFill>
                  <a:srgbClr val="FF0066"/>
                </a:solidFill>
              </a:rPr>
              <a:t>added to Others of Disease</a:t>
            </a:r>
          </a:p>
          <a:p>
            <a:r>
              <a:rPr lang="en-US" altLang="zh-TW" dirty="0">
                <a:solidFill>
                  <a:srgbClr val="FF0066"/>
                </a:solidFill>
              </a:rPr>
              <a:t>Mendelian </a:t>
            </a:r>
            <a:r>
              <a:rPr lang="zh-TW" altLang="en-US" dirty="0">
                <a:solidFill>
                  <a:srgbClr val="FF0066"/>
                </a:solidFill>
              </a:rPr>
              <a:t>→ </a:t>
            </a:r>
            <a:r>
              <a:rPr lang="en-US" altLang="zh-TW" dirty="0">
                <a:solidFill>
                  <a:srgbClr val="FF0066"/>
                </a:solidFill>
              </a:rPr>
              <a:t>added to Others of Disease</a:t>
            </a:r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254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1000 genome and APMRA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2504 people in 1000 genome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711237 SNPs found in the 1000 genome database while APMRA has 831425 SNPs (ref. rate 85.54%)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Set variation type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Ignore </a:t>
            </a:r>
            <a:r>
              <a:rPr lang="en-US" altLang="zh-TW" dirty="0" err="1"/>
              <a:t>ClinVar</a:t>
            </a:r>
            <a:r>
              <a:rPr lang="en-US" altLang="zh-TW" dirty="0"/>
              <a:t>                                     By </a:t>
            </a:r>
            <a:r>
              <a:rPr lang="en-US" altLang="zh-TW" dirty="0" err="1"/>
              <a:t>ClinVar</a:t>
            </a: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Average: </a:t>
            </a:r>
            <a:r>
              <a:rPr lang="en-US" altLang="zh-TW" dirty="0">
                <a:solidFill>
                  <a:srgbClr val="FF0000"/>
                </a:solidFill>
              </a:rPr>
              <a:t>553876.76</a:t>
            </a:r>
            <a:r>
              <a:rPr lang="en-US" altLang="zh-TW" dirty="0"/>
              <a:t>                           Average: </a:t>
            </a:r>
            <a:r>
              <a:rPr lang="en-US" altLang="zh-TW" dirty="0">
                <a:solidFill>
                  <a:srgbClr val="FF0000"/>
                </a:solidFill>
              </a:rPr>
              <a:t>350.4</a:t>
            </a:r>
            <a:br>
              <a:rPr lang="en-US" altLang="zh-TW" dirty="0"/>
            </a:b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54A8BAC-7A66-4247-8668-11E13539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03343"/>
              </p:ext>
            </p:extLst>
          </p:nvPr>
        </p:nvGraphicFramePr>
        <p:xfrm>
          <a:off x="912532" y="4333511"/>
          <a:ext cx="4876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77054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104848"/>
                    </a:ext>
                  </a:extLst>
                </a:gridCol>
              </a:tblGrid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115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1|1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(added)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70451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1|0 0|1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94044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0|0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144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04DDA1-6A37-480C-BD3F-6734C3BE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03617"/>
              </p:ext>
            </p:extLst>
          </p:nvPr>
        </p:nvGraphicFramePr>
        <p:xfrm>
          <a:off x="5943600" y="4333511"/>
          <a:ext cx="4876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77054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104848"/>
                    </a:ext>
                  </a:extLst>
                </a:gridCol>
              </a:tblGrid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0532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1|1                 </a:t>
                      </a: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7.35%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 (multiplied)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33424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1|0 0|1        </a:t>
                      </a: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13.49%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90088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0|0               </a:t>
                      </a: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79.16%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1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Complete Axiom APMRA disease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Complete reevaluation of other diseases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First demo </a:t>
            </a:r>
            <a:r>
              <a:rPr lang="en-US" altLang="zh-TW" dirty="0"/>
              <a:t>of new website and app before Chinese New Year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3804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31444</TotalTime>
  <Words>357</Words>
  <Application>Microsoft Office PowerPoint</Application>
  <PresentationFormat>自訂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Helvetica Neue</vt:lpstr>
      <vt:lpstr>MS PGothic</vt:lpstr>
      <vt:lpstr>MS PGothic</vt:lpstr>
      <vt:lpstr>Nokia Standard Rom</vt:lpstr>
      <vt:lpstr>微軟正黑體</vt:lpstr>
      <vt:lpstr>Arial</vt:lpstr>
      <vt:lpstr>News Gothic MT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Future Work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偉盟林</cp:lastModifiedBy>
  <cp:revision>804</cp:revision>
  <cp:lastPrinted>2010-10-18T12:26:00Z</cp:lastPrinted>
  <dcterms:created xsi:type="dcterms:W3CDTF">2010-11-08T02:21:01Z</dcterms:created>
  <dcterms:modified xsi:type="dcterms:W3CDTF">2018-01-22T05:35:37Z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