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5" r:id="rId3"/>
    <p:sldId id="267" r:id="rId4"/>
    <p:sldId id="268" r:id="rId5"/>
    <p:sldId id="269" r:id="rId6"/>
    <p:sldId id="270" r:id="rId7"/>
    <p:sldId id="271" r:id="rId8"/>
    <p:sldId id="273" r:id="rId9"/>
    <p:sldId id="275" r:id="rId10"/>
    <p:sldId id="276" r:id="rId11"/>
    <p:sldId id="277" r:id="rId12"/>
    <p:sldId id="278" r:id="rId13"/>
    <p:sldId id="279" r:id="rId14"/>
    <p:sldId id="261" r:id="rId15"/>
  </p:sldIdLst>
  <p:sldSz cx="12344400" cy="6858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CC"/>
    <a:srgbClr val="EBCC00"/>
    <a:srgbClr val="F7CC37"/>
    <a:srgbClr val="BF1238"/>
    <a:srgbClr val="BEBEBE"/>
    <a:srgbClr val="DCC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9" autoAdjust="0"/>
  </p:normalViewPr>
  <p:slideViewPr>
    <p:cSldViewPr showGuides="1">
      <p:cViewPr varScale="1">
        <p:scale>
          <a:sx n="53" d="100"/>
          <a:sy n="53" d="100"/>
        </p:scale>
        <p:origin x="36" y="640"/>
      </p:cViewPr>
      <p:guideLst>
        <p:guide orient="horz" pos="2160"/>
        <p:guide pos="3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232" d="100"/>
          <a:sy n="232" d="100"/>
        </p:scale>
        <p:origin x="-1856" y="-10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290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E902AF49-F3CB-654B-9B7A-1678ED1545AE}" type="datetime1">
              <a:rPr lang="en-US" altLang="zh-TW"/>
              <a:pPr>
                <a:defRPr/>
              </a:pPr>
              <a:t>7/31/2018</a:t>
            </a:fld>
            <a:endParaRPr lang="en-US" altLang="zh-TW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21463"/>
            <a:ext cx="4029075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B91E810E-0F4C-154F-837F-20C7E92CCB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934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5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2825" y="525463"/>
            <a:ext cx="473075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9838" y="3330575"/>
            <a:ext cx="681672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5" y="6659563"/>
            <a:ext cx="40290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pPr>
              <a:defRPr/>
            </a:pPr>
            <a:fld id="{66DA1272-5E5C-8A4D-B2AF-D3929CE99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06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425" y="2130425"/>
            <a:ext cx="10493375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712" y="3886200"/>
            <a:ext cx="864235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1"/>
            <a:ext cx="10974388" cy="53340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200">
                <a:solidFill>
                  <a:srgbClr val="000000"/>
                </a:solidFill>
                <a:latin typeface="Helvetica Neue"/>
                <a:cs typeface="Helvetica Neu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233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525" y="4614862"/>
            <a:ext cx="74072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03525" y="612775"/>
            <a:ext cx="7407275" cy="3883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03525" y="5257800"/>
            <a:ext cx="7407275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42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9788" y="1752601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0000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0000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0000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81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4953000"/>
            <a:ext cx="123444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kumimoji="0" lang="en-US" altLang="zh-TW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590800"/>
            <a:ext cx="10744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16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93" y="5791200"/>
            <a:ext cx="2063708" cy="95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1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6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pic>
        <p:nvPicPr>
          <p:cNvPr id="4" name="Picture 3" descr="gene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10288" r="15764" b="8877"/>
          <a:stretch/>
        </p:blipFill>
        <p:spPr>
          <a:xfrm>
            <a:off x="-2514600" y="152400"/>
            <a:ext cx="6639098" cy="588952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4495800" y="1905000"/>
            <a:ext cx="52551" cy="30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48200" y="2133600"/>
            <a:ext cx="6705600" cy="1143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52188" y="3495036"/>
            <a:ext cx="5711012" cy="77216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o-re-1.psd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62599"/>
            <a:ext cx="2819400" cy="7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4400" cy="6922208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2876282" y="2895600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THANK YOU FOR THIS OPPORTUNITY</a:t>
            </a:r>
          </a:p>
        </p:txBody>
      </p:sp>
      <p:pic>
        <p:nvPicPr>
          <p:cNvPr id="6" name="Picture 5" descr="logo-re.psd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753636"/>
            <a:ext cx="2971800" cy="1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2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8" y="2438400"/>
            <a:ext cx="5818632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3733800" cy="16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543800" cy="1470025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10974388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564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3075"/>
            <a:ext cx="8610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637"/>
            <a:ext cx="10974388" cy="4144963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406900"/>
            <a:ext cx="104933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425" y="2743200"/>
            <a:ext cx="104933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6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457200"/>
            <a:ext cx="86868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1"/>
            <a:ext cx="5334000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6663" y="1752601"/>
            <a:ext cx="5495925" cy="4190999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81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nsight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964863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2600"/>
            <a:ext cx="54102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26" y="1752600"/>
            <a:ext cx="54117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438400"/>
            <a:ext cx="5410200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26" y="2438400"/>
            <a:ext cx="5411774" cy="3505200"/>
          </a:xfrm>
          <a:prstGeom prst="rect">
            <a:avLst/>
          </a:prstGeom>
        </p:spPr>
        <p:txBody>
          <a:bodyPr/>
          <a:lstStyle>
            <a:lvl1pPr marL="255588" indent="-25558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557213" indent="-212725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2pPr>
            <a:lvl3pPr marL="814388" indent="-169863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3pPr>
            <a:lvl4pPr marL="1073150" indent="-173038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4pPr>
            <a:lvl5pPr marL="1330325" indent="-171450">
              <a:buClr>
                <a:srgbClr val="000090"/>
              </a:buClr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9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gene-1.psd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10359" r="16713" b="9396"/>
          <a:stretch/>
        </p:blipFill>
        <p:spPr>
          <a:xfrm>
            <a:off x="9448800" y="-457200"/>
            <a:ext cx="3657600" cy="3352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 bwMode="auto">
          <a:xfrm>
            <a:off x="838200" y="1143000"/>
            <a:ext cx="64008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90"/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 descr="insight logo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867400"/>
            <a:ext cx="1915769" cy="8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88707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0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 userDrawn="1"/>
        </p:nvSpPr>
        <p:spPr bwMode="auto">
          <a:xfrm>
            <a:off x="0" y="0"/>
            <a:ext cx="12344400" cy="6858000"/>
          </a:xfrm>
          <a:prstGeom prst="rect">
            <a:avLst/>
          </a:prstGeom>
          <a:noFill/>
          <a:ln w="12700">
            <a:solidFill>
              <a:srgbClr val="BEBEB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85341" tIns="42670" rIns="85341" bIns="42670" anchor="ctr"/>
          <a:lstStyle/>
          <a:p>
            <a:pPr defTabSz="854075" eaLnBrk="0" hangingPunct="0"/>
            <a:endParaRPr kumimoji="0" lang="en-US" altLang="zh-TW" sz="2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6" r:id="rId2"/>
    <p:sldLayoutId id="2147483872" r:id="rId3"/>
    <p:sldLayoutId id="2147483887" r:id="rId4"/>
    <p:sldLayoutId id="2147483873" r:id="rId5"/>
    <p:sldLayoutId id="2147483874" r:id="rId6"/>
    <p:sldLayoutId id="2147483875" r:id="rId7"/>
    <p:sldLayoutId id="214748388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2" r:id="rId14"/>
    <p:sldLayoutId id="2147483889" r:id="rId15"/>
    <p:sldLayoutId id="2147483888" r:id="rId16"/>
    <p:sldLayoutId id="2147483884" r:id="rId17"/>
    <p:sldLayoutId id="2147483883" r:id="rId18"/>
  </p:sldLayoutIdLst>
  <p:hf hdr="0" ftr="0" dt="0"/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+mj-lt"/>
          <a:ea typeface="ＭＳ Ｐゴシック" charset="-128"/>
          <a:cs typeface="ＭＳ Ｐゴシック" charset="-128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1500">
          <a:solidFill>
            <a:schemeClr val="bg2"/>
          </a:solidFill>
          <a:latin typeface="News Gothic MT" charset="0"/>
          <a:ea typeface="ＭＳ Ｐゴシック" pitchFamily="32" charset="-128"/>
          <a:cs typeface="ＭＳ Ｐゴシック" charset="-128"/>
        </a:defRPr>
      </a:lvl5pPr>
      <a:lvl6pPr marL="4572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6pPr>
      <a:lvl7pPr marL="9144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7pPr>
      <a:lvl8pPr marL="13716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8pPr>
      <a:lvl9pPr marL="1828800" algn="l" defTabSz="735013" rtl="0" fontAlgn="base">
        <a:spcBef>
          <a:spcPct val="0"/>
        </a:spcBef>
        <a:spcAft>
          <a:spcPct val="0"/>
        </a:spcAft>
        <a:defRPr sz="1600">
          <a:solidFill>
            <a:schemeClr val="bg2"/>
          </a:solidFill>
          <a:latin typeface="Nokia Standard Rom" pitchFamily="32" charset="0"/>
          <a:ea typeface="ＭＳ Ｐゴシック" pitchFamily="32" charset="-128"/>
        </a:defRPr>
      </a:lvl9pPr>
    </p:titleStyle>
    <p:bodyStyle>
      <a:lvl1pPr marL="255588" indent="-25558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200">
          <a:solidFill>
            <a:schemeClr val="bg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2725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1000">
          <a:solidFill>
            <a:schemeClr val="bg2"/>
          </a:solidFill>
          <a:latin typeface="+mn-lt"/>
          <a:ea typeface="ＭＳ Ｐゴシック" charset="-128"/>
        </a:defRPr>
      </a:lvl2pPr>
      <a:lvl3pPr marL="814388" indent="-169863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900">
          <a:solidFill>
            <a:schemeClr val="bg2"/>
          </a:solidFill>
          <a:latin typeface="+mn-lt"/>
          <a:ea typeface="ＭＳ Ｐゴシック" charset="-128"/>
        </a:defRPr>
      </a:lvl3pPr>
      <a:lvl4pPr marL="1073150" indent="-173038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4pPr>
      <a:lvl5pPr marL="1330325" indent="-171450" algn="l" defTabSz="685800" rtl="0" eaLnBrk="0" fontAlgn="base" hangingPunct="0">
        <a:spcBef>
          <a:spcPct val="20000"/>
        </a:spcBef>
        <a:spcAft>
          <a:spcPct val="0"/>
        </a:spcAft>
        <a:buClr>
          <a:srgbClr val="DACC3C"/>
        </a:buClr>
        <a:buFont typeface="Wingdings" charset="0"/>
        <a:buChar char="§"/>
        <a:defRPr sz="700">
          <a:solidFill>
            <a:schemeClr val="bg2"/>
          </a:solidFill>
          <a:latin typeface="+mn-lt"/>
          <a:ea typeface="ＭＳ Ｐゴシック" charset="-128"/>
        </a:defRPr>
      </a:lvl5pPr>
      <a:lvl6pPr marL="18827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6pPr>
      <a:lvl7pPr marL="23399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7pPr>
      <a:lvl8pPr marL="27971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8pPr>
      <a:lvl9pPr marL="3254375" indent="-184150" algn="l" defTabSz="735013" rtl="0" fontAlgn="base">
        <a:spcBef>
          <a:spcPct val="20000"/>
        </a:spcBef>
        <a:spcAft>
          <a:spcPct val="0"/>
        </a:spcAft>
        <a:buClr>
          <a:srgbClr val="DACC3C"/>
        </a:buClr>
        <a:buFont typeface="Wingdings" pitchFamily="2" charset="2"/>
        <a:buChar char="§"/>
        <a:defRPr sz="8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i-genomics.com.tw/qrcode.php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i-genomics.com.tw/register.php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AF26A-A33E-4A20-BAB3-5312409D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Speaker : Wei Meng Lin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8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上機檢體登錄系統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比對完所有的樣本編號位置後，若都是一樣的，系統會出現可以下載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CSV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檔案的按鈕。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點擊時，會出現提示視窗，請實驗夥伴確認隨身碟是否已格式化。若已經格式化，可以點擊提示視窗中的儲存按鈕，直接下載。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12F9F324-9207-449C-BB20-34454C5EA38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21115"/>
            <a:ext cx="4402324" cy="217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辨識與登入系統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訂單收件系統、上機檢體登錄系統都需要掃描特殊的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才能登入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登入頁面網址在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https://www.i-genomics.com.tw/qrcode.php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6" name="圖片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18EBC590-F06F-4880-A96C-785412B998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0" y="3522538"/>
            <a:ext cx="8922060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辨識與登入系統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點擊右上方的綠色執行鈕，系統會把鏡頭的影像傳輸到伺服器，由伺服器做即時的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解碼，也因此，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的解碼雖然可以使用條碼機來讀取，但仍先以筆電的攝影鏡頭為主。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2EB30F-6621-41D3-817E-6497D55485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24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9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辨識與登入系統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以下是可以使用的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，用任何可讀取的設備皆可登入，包括手機。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會與欽木、姀蓉、采瑩討論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的保存與安全性。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另外，實驗室已訂購一輕型筆電，會在採購完成後，與相關人員交接操作事宜。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6" name="圖片 5" descr="一張含有 填字遊戲, 室內, 文字, 黑色 的圖片&#10;&#10;描述是以非常高的可信度產生">
            <a:extLst>
              <a:ext uri="{FF2B5EF4-FFF2-40B4-BE49-F238E27FC236}">
                <a16:creationId xmlns:a16="http://schemas.microsoft.com/office/drawing/2014/main" id="{7A7C92B7-2C7A-4580-A3D8-69159B480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962400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7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B516-CBFB-4ADB-A27A-6FEC46485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43200"/>
            <a:ext cx="7848600" cy="1470025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 for this opportunity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669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經銷商、合作醫院的訂單收件系統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在網站的網頁中，頁面設計在我要檢測的資料登入裡面，這裡方便經銷商或是合作醫院建立對應的訂單資料。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連結網址是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https://www.i-genomics.com.tw/register.php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EA5BEC5A-670D-454E-B7C9-1261D495F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13891"/>
            <a:ext cx="4800788" cy="21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9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經銷商、合作醫院的訂單收件系統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使用者輸入後，在網站的後台介面中出現對應資料，管理員登入的方式是掃描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QR code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後直接登入，操作方式後續。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實驗夥伴在接到相應的資料後，進入到資料核對的流程。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6" name="圖片 5" descr="一張含有 螢幕擷取畫面, 天空, 室內 的圖片&#10;&#10;描述是以高可信度產生">
            <a:extLst>
              <a:ext uri="{FF2B5EF4-FFF2-40B4-BE49-F238E27FC236}">
                <a16:creationId xmlns:a16="http://schemas.microsoft.com/office/drawing/2014/main" id="{FD140484-A81D-4C68-B3B2-D73C218D08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962400"/>
            <a:ext cx="7976010" cy="2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0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經銷商、合作醫院的訂單收件系統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資料核對的流程中，管理員依照所收到的資料，一一勾選確認。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同時，管理員可以依據收到的問卷，進入到生活調查問卷的流程。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A35949B0-010E-4A4B-BEB7-C2803B8BB9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3429000"/>
            <a:ext cx="2819399" cy="30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1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經銷商、合作醫院的訂單收件系統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生活調查問卷分成二部分，基本資料需要填入連絡電話等資料。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另一部分是問卷調查的部分，這部分會依據管理員的勾選，出現相對應的文字方塊，省下管理員輸入的時間。例如：消費者有許多的疾病病史，管理員只需要點擊相對應方塊即可。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6" name="圖片 5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CDCF7207-C24A-450E-97D8-18C796DB3C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51" y="3962400"/>
            <a:ext cx="4146679" cy="25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經銷商、合作醫院的訂單收件系統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管理員在完成資料核對和生活調查問卷之後，由系統自動產生實驗用流水序號，目前依前次討論，設計為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碼的數字。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實驗的編號在資料登錄的列表或是內容頁皆可以找到，方便管理員擷取。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00B7FF0B-CA52-4627-8146-A231AB0C251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3400"/>
            <a:ext cx="5181600" cy="19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8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經銷商、合作醫院的訂單收件系統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接下來實驗會進入到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萃取的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，這個部分需要請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實驗夥伴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勾選，確定後進入到下一階段，如果失敗的話，可勾選發送信件，通知總經理做樣本的調度。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萃取的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，可以在資料登錄的列表頁直接勾選，方便實驗夥伴操作。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8" name="圖片 7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F82BC5C9-ED3C-4E1F-946C-5EBFBBA1FC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3842"/>
            <a:ext cx="4834118" cy="218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上機檢體登錄系統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實驗會繼續進行到上機的部分，這個部分是設計成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，每一個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well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可以選擇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前述的樣本編號，不需手動輸入。設計是依晶方的編排，是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 * 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的方格。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使用上不管是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 sample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96 sample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，都可以依實驗夥伴的輸入，由系統判斷輸入資料的正確性。另外，系統會提示實驗夥伴，目前可以上機的樣本數目。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34C007-0EA8-4639-B1EA-47B9540E87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2" y="4114800"/>
            <a:ext cx="5219899" cy="24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7064950-A853-476E-9338-EA23C679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 List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D6006F-0893-4C95-97CC-886E02C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962" y="1447800"/>
            <a:ext cx="10974388" cy="4525963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上機檢體登錄系統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在供實驗人員的輸入上，所能點選的都是通過樣本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萃取的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，若是樣本數很多，設計上可以用輸入關鍵字的方式，方便實驗人員快速找到輸入值。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下圖呈現二位實驗人員輸入後，資料不一致的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，前方會有一個紅色的記號，提醒需要更改。另外，系統會寄信給這二位實驗夥伴，通知需要更改。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zh-TW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D8B3EA-848B-466D-8C0E-E49B7EEDC8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2870"/>
            <a:ext cx="3873699" cy="18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2540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32726</TotalTime>
  <Words>781</Words>
  <Application>Microsoft Office PowerPoint</Application>
  <PresentationFormat>自訂</PresentationFormat>
  <Paragraphs>146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Helvetica Neue</vt:lpstr>
      <vt:lpstr>ＭＳ Ｐゴシック</vt:lpstr>
      <vt:lpstr>ＭＳ Ｐゴシック</vt:lpstr>
      <vt:lpstr>Nokia Standard Rom</vt:lpstr>
      <vt:lpstr>微軟正黑體</vt:lpstr>
      <vt:lpstr>標楷體</vt:lpstr>
      <vt:lpstr>Arial</vt:lpstr>
      <vt:lpstr>News Gothic MT</vt:lpstr>
      <vt:lpstr>Times New Roman</vt:lpstr>
      <vt:lpstr>Wingdings</vt:lpstr>
      <vt:lpstr>Blank Presentation</vt:lpstr>
      <vt:lpstr>Discussion  Speaker : Wei Meng Lin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Work List</vt:lpstr>
      <vt:lpstr>Thank you for this opportunity</vt:lpstr>
    </vt:vector>
  </TitlesOfParts>
  <Company>Tribal DDB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Tribal DDB</dc:creator>
  <cp:lastModifiedBy>林偉盟</cp:lastModifiedBy>
  <cp:revision>858</cp:revision>
  <cp:lastPrinted>2010-10-18T12:26:00Z</cp:lastPrinted>
  <dcterms:created xsi:type="dcterms:W3CDTF">2010-11-08T02:21:01Z</dcterms:created>
  <dcterms:modified xsi:type="dcterms:W3CDTF">2018-07-31T10:05:06Z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000800887a000000000001024100</vt:lpwstr>
  </property>
</Properties>
</file>