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7" r:id="rId3"/>
    <p:sldId id="271" r:id="rId4"/>
    <p:sldId id="272" r:id="rId5"/>
    <p:sldId id="273" r:id="rId6"/>
    <p:sldId id="274" r:id="rId7"/>
    <p:sldId id="275" r:id="rId8"/>
    <p:sldId id="283" r:id="rId9"/>
    <p:sldId id="276" r:id="rId10"/>
    <p:sldId id="282" r:id="rId11"/>
    <p:sldId id="280" r:id="rId12"/>
    <p:sldId id="265" r:id="rId13"/>
    <p:sldId id="279" r:id="rId14"/>
    <p:sldId id="277" r:id="rId15"/>
    <p:sldId id="278" r:id="rId16"/>
    <p:sldId id="284" r:id="rId17"/>
    <p:sldId id="285" r:id="rId18"/>
    <p:sldId id="261" r:id="rId19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53" d="100"/>
          <a:sy n="53" d="100"/>
        </p:scale>
        <p:origin x="24" y="300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519;&#20553;&#30431;\Desktop\&#30740;&#31350;&#36039;&#2600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新舊版本報告異動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8585739282589679E-2"/>
          <c:y val="0.33824183435403909"/>
          <c:w val="0.88800371828521429"/>
          <c:h val="0.5087432956749971"/>
        </c:manualLayout>
      </c:layout>
      <c:lineChart>
        <c:grouping val="standard"/>
        <c:varyColors val="0"/>
        <c:ser>
          <c:idx val="0"/>
          <c:order val="0"/>
          <c:tx>
            <c:strRef>
              <c:f>更新ClinVar後的報告異動!$C$1</c:f>
              <c:strCache>
                <c:ptCount val="1"/>
                <c:pt idx="0">
                  <c:v>舊版本疾病關聯數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更新ClinVar後的報告異動!$C$2:$C$74</c:f>
              <c:numCache>
                <c:formatCode>General</c:formatCode>
                <c:ptCount val="73"/>
                <c:pt idx="0">
                  <c:v>31</c:v>
                </c:pt>
                <c:pt idx="1">
                  <c:v>14</c:v>
                </c:pt>
                <c:pt idx="2">
                  <c:v>12</c:v>
                </c:pt>
                <c:pt idx="3">
                  <c:v>37</c:v>
                </c:pt>
                <c:pt idx="4">
                  <c:v>22</c:v>
                </c:pt>
                <c:pt idx="5">
                  <c:v>23</c:v>
                </c:pt>
                <c:pt idx="6">
                  <c:v>15</c:v>
                </c:pt>
                <c:pt idx="7">
                  <c:v>26</c:v>
                </c:pt>
                <c:pt idx="8">
                  <c:v>24</c:v>
                </c:pt>
                <c:pt idx="9">
                  <c:v>29</c:v>
                </c:pt>
                <c:pt idx="10">
                  <c:v>29</c:v>
                </c:pt>
                <c:pt idx="11">
                  <c:v>24</c:v>
                </c:pt>
                <c:pt idx="12">
                  <c:v>11</c:v>
                </c:pt>
                <c:pt idx="13">
                  <c:v>18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34</c:v>
                </c:pt>
                <c:pt idx="18">
                  <c:v>28</c:v>
                </c:pt>
                <c:pt idx="19">
                  <c:v>15</c:v>
                </c:pt>
                <c:pt idx="20">
                  <c:v>10</c:v>
                </c:pt>
                <c:pt idx="21">
                  <c:v>15</c:v>
                </c:pt>
                <c:pt idx="22">
                  <c:v>21</c:v>
                </c:pt>
                <c:pt idx="23">
                  <c:v>18</c:v>
                </c:pt>
                <c:pt idx="24">
                  <c:v>18</c:v>
                </c:pt>
                <c:pt idx="25">
                  <c:v>16</c:v>
                </c:pt>
                <c:pt idx="26">
                  <c:v>13</c:v>
                </c:pt>
                <c:pt idx="27">
                  <c:v>13</c:v>
                </c:pt>
                <c:pt idx="28">
                  <c:v>20</c:v>
                </c:pt>
                <c:pt idx="29">
                  <c:v>15</c:v>
                </c:pt>
                <c:pt idx="30">
                  <c:v>16</c:v>
                </c:pt>
                <c:pt idx="31">
                  <c:v>20</c:v>
                </c:pt>
                <c:pt idx="32">
                  <c:v>15</c:v>
                </c:pt>
                <c:pt idx="33">
                  <c:v>44</c:v>
                </c:pt>
                <c:pt idx="34">
                  <c:v>41</c:v>
                </c:pt>
                <c:pt idx="35">
                  <c:v>41</c:v>
                </c:pt>
                <c:pt idx="36">
                  <c:v>42</c:v>
                </c:pt>
                <c:pt idx="37">
                  <c:v>35</c:v>
                </c:pt>
                <c:pt idx="38">
                  <c:v>41</c:v>
                </c:pt>
                <c:pt idx="39">
                  <c:v>40</c:v>
                </c:pt>
                <c:pt idx="40">
                  <c:v>30</c:v>
                </c:pt>
                <c:pt idx="41">
                  <c:v>33</c:v>
                </c:pt>
                <c:pt idx="42">
                  <c:v>38</c:v>
                </c:pt>
                <c:pt idx="43">
                  <c:v>32</c:v>
                </c:pt>
                <c:pt idx="44">
                  <c:v>36</c:v>
                </c:pt>
                <c:pt idx="45">
                  <c:v>31</c:v>
                </c:pt>
                <c:pt idx="46">
                  <c:v>32</c:v>
                </c:pt>
                <c:pt idx="47">
                  <c:v>38</c:v>
                </c:pt>
                <c:pt idx="48">
                  <c:v>38</c:v>
                </c:pt>
                <c:pt idx="49">
                  <c:v>35</c:v>
                </c:pt>
                <c:pt idx="50">
                  <c:v>33</c:v>
                </c:pt>
                <c:pt idx="51">
                  <c:v>34</c:v>
                </c:pt>
                <c:pt idx="52">
                  <c:v>28</c:v>
                </c:pt>
                <c:pt idx="53">
                  <c:v>33</c:v>
                </c:pt>
                <c:pt idx="54">
                  <c:v>32</c:v>
                </c:pt>
                <c:pt idx="55">
                  <c:v>33</c:v>
                </c:pt>
                <c:pt idx="56">
                  <c:v>34</c:v>
                </c:pt>
                <c:pt idx="57">
                  <c:v>32</c:v>
                </c:pt>
                <c:pt idx="58">
                  <c:v>37</c:v>
                </c:pt>
                <c:pt idx="59">
                  <c:v>35</c:v>
                </c:pt>
                <c:pt idx="60">
                  <c:v>37</c:v>
                </c:pt>
                <c:pt idx="61">
                  <c:v>35</c:v>
                </c:pt>
                <c:pt idx="62">
                  <c:v>30</c:v>
                </c:pt>
                <c:pt idx="63">
                  <c:v>33</c:v>
                </c:pt>
                <c:pt idx="64">
                  <c:v>32</c:v>
                </c:pt>
                <c:pt idx="65">
                  <c:v>34</c:v>
                </c:pt>
                <c:pt idx="66">
                  <c:v>33</c:v>
                </c:pt>
                <c:pt idx="67">
                  <c:v>36</c:v>
                </c:pt>
                <c:pt idx="68">
                  <c:v>33</c:v>
                </c:pt>
                <c:pt idx="69">
                  <c:v>35</c:v>
                </c:pt>
                <c:pt idx="70">
                  <c:v>37</c:v>
                </c:pt>
                <c:pt idx="71">
                  <c:v>36</c:v>
                </c:pt>
                <c:pt idx="72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91-448F-977C-9D3FF5BDC52E}"/>
            </c:ext>
          </c:extLst>
        </c:ser>
        <c:ser>
          <c:idx val="1"/>
          <c:order val="1"/>
          <c:tx>
            <c:strRef>
              <c:f>更新ClinVar後的報告異動!$D$1</c:f>
              <c:strCache>
                <c:ptCount val="1"/>
                <c:pt idx="0">
                  <c:v>新版本疾病關聯數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更新ClinVar後的報告異動!$D$2:$D$74</c:f>
              <c:numCache>
                <c:formatCode>General</c:formatCode>
                <c:ptCount val="73"/>
                <c:pt idx="0">
                  <c:v>31</c:v>
                </c:pt>
                <c:pt idx="1">
                  <c:v>34</c:v>
                </c:pt>
                <c:pt idx="2">
                  <c:v>34</c:v>
                </c:pt>
                <c:pt idx="3">
                  <c:v>40</c:v>
                </c:pt>
                <c:pt idx="4">
                  <c:v>37</c:v>
                </c:pt>
                <c:pt idx="5">
                  <c:v>37</c:v>
                </c:pt>
                <c:pt idx="6">
                  <c:v>33</c:v>
                </c:pt>
                <c:pt idx="7">
                  <c:v>41</c:v>
                </c:pt>
                <c:pt idx="8">
                  <c:v>37</c:v>
                </c:pt>
                <c:pt idx="9">
                  <c:v>39</c:v>
                </c:pt>
                <c:pt idx="10">
                  <c:v>39</c:v>
                </c:pt>
                <c:pt idx="11">
                  <c:v>38</c:v>
                </c:pt>
                <c:pt idx="12">
                  <c:v>31</c:v>
                </c:pt>
                <c:pt idx="13">
                  <c:v>36</c:v>
                </c:pt>
                <c:pt idx="14">
                  <c:v>36</c:v>
                </c:pt>
                <c:pt idx="15">
                  <c:v>33</c:v>
                </c:pt>
                <c:pt idx="16">
                  <c:v>32</c:v>
                </c:pt>
                <c:pt idx="17">
                  <c:v>35</c:v>
                </c:pt>
                <c:pt idx="18">
                  <c:v>42</c:v>
                </c:pt>
                <c:pt idx="19">
                  <c:v>33</c:v>
                </c:pt>
                <c:pt idx="20">
                  <c:v>33</c:v>
                </c:pt>
                <c:pt idx="21">
                  <c:v>35</c:v>
                </c:pt>
                <c:pt idx="22">
                  <c:v>36</c:v>
                </c:pt>
                <c:pt idx="23">
                  <c:v>41</c:v>
                </c:pt>
                <c:pt idx="24">
                  <c:v>37</c:v>
                </c:pt>
                <c:pt idx="25">
                  <c:v>34</c:v>
                </c:pt>
                <c:pt idx="26">
                  <c:v>30</c:v>
                </c:pt>
                <c:pt idx="27">
                  <c:v>33</c:v>
                </c:pt>
                <c:pt idx="28">
                  <c:v>31</c:v>
                </c:pt>
                <c:pt idx="29">
                  <c:v>32</c:v>
                </c:pt>
                <c:pt idx="30">
                  <c:v>34</c:v>
                </c:pt>
                <c:pt idx="31">
                  <c:v>37</c:v>
                </c:pt>
                <c:pt idx="32">
                  <c:v>34</c:v>
                </c:pt>
                <c:pt idx="33">
                  <c:v>34</c:v>
                </c:pt>
                <c:pt idx="34">
                  <c:v>30</c:v>
                </c:pt>
                <c:pt idx="35">
                  <c:v>34</c:v>
                </c:pt>
                <c:pt idx="36">
                  <c:v>35</c:v>
                </c:pt>
                <c:pt idx="37">
                  <c:v>31</c:v>
                </c:pt>
                <c:pt idx="38">
                  <c:v>32</c:v>
                </c:pt>
                <c:pt idx="39">
                  <c:v>34</c:v>
                </c:pt>
                <c:pt idx="40">
                  <c:v>32</c:v>
                </c:pt>
                <c:pt idx="41">
                  <c:v>36</c:v>
                </c:pt>
                <c:pt idx="42">
                  <c:v>41</c:v>
                </c:pt>
                <c:pt idx="43">
                  <c:v>34</c:v>
                </c:pt>
                <c:pt idx="44">
                  <c:v>39</c:v>
                </c:pt>
                <c:pt idx="45">
                  <c:v>34</c:v>
                </c:pt>
                <c:pt idx="46">
                  <c:v>33</c:v>
                </c:pt>
                <c:pt idx="47">
                  <c:v>39</c:v>
                </c:pt>
                <c:pt idx="48">
                  <c:v>40</c:v>
                </c:pt>
                <c:pt idx="49">
                  <c:v>36</c:v>
                </c:pt>
                <c:pt idx="50">
                  <c:v>35</c:v>
                </c:pt>
                <c:pt idx="51">
                  <c:v>35</c:v>
                </c:pt>
                <c:pt idx="52">
                  <c:v>33</c:v>
                </c:pt>
                <c:pt idx="53">
                  <c:v>34</c:v>
                </c:pt>
                <c:pt idx="54">
                  <c:v>32</c:v>
                </c:pt>
                <c:pt idx="55">
                  <c:v>34</c:v>
                </c:pt>
                <c:pt idx="56">
                  <c:v>35</c:v>
                </c:pt>
                <c:pt idx="57">
                  <c:v>33</c:v>
                </c:pt>
                <c:pt idx="58">
                  <c:v>35</c:v>
                </c:pt>
                <c:pt idx="59">
                  <c:v>35</c:v>
                </c:pt>
                <c:pt idx="60">
                  <c:v>37</c:v>
                </c:pt>
                <c:pt idx="61">
                  <c:v>36</c:v>
                </c:pt>
                <c:pt idx="62">
                  <c:v>29</c:v>
                </c:pt>
                <c:pt idx="63">
                  <c:v>32</c:v>
                </c:pt>
                <c:pt idx="64">
                  <c:v>31</c:v>
                </c:pt>
                <c:pt idx="65">
                  <c:v>34</c:v>
                </c:pt>
                <c:pt idx="66">
                  <c:v>33</c:v>
                </c:pt>
                <c:pt idx="67">
                  <c:v>36</c:v>
                </c:pt>
                <c:pt idx="68">
                  <c:v>33</c:v>
                </c:pt>
                <c:pt idx="69">
                  <c:v>35</c:v>
                </c:pt>
                <c:pt idx="70">
                  <c:v>37</c:v>
                </c:pt>
                <c:pt idx="71">
                  <c:v>36</c:v>
                </c:pt>
                <c:pt idx="72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91-448F-977C-9D3FF5BDC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035927"/>
        <c:axId val="366030679"/>
      </c:lineChart>
      <c:catAx>
        <c:axId val="3660359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6030679"/>
        <c:crosses val="autoZero"/>
        <c:auto val="1"/>
        <c:lblAlgn val="ctr"/>
        <c:lblOffset val="100"/>
        <c:noMultiLvlLbl val="0"/>
      </c:catAx>
      <c:valAx>
        <c:axId val="366030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6035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1/10/2019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elledemoiselle.wordpress.com/2012/06/01/evurl-bloggers-entry-ksuans-perfect-beauty-box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echbang.com/posts/48464-the-iphones-safari-browser-will-feature-popular-web-page-changes-to-the-iphone-home-screen-ic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decanyon.net/item/wowbook-a-flipbook-jquery-plugin/1791563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35.199.147.7/admin/axiom_disease.ph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罕見疾病的部分，因為牽涉到評價問題，會交叉比對後，將交由其他夥伴確認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未來會以新的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評價，進行報告和分析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45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電子化報告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已完成報告說明頁的切版，整個報告都是已經切版完成的，便於自動產出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已完成電子簽名，節省不必要的人力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7D0F71F-4B70-4282-8F3A-35696EAA67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5062584" cy="3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疾病套組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已依序完成新生兒遺傳的部分和其他的兒童相關疾病，位點的建置和報告的呈現。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缺少的是報告的封面，新生兒的部分不適用目前的報告設計。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床, 室內, 鋪設, 個人 的圖片&#10;&#10;自動產生的描述">
            <a:extLst>
              <a:ext uri="{FF2B5EF4-FFF2-40B4-BE49-F238E27FC236}">
                <a16:creationId xmlns:a16="http://schemas.microsoft.com/office/drawing/2014/main" id="{ED14EA56-BDE3-433B-857D-DA3D0DA5E5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8661"/>
            <a:ext cx="4267200" cy="28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疾病套組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將套組與疾病規劃成介面並電子化，方便日後批次產出。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可即時修改套組內容。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A83883E-B87F-4411-A22E-418C8A7B20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276600"/>
            <a:ext cx="6096000" cy="33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5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疾病套組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兒童白血病、兒童惡性淋巴瘤、兒童惡性軟組織肉瘤、兒童肝臟腫瘤、兒童骨癌、兒童腦瘤、兒童神經母細胞瘤、兒童腎臟腫瘤、兒童視網膜母細胞腫瘤、肥胖遺傳、記憶力、免疫疾病、情緒與學習共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個種類。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乳糜瀉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免疫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、惡性橫紋肌瘤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兒童腎臟腫瘤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沒有位點，請確認。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324A32-6A6C-494F-BB51-26175A619A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962" y="4038600"/>
            <a:ext cx="3188105" cy="21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分數定義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已完成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的新版評分，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評價目前已由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個增至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ClinicalSignificance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截至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20181219)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597DA33-AA91-45A9-A18A-8D5C353B1E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124200"/>
            <a:ext cx="5869827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9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分數定義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原本的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位點數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831425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；第一版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大於等於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分的位點數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39413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；第二版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大於等於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分的位點數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47723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24602E0A-5FDC-4689-83A5-F50994A42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05240"/>
              </p:ext>
            </p:extLst>
          </p:nvPr>
        </p:nvGraphicFramePr>
        <p:xfrm>
          <a:off x="809625" y="2590800"/>
          <a:ext cx="10974387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CEDADD65-1559-42EA-891E-05E2874C0027}"/>
              </a:ext>
            </a:extLst>
          </p:cNvPr>
          <p:cNvSpPr/>
          <p:nvPr/>
        </p:nvSpPr>
        <p:spPr bwMode="auto">
          <a:xfrm>
            <a:off x="1425089" y="3276600"/>
            <a:ext cx="5486400" cy="2514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7ECC1F-943B-400B-9FAD-E91F90F483C8}"/>
              </a:ext>
            </a:extLst>
          </p:cNvPr>
          <p:cNvSpPr txBox="1"/>
          <p:nvPr/>
        </p:nvSpPr>
        <p:spPr>
          <a:xfrm>
            <a:off x="6905626" y="3810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舊版報告是以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萬多位點計算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GWAS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60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月目標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手機推播已完成，目前要完成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推播和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雲端查詢系統功能增加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小兒疾病套組的完成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論文文獻的搜集方式，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TF-IDF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28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通路端與實驗上機系統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通路端增加生物資訊分析結果的記錄，這個記錄分為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部分，詳述如下：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部分為萊富的軟體分析結果，結果的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QC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DQC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，若發生問題，生資組會與實驗組討論並做記錄；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若萊富的軟體分析完成後，在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日內便會完成報告；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管理者介面如附圖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4060861-756D-4236-84B2-9451CF2CE3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429000"/>
            <a:ext cx="4867238" cy="24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通路端與實驗上機系統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管理者瞭解某樣本目前的狀態部分，這個部分詳述如下：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列表欄會出現一資料欄，如附圖，為</a:t>
            </a:r>
            <a:r>
              <a:rPr lang="zh-TW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表示（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原因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實驗組尚未上機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：可能的原因可以點擊箭頭，閱讀更詳盡資料，或是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原因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資料報告尚未完成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樣本已上機且資料報告已完成，生資組會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email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Running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、老師、姀蓉、香樺、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Angel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；此時資料欄的箭頭為</a:t>
            </a:r>
            <a:r>
              <a:rPr lang="zh-TW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綠色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，表示已結案。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管理者介面如附圖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0CE32-1F70-453B-AD70-06119F7B92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800600"/>
            <a:ext cx="7575939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通路端與實驗上機系統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點擊紅色的資料箭頭，會出現這個樣本各個階段的詳細情形，不必再點進內容頁；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紅色的叉號表示有問題或是資料缺漏，綠色是已經完成；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右側設計成可直接通知相關人員，目前設定實驗組的為郁婷、生資組的為偉盟。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管理者介面如附圖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9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468673C-EC99-4E67-BA3F-4BC1644EE3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41" y="4143141"/>
            <a:ext cx="5917909" cy="25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網站與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網站登入後，可以在檢測報告的列表頁中，點擊線上瀏覽；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線上的電子書已為多功能套件；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目前線上註冊，或是有給過報告的消費者，消費者的報告皆已上傳。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22F8A75F-9377-4A06-956B-F6AC20D25D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900"/>
            <a:ext cx="7696200" cy="1288058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D2415B48-385F-459D-BBE3-ACE4A4E21A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9" y="4800600"/>
            <a:ext cx="3845201" cy="19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網站與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網站在訂單的內容頁尾，也有提供下載的按鈕，方便使用者保存；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網站後台上傳可上傳大檔案，不受智邦伺服器的限制（檔案以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1Mb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切割）。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98912B3-F944-4B12-9B56-F0C4D08E6C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0" y="3320974"/>
            <a:ext cx="3638737" cy="2959252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AAD2C9F3-2F38-416E-A769-39235EAA8D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99" y="3320974"/>
            <a:ext cx="6508743" cy="13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網站與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已完成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手機捷徑的操作報告；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https://www.techbang.com/posts/48464-the-iphones-safari-browser-will-feature-popular-web-page-changes-to-the-iphone-home-screen-icon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文件已完成，也在網站上公佈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已完成修改密碼的頁面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E410F54-FE5C-4A89-A464-DDDC902827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4419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電子書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討論合適的電子書套件；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https://codecanyon.net/item/wowbook-a-flipbook-jquery-plugin/1791563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目前所使用的電子書套件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C67ED536-D04F-4FF1-96AE-FA8CC0CB4C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1256"/>
            <a:ext cx="4876800" cy="29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0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4936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種不重複的疾病，選單按疾病的字母排序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http://35.199.147.7/admin/axiom_disease.php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即時得知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NHGRI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評分大於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的位點數，以及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PubMed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論文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9D7613D3-B4CA-4E52-B068-DCF8C1DAD7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4816731" cy="22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4966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34225</TotalTime>
  <Words>803</Words>
  <Application>Microsoft Office PowerPoint</Application>
  <PresentationFormat>自訂</PresentationFormat>
  <Paragraphs>195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Future Work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910</cp:revision>
  <cp:lastPrinted>2010-10-18T12:26:00Z</cp:lastPrinted>
  <dcterms:created xsi:type="dcterms:W3CDTF">2010-11-08T02:21:01Z</dcterms:created>
  <dcterms:modified xsi:type="dcterms:W3CDTF">2019-01-10T02:59:35Z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