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81" r:id="rId3"/>
    <p:sldId id="282" r:id="rId4"/>
    <p:sldId id="283" r:id="rId5"/>
    <p:sldId id="278" r:id="rId6"/>
    <p:sldId id="261" r:id="rId7"/>
  </p:sldIdLst>
  <p:sldSz cx="12344400" cy="6858000"/>
  <p:notesSz cx="10020300" cy="6888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0" userDrawn="1">
          <p15:clr>
            <a:srgbClr val="A4A3A4"/>
          </p15:clr>
        </p15:guide>
        <p15:guide id="2" pos="315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66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409" autoAdjust="0"/>
  </p:normalViewPr>
  <p:slideViewPr>
    <p:cSldViewPr showGuides="1">
      <p:cViewPr varScale="1">
        <p:scale>
          <a:sx n="69" d="100"/>
          <a:sy n="69" d="100"/>
        </p:scale>
        <p:origin x="528" y="48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170"/>
        <p:guide pos="3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7486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4/11/2019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7486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7486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86050" y="515938"/>
            <a:ext cx="4648200" cy="2582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6383" y="3272502"/>
            <a:ext cx="7347536" cy="309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7486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檢測產品進度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防癌護盾檢測項目為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28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個，已完成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護心救命檢測項目為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36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個，已完成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心智護航檢測項目為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09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個，已完成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兒童癌症已完成位點建置，項目為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15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免疫系統遺傳性疾病檢測項目為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15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個，已完成，但是結果有問題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幼兒健康基因檢測建置中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酒精代謝基因檢測建置中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上傳先見刷卡單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 descr="一張含有 室內, 文字 的圖片&#10;&#10;自動產生的描述">
            <a:extLst>
              <a:ext uri="{FF2B5EF4-FFF2-40B4-BE49-F238E27FC236}">
                <a16:creationId xmlns:a16="http://schemas.microsoft.com/office/drawing/2014/main" id="{F46A6DA8-543A-4C3C-A31F-1BF85461630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533" y="4724400"/>
            <a:ext cx="1803492" cy="174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1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53C18C9-2F22-4307-A23D-DA7E82F8E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40451"/>
              </p:ext>
            </p:extLst>
          </p:nvPr>
        </p:nvGraphicFramePr>
        <p:xfrm>
          <a:off x="838199" y="1173479"/>
          <a:ext cx="11058526" cy="5577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34001">
                  <a:extLst>
                    <a:ext uri="{9D8B030D-6E8A-4147-A177-3AD203B41FA5}">
                      <a16:colId xmlns:a16="http://schemas.microsoft.com/office/drawing/2014/main" val="3147101807"/>
                    </a:ext>
                  </a:extLst>
                </a:gridCol>
                <a:gridCol w="5724525">
                  <a:extLst>
                    <a:ext uri="{9D8B030D-6E8A-4147-A177-3AD203B41FA5}">
                      <a16:colId xmlns:a16="http://schemas.microsoft.com/office/drawing/2014/main" val="2411074219"/>
                    </a:ext>
                  </a:extLst>
                </a:gridCol>
              </a:tblGrid>
              <a:tr h="5211445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新增加的疾病</a:t>
                      </a:r>
                      <a:endParaRPr lang="en-US" altLang="zh-TW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TW" altLang="zh-TW" dirty="0"/>
                        <a:t>先天性甲狀腺功能低下症</a:t>
                      </a:r>
                    </a:p>
                    <a:p>
                      <a:pPr lvl="0"/>
                      <a:r>
                        <a:rPr lang="zh-TW" altLang="zh-TW" dirty="0"/>
                        <a:t>法布瑞氏症</a:t>
                      </a:r>
                    </a:p>
                    <a:p>
                      <a:pPr lvl="0"/>
                      <a:r>
                        <a:rPr lang="zh-TW" altLang="zh-TW" dirty="0"/>
                        <a:t>家族性肥厚性心肌病變</a:t>
                      </a:r>
                    </a:p>
                    <a:p>
                      <a:pPr lvl="0"/>
                      <a:r>
                        <a:rPr lang="zh-TW" altLang="zh-TW" dirty="0"/>
                        <a:t>上瓣主動脈瓣狹窄</a:t>
                      </a:r>
                    </a:p>
                    <a:p>
                      <a:pPr lvl="0"/>
                      <a:r>
                        <a:rPr lang="zh-TW" altLang="zh-TW" dirty="0"/>
                        <a:t>心房中隔缺損</a:t>
                      </a:r>
                    </a:p>
                    <a:p>
                      <a:pPr lvl="0"/>
                      <a:r>
                        <a:rPr lang="zh-TW" altLang="zh-TW" dirty="0"/>
                        <a:t>心律失常型右心室心肌病變</a:t>
                      </a:r>
                    </a:p>
                    <a:p>
                      <a:pPr lvl="0"/>
                      <a:r>
                        <a:rPr lang="zh-TW" altLang="zh-TW" dirty="0"/>
                        <a:t>布魯蓋達症候群</a:t>
                      </a:r>
                    </a:p>
                    <a:p>
                      <a:pPr lvl="0"/>
                      <a:r>
                        <a:rPr lang="zh-TW" altLang="zh-TW" dirty="0"/>
                        <a:t>兒茶酚胺敏感性多形性心室頻脈</a:t>
                      </a:r>
                    </a:p>
                    <a:p>
                      <a:pPr lvl="0"/>
                      <a:r>
                        <a:rPr lang="zh-TW" altLang="zh-TW" dirty="0"/>
                        <a:t>遺傳性心臟傳導阻滯</a:t>
                      </a:r>
                      <a:endParaRPr lang="en-US" altLang="zh-TW" dirty="0"/>
                    </a:p>
                    <a:p>
                      <a:pPr lvl="0"/>
                      <a:r>
                        <a:rPr lang="zh-TW" altLang="zh-TW" dirty="0"/>
                        <a:t>短</a:t>
                      </a:r>
                      <a:r>
                        <a:rPr lang="en-US" altLang="zh-TW" dirty="0"/>
                        <a:t>QT</a:t>
                      </a:r>
                      <a:r>
                        <a:rPr lang="zh-TW" altLang="zh-TW" dirty="0"/>
                        <a:t>綜合症</a:t>
                      </a:r>
                    </a:p>
                    <a:p>
                      <a:pPr lvl="0"/>
                      <a:r>
                        <a:rPr lang="zh-TW" altLang="zh-TW" dirty="0"/>
                        <a:t>心室顫動</a:t>
                      </a:r>
                    </a:p>
                    <a:p>
                      <a:pPr lvl="0"/>
                      <a:r>
                        <a:rPr lang="zh-TW" altLang="zh-TW" dirty="0"/>
                        <a:t>沃帕懷三氏症候群</a:t>
                      </a:r>
                    </a:p>
                    <a:p>
                      <a:pPr lvl="0"/>
                      <a:r>
                        <a:rPr lang="zh-TW" altLang="zh-TW" dirty="0"/>
                        <a:t>毛毛樣腦血管疾病</a:t>
                      </a:r>
                    </a:p>
                    <a:p>
                      <a:pPr lvl="0"/>
                      <a:r>
                        <a:rPr lang="zh-TW" altLang="zh-TW" dirty="0"/>
                        <a:t>肺動脈高壓</a:t>
                      </a:r>
                    </a:p>
                    <a:p>
                      <a:pPr lvl="0"/>
                      <a:r>
                        <a:rPr lang="zh-TW" altLang="zh-TW" dirty="0"/>
                        <a:t>肺靜脈閉塞性疾病</a:t>
                      </a:r>
                    </a:p>
                    <a:p>
                      <a:pPr lvl="0"/>
                      <a:r>
                        <a:rPr lang="zh-TW" altLang="zh-TW" dirty="0"/>
                        <a:t>胸主動脈瘤</a:t>
                      </a:r>
                    </a:p>
                    <a:p>
                      <a:pPr lvl="0"/>
                      <a:r>
                        <a:rPr lang="zh-TW" altLang="zh-TW" dirty="0"/>
                        <a:t>血栓形成傾向疾病</a:t>
                      </a:r>
                    </a:p>
                    <a:p>
                      <a:pPr lvl="0"/>
                      <a:r>
                        <a:rPr lang="zh-TW" altLang="zh-TW" dirty="0"/>
                        <a:t>家族性</a:t>
                      </a:r>
                      <a:r>
                        <a:rPr lang="en-US" altLang="zh-TW" dirty="0"/>
                        <a:t>HDL</a:t>
                      </a:r>
                      <a:r>
                        <a:rPr lang="zh-TW" altLang="zh-TW" dirty="0"/>
                        <a:t>缺乏症</a:t>
                      </a:r>
                    </a:p>
                    <a:p>
                      <a:pPr lvl="0"/>
                      <a:r>
                        <a:rPr lang="zh-TW" altLang="zh-TW" dirty="0"/>
                        <a:t>遺傳性葉酸吸收不良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TW" altLang="en-US" sz="1800" kern="1200" dirty="0">
                          <a:solidFill>
                            <a:srgbClr val="FF0000"/>
                          </a:solidFill>
                          <a:effectLst/>
                        </a:rPr>
                        <a:t>被移除的疾病</a:t>
                      </a:r>
                      <a:endParaRPr lang="en-US" altLang="zh-TW" sz="1800" kern="12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lvl="0"/>
                      <a:r>
                        <a:rPr lang="zh-TW" altLang="zh-TW" sz="1800" kern="1200" dirty="0">
                          <a:effectLst/>
                        </a:rPr>
                        <a:t>腹主動脈瘤</a:t>
                      </a:r>
                    </a:p>
                    <a:p>
                      <a:pPr lvl="0"/>
                      <a:r>
                        <a:rPr lang="zh-TW" altLang="zh-TW" sz="1800" kern="1200" dirty="0">
                          <a:effectLst/>
                        </a:rPr>
                        <a:t>靜脈血栓栓塞</a:t>
                      </a:r>
                    </a:p>
                    <a:p>
                      <a:pPr lvl="0"/>
                      <a:r>
                        <a:rPr lang="zh-TW" altLang="zh-TW" sz="1800" kern="1200" dirty="0">
                          <a:effectLst/>
                        </a:rPr>
                        <a:t>主動脈硬化</a:t>
                      </a:r>
                    </a:p>
                    <a:p>
                      <a:pPr lvl="0"/>
                      <a:r>
                        <a:rPr lang="zh-TW" altLang="zh-TW" sz="1800" kern="1200" dirty="0">
                          <a:effectLst/>
                        </a:rPr>
                        <a:t>心臟衰竭</a:t>
                      </a:r>
                    </a:p>
                    <a:p>
                      <a:pPr lvl="0"/>
                      <a:r>
                        <a:rPr lang="zh-TW" altLang="zh-TW" sz="1800" kern="1200" dirty="0">
                          <a:effectLst/>
                        </a:rPr>
                        <a:t>抗嗜中性球細胞質抗體相關血管炎</a:t>
                      </a:r>
                    </a:p>
                    <a:p>
                      <a:pPr lvl="0"/>
                      <a:r>
                        <a:rPr lang="zh-TW" altLang="zh-TW" sz="1800" kern="1200" dirty="0">
                          <a:effectLst/>
                        </a:rPr>
                        <a:t>腦動脈瘤</a:t>
                      </a:r>
                    </a:p>
                    <a:p>
                      <a:pPr lvl="0"/>
                      <a:r>
                        <a:rPr lang="zh-TW" altLang="zh-TW" sz="1800" kern="1200" dirty="0">
                          <a:effectLst/>
                        </a:rPr>
                        <a:t>川崎氏病</a:t>
                      </a:r>
                    </a:p>
                    <a:p>
                      <a:pPr lvl="0"/>
                      <a:r>
                        <a:rPr lang="zh-TW" altLang="zh-TW" sz="1800" kern="1200" dirty="0">
                          <a:effectLst/>
                        </a:rPr>
                        <a:t>葛瑞夫茲氏症</a:t>
                      </a:r>
                    </a:p>
                    <a:p>
                      <a:pPr lvl="0"/>
                      <a:r>
                        <a:rPr lang="zh-TW" altLang="zh-TW" sz="1800" kern="1200" dirty="0">
                          <a:effectLst/>
                        </a:rPr>
                        <a:t>地中海貧血</a:t>
                      </a:r>
                    </a:p>
                    <a:p>
                      <a:pPr lvl="0"/>
                      <a:r>
                        <a:rPr lang="zh-TW" altLang="zh-TW" sz="1800" kern="1200" dirty="0">
                          <a:effectLst/>
                        </a:rPr>
                        <a:t>甲狀腺功能減退症</a:t>
                      </a:r>
                    </a:p>
                    <a:p>
                      <a:pPr lvl="0"/>
                      <a:r>
                        <a:rPr lang="en-US" altLang="zh-TW" sz="1800" kern="1200" dirty="0">
                          <a:effectLst/>
                        </a:rPr>
                        <a:t>IgA</a:t>
                      </a:r>
                      <a:r>
                        <a:rPr lang="zh-TW" altLang="zh-TW" sz="1800" kern="1200" dirty="0">
                          <a:effectLst/>
                        </a:rPr>
                        <a:t>缺乏症</a:t>
                      </a:r>
                    </a:p>
                    <a:p>
                      <a:pPr lvl="0"/>
                      <a:r>
                        <a:rPr lang="zh-TW" altLang="zh-TW" sz="1800" kern="1200" dirty="0">
                          <a:effectLst/>
                        </a:rPr>
                        <a:t>鉛中毒</a:t>
                      </a:r>
                    </a:p>
                    <a:p>
                      <a:pPr lvl="0"/>
                      <a:r>
                        <a:rPr lang="zh-TW" altLang="zh-TW" sz="1800" kern="1200" dirty="0">
                          <a:effectLst/>
                        </a:rPr>
                        <a:t>橋本氏甲狀腺炎</a:t>
                      </a:r>
                      <a:endParaRPr lang="zh-TW" altLang="zh-TW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534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7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TWB 2.0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TWB 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是國家基因體醫學中心、台灣人體生物資料庫、萊富公司共同設計的晶片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TWB 1.0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當初名稱為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IBM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，之前已建置，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genome version 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為 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hg19 </a:t>
            </a:r>
            <a:r>
              <a:rPr lang="en-US" altLang="zh-TW" sz="22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dbSNP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為 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147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，與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APMRA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相同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TWB 2.0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已釋出，目前也已建置，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genome version 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為 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hg38 </a:t>
            </a:r>
            <a:r>
              <a:rPr lang="en-US" altLang="zh-TW" sz="22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dbSNP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為 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150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p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繞過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Coordinate 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remapping 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和使用</a:t>
            </a:r>
            <a:r>
              <a:rPr lang="en-US" altLang="zh-TW" sz="22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liftover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p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以</a:t>
            </a:r>
            <a:r>
              <a:rPr lang="en-US" altLang="zh-TW" sz="22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ProbeSet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判別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8245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Work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Android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進行中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申請中，待申請後進行串接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 descr="一張含有 天空, 室外, 綠色 的圖片&#10;&#10;自動產生的描述">
            <a:extLst>
              <a:ext uri="{FF2B5EF4-FFF2-40B4-BE49-F238E27FC236}">
                <a16:creationId xmlns:a16="http://schemas.microsoft.com/office/drawing/2014/main" id="{452D49CC-9DB7-48D6-9F84-C5656AA0FC8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324086"/>
            <a:ext cx="1403422" cy="53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4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316</Words>
  <Application>Microsoft Office PowerPoint</Application>
  <PresentationFormat>自訂</PresentationFormat>
  <Paragraphs>100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7" baseType="lpstr">
      <vt:lpstr>Helvetica Neue</vt:lpstr>
      <vt:lpstr>MS PGothic</vt:lpstr>
      <vt:lpstr>MS PGothic</vt:lpstr>
      <vt:lpstr>News Gothic MT</vt:lpstr>
      <vt:lpstr>Nokia Standard Rom</vt:lpstr>
      <vt:lpstr>微軟正黑體</vt:lpstr>
      <vt:lpstr>標楷體</vt:lpstr>
      <vt:lpstr>Arial</vt:lpstr>
      <vt:lpstr>Times New Roman</vt:lpstr>
      <vt:lpstr>Wingdings</vt:lpstr>
      <vt:lpstr>Blank Presentation</vt:lpstr>
      <vt:lpstr>Discussion  Speaker : Wei Meng Lin</vt:lpstr>
      <vt:lpstr>Work List</vt:lpstr>
      <vt:lpstr>Work List</vt:lpstr>
      <vt:lpstr>Work List</vt:lpstr>
      <vt:lpstr>Future Work</vt:lpstr>
      <vt:lpstr>Thank you for this opportunity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 Speaker : Wei Meng Lin</dc:title>
  <dc:creator>林偉盟</dc:creator>
  <cp:lastModifiedBy>林偉盟</cp:lastModifiedBy>
  <cp:revision>49</cp:revision>
  <cp:lastPrinted>2019-03-28T23:59:03Z</cp:lastPrinted>
  <dcterms:created xsi:type="dcterms:W3CDTF">2019-02-14T03:46:03Z</dcterms:created>
  <dcterms:modified xsi:type="dcterms:W3CDTF">2019-04-11T04:00:34Z</dcterms:modified>
</cp:coreProperties>
</file>