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1" r:id="rId3"/>
    <p:sldId id="312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05" r:id="rId12"/>
    <p:sldId id="260" r:id="rId13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FF0000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5059" autoAdjust="0"/>
  </p:normalViewPr>
  <p:slideViewPr>
    <p:cSldViewPr showGuides="1">
      <p:cViewPr varScale="1">
        <p:scale>
          <a:sx n="67" d="100"/>
          <a:sy n="67" d="100"/>
        </p:scale>
        <p:origin x="1076" y="3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12/24/2019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5463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69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0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38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40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834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910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472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24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280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A1272-5E5C-8A4D-B2AF-D3929CE99A0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51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03" y="2130427"/>
            <a:ext cx="1036382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938" y="3886200"/>
            <a:ext cx="85356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609601"/>
            <a:ext cx="10838901" cy="53340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63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915" y="4614862"/>
            <a:ext cx="7315827" cy="566738"/>
          </a:xfrm>
          <a:prstGeom prst="rect">
            <a:avLst/>
          </a:prstGeom>
        </p:spPr>
        <p:txBody>
          <a:bodyPr anchor="b"/>
          <a:lstStyle>
            <a:lvl1pPr algn="l">
              <a:defRPr sz="1481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8915" y="612777"/>
            <a:ext cx="7315827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70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8915" y="5257800"/>
            <a:ext cx="7315827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7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889"/>
            </a:lvl2pPr>
            <a:lvl3pPr marL="677296" indent="0">
              <a:buNone/>
              <a:defRPr sz="741"/>
            </a:lvl3pPr>
            <a:lvl4pPr marL="1015944" indent="0">
              <a:buNone/>
              <a:defRPr sz="667"/>
            </a:lvl4pPr>
            <a:lvl5pPr marL="1354592" indent="0">
              <a:buNone/>
              <a:defRPr sz="667"/>
            </a:lvl5pPr>
            <a:lvl6pPr marL="1693240" indent="0">
              <a:buNone/>
              <a:defRPr sz="667"/>
            </a:lvl6pPr>
            <a:lvl7pPr marL="2031888" indent="0">
              <a:buNone/>
              <a:defRPr sz="667"/>
            </a:lvl7pPr>
            <a:lvl8pPr marL="2370536" indent="0">
              <a:buNone/>
              <a:defRPr sz="667"/>
            </a:lvl8pPr>
            <a:lvl9pPr marL="270918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20" y="457200"/>
            <a:ext cx="10837333" cy="1143000"/>
          </a:xfrm>
          <a:prstGeom prst="rect">
            <a:avLst/>
          </a:prstGeom>
        </p:spPr>
        <p:txBody>
          <a:bodyPr/>
          <a:lstStyle>
            <a:lvl1pPr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420" y="1752601"/>
            <a:ext cx="10837333" cy="4191000"/>
          </a:xfrm>
          <a:prstGeom prst="rect">
            <a:avLst/>
          </a:prstGeom>
        </p:spPr>
        <p:txBody>
          <a:bodyPr vert="eaVert"/>
          <a:lstStyle>
            <a:lvl1pPr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1481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1481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1481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1481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 sz="1778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7853" y="2590802"/>
            <a:ext cx="10611556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75" y="5791202"/>
            <a:ext cx="2038231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483555" y="152402"/>
            <a:ext cx="6557133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40297" y="1905000"/>
            <a:ext cx="51903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90815" y="2133600"/>
            <a:ext cx="6622815" cy="1143000"/>
          </a:xfrm>
          <a:prstGeom prst="rect">
            <a:avLst/>
          </a:prstGeom>
        </p:spPr>
        <p:txBody>
          <a:bodyPr/>
          <a:lstStyle>
            <a:lvl1pPr>
              <a:defRPr sz="237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94754" y="3495036"/>
            <a:ext cx="5640505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78" b="0">
                <a:solidFill>
                  <a:srgbClr val="FFFFFF"/>
                </a:solidFill>
                <a:latin typeface="Arial"/>
                <a:cs typeface="Arial"/>
              </a:defRPr>
            </a:lvl1pPr>
            <a:lvl2pPr marL="338648" indent="0" algn="ctr">
              <a:buNone/>
              <a:defRPr/>
            </a:lvl2pPr>
            <a:lvl3pPr marL="677296" indent="0" algn="ctr">
              <a:buNone/>
              <a:defRPr/>
            </a:lvl3pPr>
            <a:lvl4pPr marL="1015944" indent="0" algn="ctr">
              <a:buNone/>
              <a:defRPr/>
            </a:lvl4pPr>
            <a:lvl5pPr marL="1354592" indent="0" algn="ctr">
              <a:buNone/>
              <a:defRPr/>
            </a:lvl5pPr>
            <a:lvl6pPr marL="1693240" indent="0" algn="ctr">
              <a:buNone/>
              <a:defRPr/>
            </a:lvl6pPr>
            <a:lvl7pPr marL="2031888" indent="0" algn="ctr">
              <a:buNone/>
              <a:defRPr/>
            </a:lvl7pPr>
            <a:lvl8pPr marL="2370536" indent="0" algn="ctr">
              <a:buNone/>
              <a:defRPr/>
            </a:lvl8pPr>
            <a:lvl9pPr marL="2709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5562601"/>
            <a:ext cx="2784592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644846" y="2895602"/>
            <a:ext cx="5033749" cy="411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74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75" y="4753638"/>
            <a:ext cx="2935111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78" y="2438400"/>
            <a:ext cx="5746797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" y="2209802"/>
            <a:ext cx="3687704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3481" y="2743202"/>
            <a:ext cx="7450667" cy="1470025"/>
          </a:xfrm>
          <a:prstGeom prst="rect">
            <a:avLst/>
          </a:prstGeom>
        </p:spPr>
        <p:txBody>
          <a:bodyPr/>
          <a:lstStyle>
            <a:lvl1pPr>
              <a:defRPr sz="2963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10838901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73075"/>
            <a:ext cx="850429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52" y="1798637"/>
            <a:ext cx="10838901" cy="4144963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03" y="4406902"/>
            <a:ext cx="10363827" cy="1362075"/>
          </a:xfrm>
          <a:prstGeom prst="rect">
            <a:avLst/>
          </a:prstGeom>
        </p:spPr>
        <p:txBody>
          <a:bodyPr anchor="t"/>
          <a:lstStyle>
            <a:lvl1pPr algn="l">
              <a:defRPr sz="2963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03" y="2743200"/>
            <a:ext cx="1036382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8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333"/>
            </a:lvl2pPr>
            <a:lvl3pPr marL="677296" indent="0">
              <a:buNone/>
              <a:defRPr sz="1185"/>
            </a:lvl3pPr>
            <a:lvl4pPr marL="1015944" indent="0">
              <a:buNone/>
              <a:defRPr sz="1037"/>
            </a:lvl4pPr>
            <a:lvl5pPr marL="1354592" indent="0">
              <a:buNone/>
              <a:defRPr sz="1037"/>
            </a:lvl5pPr>
            <a:lvl6pPr marL="1693240" indent="0">
              <a:buNone/>
              <a:defRPr sz="1037"/>
            </a:lvl6pPr>
            <a:lvl7pPr marL="2031888" indent="0">
              <a:buNone/>
              <a:defRPr sz="1037"/>
            </a:lvl7pPr>
            <a:lvl8pPr marL="2370536" indent="0">
              <a:buNone/>
              <a:defRPr sz="1037"/>
            </a:lvl8pPr>
            <a:lvl9pPr marL="2709184" indent="0">
              <a:buNone/>
              <a:defRPr sz="10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3" y="457200"/>
            <a:ext cx="8579556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853" y="1752603"/>
            <a:ext cx="5268148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680" y="1752603"/>
            <a:ext cx="5428075" cy="4190999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1" y="457200"/>
            <a:ext cx="10829495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852" y="1752600"/>
            <a:ext cx="53434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0225" y="1752600"/>
            <a:ext cx="534496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74" b="1">
                <a:solidFill>
                  <a:srgbClr val="000000"/>
                </a:solidFill>
                <a:latin typeface="Arial"/>
                <a:cs typeface="Arial"/>
              </a:defRPr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852" y="2438400"/>
            <a:ext cx="5343408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0225" y="2438400"/>
            <a:ext cx="5344961" cy="3505200"/>
          </a:xfrm>
          <a:prstGeom prst="rect">
            <a:avLst/>
          </a:prstGeom>
        </p:spPr>
        <p:txBody>
          <a:bodyPr/>
          <a:lstStyle>
            <a:lvl1pPr marL="189314" indent="-189314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1pPr>
            <a:lvl2pPr marL="412728" indent="-157565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2pPr>
            <a:lvl3pPr marL="603217" indent="-125818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3pPr>
            <a:lvl4pPr marL="794882" indent="-128169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4pPr>
            <a:lvl5pPr marL="985372" indent="-126993"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60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332149" y="-457200"/>
            <a:ext cx="3612444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27853" y="1143000"/>
            <a:ext cx="63217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04" y="5867402"/>
            <a:ext cx="1892117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52" y="457200"/>
            <a:ext cx="10752667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3216" tIns="31607" rIns="63216" bIns="31607" anchor="ctr"/>
          <a:lstStyle/>
          <a:p>
            <a:pPr defTabSz="632613" eaLnBrk="0" hangingPunct="0"/>
            <a:endParaRPr kumimoji="0" lang="en-US" altLang="zh-TW" sz="163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dt="0"/>
  <p:txStyles>
    <p:titleStyle>
      <a:lvl1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507972" rtl="0" eaLnBrk="0" fontAlgn="base" hangingPunct="0">
        <a:spcBef>
          <a:spcPct val="0"/>
        </a:spcBef>
        <a:spcAft>
          <a:spcPct val="0"/>
        </a:spcAft>
        <a:defRPr sz="1111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338648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677296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015944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354592" algn="l" defTabSz="544424" rtl="0" fontAlgn="base">
        <a:spcBef>
          <a:spcPct val="0"/>
        </a:spcBef>
        <a:spcAft>
          <a:spcPct val="0"/>
        </a:spcAft>
        <a:defRPr sz="1185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189314" indent="-189314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889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412728" indent="-157565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41">
          <a:solidFill>
            <a:schemeClr val="bg2"/>
          </a:solidFill>
          <a:latin typeface="+mn-lt"/>
          <a:ea typeface="ＭＳ Ｐゴシック" charset="-128"/>
        </a:defRPr>
      </a:lvl2pPr>
      <a:lvl3pPr marL="603217" indent="-125818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667">
          <a:solidFill>
            <a:schemeClr val="bg2"/>
          </a:solidFill>
          <a:latin typeface="+mn-lt"/>
          <a:ea typeface="ＭＳ Ｐゴシック" charset="-128"/>
        </a:defRPr>
      </a:lvl3pPr>
      <a:lvl4pPr marL="794882" indent="-128169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4pPr>
      <a:lvl5pPr marL="985372" indent="-126993" algn="l" defTabSz="507972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518">
          <a:solidFill>
            <a:schemeClr val="bg2"/>
          </a:solidFill>
          <a:latin typeface="+mn-lt"/>
          <a:ea typeface="ＭＳ Ｐゴシック" charset="-128"/>
        </a:defRPr>
      </a:lvl5pPr>
      <a:lvl6pPr marL="1394571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6pPr>
      <a:lvl7pPr marL="1733219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7pPr>
      <a:lvl8pPr marL="2071868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8pPr>
      <a:lvl9pPr marL="2410516" indent="-136400" algn="l" defTabSz="544424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593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smtClean="0">
                <a:latin typeface="Arial" panose="020B0604020202020204" pitchFamily="34" charset="0"/>
                <a:cs typeface="Arial" panose="020B0604020202020204" pitchFamily="34" charset="0"/>
              </a:rPr>
              <a:t>20191224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Speaker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Wei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Meng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Lin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7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mini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介紹。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mini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的外型時尚，另外配有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SIM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卡，有效節省空間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若有大量且需要使用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的客戶群，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mini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是很好的選擇</a:t>
            </a:r>
            <a:endParaRPr lang="en-US" altLang="zh-TW" sz="2400" dirty="0" smtClean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2" y="2743200"/>
            <a:ext cx="10566943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3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24000"/>
            <a:ext cx="10838901" cy="4754563"/>
          </a:xfrm>
        </p:spPr>
        <p:txBody>
          <a:bodyPr/>
          <a:lstStyle/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417637"/>
            <a:ext cx="11277600" cy="4967288"/>
          </a:xfrm>
          <a:prstGeom prst="rect">
            <a:avLst/>
          </a:prstGeom>
        </p:spPr>
        <p:txBody>
          <a:bodyPr/>
          <a:lstStyle>
            <a:lvl1pPr marL="189314" indent="-189314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marL="412728" indent="-157565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2pPr>
            <a:lvl3pPr marL="603217" indent="-125818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3pPr>
            <a:lvl4pPr marL="794882" indent="-128169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4pPr>
            <a:lvl5pPr marL="985372" indent="-126993" algn="l" defTabSz="507972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1778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5pPr>
            <a:lvl6pPr marL="1394571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6pPr>
            <a:lvl7pPr marL="1733219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7pPr>
            <a:lvl8pPr marL="2071868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8pPr>
            <a:lvl9pPr marL="2410516" indent="-136400" algn="l" defTabSz="544424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593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英文版本報告的切版，含資料庫的建置。</a:t>
            </a:r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檢體登錄系統的更新，可直接上傳檔案校對。</a:t>
            </a:r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kumimoji="0" lang="en-US" altLang="zh-TW" sz="2400" kern="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Sens.Spec</a:t>
            </a:r>
            <a:r>
              <a:rPr kumimoji="0" lang="en-US" altLang="zh-TW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嘗試執行</a:t>
            </a:r>
            <a:r>
              <a:rPr kumimoji="0" lang="en-US" altLang="zh-TW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Positive Control</a:t>
            </a:r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的比較。</a:t>
            </a:r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kumimoji="0" lang="zh-TW" altLang="en-US" sz="24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資料庫教學。</a:t>
            </a:r>
            <a:endParaRPr kumimoji="0" lang="en-US" altLang="zh-TW" sz="2400" kern="0" dirty="0" smtClean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kumimoji="0"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2000" kern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zh-TW" sz="2000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2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報告簽署與報告歸檔系統完成。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直接線上簽核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解決報告版本混亂的問題，可線上簽核大套組和小報告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簽核人請直接在系統中瀏覽報告，勿複製網址，以免軟體綁架檔案，致無法簽核</a:t>
            </a:r>
            <a:endParaRPr lang="en-US" altLang="zh-TW" sz="2400" dirty="0" smtClean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352800"/>
            <a:ext cx="3981655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報告簽署與報告歸檔系統完成。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每一份報告有自己的簽核者留言記錄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參考別家系統商作法，怡佳有特殊權限作廢報告，作廢後報告和對話留存，再由生資重新上傳</a:t>
            </a:r>
            <a:endParaRPr lang="en-US" altLang="zh-TW" sz="2400" dirty="0" smtClean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00400"/>
            <a:ext cx="2006621" cy="34615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466283"/>
            <a:ext cx="2883048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報告簽署與報告歸檔系統完成。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方便查找報告和追縱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可以直接用關鍵字查找客戶買的商品名稱、客戶名稱、通路商名稱，方便調閱，也利於集中管理</a:t>
            </a:r>
            <a:endParaRPr lang="en-US" altLang="zh-TW" sz="2400" dirty="0" smtClean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3276600"/>
            <a:ext cx="9792203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介紹。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是內建於通訊軟體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的行動支付服務功能。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可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目前分兩種，即商家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 code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和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Product QR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，兩者的差異只有商家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 code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可以隨意設定付款金額，而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Product QR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則為固定金額，無法變更</a:t>
            </a:r>
            <a:endParaRPr lang="en-US" altLang="zh-TW" sz="2400" dirty="0" smtClean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222634"/>
            <a:ext cx="2375578" cy="33593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68668"/>
            <a:ext cx="3581584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6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介紹。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2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的付款方式，可以使用優惠券、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POINT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、綁定的信用卡、簽帳卡、一卡通帳戶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付款方式多元而且方便</a:t>
            </a:r>
            <a:endParaRPr lang="en-US" altLang="zh-TW" sz="2400" dirty="0" smtClean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95802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介紹。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的查帳即時而且快速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不同於其他銀行要由會計到銀行端的後台管理，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整合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的即時通訊，用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錢包提醒消費者已付款、用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Merchant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提醒店家有錢進帳</a:t>
            </a:r>
            <a:endParaRPr lang="en-US" altLang="zh-TW" sz="2400" dirty="0" smtClean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96364"/>
            <a:ext cx="1883316" cy="32183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96364"/>
            <a:ext cx="1810316" cy="32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9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介紹。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 startAt="3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Qrcode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的收費為金額的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3%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如金額大的話要考量成本問題</a:t>
            </a:r>
            <a:endParaRPr lang="en-US" altLang="zh-TW" sz="2400" dirty="0" smtClean="0">
              <a:solidFill>
                <a:schemeClr val="accent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3505200"/>
            <a:ext cx="4489681" cy="26798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05200"/>
            <a:ext cx="4587947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5364E-2960-49B9-B4FE-B8AB554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Worklist</a:t>
            </a:r>
            <a:endParaRPr lang="zh-TW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7"/>
            <a:ext cx="11277600" cy="4967288"/>
          </a:xfrm>
        </p:spPr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mini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介紹。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712363" lvl="1" indent="-45720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LINE Pay mini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的優點為店家可即時輸入商品金額、充電完成後可以待機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30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小時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55163" lvl="1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→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收費為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3%</a:t>
            </a:r>
            <a:r>
              <a:rPr lang="zh-TW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，但是一卡通卡片可以降低至</a:t>
            </a:r>
            <a:r>
              <a:rPr lang="en-US" altLang="zh-TW" sz="2400" dirty="0" smtClean="0">
                <a:solidFill>
                  <a:schemeClr val="accent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2%</a:t>
            </a:r>
          </a:p>
          <a:p>
            <a:pPr marL="255163" lvl="1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3990975" cy="2981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82" y="3164840"/>
            <a:ext cx="4476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78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471</Words>
  <Application>Microsoft Office PowerPoint</Application>
  <PresentationFormat>寬螢幕</PresentationFormat>
  <Paragraphs>88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Progress report</vt:lpstr>
      <vt:lpstr>Worklist</vt:lpstr>
      <vt:lpstr>Worklist</vt:lpstr>
      <vt:lpstr>Worklist</vt:lpstr>
      <vt:lpstr>Worklist</vt:lpstr>
      <vt:lpstr>Worklist</vt:lpstr>
      <vt:lpstr>Worklist</vt:lpstr>
      <vt:lpstr>Worklist</vt:lpstr>
      <vt:lpstr>Worklist</vt:lpstr>
      <vt:lpstr>Worklist</vt:lpstr>
      <vt:lpstr>Future work</vt:lpstr>
      <vt:lpstr>PowerPoint 簡報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hsuan</dc:creator>
  <cp:lastModifiedBy>林偉盟</cp:lastModifiedBy>
  <cp:revision>1075</cp:revision>
  <cp:lastPrinted>2010-10-18T12:26:00Z</cp:lastPrinted>
  <dcterms:created xsi:type="dcterms:W3CDTF">2010-11-08T02:21:01Z</dcterms:created>
  <dcterms:modified xsi:type="dcterms:W3CDTF">2019-12-24T00:54:02Z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