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1" r:id="rId3"/>
    <p:sldId id="262" r:id="rId4"/>
    <p:sldId id="270" r:id="rId5"/>
    <p:sldId id="298" r:id="rId6"/>
    <p:sldId id="299" r:id="rId7"/>
    <p:sldId id="300" r:id="rId8"/>
    <p:sldId id="280" r:id="rId9"/>
    <p:sldId id="279" r:id="rId10"/>
    <p:sldId id="285" r:id="rId11"/>
    <p:sldId id="282" r:id="rId12"/>
    <p:sldId id="297" r:id="rId13"/>
    <p:sldId id="287" r:id="rId14"/>
    <p:sldId id="288" r:id="rId15"/>
    <p:sldId id="289" r:id="rId16"/>
    <p:sldId id="290" r:id="rId17"/>
    <p:sldId id="295" r:id="rId18"/>
    <p:sldId id="291" r:id="rId19"/>
    <p:sldId id="292" r:id="rId20"/>
    <p:sldId id="293" r:id="rId21"/>
    <p:sldId id="29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41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EE82-5A87-4EEC-A197-5F69AE65963C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98A8-777B-418F-88F8-A72672C25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243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EE82-5A87-4EEC-A197-5F69AE65963C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98A8-777B-418F-88F8-A72672C25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41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EE82-5A87-4EEC-A197-5F69AE65963C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98A8-777B-418F-88F8-A72672C25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708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EE82-5A87-4EEC-A197-5F69AE65963C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98A8-777B-418F-88F8-A72672C25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231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EE82-5A87-4EEC-A197-5F69AE65963C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98A8-777B-418F-88F8-A72672C25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85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EE82-5A87-4EEC-A197-5F69AE65963C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98A8-777B-418F-88F8-A72672C25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442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EE82-5A87-4EEC-A197-5F69AE65963C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98A8-777B-418F-88F8-A72672C25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38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EE82-5A87-4EEC-A197-5F69AE65963C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98A8-777B-418F-88F8-A72672C25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604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EE82-5A87-4EEC-A197-5F69AE65963C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98A8-777B-418F-88F8-A72672C25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835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EE82-5A87-4EEC-A197-5F69AE65963C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98A8-777B-418F-88F8-A72672C25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8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EE82-5A87-4EEC-A197-5F69AE65963C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98A8-777B-418F-88F8-A72672C25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2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2EE82-5A87-4EEC-A197-5F69AE65963C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098A8-777B-418F-88F8-A72672C25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92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文本框 156"/>
          <p:cNvSpPr txBox="1"/>
          <p:nvPr/>
        </p:nvSpPr>
        <p:spPr>
          <a:xfrm>
            <a:off x="266914" y="3603183"/>
            <a:ext cx="88394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Orientation (12 types) : 15°, 45°, 75°, 105°, 135°, 165°, 195°, 225°, 255°, 285°, 315°, 345°;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 (3 types) : Red, Blue, Green;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 per trial ~= 5 s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Trial number = 360(5 Blocks)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duration ~= 35 min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文本框 164"/>
          <p:cNvSpPr txBox="1"/>
          <p:nvPr/>
        </p:nvSpPr>
        <p:spPr>
          <a:xfrm>
            <a:off x="201175" y="345438"/>
            <a:ext cx="33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procedure (Part 01)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97744" y="1115362"/>
            <a:ext cx="9287997" cy="2087228"/>
            <a:chOff x="360000" y="1100552"/>
            <a:chExt cx="9287997" cy="2087228"/>
          </a:xfrm>
        </p:grpSpPr>
        <p:grpSp>
          <p:nvGrpSpPr>
            <p:cNvPr id="166" name="组合 165"/>
            <p:cNvGrpSpPr/>
            <p:nvPr/>
          </p:nvGrpSpPr>
          <p:grpSpPr>
            <a:xfrm>
              <a:off x="360000" y="1100552"/>
              <a:ext cx="9287997" cy="2087228"/>
              <a:chOff x="937957" y="832431"/>
              <a:chExt cx="7718574" cy="1431372"/>
            </a:xfrm>
          </p:grpSpPr>
          <p:grpSp>
            <p:nvGrpSpPr>
              <p:cNvPr id="10" name="组合 9"/>
              <p:cNvGrpSpPr>
                <a:grpSpLocks/>
              </p:cNvGrpSpPr>
              <p:nvPr/>
            </p:nvGrpSpPr>
            <p:grpSpPr>
              <a:xfrm>
                <a:off x="937957" y="832431"/>
                <a:ext cx="1495848" cy="1431370"/>
                <a:chOff x="925289" y="453389"/>
                <a:chExt cx="2122071" cy="1885194"/>
              </a:xfrm>
            </p:grpSpPr>
            <p:grpSp>
              <p:nvGrpSpPr>
                <p:cNvPr id="7" name="组合 6"/>
                <p:cNvGrpSpPr/>
                <p:nvPr/>
              </p:nvGrpSpPr>
              <p:grpSpPr>
                <a:xfrm>
                  <a:off x="925289" y="759980"/>
                  <a:ext cx="2122071" cy="1300617"/>
                  <a:chOff x="817224" y="751668"/>
                  <a:chExt cx="2122071" cy="1300617"/>
                </a:xfrm>
              </p:grpSpPr>
              <p:sp>
                <p:nvSpPr>
                  <p:cNvPr id="4" name="矩形 3"/>
                  <p:cNvSpPr/>
                  <p:nvPr/>
                </p:nvSpPr>
                <p:spPr>
                  <a:xfrm>
                    <a:off x="817224" y="751668"/>
                    <a:ext cx="2122071" cy="1300617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 b="1"/>
                  </a:p>
                </p:txBody>
              </p:sp>
              <p:sp>
                <p:nvSpPr>
                  <p:cNvPr id="6" name="椭圆 5"/>
                  <p:cNvSpPr/>
                  <p:nvPr/>
                </p:nvSpPr>
                <p:spPr>
                  <a:xfrm>
                    <a:off x="1878260" y="1401976"/>
                    <a:ext cx="84883" cy="65031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 b="1"/>
                  </a:p>
                </p:txBody>
              </p:sp>
            </p:grpSp>
            <p:sp>
              <p:nvSpPr>
                <p:cNvPr id="8" name="文本框 7"/>
                <p:cNvSpPr txBox="1"/>
                <p:nvPr/>
              </p:nvSpPr>
              <p:spPr>
                <a:xfrm>
                  <a:off x="1561910" y="453389"/>
                  <a:ext cx="976153" cy="325154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lstStyle/>
                <a:p>
                  <a:r>
                    <a:rPr lang="en-US" altLang="zh-CN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Fixation</a:t>
                  </a:r>
                  <a:endPara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>
                  <a:off x="1561910" y="2060597"/>
                  <a:ext cx="914789" cy="2779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500 </a:t>
                  </a:r>
                  <a:r>
                    <a:rPr lang="en-US" altLang="zh-CN" sz="14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</a:t>
                  </a:r>
                  <a:endPara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" name="组合 29"/>
              <p:cNvGrpSpPr>
                <a:grpSpLocks/>
              </p:cNvGrpSpPr>
              <p:nvPr/>
            </p:nvGrpSpPr>
            <p:grpSpPr>
              <a:xfrm>
                <a:off x="2493639" y="843025"/>
                <a:ext cx="1495848" cy="1420776"/>
                <a:chOff x="3160183" y="553573"/>
                <a:chExt cx="2083991" cy="1967089"/>
              </a:xfrm>
            </p:grpSpPr>
            <p:grpSp>
              <p:nvGrpSpPr>
                <p:cNvPr id="27" name="组合 26"/>
                <p:cNvGrpSpPr/>
                <p:nvPr/>
              </p:nvGrpSpPr>
              <p:grpSpPr>
                <a:xfrm>
                  <a:off x="3160183" y="861202"/>
                  <a:ext cx="2083991" cy="1367236"/>
                  <a:chOff x="3160183" y="861202"/>
                  <a:chExt cx="2083991" cy="1367236"/>
                </a:xfrm>
              </p:grpSpPr>
              <p:sp>
                <p:nvSpPr>
                  <p:cNvPr id="11" name="矩形 10"/>
                  <p:cNvSpPr/>
                  <p:nvPr/>
                </p:nvSpPr>
                <p:spPr>
                  <a:xfrm>
                    <a:off x="3160183" y="861202"/>
                    <a:ext cx="2083991" cy="136723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 b="1"/>
                  </a:p>
                </p:txBody>
              </p:sp>
              <p:sp>
                <p:nvSpPr>
                  <p:cNvPr id="26" name="任意多边形 25"/>
                  <p:cNvSpPr/>
                  <p:nvPr/>
                </p:nvSpPr>
                <p:spPr>
                  <a:xfrm rot="18900000" flipH="1">
                    <a:off x="4157185" y="1375187"/>
                    <a:ext cx="136724" cy="500158"/>
                  </a:xfrm>
                  <a:custGeom>
                    <a:avLst/>
                    <a:gdLst>
                      <a:gd name="connsiteX0" fmla="*/ 1080000 w 2160000"/>
                      <a:gd name="connsiteY0" fmla="*/ 0 h 3687417"/>
                      <a:gd name="connsiteX1" fmla="*/ 2160000 w 2160000"/>
                      <a:gd name="connsiteY1" fmla="*/ 720000 h 3687417"/>
                      <a:gd name="connsiteX2" fmla="*/ 2154424 w 2160000"/>
                      <a:gd name="connsiteY2" fmla="*/ 793616 h 3687417"/>
                      <a:gd name="connsiteX3" fmla="*/ 2151265 w 2160000"/>
                      <a:gd name="connsiteY3" fmla="*/ 807417 h 3687417"/>
                      <a:gd name="connsiteX4" fmla="*/ 2160000 w 2160000"/>
                      <a:gd name="connsiteY4" fmla="*/ 807417 h 3687417"/>
                      <a:gd name="connsiteX5" fmla="*/ 1080000 w 2160000"/>
                      <a:gd name="connsiteY5" fmla="*/ 3687417 h 3687417"/>
                      <a:gd name="connsiteX6" fmla="*/ 0 w 2160000"/>
                      <a:gd name="connsiteY6" fmla="*/ 807417 h 3687417"/>
                      <a:gd name="connsiteX7" fmla="*/ 8736 w 2160000"/>
                      <a:gd name="connsiteY7" fmla="*/ 807417 h 3687417"/>
                      <a:gd name="connsiteX8" fmla="*/ 5576 w 2160000"/>
                      <a:gd name="connsiteY8" fmla="*/ 793616 h 3687417"/>
                      <a:gd name="connsiteX9" fmla="*/ 0 w 2160000"/>
                      <a:gd name="connsiteY9" fmla="*/ 720000 h 3687417"/>
                      <a:gd name="connsiteX10" fmla="*/ 1080000 w 2160000"/>
                      <a:gd name="connsiteY10" fmla="*/ 0 h 36874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60000" h="3687417">
                        <a:moveTo>
                          <a:pt x="1080000" y="0"/>
                        </a:moveTo>
                        <a:cubicBezTo>
                          <a:pt x="1676468" y="0"/>
                          <a:pt x="2160000" y="322355"/>
                          <a:pt x="2160000" y="720000"/>
                        </a:cubicBezTo>
                        <a:cubicBezTo>
                          <a:pt x="2160000" y="744853"/>
                          <a:pt x="2158111" y="769412"/>
                          <a:pt x="2154424" y="793616"/>
                        </a:cubicBezTo>
                        <a:lnTo>
                          <a:pt x="2151265" y="807417"/>
                        </a:lnTo>
                        <a:lnTo>
                          <a:pt x="2160000" y="807417"/>
                        </a:lnTo>
                        <a:lnTo>
                          <a:pt x="1080000" y="3687417"/>
                        </a:lnTo>
                        <a:lnTo>
                          <a:pt x="0" y="807417"/>
                        </a:lnTo>
                        <a:lnTo>
                          <a:pt x="8736" y="807417"/>
                        </a:lnTo>
                        <a:lnTo>
                          <a:pt x="5576" y="793616"/>
                        </a:lnTo>
                        <a:cubicBezTo>
                          <a:pt x="1889" y="769412"/>
                          <a:pt x="0" y="744853"/>
                          <a:pt x="0" y="720000"/>
                        </a:cubicBezTo>
                        <a:cubicBezTo>
                          <a:pt x="0" y="322355"/>
                          <a:pt x="483532" y="0"/>
                          <a:pt x="1080000" y="0"/>
                        </a:cubicBezTo>
                        <a:close/>
                      </a:path>
                    </a:pathLst>
                  </a:custGeom>
                  <a:solidFill>
                    <a:srgbClr val="FF0000"/>
                  </a:solidFill>
                  <a:ln w="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 b="1"/>
                  </a:p>
                </p:txBody>
              </p:sp>
            </p:grpSp>
            <p:sp>
              <p:nvSpPr>
                <p:cNvPr id="28" name="文本框 27"/>
                <p:cNvSpPr txBox="1"/>
                <p:nvPr/>
              </p:nvSpPr>
              <p:spPr>
                <a:xfrm>
                  <a:off x="3702021" y="553573"/>
                  <a:ext cx="1103067" cy="2922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Sample</a:t>
                  </a:r>
                  <a:endPara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3702021" y="2228437"/>
                  <a:ext cx="904562" cy="2922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200 </a:t>
                  </a:r>
                  <a:r>
                    <a:rPr lang="en-US" altLang="zh-CN" sz="14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</a:t>
                  </a:r>
                  <a:endPara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" name="组合 60"/>
              <p:cNvGrpSpPr>
                <a:grpSpLocks/>
              </p:cNvGrpSpPr>
              <p:nvPr/>
            </p:nvGrpSpPr>
            <p:grpSpPr>
              <a:xfrm>
                <a:off x="4049321" y="843025"/>
                <a:ext cx="1495846" cy="1420776"/>
                <a:chOff x="1424583" y="435828"/>
                <a:chExt cx="2122071" cy="1885554"/>
              </a:xfrm>
            </p:grpSpPr>
            <p:grpSp>
              <p:nvGrpSpPr>
                <p:cNvPr id="62" name="组合 61"/>
                <p:cNvGrpSpPr/>
                <p:nvPr/>
              </p:nvGrpSpPr>
              <p:grpSpPr>
                <a:xfrm>
                  <a:off x="1424583" y="730705"/>
                  <a:ext cx="2122071" cy="1310564"/>
                  <a:chOff x="1316518" y="722393"/>
                  <a:chExt cx="2122071" cy="1310564"/>
                </a:xfrm>
              </p:grpSpPr>
              <p:sp>
                <p:nvSpPr>
                  <p:cNvPr id="65" name="矩形 64"/>
                  <p:cNvSpPr/>
                  <p:nvPr/>
                </p:nvSpPr>
                <p:spPr>
                  <a:xfrm>
                    <a:off x="1316518" y="722393"/>
                    <a:ext cx="2122071" cy="1310564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 b="1"/>
                  </a:p>
                </p:txBody>
              </p:sp>
              <p:sp>
                <p:nvSpPr>
                  <p:cNvPr id="66" name="椭圆 65"/>
                  <p:cNvSpPr/>
                  <p:nvPr/>
                </p:nvSpPr>
                <p:spPr>
                  <a:xfrm>
                    <a:off x="2335114" y="1377675"/>
                    <a:ext cx="84883" cy="65528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 b="1"/>
                  </a:p>
                </p:txBody>
              </p:sp>
            </p:grpSp>
            <p:sp>
              <p:nvSpPr>
                <p:cNvPr id="63" name="文本框 62"/>
                <p:cNvSpPr txBox="1"/>
                <p:nvPr/>
              </p:nvSpPr>
              <p:spPr>
                <a:xfrm>
                  <a:off x="2103647" y="435828"/>
                  <a:ext cx="964745" cy="280112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lstStyle/>
                <a:p>
                  <a:r>
                    <a:rPr lang="en-US" altLang="zh-CN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Delay</a:t>
                  </a:r>
                  <a:endPara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" name="文本框 63"/>
                <p:cNvSpPr txBox="1"/>
                <p:nvPr/>
              </p:nvSpPr>
              <p:spPr>
                <a:xfrm>
                  <a:off x="2103647" y="2041270"/>
                  <a:ext cx="1060983" cy="2801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1300 </a:t>
                  </a:r>
                  <a:r>
                    <a:rPr lang="en-US" altLang="zh-CN" sz="14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</a:t>
                  </a:r>
                  <a:endPara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3" name="组合 132"/>
              <p:cNvGrpSpPr>
                <a:grpSpLocks/>
              </p:cNvGrpSpPr>
              <p:nvPr/>
            </p:nvGrpSpPr>
            <p:grpSpPr>
              <a:xfrm>
                <a:off x="5605003" y="843025"/>
                <a:ext cx="1495846" cy="1420778"/>
                <a:chOff x="6291050" y="2023981"/>
                <a:chExt cx="1495846" cy="1372630"/>
              </a:xfrm>
            </p:grpSpPr>
            <p:grpSp>
              <p:nvGrpSpPr>
                <p:cNvPr id="119" name="组合 118"/>
                <p:cNvGrpSpPr>
                  <a:grpSpLocks noChangeAspect="1"/>
                </p:cNvGrpSpPr>
                <p:nvPr/>
              </p:nvGrpSpPr>
              <p:grpSpPr>
                <a:xfrm>
                  <a:off x="6291050" y="2023981"/>
                  <a:ext cx="1495846" cy="1372630"/>
                  <a:chOff x="1725433" y="459348"/>
                  <a:chExt cx="2122072" cy="1856102"/>
                </a:xfrm>
              </p:grpSpPr>
              <p:sp>
                <p:nvSpPr>
                  <p:cNvPr id="123" name="矩形 122"/>
                  <p:cNvSpPr/>
                  <p:nvPr/>
                </p:nvSpPr>
                <p:spPr>
                  <a:xfrm>
                    <a:off x="1725433" y="749619"/>
                    <a:ext cx="2122072" cy="1290092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 b="1"/>
                  </a:p>
                </p:txBody>
              </p:sp>
              <p:sp>
                <p:nvSpPr>
                  <p:cNvPr id="121" name="文本框 120"/>
                  <p:cNvSpPr txBox="1"/>
                  <p:nvPr/>
                </p:nvSpPr>
                <p:spPr>
                  <a:xfrm>
                    <a:off x="2234731" y="459348"/>
                    <a:ext cx="1294626" cy="27573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 anchorCtr="0">
                    <a:spAutoFit/>
                  </a:bodyPr>
                  <a:lstStyle/>
                  <a:p>
                    <a:r>
                      <a:rPr lang="en-US" altLang="zh-C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Response </a:t>
                    </a:r>
                    <a:endParaRPr lang="zh-CN" alt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2" name="文本框 121"/>
                  <p:cNvSpPr txBox="1"/>
                  <p:nvPr/>
                </p:nvSpPr>
                <p:spPr>
                  <a:xfrm>
                    <a:off x="2107407" y="2039713"/>
                    <a:ext cx="1627731" cy="2757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Until Response</a:t>
                    </a:r>
                    <a:endParaRPr lang="zh-CN" alt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2" name="组合 131"/>
                <p:cNvGrpSpPr/>
                <p:nvPr/>
              </p:nvGrpSpPr>
              <p:grpSpPr>
                <a:xfrm>
                  <a:off x="6859472" y="2572560"/>
                  <a:ext cx="418838" cy="378747"/>
                  <a:chOff x="6859472" y="2572560"/>
                  <a:chExt cx="418838" cy="378747"/>
                </a:xfrm>
              </p:grpSpPr>
              <p:sp>
                <p:nvSpPr>
                  <p:cNvPr id="125" name="任意多边形 124"/>
                  <p:cNvSpPr/>
                  <p:nvPr/>
                </p:nvSpPr>
                <p:spPr>
                  <a:xfrm rot="18900000" flipH="1">
                    <a:off x="7067880" y="2592303"/>
                    <a:ext cx="95405" cy="359004"/>
                  </a:xfrm>
                  <a:custGeom>
                    <a:avLst/>
                    <a:gdLst>
                      <a:gd name="connsiteX0" fmla="*/ 1080000 w 2160000"/>
                      <a:gd name="connsiteY0" fmla="*/ 0 h 3687417"/>
                      <a:gd name="connsiteX1" fmla="*/ 2160000 w 2160000"/>
                      <a:gd name="connsiteY1" fmla="*/ 720000 h 3687417"/>
                      <a:gd name="connsiteX2" fmla="*/ 2154424 w 2160000"/>
                      <a:gd name="connsiteY2" fmla="*/ 793616 h 3687417"/>
                      <a:gd name="connsiteX3" fmla="*/ 2151265 w 2160000"/>
                      <a:gd name="connsiteY3" fmla="*/ 807417 h 3687417"/>
                      <a:gd name="connsiteX4" fmla="*/ 2160000 w 2160000"/>
                      <a:gd name="connsiteY4" fmla="*/ 807417 h 3687417"/>
                      <a:gd name="connsiteX5" fmla="*/ 1080000 w 2160000"/>
                      <a:gd name="connsiteY5" fmla="*/ 3687417 h 3687417"/>
                      <a:gd name="connsiteX6" fmla="*/ 0 w 2160000"/>
                      <a:gd name="connsiteY6" fmla="*/ 807417 h 3687417"/>
                      <a:gd name="connsiteX7" fmla="*/ 8736 w 2160000"/>
                      <a:gd name="connsiteY7" fmla="*/ 807417 h 3687417"/>
                      <a:gd name="connsiteX8" fmla="*/ 5576 w 2160000"/>
                      <a:gd name="connsiteY8" fmla="*/ 793616 h 3687417"/>
                      <a:gd name="connsiteX9" fmla="*/ 0 w 2160000"/>
                      <a:gd name="connsiteY9" fmla="*/ 720000 h 3687417"/>
                      <a:gd name="connsiteX10" fmla="*/ 1080000 w 2160000"/>
                      <a:gd name="connsiteY10" fmla="*/ 0 h 36874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60000" h="3687417">
                        <a:moveTo>
                          <a:pt x="1080000" y="0"/>
                        </a:moveTo>
                        <a:cubicBezTo>
                          <a:pt x="1676468" y="0"/>
                          <a:pt x="2160000" y="322355"/>
                          <a:pt x="2160000" y="720000"/>
                        </a:cubicBezTo>
                        <a:cubicBezTo>
                          <a:pt x="2160000" y="744853"/>
                          <a:pt x="2158111" y="769412"/>
                          <a:pt x="2154424" y="793616"/>
                        </a:cubicBezTo>
                        <a:lnTo>
                          <a:pt x="2151265" y="807417"/>
                        </a:lnTo>
                        <a:lnTo>
                          <a:pt x="2160000" y="807417"/>
                        </a:lnTo>
                        <a:lnTo>
                          <a:pt x="1080000" y="3687417"/>
                        </a:lnTo>
                        <a:lnTo>
                          <a:pt x="0" y="807417"/>
                        </a:lnTo>
                        <a:lnTo>
                          <a:pt x="8736" y="807417"/>
                        </a:lnTo>
                        <a:lnTo>
                          <a:pt x="5576" y="793616"/>
                        </a:lnTo>
                        <a:cubicBezTo>
                          <a:pt x="1889" y="769412"/>
                          <a:pt x="0" y="744853"/>
                          <a:pt x="0" y="720000"/>
                        </a:cubicBezTo>
                        <a:cubicBezTo>
                          <a:pt x="0" y="322355"/>
                          <a:pt x="483532" y="0"/>
                          <a:pt x="1080000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 b="1"/>
                  </a:p>
                </p:txBody>
              </p:sp>
              <p:sp>
                <p:nvSpPr>
                  <p:cNvPr id="127" name="椭圆 126"/>
                  <p:cNvSpPr/>
                  <p:nvPr/>
                </p:nvSpPr>
                <p:spPr>
                  <a:xfrm>
                    <a:off x="6859472" y="2572560"/>
                    <a:ext cx="418838" cy="333918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/>
                  </a:p>
                </p:txBody>
              </p:sp>
            </p:grpSp>
          </p:grpSp>
          <p:grpSp>
            <p:nvGrpSpPr>
              <p:cNvPr id="151" name="组合 150"/>
              <p:cNvGrpSpPr>
                <a:grpSpLocks/>
              </p:cNvGrpSpPr>
              <p:nvPr/>
            </p:nvGrpSpPr>
            <p:grpSpPr>
              <a:xfrm>
                <a:off x="7160685" y="843025"/>
                <a:ext cx="1495846" cy="1420775"/>
                <a:chOff x="2032036" y="453991"/>
                <a:chExt cx="2122072" cy="1876272"/>
              </a:xfrm>
            </p:grpSpPr>
            <p:sp>
              <p:nvSpPr>
                <p:cNvPr id="155" name="矩形 154"/>
                <p:cNvSpPr/>
                <p:nvPr/>
              </p:nvSpPr>
              <p:spPr>
                <a:xfrm>
                  <a:off x="2032036" y="747417"/>
                  <a:ext cx="2122072" cy="1304113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b="1"/>
                </a:p>
              </p:txBody>
            </p:sp>
            <p:sp>
              <p:nvSpPr>
                <p:cNvPr id="153" name="文本框 152"/>
                <p:cNvSpPr txBox="1"/>
                <p:nvPr/>
              </p:nvSpPr>
              <p:spPr>
                <a:xfrm>
                  <a:off x="2753542" y="453991"/>
                  <a:ext cx="556648" cy="278733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lstStyle/>
                <a:p>
                  <a:r>
                    <a:rPr lang="en-US" altLang="zh-CN" sz="14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ITI</a:t>
                  </a:r>
                  <a:endPara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" name="文本框 153"/>
                <p:cNvSpPr txBox="1"/>
                <p:nvPr/>
              </p:nvSpPr>
              <p:spPr>
                <a:xfrm>
                  <a:off x="2371568" y="2051530"/>
                  <a:ext cx="1654881" cy="2787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1000 -1500 </a:t>
                  </a:r>
                  <a:r>
                    <a:rPr lang="en-US" altLang="zh-CN" sz="14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</a:t>
                  </a:r>
                  <a:endPara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35" name="椭圆 34"/>
            <p:cNvSpPr/>
            <p:nvPr/>
          </p:nvSpPr>
          <p:spPr>
            <a:xfrm>
              <a:off x="8748000" y="2160000"/>
              <a:ext cx="72000" cy="7025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160310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9697" y="195309"/>
            <a:ext cx="476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generalization in delay 02 (part 02)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7251" y="5495279"/>
            <a:ext cx="7972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decoder trained in part 01 to predict presentation of item 02 in delay 02 (part 02)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51" y="829935"/>
            <a:ext cx="5333333" cy="40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584" y="829935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107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9697" y="195309"/>
            <a:ext cx="476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generalization in delay 02 (part 02)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7251" y="5495279"/>
            <a:ext cx="7972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decoder trained in part 01 to predict presentation of item 01 in delay 02 (part 02)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51" y="1029960"/>
            <a:ext cx="5333333" cy="400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584" y="1029960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017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9697" y="195309"/>
            <a:ext cx="476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generalization in delay 03 (part 02)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7251" y="5495279"/>
            <a:ext cx="7972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decoder trained in part 01 to predict presentation of item 03 in delay 03 (part 02)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46" y="887462"/>
            <a:ext cx="5333333" cy="40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179" y="887462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5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0592" y="114068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Behavior: Modeling Response Error Distributions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92" y="643757"/>
            <a:ext cx="113030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error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difference of orientation between the reported and presented orientations, which could range from -180° to 180°.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error distribution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participant was modeled as the mixture of a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von Mises distribution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 distribution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corresponding to trials in which the sample stimulus was successfully or unsuccessfully stored, respectively.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likelihood estimates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 obtained for three parameters: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mean of the von Mises component (</a:t>
            </a:r>
            <a:r>
              <a:rPr lang="el-GR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to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bias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dispersion of the von Mises distribution (</a:t>
            </a:r>
            <a:r>
              <a:rPr lang="en-US" altLang="zh-CN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s.d.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to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mnemonic precision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height of the uniform distribution (P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to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of forgetting the sample stimulus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958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0920" y="0"/>
            <a:ext cx="336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Inverted encoding model (IEM)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50920" y="369331"/>
                <a:ext cx="11587424" cy="6259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</a:t>
                </a:r>
                <a:r>
                  <a:rPr lang="en-US" altLang="zh-CN" sz="1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inverted encoding model (IEM) 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reconstruct orientation-selective </a:t>
                </a:r>
                <a:r>
                  <a:rPr lang="en-US" altLang="zh-CN" sz="1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channel tuning functions (</a:t>
                </a:r>
                <a:r>
                  <a:rPr lang="en-US" altLang="zh-CN" sz="15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CTFs</a:t>
                </a:r>
                <a:r>
                  <a:rPr lang="en-US" altLang="zh-CN" sz="1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the topographic distribution of oscillatory power across electrodes. </a:t>
                </a:r>
              </a:p>
              <a:p>
                <a:endParaRPr lang="en-US" altLang="zh-CN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Assuming that power measured at each electrode reflects the weighted sum of twelve </a:t>
                </a:r>
                <a:r>
                  <a:rPr lang="en-US" altLang="zh-CN" sz="1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orientation channels 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(i.e. neuronal populations), each tuned for a different orientation.</a:t>
                </a:r>
              </a:p>
              <a:p>
                <a:endParaRPr lang="en-US" altLang="zh-CN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 </a:t>
                </a:r>
                <a:r>
                  <a:rPr lang="en-US" altLang="zh-CN" sz="1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Basic function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Model the response profile of each orientation channel across orientations as a half sinusoid raised to the seventh power, given by:  </a:t>
                </a:r>
                <a14:m>
                  <m:oMath xmlns:m="http://schemas.openxmlformats.org/officeDocument/2006/math">
                    <m:r>
                      <a:rPr lang="en-US" altLang="zh-CN" sz="15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𝑹</m:t>
                    </m:r>
                    <m:r>
                      <a:rPr lang="en-US" altLang="zh-CN" sz="15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5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𝒔𝒊𝒏</m:t>
                    </m:r>
                    <m:d>
                      <m:dPr>
                        <m:ctrlPr>
                          <a:rPr lang="en-US" altLang="zh-CN" sz="15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5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altLang="zh-CN" sz="15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sz="15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𝟓</m:t>
                        </m:r>
                        <m:r>
                          <a:rPr lang="en-US" altLang="zh-CN" sz="15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</m:d>
                    <m:r>
                      <a:rPr lang="en-US" altLang="zh-CN" sz="1500" b="1" i="1" baseline="30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𝟏𝟏</m:t>
                    </m:r>
                  </m:oMath>
                </a14:m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15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:r>
                  <a:rPr lang="en-US" altLang="zh-CN" sz="1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 is orientation (ranging from 0° to 359°)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:r>
                  <a:rPr lang="en-US" altLang="zh-CN" sz="15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:r>
                  <a:rPr lang="en-US" altLang="zh-CN" sz="1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response of the orientation channel in arbitrary units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This response profile was circularly shifted for each channel such that the peak response of each orientation channel was centered over one of the eight orientation bins (i.e., 15°, 45° , 75°, etc.).</a:t>
                </a:r>
              </a:p>
              <a:p>
                <a:endParaRPr lang="en-US" altLang="zh-CN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</a:t>
                </a:r>
                <a:r>
                  <a:rPr lang="en-US" altLang="zh-CN" sz="1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in the training stage, training data </a:t>
                </a:r>
                <a:r>
                  <a:rPr lang="en-US" altLang="zh-CN" sz="15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15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5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were used to estimate weights that approximate the relative contribution of the twelve orientation channels to the observed response measured at each electrode. </a:t>
                </a:r>
                <a:r>
                  <a:rPr lang="en-US" altLang="zh-CN" sz="15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1500" b="1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5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5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sz="1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electrodes × </a:t>
                </a:r>
                <a:r>
                  <a:rPr lang="en-US" altLang="zh-CN" sz="15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1500" b="1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observations) 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the power at each electrode for each measurement in the training set, </a:t>
                </a:r>
                <a:r>
                  <a:rPr lang="en-US" altLang="zh-CN" sz="15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500" b="1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5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5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1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channels × </a:t>
                </a:r>
                <a:r>
                  <a:rPr lang="en-US" altLang="zh-CN" sz="15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1500" b="1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observations) 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the predicted response of each spatial channel (determined by the basic functions) for each measurement, and </a:t>
                </a:r>
                <a:r>
                  <a:rPr lang="en-US" altLang="zh-CN" sz="15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15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5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sz="1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electrodes × </a:t>
                </a:r>
                <a:r>
                  <a:rPr lang="en-US" altLang="zh-CN" sz="15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1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channels ) 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a weight matrix that characterizes a linear mapping from “channel space” to “electrode space”.</a:t>
                </a:r>
              </a:p>
              <a:p>
                <a:endParaRPr lang="en-US" altLang="zh-CN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relationship between </a:t>
                </a:r>
                <a:r>
                  <a:rPr lang="en-US" altLang="zh-CN" sz="15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15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5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5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5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5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altLang="zh-CN" sz="15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 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be described by a general linear model of the form: </a:t>
                </a:r>
                <a:r>
                  <a:rPr lang="en-US" altLang="zh-CN" sz="15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1500" b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zh-CN" sz="15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WC</a:t>
                </a:r>
                <a:r>
                  <a:rPr lang="en-US" altLang="zh-CN" sz="1500" b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zh-CN" sz="15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15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weight matrix was obtained via least-squares estimation as follows: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5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5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</m:acc>
                    <m:r>
                      <a:rPr lang="en-US" altLang="zh-CN" sz="15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5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𝑩</m:t>
                    </m:r>
                    <m:r>
                      <a:rPr lang="en-US" altLang="zh-CN" sz="1500" b="1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sSubSup>
                      <m:sSubSupPr>
                        <m:ctrlPr>
                          <a:rPr lang="en-US" altLang="zh-CN" sz="15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5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15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15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sup>
                    </m:sSubSup>
                    <m:sSup>
                      <m:sSupPr>
                        <m:ctrlPr>
                          <a:rPr lang="en-US" altLang="zh-CN" sz="15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（"/>
                            <m:endChr m:val="）"/>
                            <m:ctrlPr>
                              <a:rPr lang="zh-CN" altLang="en-US" sz="15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5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𝑪</m:t>
                            </m:r>
                            <m:r>
                              <a:rPr lang="en-US" altLang="zh-CN" sz="15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sSubSup>
                              <m:sSubSupPr>
                                <m:ctrlPr>
                                  <a:rPr lang="en-US" altLang="zh-CN" sz="15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5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altLang="zh-CN" sz="15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zh-CN" sz="15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𝑻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altLang="zh-CN" sz="15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15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US" altLang="zh-CN" sz="15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1500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 </a:t>
                </a:r>
                <a:r>
                  <a:rPr lang="en-US" altLang="zh-CN" sz="1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t: in the test stage, with the weights in hand, we inverted the model to transform the observed test data </a:t>
                </a:r>
                <a:r>
                  <a:rPr lang="en-US" altLang="zh-CN" sz="15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1500" b="1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5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5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sz="1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electrodes × </a:t>
                </a:r>
                <a:r>
                  <a:rPr lang="en-US" altLang="zh-CN" sz="15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1500" b="1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observations)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into estimated channel response,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5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5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  <m:r>
                          <a:rPr lang="en-US" altLang="zh-CN" sz="1500" b="1" i="1" baseline="-25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</m:acc>
                  </m:oMath>
                </a14:m>
                <a:r>
                  <a:rPr lang="en-US" altLang="zh-CN" sz="1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altLang="zh-CN" sz="15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1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channels × </a:t>
                </a:r>
                <a:r>
                  <a:rPr lang="en-US" altLang="zh-CN" sz="15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1500" b="1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observations)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5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5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  <m:r>
                          <a:rPr lang="en-US" altLang="zh-CN" sz="1500" b="1" i="1" baseline="-25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</m:acc>
                    <m:r>
                      <a:rPr lang="en-US" altLang="zh-CN" sz="15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5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5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15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15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5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𝑾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15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sup>
                        </m:sSup>
                        <m:acc>
                          <m:accPr>
                            <m:chr m:val="̂"/>
                            <m:ctrlPr>
                              <a:rPr lang="en-US" altLang="zh-CN" sz="15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5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𝑾</m:t>
                            </m:r>
                          </m:e>
                        </m:acc>
                        <m:r>
                          <a:rPr lang="en-US" altLang="zh-CN" sz="15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5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15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altLang="zh-CN" sz="15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sz="15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5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𝑾</m:t>
                            </m:r>
                          </m:e>
                        </m:acc>
                      </m:e>
                      <m:sup>
                        <m:r>
                          <a:rPr lang="en-US" altLang="zh-CN" sz="15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sz="15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𝐁</m:t>
                    </m:r>
                    <m:r>
                      <a:rPr lang="en-US" altLang="zh-CN" sz="1500" b="1" i="0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r>
                  <a:rPr lang="en-US" altLang="zh-CN" sz="1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Each estimated channel responses function was circularly shifted to a common center (i.e. 0° of the “Channel Offset”) by aligning the estimated channel responses to the channel </a:t>
                </a:r>
                <a:r>
                  <a:rPr lang="en-US" altLang="zh-CN" sz="1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tunned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the stimulus bin  to yield </a:t>
                </a:r>
                <a:r>
                  <a:rPr lang="en-US" altLang="zh-CN" sz="1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CTFs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CN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IEM was performed separately for each sample point from 200 </a:t>
                </a:r>
                <a:r>
                  <a:rPr lang="en-US" altLang="zh-CN" sz="1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prior to stimulus onset through to the end of the delay period (1500 </a:t>
                </a:r>
                <a:r>
                  <a:rPr lang="en-US" altLang="zh-CN" sz="1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20" y="369331"/>
                <a:ext cx="11587424" cy="6259662"/>
              </a:xfrm>
              <a:prstGeom prst="rect">
                <a:avLst/>
              </a:prstGeom>
              <a:blipFill>
                <a:blip r:embed="rId2"/>
                <a:stretch>
                  <a:fillRect l="-210" t="-292" r="-1368" b="-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416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8513" y="703580"/>
            <a:ext cx="1178378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quantify the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orientation selectivity of 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CTFs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linear regression was used to estimate 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CTF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slope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 higher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CTF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slope indicates greater orientation selectivity.  </a:t>
            </a:r>
          </a:p>
          <a:p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test whether 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CTF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selectivity was reliably above chance, we tested whether 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CTF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slope was greater than zero using a one-sample </a:t>
            </a:r>
            <a:r>
              <a:rPr lang="en-US" altLang="zh-CN" sz="1600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-test. Because mean </a:t>
            </a:r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CTF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slope may not be normally distributed under the null hypothesis, a </a:t>
            </a: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Monte Carlo randomization procedure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employed to empirically approximate the null distribution of the </a:t>
            </a:r>
            <a:r>
              <a:rPr lang="en-US" altLang="zh-CN" sz="1600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-statistic.</a:t>
            </a:r>
          </a:p>
          <a:p>
            <a:endParaRPr lang="en-US" altLang="zh-CN" sz="16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CTF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selectivity was deemed reliably above chance if the probability of a </a:t>
            </a: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I Error 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(the probability of obtaining a </a:t>
            </a:r>
            <a:r>
              <a:rPr lang="en-US" altLang="zh-CN" sz="1600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-statistic from the surrogate null distribution greater than or equal to the observed </a:t>
            </a:r>
            <a:r>
              <a:rPr lang="en-US" altLang="zh-CN" sz="1600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-statistic) was less than 0.01. </a:t>
            </a:r>
          </a:p>
          <a:p>
            <a:endParaRPr lang="en-US" altLang="zh-CN" sz="16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permutation procedure was applied to each time point and each frequency band </a:t>
            </a: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independently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8513" y="228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of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CTFs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867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9" t="2291" r="7278" b="1940"/>
          <a:stretch/>
        </p:blipFill>
        <p:spPr>
          <a:xfrm>
            <a:off x="319561" y="174125"/>
            <a:ext cx="5947570" cy="482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07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文本框 156"/>
          <p:cNvSpPr txBox="1"/>
          <p:nvPr/>
        </p:nvSpPr>
        <p:spPr>
          <a:xfrm>
            <a:off x="266914" y="3603183"/>
            <a:ext cx="88394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Orientation (12 types) : 15°, 45°, 75°, 105°, 135°, 165°, 195°, 225°, 255°, 285°, 315°, 345°;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 (3 types) : Red, Blue, Green;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 per trial ~= 5 s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Trial number = 360(5 Blocks)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duration ~= 35 min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文本框 164"/>
          <p:cNvSpPr txBox="1"/>
          <p:nvPr/>
        </p:nvSpPr>
        <p:spPr>
          <a:xfrm>
            <a:off x="201175" y="345438"/>
            <a:ext cx="33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procedure (Part 01)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97744" y="1115362"/>
            <a:ext cx="9287997" cy="2087228"/>
            <a:chOff x="360000" y="1100552"/>
            <a:chExt cx="9287997" cy="2087228"/>
          </a:xfrm>
        </p:grpSpPr>
        <p:grpSp>
          <p:nvGrpSpPr>
            <p:cNvPr id="166" name="组合 165"/>
            <p:cNvGrpSpPr/>
            <p:nvPr/>
          </p:nvGrpSpPr>
          <p:grpSpPr>
            <a:xfrm>
              <a:off x="360000" y="1100552"/>
              <a:ext cx="9287997" cy="2087228"/>
              <a:chOff x="937957" y="832431"/>
              <a:chExt cx="7718574" cy="1431372"/>
            </a:xfrm>
          </p:grpSpPr>
          <p:grpSp>
            <p:nvGrpSpPr>
              <p:cNvPr id="10" name="组合 9"/>
              <p:cNvGrpSpPr>
                <a:grpSpLocks/>
              </p:cNvGrpSpPr>
              <p:nvPr/>
            </p:nvGrpSpPr>
            <p:grpSpPr>
              <a:xfrm>
                <a:off x="937957" y="832431"/>
                <a:ext cx="1495848" cy="1431370"/>
                <a:chOff x="925289" y="453389"/>
                <a:chExt cx="2122071" cy="1885194"/>
              </a:xfrm>
            </p:grpSpPr>
            <p:grpSp>
              <p:nvGrpSpPr>
                <p:cNvPr id="7" name="组合 6"/>
                <p:cNvGrpSpPr/>
                <p:nvPr/>
              </p:nvGrpSpPr>
              <p:grpSpPr>
                <a:xfrm>
                  <a:off x="925289" y="759980"/>
                  <a:ext cx="2122071" cy="1300617"/>
                  <a:chOff x="817224" y="751668"/>
                  <a:chExt cx="2122071" cy="1300617"/>
                </a:xfrm>
              </p:grpSpPr>
              <p:sp>
                <p:nvSpPr>
                  <p:cNvPr id="4" name="矩形 3"/>
                  <p:cNvSpPr/>
                  <p:nvPr/>
                </p:nvSpPr>
                <p:spPr>
                  <a:xfrm>
                    <a:off x="817224" y="751668"/>
                    <a:ext cx="2122071" cy="1300617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 b="1"/>
                  </a:p>
                </p:txBody>
              </p:sp>
              <p:sp>
                <p:nvSpPr>
                  <p:cNvPr id="6" name="椭圆 5"/>
                  <p:cNvSpPr/>
                  <p:nvPr/>
                </p:nvSpPr>
                <p:spPr>
                  <a:xfrm>
                    <a:off x="1878260" y="1401976"/>
                    <a:ext cx="84883" cy="65031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 b="1"/>
                  </a:p>
                </p:txBody>
              </p:sp>
            </p:grpSp>
            <p:sp>
              <p:nvSpPr>
                <p:cNvPr id="8" name="文本框 7"/>
                <p:cNvSpPr txBox="1"/>
                <p:nvPr/>
              </p:nvSpPr>
              <p:spPr>
                <a:xfrm>
                  <a:off x="1561910" y="453389"/>
                  <a:ext cx="976153" cy="325154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lstStyle/>
                <a:p>
                  <a:r>
                    <a:rPr lang="en-US" altLang="zh-CN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Fixation</a:t>
                  </a:r>
                  <a:endPara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>
                  <a:off x="1561910" y="2060597"/>
                  <a:ext cx="914789" cy="2779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500 </a:t>
                  </a:r>
                  <a:r>
                    <a:rPr lang="en-US" altLang="zh-CN" sz="14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</a:t>
                  </a:r>
                  <a:endPara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" name="组合 29"/>
              <p:cNvGrpSpPr>
                <a:grpSpLocks/>
              </p:cNvGrpSpPr>
              <p:nvPr/>
            </p:nvGrpSpPr>
            <p:grpSpPr>
              <a:xfrm>
                <a:off x="2493639" y="843025"/>
                <a:ext cx="1495848" cy="1420776"/>
                <a:chOff x="3160183" y="553573"/>
                <a:chExt cx="2083991" cy="1967089"/>
              </a:xfrm>
            </p:grpSpPr>
            <p:grpSp>
              <p:nvGrpSpPr>
                <p:cNvPr id="27" name="组合 26"/>
                <p:cNvGrpSpPr/>
                <p:nvPr/>
              </p:nvGrpSpPr>
              <p:grpSpPr>
                <a:xfrm>
                  <a:off x="3160183" y="861202"/>
                  <a:ext cx="2083991" cy="1367236"/>
                  <a:chOff x="3160183" y="861202"/>
                  <a:chExt cx="2083991" cy="1367236"/>
                </a:xfrm>
              </p:grpSpPr>
              <p:sp>
                <p:nvSpPr>
                  <p:cNvPr id="11" name="矩形 10"/>
                  <p:cNvSpPr/>
                  <p:nvPr/>
                </p:nvSpPr>
                <p:spPr>
                  <a:xfrm>
                    <a:off x="3160183" y="861202"/>
                    <a:ext cx="2083991" cy="136723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 b="1"/>
                  </a:p>
                </p:txBody>
              </p:sp>
              <p:sp>
                <p:nvSpPr>
                  <p:cNvPr id="26" name="任意多边形 25"/>
                  <p:cNvSpPr/>
                  <p:nvPr/>
                </p:nvSpPr>
                <p:spPr>
                  <a:xfrm rot="18900000" flipH="1">
                    <a:off x="4157185" y="1375187"/>
                    <a:ext cx="136724" cy="500158"/>
                  </a:xfrm>
                  <a:custGeom>
                    <a:avLst/>
                    <a:gdLst>
                      <a:gd name="connsiteX0" fmla="*/ 1080000 w 2160000"/>
                      <a:gd name="connsiteY0" fmla="*/ 0 h 3687417"/>
                      <a:gd name="connsiteX1" fmla="*/ 2160000 w 2160000"/>
                      <a:gd name="connsiteY1" fmla="*/ 720000 h 3687417"/>
                      <a:gd name="connsiteX2" fmla="*/ 2154424 w 2160000"/>
                      <a:gd name="connsiteY2" fmla="*/ 793616 h 3687417"/>
                      <a:gd name="connsiteX3" fmla="*/ 2151265 w 2160000"/>
                      <a:gd name="connsiteY3" fmla="*/ 807417 h 3687417"/>
                      <a:gd name="connsiteX4" fmla="*/ 2160000 w 2160000"/>
                      <a:gd name="connsiteY4" fmla="*/ 807417 h 3687417"/>
                      <a:gd name="connsiteX5" fmla="*/ 1080000 w 2160000"/>
                      <a:gd name="connsiteY5" fmla="*/ 3687417 h 3687417"/>
                      <a:gd name="connsiteX6" fmla="*/ 0 w 2160000"/>
                      <a:gd name="connsiteY6" fmla="*/ 807417 h 3687417"/>
                      <a:gd name="connsiteX7" fmla="*/ 8736 w 2160000"/>
                      <a:gd name="connsiteY7" fmla="*/ 807417 h 3687417"/>
                      <a:gd name="connsiteX8" fmla="*/ 5576 w 2160000"/>
                      <a:gd name="connsiteY8" fmla="*/ 793616 h 3687417"/>
                      <a:gd name="connsiteX9" fmla="*/ 0 w 2160000"/>
                      <a:gd name="connsiteY9" fmla="*/ 720000 h 3687417"/>
                      <a:gd name="connsiteX10" fmla="*/ 1080000 w 2160000"/>
                      <a:gd name="connsiteY10" fmla="*/ 0 h 36874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60000" h="3687417">
                        <a:moveTo>
                          <a:pt x="1080000" y="0"/>
                        </a:moveTo>
                        <a:cubicBezTo>
                          <a:pt x="1676468" y="0"/>
                          <a:pt x="2160000" y="322355"/>
                          <a:pt x="2160000" y="720000"/>
                        </a:cubicBezTo>
                        <a:cubicBezTo>
                          <a:pt x="2160000" y="744853"/>
                          <a:pt x="2158111" y="769412"/>
                          <a:pt x="2154424" y="793616"/>
                        </a:cubicBezTo>
                        <a:lnTo>
                          <a:pt x="2151265" y="807417"/>
                        </a:lnTo>
                        <a:lnTo>
                          <a:pt x="2160000" y="807417"/>
                        </a:lnTo>
                        <a:lnTo>
                          <a:pt x="1080000" y="3687417"/>
                        </a:lnTo>
                        <a:lnTo>
                          <a:pt x="0" y="807417"/>
                        </a:lnTo>
                        <a:lnTo>
                          <a:pt x="8736" y="807417"/>
                        </a:lnTo>
                        <a:lnTo>
                          <a:pt x="5576" y="793616"/>
                        </a:lnTo>
                        <a:cubicBezTo>
                          <a:pt x="1889" y="769412"/>
                          <a:pt x="0" y="744853"/>
                          <a:pt x="0" y="720000"/>
                        </a:cubicBezTo>
                        <a:cubicBezTo>
                          <a:pt x="0" y="322355"/>
                          <a:pt x="483532" y="0"/>
                          <a:pt x="1080000" y="0"/>
                        </a:cubicBezTo>
                        <a:close/>
                      </a:path>
                    </a:pathLst>
                  </a:custGeom>
                  <a:solidFill>
                    <a:srgbClr val="FF0000"/>
                  </a:solidFill>
                  <a:ln w="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 b="1"/>
                  </a:p>
                </p:txBody>
              </p:sp>
            </p:grpSp>
            <p:sp>
              <p:nvSpPr>
                <p:cNvPr id="28" name="文本框 27"/>
                <p:cNvSpPr txBox="1"/>
                <p:nvPr/>
              </p:nvSpPr>
              <p:spPr>
                <a:xfrm>
                  <a:off x="3702021" y="553573"/>
                  <a:ext cx="1103067" cy="2922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Sample</a:t>
                  </a:r>
                  <a:endPara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3702021" y="2228437"/>
                  <a:ext cx="904562" cy="2922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200 </a:t>
                  </a:r>
                  <a:r>
                    <a:rPr lang="en-US" altLang="zh-CN" sz="14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</a:t>
                  </a:r>
                  <a:endPara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" name="组合 60"/>
              <p:cNvGrpSpPr>
                <a:grpSpLocks/>
              </p:cNvGrpSpPr>
              <p:nvPr/>
            </p:nvGrpSpPr>
            <p:grpSpPr>
              <a:xfrm>
                <a:off x="4049321" y="843025"/>
                <a:ext cx="1495846" cy="1420776"/>
                <a:chOff x="1424583" y="435828"/>
                <a:chExt cx="2122071" cy="1885554"/>
              </a:xfrm>
            </p:grpSpPr>
            <p:grpSp>
              <p:nvGrpSpPr>
                <p:cNvPr id="62" name="组合 61"/>
                <p:cNvGrpSpPr/>
                <p:nvPr/>
              </p:nvGrpSpPr>
              <p:grpSpPr>
                <a:xfrm>
                  <a:off x="1424583" y="730705"/>
                  <a:ext cx="2122071" cy="1310564"/>
                  <a:chOff x="1316518" y="722393"/>
                  <a:chExt cx="2122071" cy="1310564"/>
                </a:xfrm>
              </p:grpSpPr>
              <p:sp>
                <p:nvSpPr>
                  <p:cNvPr id="65" name="矩形 64"/>
                  <p:cNvSpPr/>
                  <p:nvPr/>
                </p:nvSpPr>
                <p:spPr>
                  <a:xfrm>
                    <a:off x="1316518" y="722393"/>
                    <a:ext cx="2122071" cy="1310564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 b="1"/>
                  </a:p>
                </p:txBody>
              </p:sp>
              <p:sp>
                <p:nvSpPr>
                  <p:cNvPr id="66" name="椭圆 65"/>
                  <p:cNvSpPr/>
                  <p:nvPr/>
                </p:nvSpPr>
                <p:spPr>
                  <a:xfrm>
                    <a:off x="2335114" y="1377675"/>
                    <a:ext cx="84883" cy="65528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 b="1"/>
                  </a:p>
                </p:txBody>
              </p:sp>
            </p:grpSp>
            <p:sp>
              <p:nvSpPr>
                <p:cNvPr id="63" name="文本框 62"/>
                <p:cNvSpPr txBox="1"/>
                <p:nvPr/>
              </p:nvSpPr>
              <p:spPr>
                <a:xfrm>
                  <a:off x="2103647" y="435828"/>
                  <a:ext cx="964745" cy="280112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lstStyle/>
                <a:p>
                  <a:r>
                    <a:rPr lang="en-US" altLang="zh-CN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Delay</a:t>
                  </a:r>
                  <a:endPara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" name="文本框 63"/>
                <p:cNvSpPr txBox="1"/>
                <p:nvPr/>
              </p:nvSpPr>
              <p:spPr>
                <a:xfrm>
                  <a:off x="2103647" y="2041270"/>
                  <a:ext cx="1060983" cy="2801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1300 </a:t>
                  </a:r>
                  <a:r>
                    <a:rPr lang="en-US" altLang="zh-CN" sz="14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</a:t>
                  </a:r>
                  <a:endPara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3" name="组合 132"/>
              <p:cNvGrpSpPr>
                <a:grpSpLocks/>
              </p:cNvGrpSpPr>
              <p:nvPr/>
            </p:nvGrpSpPr>
            <p:grpSpPr>
              <a:xfrm>
                <a:off x="5605003" y="843025"/>
                <a:ext cx="1495846" cy="1420778"/>
                <a:chOff x="6291050" y="2023981"/>
                <a:chExt cx="1495846" cy="1372630"/>
              </a:xfrm>
            </p:grpSpPr>
            <p:grpSp>
              <p:nvGrpSpPr>
                <p:cNvPr id="119" name="组合 118"/>
                <p:cNvGrpSpPr>
                  <a:grpSpLocks noChangeAspect="1"/>
                </p:cNvGrpSpPr>
                <p:nvPr/>
              </p:nvGrpSpPr>
              <p:grpSpPr>
                <a:xfrm>
                  <a:off x="6291050" y="2023981"/>
                  <a:ext cx="1495846" cy="1372630"/>
                  <a:chOff x="1725433" y="459348"/>
                  <a:chExt cx="2122072" cy="1856102"/>
                </a:xfrm>
              </p:grpSpPr>
              <p:sp>
                <p:nvSpPr>
                  <p:cNvPr id="123" name="矩形 122"/>
                  <p:cNvSpPr/>
                  <p:nvPr/>
                </p:nvSpPr>
                <p:spPr>
                  <a:xfrm>
                    <a:off x="1725433" y="749619"/>
                    <a:ext cx="2122072" cy="1290092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 b="1"/>
                  </a:p>
                </p:txBody>
              </p:sp>
              <p:sp>
                <p:nvSpPr>
                  <p:cNvPr id="121" name="文本框 120"/>
                  <p:cNvSpPr txBox="1"/>
                  <p:nvPr/>
                </p:nvSpPr>
                <p:spPr>
                  <a:xfrm>
                    <a:off x="2234731" y="459348"/>
                    <a:ext cx="1294626" cy="27573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 anchorCtr="0">
                    <a:spAutoFit/>
                  </a:bodyPr>
                  <a:lstStyle/>
                  <a:p>
                    <a:r>
                      <a:rPr lang="en-US" altLang="zh-C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Response </a:t>
                    </a:r>
                    <a:endParaRPr lang="zh-CN" alt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2" name="文本框 121"/>
                  <p:cNvSpPr txBox="1"/>
                  <p:nvPr/>
                </p:nvSpPr>
                <p:spPr>
                  <a:xfrm>
                    <a:off x="2107407" y="2039713"/>
                    <a:ext cx="1627731" cy="2757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Until Response</a:t>
                    </a:r>
                    <a:endParaRPr lang="zh-CN" alt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2" name="组合 131"/>
                <p:cNvGrpSpPr/>
                <p:nvPr/>
              </p:nvGrpSpPr>
              <p:grpSpPr>
                <a:xfrm>
                  <a:off x="6859472" y="2572560"/>
                  <a:ext cx="418838" cy="378747"/>
                  <a:chOff x="6859472" y="2572560"/>
                  <a:chExt cx="418838" cy="378747"/>
                </a:xfrm>
              </p:grpSpPr>
              <p:sp>
                <p:nvSpPr>
                  <p:cNvPr id="125" name="任意多边形 124"/>
                  <p:cNvSpPr/>
                  <p:nvPr/>
                </p:nvSpPr>
                <p:spPr>
                  <a:xfrm rot="18900000" flipH="1">
                    <a:off x="7067880" y="2592303"/>
                    <a:ext cx="95405" cy="359004"/>
                  </a:xfrm>
                  <a:custGeom>
                    <a:avLst/>
                    <a:gdLst>
                      <a:gd name="connsiteX0" fmla="*/ 1080000 w 2160000"/>
                      <a:gd name="connsiteY0" fmla="*/ 0 h 3687417"/>
                      <a:gd name="connsiteX1" fmla="*/ 2160000 w 2160000"/>
                      <a:gd name="connsiteY1" fmla="*/ 720000 h 3687417"/>
                      <a:gd name="connsiteX2" fmla="*/ 2154424 w 2160000"/>
                      <a:gd name="connsiteY2" fmla="*/ 793616 h 3687417"/>
                      <a:gd name="connsiteX3" fmla="*/ 2151265 w 2160000"/>
                      <a:gd name="connsiteY3" fmla="*/ 807417 h 3687417"/>
                      <a:gd name="connsiteX4" fmla="*/ 2160000 w 2160000"/>
                      <a:gd name="connsiteY4" fmla="*/ 807417 h 3687417"/>
                      <a:gd name="connsiteX5" fmla="*/ 1080000 w 2160000"/>
                      <a:gd name="connsiteY5" fmla="*/ 3687417 h 3687417"/>
                      <a:gd name="connsiteX6" fmla="*/ 0 w 2160000"/>
                      <a:gd name="connsiteY6" fmla="*/ 807417 h 3687417"/>
                      <a:gd name="connsiteX7" fmla="*/ 8736 w 2160000"/>
                      <a:gd name="connsiteY7" fmla="*/ 807417 h 3687417"/>
                      <a:gd name="connsiteX8" fmla="*/ 5576 w 2160000"/>
                      <a:gd name="connsiteY8" fmla="*/ 793616 h 3687417"/>
                      <a:gd name="connsiteX9" fmla="*/ 0 w 2160000"/>
                      <a:gd name="connsiteY9" fmla="*/ 720000 h 3687417"/>
                      <a:gd name="connsiteX10" fmla="*/ 1080000 w 2160000"/>
                      <a:gd name="connsiteY10" fmla="*/ 0 h 36874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60000" h="3687417">
                        <a:moveTo>
                          <a:pt x="1080000" y="0"/>
                        </a:moveTo>
                        <a:cubicBezTo>
                          <a:pt x="1676468" y="0"/>
                          <a:pt x="2160000" y="322355"/>
                          <a:pt x="2160000" y="720000"/>
                        </a:cubicBezTo>
                        <a:cubicBezTo>
                          <a:pt x="2160000" y="744853"/>
                          <a:pt x="2158111" y="769412"/>
                          <a:pt x="2154424" y="793616"/>
                        </a:cubicBezTo>
                        <a:lnTo>
                          <a:pt x="2151265" y="807417"/>
                        </a:lnTo>
                        <a:lnTo>
                          <a:pt x="2160000" y="807417"/>
                        </a:lnTo>
                        <a:lnTo>
                          <a:pt x="1080000" y="3687417"/>
                        </a:lnTo>
                        <a:lnTo>
                          <a:pt x="0" y="807417"/>
                        </a:lnTo>
                        <a:lnTo>
                          <a:pt x="8736" y="807417"/>
                        </a:lnTo>
                        <a:lnTo>
                          <a:pt x="5576" y="793616"/>
                        </a:lnTo>
                        <a:cubicBezTo>
                          <a:pt x="1889" y="769412"/>
                          <a:pt x="0" y="744853"/>
                          <a:pt x="0" y="720000"/>
                        </a:cubicBezTo>
                        <a:cubicBezTo>
                          <a:pt x="0" y="322355"/>
                          <a:pt x="483532" y="0"/>
                          <a:pt x="1080000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 b="1"/>
                  </a:p>
                </p:txBody>
              </p:sp>
              <p:sp>
                <p:nvSpPr>
                  <p:cNvPr id="127" name="椭圆 126"/>
                  <p:cNvSpPr/>
                  <p:nvPr/>
                </p:nvSpPr>
                <p:spPr>
                  <a:xfrm>
                    <a:off x="6859472" y="2572560"/>
                    <a:ext cx="418838" cy="333918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/>
                  </a:p>
                </p:txBody>
              </p:sp>
            </p:grpSp>
          </p:grpSp>
          <p:grpSp>
            <p:nvGrpSpPr>
              <p:cNvPr id="151" name="组合 150"/>
              <p:cNvGrpSpPr>
                <a:grpSpLocks/>
              </p:cNvGrpSpPr>
              <p:nvPr/>
            </p:nvGrpSpPr>
            <p:grpSpPr>
              <a:xfrm>
                <a:off x="7160685" y="843025"/>
                <a:ext cx="1495846" cy="1420775"/>
                <a:chOff x="2032036" y="453991"/>
                <a:chExt cx="2122072" cy="1876272"/>
              </a:xfrm>
            </p:grpSpPr>
            <p:sp>
              <p:nvSpPr>
                <p:cNvPr id="155" name="矩形 154"/>
                <p:cNvSpPr/>
                <p:nvPr/>
              </p:nvSpPr>
              <p:spPr>
                <a:xfrm>
                  <a:off x="2032036" y="747417"/>
                  <a:ext cx="2122072" cy="1304113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b="1"/>
                </a:p>
              </p:txBody>
            </p:sp>
            <p:sp>
              <p:nvSpPr>
                <p:cNvPr id="153" name="文本框 152"/>
                <p:cNvSpPr txBox="1"/>
                <p:nvPr/>
              </p:nvSpPr>
              <p:spPr>
                <a:xfrm>
                  <a:off x="2753542" y="453991"/>
                  <a:ext cx="556648" cy="278733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lstStyle/>
                <a:p>
                  <a:r>
                    <a:rPr lang="en-US" altLang="zh-CN" sz="14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ITI</a:t>
                  </a:r>
                  <a:endPara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" name="文本框 153"/>
                <p:cNvSpPr txBox="1"/>
                <p:nvPr/>
              </p:nvSpPr>
              <p:spPr>
                <a:xfrm>
                  <a:off x="2371568" y="2051530"/>
                  <a:ext cx="1654881" cy="2787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1000 -1500 </a:t>
                  </a:r>
                  <a:r>
                    <a:rPr lang="en-US" altLang="zh-CN" sz="14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</a:t>
                  </a:r>
                  <a:endPara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35" name="椭圆 34"/>
            <p:cNvSpPr/>
            <p:nvPr/>
          </p:nvSpPr>
          <p:spPr>
            <a:xfrm>
              <a:off x="8748000" y="2160000"/>
              <a:ext cx="72000" cy="7025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3123422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528789" y="1286152"/>
            <a:ext cx="48295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IEM was used to reconstruct orientation-selective channel tuning functions 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CTFs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from the topographic distribution of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evoked power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across a broad range of frequency (4-50 Hz, in increments of 1 Hz) and time.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143" y="28543"/>
            <a:ext cx="6303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frequency bands that track orientation in part 01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01290" y="4564017"/>
            <a:ext cx="48295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IEM was used to reconstruct orientation-selective channel tuning functions 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CTFs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from the topographic distribution of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power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across a broad range of frequency (4-50 Hz, in increments of 1 Hz) and time.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8" r="7432"/>
          <a:stretch/>
        </p:blipFill>
        <p:spPr>
          <a:xfrm>
            <a:off x="266329" y="539046"/>
            <a:ext cx="5983551" cy="257142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8" r="7173"/>
          <a:stretch/>
        </p:blipFill>
        <p:spPr>
          <a:xfrm>
            <a:off x="253013" y="3816911"/>
            <a:ext cx="6010182" cy="2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996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578310" y="5031394"/>
            <a:ext cx="4758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 responses reconstructed from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alpha power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after stimulus onset (averaged from 0 – 1500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shown for each of the twelve stimulus orientation bins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9061" y="5031395"/>
            <a:ext cx="4829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 responses reconstructed from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evoked alpha power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after stimulus onset (averaged from 0 – 1500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shown for each of the twelve stimulus orientation bins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1" y="44388"/>
            <a:ext cx="530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response for each orientation bin in part 01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00" y="817795"/>
            <a:ext cx="4761905" cy="38095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310" y="817795"/>
            <a:ext cx="4761905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3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34" y="654875"/>
            <a:ext cx="3840000" cy="2880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734" y="654875"/>
            <a:ext cx="3840000" cy="2880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9699" y="100877"/>
            <a:ext cx="295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Decoding results in part 01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34" y="3719541"/>
            <a:ext cx="3840000" cy="288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734" y="3719541"/>
            <a:ext cx="384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9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602777" y="1528221"/>
            <a:ext cx="5092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Orientation-selective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CTFs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reconstructed from evoked alpha (8-12 Hz) activity during -200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1500ms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relative stimulus onset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81839" y="4665570"/>
            <a:ext cx="5092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Orientation-selective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CTFs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reconstructed from total alpha (8-12 Hz) activity during -200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1500ms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relative stimulus onset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8593" y="44388"/>
            <a:ext cx="8715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alpha-band channel response across time for all twelve orientations in part 01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7"/>
          <a:stretch/>
        </p:blipFill>
        <p:spPr>
          <a:xfrm>
            <a:off x="228983" y="782068"/>
            <a:ext cx="6274452" cy="257142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40"/>
          <a:stretch/>
        </p:blipFill>
        <p:spPr>
          <a:xfrm>
            <a:off x="324427" y="3795353"/>
            <a:ext cx="6278350" cy="2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60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3" t="4271" r="6444" b="5761"/>
          <a:stretch/>
        </p:blipFill>
        <p:spPr>
          <a:xfrm>
            <a:off x="958788" y="292963"/>
            <a:ext cx="4270160" cy="616998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7" t="4271" r="7012" b="5761"/>
          <a:stretch/>
        </p:blipFill>
        <p:spPr>
          <a:xfrm>
            <a:off x="5228948" y="292963"/>
            <a:ext cx="4172505" cy="616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7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4" t="3624" r="8907" b="5555"/>
          <a:stretch/>
        </p:blipFill>
        <p:spPr>
          <a:xfrm>
            <a:off x="1260629" y="0"/>
            <a:ext cx="92359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312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3" t="4334" r="8908" b="5233"/>
          <a:stretch/>
        </p:blipFill>
        <p:spPr>
          <a:xfrm>
            <a:off x="1154099" y="71019"/>
            <a:ext cx="9140166" cy="678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976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95" y="600186"/>
            <a:ext cx="5333333" cy="400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028" y="600186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240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2761" y="319596"/>
            <a:ext cx="509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generalization in part 01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Orientation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61" y="1000376"/>
            <a:ext cx="5333333" cy="400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094" y="1000376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16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2761" y="319596"/>
            <a:ext cx="509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generalization in part 01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6" y="1386138"/>
            <a:ext cx="5333333" cy="400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329" y="1386138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14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26"/>
          <p:cNvPicPr>
            <a:picLocks noChangeAspect="1"/>
          </p:cNvPicPr>
          <p:nvPr/>
        </p:nvPicPr>
        <p:blipFill rotWithShape="1">
          <a:blip r:embed="rId2"/>
          <a:srcRect b="38619"/>
          <a:stretch/>
        </p:blipFill>
        <p:spPr>
          <a:xfrm>
            <a:off x="201175" y="1007359"/>
            <a:ext cx="10955462" cy="1691451"/>
          </a:xfrm>
          <a:prstGeom prst="rect">
            <a:avLst/>
          </a:prstGeom>
        </p:spPr>
      </p:pic>
      <p:sp>
        <p:nvSpPr>
          <p:cNvPr id="128" name="文本框 127"/>
          <p:cNvSpPr txBox="1"/>
          <p:nvPr/>
        </p:nvSpPr>
        <p:spPr>
          <a:xfrm>
            <a:off x="201175" y="345438"/>
            <a:ext cx="366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procedure (Part 2):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506611" y="3336853"/>
            <a:ext cx="88394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Orientation (12 types) : 15°, 45°, 75°, 105°, 135°, 165°, 195°, 225°, 255°, 285°, 315°, 345°;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 (3 types) : Red, Blue, Green;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 per trial ~= 5 s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Trial number = 144(3 Blocks)</a:t>
            </a:r>
          </a:p>
        </p:txBody>
      </p:sp>
    </p:spTree>
    <p:extLst>
      <p:ext uri="{BB962C8B-B14F-4D97-AF65-F5344CB8AC3E}">
        <p14:creationId xmlns:p14="http://schemas.microsoft.com/office/powerpoint/2010/main" val="2447801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5925" y="5220071"/>
            <a:ext cx="7972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decoder trained in part 01 to predict presentation of item 01 in delay 01 (part 02)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9697" y="195309"/>
            <a:ext cx="476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generalization in delay 01 (part 02)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33" y="892356"/>
            <a:ext cx="5333333" cy="400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566" y="892356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21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19906</TotalTime>
  <Words>1266</Words>
  <Application>Microsoft Office PowerPoint</Application>
  <PresentationFormat>宽屏</PresentationFormat>
  <Paragraphs>90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JXJ</dc:creator>
  <cp:lastModifiedBy>liweiming1122@outlook.com</cp:lastModifiedBy>
  <cp:revision>112</cp:revision>
  <dcterms:created xsi:type="dcterms:W3CDTF">2019-07-12T02:02:56Z</dcterms:created>
  <dcterms:modified xsi:type="dcterms:W3CDTF">2021-11-29T15:00:06Z</dcterms:modified>
</cp:coreProperties>
</file>