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</p:sldMasterIdLst>
  <p:notesMasterIdLst>
    <p:notesMasterId r:id="rId42"/>
  </p:notesMasterIdLst>
  <p:sldIdLst>
    <p:sldId id="256" r:id="rId4"/>
    <p:sldId id="311" r:id="rId5"/>
    <p:sldId id="263" r:id="rId6"/>
    <p:sldId id="276" r:id="rId7"/>
    <p:sldId id="312" r:id="rId8"/>
    <p:sldId id="313" r:id="rId9"/>
    <p:sldId id="314" r:id="rId10"/>
    <p:sldId id="417" r:id="rId11"/>
    <p:sldId id="418" r:id="rId12"/>
    <p:sldId id="419" r:id="rId13"/>
    <p:sldId id="315" r:id="rId14"/>
    <p:sldId id="420" r:id="rId15"/>
    <p:sldId id="421" r:id="rId16"/>
    <p:sldId id="422" r:id="rId17"/>
    <p:sldId id="423" r:id="rId18"/>
    <p:sldId id="424" r:id="rId19"/>
    <p:sldId id="425" r:id="rId20"/>
    <p:sldId id="264" r:id="rId21"/>
    <p:sldId id="290" r:id="rId22"/>
    <p:sldId id="428" r:id="rId23"/>
    <p:sldId id="429" r:id="rId24"/>
    <p:sldId id="445" r:id="rId25"/>
    <p:sldId id="430" r:id="rId26"/>
    <p:sldId id="441" r:id="rId27"/>
    <p:sldId id="442" r:id="rId28"/>
    <p:sldId id="443" r:id="rId29"/>
    <p:sldId id="431" r:id="rId30"/>
    <p:sldId id="444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3685"/>
  </p:normalViewPr>
  <p:slideViewPr>
    <p:cSldViewPr>
      <p:cViewPr varScale="1">
        <p:scale>
          <a:sx n="86" d="100"/>
          <a:sy n="86" d="100"/>
        </p:scale>
        <p:origin x="12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6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F0F02C8-2237-5540-AFC8-8F1AD8227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BBD55A-E40C-9440-A121-7B8A880980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3F79278-9E88-5F4E-BC2F-0F4800615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1F48FF0-18B5-1346-B48A-CA9D3A446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\nabla \times (\frac{D}{Dt} \vec V_h) = \nabla \times (-f \hat k \times \vec V_h) - \nabla \times (\nabla_p \Phi)</a:t>
            </a:r>
          </a:p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9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FD3D0A89-E3E0-5D4A-B9A5-FD93B7E7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8DC47-3A49-AF4C-B388-C756EC305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7FBA9FA-CF56-7E44-9D57-6584FA71C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33E490C-07FE-BA42-B08C-C4BE3E3E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601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7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59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1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8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0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345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8BBBB2-C3BC-C14D-8B2A-051F4388C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E67EE2-6141-E54A-AD0F-AB44E98A1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D1C034-087D-084B-BBF8-3E195EE6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E19CC03-1020-D24B-9A4C-6A4886BB6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769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D2F64-D734-1E42-B1A3-7B8C01A22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141F2-8509-2B49-8C91-6F6805CEE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4ADA5-7B59-AD4F-A4A2-1D4BB23C12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D9ECA8B3-6AA7-9547-BE3C-38ED9699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90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945ECDA-7BEC-A241-ADFB-9215946AE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59C19F4-DF21-324D-89AC-96CC35E4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D84CFC-9474-F949-BB9F-D5295E4451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DCA7E6-5BA6-D64E-94FF-102405BEAB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57A112-41F9-3F4A-ADDE-363D653845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fld id="{9255A7E7-BBE6-B24B-B29A-9170FFB87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7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/>
              <a:t>Warm-core vs. cool-core vortices</a:t>
            </a:r>
            <a:br>
              <a:rPr lang="en-US" dirty="0"/>
            </a:br>
            <a:r>
              <a:rPr lang="en-US" sz="2800" dirty="0"/>
              <a:t>Combining the prior concepts of: </a:t>
            </a:r>
            <a:br>
              <a:rPr lang="en-US" sz="2800" dirty="0"/>
            </a:br>
            <a:r>
              <a:rPr lang="en-US" sz="2800" dirty="0"/>
              <a:t>thermal wind and vorticity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Background first</a:t>
            </a:r>
            <a:r>
              <a:rPr lang="en-US"/>
              <a:t>, then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Assignment: </a:t>
            </a:r>
            <a:r>
              <a:rPr lang="en-US">
                <a:solidFill>
                  <a:srgbClr val="FF0000"/>
                </a:solidFill>
              </a:rPr>
              <a:t>slides 22-38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 561, fall 2019</a:t>
            </a:r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view emphasizes </a:t>
            </a:r>
            <a:r>
              <a:rPr lang="en-US" i="1" dirty="0">
                <a:solidFill>
                  <a:srgbClr val="C00000"/>
                </a:solidFill>
              </a:rPr>
              <a:t>vortices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vorticity, we just need vorticity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induced wind drops like 1/distance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vorticity itself is advected by wind like a tracer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plus complications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advection of </a:t>
            </a:r>
            <a:r>
              <a:rPr lang="en-US" i="1" dirty="0">
                <a:solidFill>
                  <a:schemeClr val="bg2"/>
                </a:solidFill>
              </a:rPr>
              <a:t>planetary vorticity f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Rossby waves</a:t>
            </a:r>
          </a:p>
          <a:p>
            <a:pPr lvl="3"/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divergence term can be rolled up into </a:t>
            </a:r>
            <a:r>
              <a:rPr lang="en-US" i="1" dirty="0">
                <a:solidFill>
                  <a:schemeClr val="bg2"/>
                </a:solidFill>
                <a:sym typeface="Wingdings" pitchFamily="2" charset="2"/>
              </a:rPr>
              <a:t>potential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vorticity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31CA9-8BDD-834D-873A-D13E766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57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8929-E2D1-7E41-BF09-4111CDA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 what’s the TWB structure of a vortex?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DCF5-C2FB-6446-A59D-2352A14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this case, one near the tropopause (like the jet stream) </a:t>
            </a:r>
          </a:p>
        </p:txBody>
      </p:sp>
    </p:spTree>
    <p:extLst>
      <p:ext uri="{BB962C8B-B14F-4D97-AF65-F5344CB8AC3E}">
        <p14:creationId xmlns:p14="http://schemas.microsoft.com/office/powerpoint/2010/main" val="172883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only half the story of a vortex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4191000" y="1219200"/>
            <a:ext cx="4953000" cy="5165558"/>
            <a:chOff x="366218" y="1235242"/>
            <a:chExt cx="8244382" cy="51655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02807F-281C-7343-89A5-0B106EF2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61"/>
            <a:stretch/>
          </p:blipFill>
          <p:spPr>
            <a:xfrm>
              <a:off x="381000" y="1235242"/>
              <a:ext cx="8229600" cy="5165558"/>
            </a:xfrm>
            <a:prstGeom prst="rect">
              <a:avLst/>
            </a:prstGeom>
          </p:spPr>
        </p:pic>
        <p:sp>
          <p:nvSpPr>
            <p:cNvPr id="1453060" name="Line 4"/>
            <p:cNvSpPr>
              <a:spLocks noChangeShapeType="1"/>
            </p:cNvSpPr>
            <p:nvPr/>
          </p:nvSpPr>
          <p:spPr bwMode="auto">
            <a:xfrm>
              <a:off x="609600" y="6333704"/>
              <a:ext cx="7620000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366218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1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5038883" y="1315752"/>
            <a:ext cx="4257517" cy="4347565"/>
            <a:chOff x="1371464" y="1331794"/>
            <a:chExt cx="7086736" cy="4347565"/>
          </a:xfrm>
        </p:grpSpPr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1371464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917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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-152400" y="1371600"/>
            <a:ext cx="4952559" cy="4304343"/>
            <a:chOff x="112544" y="1255594"/>
            <a:chExt cx="8243649" cy="4304343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827" y="46083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63546EC-D89F-A045-BD32-C3DB920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4608394"/>
              <a:ext cx="3755407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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501" y="13317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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  <a:sym typeface="Wingdings" pitchFamily="2" charset="2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67E65B8-B045-444F-8742-7FBE84D9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1255594"/>
              <a:ext cx="3550692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</a:t>
              </a: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2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core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core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9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EA1BB-3783-4C40-BC25-A64659A8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152400" y="1203158"/>
            <a:ext cx="8458200" cy="5350042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 whole vortex (two jets)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3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16C6B0-5275-4546-87A7-42752B1CFE72}"/>
              </a:ext>
            </a:extLst>
          </p:cNvPr>
          <p:cNvSpPr/>
          <p:nvPr/>
        </p:nvSpPr>
        <p:spPr bwMode="auto">
          <a:xfrm>
            <a:off x="2590800" y="2057400"/>
            <a:ext cx="4419600" cy="2667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Cyclonic Vortex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0" y="0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Red is positive vorticity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0"/>
            <a:ext cx="5811562" cy="5234369"/>
            <a:chOff x="1981200" y="950794"/>
            <a:chExt cx="9673484" cy="52343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013" y="3617794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cooler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warmer</a:t>
              </a: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than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400" b="1" i="0" u="none" strike="noStrike" kern="1200" cap="none" spc="0" normalizeH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above the cyclone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6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Generalization: </a:t>
            </a:r>
            <a:r>
              <a:rPr lang="en-US" i="1" dirty="0"/>
              <a:t>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will see that </a:t>
            </a:r>
            <a:r>
              <a:rPr lang="en-US" dirty="0">
                <a:solidFill>
                  <a:srgbClr val="008000"/>
                </a:solidFill>
              </a:rPr>
              <a:t>every </a:t>
            </a:r>
            <a:r>
              <a:rPr lang="en-US" b="1" dirty="0">
                <a:solidFill>
                  <a:srgbClr val="008000"/>
                </a:solidFill>
              </a:rPr>
              <a:t>cyclonic</a:t>
            </a:r>
            <a:r>
              <a:rPr lang="en-US" dirty="0">
                <a:solidFill>
                  <a:srgbClr val="008000"/>
                </a:solidFill>
              </a:rPr>
              <a:t> vortex obeying vertical (hydrostatic) and horizontal (geostrophic or other) balance looks similar to this</a:t>
            </a:r>
            <a:r>
              <a:rPr lang="en-US" dirty="0"/>
              <a:t> (maybe stretched or shrunk):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5133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9130" y="3810000"/>
            <a:ext cx="2971800" cy="1371600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&gt; 0</a:t>
            </a:r>
          </a:p>
        </p:txBody>
      </p:sp>
    </p:spTree>
    <p:extLst>
      <p:ext uri="{BB962C8B-B14F-4D97-AF65-F5344CB8AC3E}">
        <p14:creationId xmlns:p14="http://schemas.microsoft.com/office/powerpoint/2010/main" val="398752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Balanced anticyclones exist too...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the opposite of a cyclone...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718300" cy="35055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3352800"/>
            <a:ext cx="26670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PV &lt; 0</a:t>
            </a:r>
          </a:p>
        </p:txBody>
      </p:sp>
    </p:spTree>
    <p:extLst>
      <p:ext uri="{BB962C8B-B14F-4D97-AF65-F5344CB8AC3E}">
        <p14:creationId xmlns:p14="http://schemas.microsoft.com/office/powerpoint/2010/main" val="30721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F9F-4890-FC44-BD0E-24BFE56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C09-7C28-B34D-8B7C-267485CF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thermal wind lab, you learned about how </a:t>
            </a:r>
            <a:r>
              <a:rPr lang="en-US" i="1" dirty="0"/>
              <a:t>the slope of pressure surfaces (indicating the PGF</a:t>
            </a:r>
            <a:r>
              <a:rPr lang="en-US" dirty="0"/>
              <a:t>) balances the Coriolis force in geostrophic flow</a:t>
            </a:r>
          </a:p>
          <a:p>
            <a:r>
              <a:rPr lang="en-US" dirty="0"/>
              <a:t>You also learned how </a:t>
            </a:r>
            <a:r>
              <a:rPr lang="en-US" i="1" dirty="0"/>
              <a:t>thickness</a:t>
            </a:r>
            <a:r>
              <a:rPr lang="en-US" dirty="0"/>
              <a:t> (between pressure surfaces) is proportional to T </a:t>
            </a:r>
          </a:p>
          <a:p>
            <a:endParaRPr lang="en-US" dirty="0"/>
          </a:p>
          <a:p>
            <a:r>
              <a:rPr lang="en-US" dirty="0"/>
              <a:t>This gave you a 3D view of T around wind jets. </a:t>
            </a:r>
          </a:p>
          <a:p>
            <a:endParaRPr lang="en-US" dirty="0"/>
          </a:p>
          <a:p>
            <a:r>
              <a:rPr lang="en-US" dirty="0"/>
              <a:t>But wind always blows in circuits (circulations),  so it is often more useful to think of </a:t>
            </a:r>
            <a:r>
              <a:rPr lang="en-US" i="1" dirty="0"/>
              <a:t>vortices</a:t>
            </a:r>
            <a:r>
              <a:rPr lang="en-US" dirty="0"/>
              <a:t> (with vorticity as the budget equation) as the fundament of flow. </a:t>
            </a:r>
          </a:p>
          <a:p>
            <a:r>
              <a:rPr lang="en-US" dirty="0"/>
              <a:t>Then T is understood in terms of warm and cool </a:t>
            </a:r>
            <a:r>
              <a:rPr lang="en-US" i="1" dirty="0"/>
              <a:t>cores.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998-DD98-4A4C-BEF9-F03C252E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Vorticity (or PV) blobs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3222-96AC-004E-BDAA-67159344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Where do they come from? </a:t>
            </a:r>
          </a:p>
          <a:p>
            <a:r>
              <a:rPr lang="en-US" dirty="0">
                <a:solidFill>
                  <a:srgbClr val="FF0000"/>
                </a:solidFill>
              </a:rPr>
              <a:t>How do they interact?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(this we studied, in the horizontal plane)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Do they get destroyed?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(Soon: tackling the complications)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F91AC-EC76-2643-8402-1E3D2D84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83300"/>
            <a:ext cx="55753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6692-A1E2-004F-8CC9-ECC68945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61259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A0C61-06D8-AB4C-9B5F-EF69852A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143000"/>
            <a:ext cx="159385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84F8ED-B3A3-8443-890D-116B15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5321300"/>
            <a:ext cx="46990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3A5-71E0-DE45-8C0B-26B6F11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3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0070C0"/>
                </a:solidFill>
              </a:rPr>
              <a:t>cool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C00000"/>
                </a:solidFill>
              </a:rPr>
              <a:t>warm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2DD8-3774-9D4A-9726-AE0702B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06700"/>
            <a:ext cx="4953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51A98-C851-B144-BA39-A05902D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Since our main weather concern is in the </a:t>
            </a:r>
            <a:r>
              <a:rPr lang="en-US" i="1" dirty="0">
                <a:solidFill>
                  <a:schemeClr val="bg2"/>
                </a:solidFill>
              </a:rPr>
              <a:t>lower troposphere</a:t>
            </a:r>
            <a:r>
              <a:rPr lang="en-US" dirty="0">
                <a:solidFill>
                  <a:schemeClr val="bg2"/>
                </a:solidFill>
              </a:rPr>
              <a:t> (where water is),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EFC39-09EE-944F-8217-6CAE88CF34D0}"/>
              </a:ext>
            </a:extLst>
          </p:cNvPr>
          <p:cNvCxnSpPr/>
          <p:nvPr/>
        </p:nvCxnSpPr>
        <p:spPr bwMode="auto">
          <a:xfrm flipH="1" flipV="1">
            <a:off x="2362200" y="44069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8207-E612-4845-B454-28D2C53DA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44831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A3C08D-C825-B74C-859C-B2866AB7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1000" y="4178300"/>
            <a:ext cx="240921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325B0-02AF-1046-BFF4-1416B649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429000"/>
            <a:ext cx="635000" cy="599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B997-D515-9A42-BEE3-F60BBEB27B3A}"/>
              </a:ext>
            </a:extLst>
          </p:cNvPr>
          <p:cNvCxnSpPr/>
          <p:nvPr/>
        </p:nvCxnSpPr>
        <p:spPr bwMode="auto">
          <a:xfrm flipH="1" flipV="1">
            <a:off x="2247900" y="64770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5C7AE-65C0-4A4A-B03C-1E002BE61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300" y="65532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14001F-0605-874F-97F8-EC23E3C1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76700" y="6248400"/>
            <a:ext cx="240921" cy="393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95FE3-8D06-5144-B2AD-1D51F74F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486400"/>
            <a:ext cx="381000" cy="59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1E645-801E-D640-83E8-21762DD1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5486400"/>
            <a:ext cx="406400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--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Open Mapes IDV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UM ATM407…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0000_coolcore_warmcore…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Explore ALL of its displays, at ALL of its times (loop the animation). Learn to use the IDV. The Help menu has pan-zoom help on top. A mouse is a HUGE help for 3D views.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FC13-EEB7-574F-A25E-F986ED64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23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--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the following slides, make and label and explain nice clear illustrations like slides 13-17, but for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anticyclone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warm core cyclone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cool core anticyclone</a:t>
            </a:r>
          </a:p>
        </p:txBody>
      </p:sp>
    </p:spTree>
    <p:extLst>
      <p:ext uri="{BB962C8B-B14F-4D97-AF65-F5344CB8AC3E}">
        <p14:creationId xmlns:p14="http://schemas.microsoft.com/office/powerpoint/2010/main" val="99937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EF1C-ED93-8D46-92E5-5D8AD87F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819400" cy="9185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E05B1-2D78-9044-99FB-E426B18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5720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284739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887-C658-8149-9E1B-141B906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447800"/>
            <a:ext cx="3644900" cy="10715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FE2CE-295B-B440-AF3C-BC98E7AE0384}"/>
              </a:ext>
            </a:extLst>
          </p:cNvPr>
          <p:cNvSpPr txBox="1">
            <a:spLocks/>
          </p:cNvSpPr>
          <p:nvPr/>
        </p:nvSpPr>
        <p:spPr bwMode="auto">
          <a:xfrm>
            <a:off x="609600" y="2057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  <a:endParaRPr lang="en-US" sz="1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7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DA9-DDDC-C748-A72C-BDD22F02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8FCB-13DF-C84A-AC07-C674989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3" y="1371600"/>
            <a:ext cx="33872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Isentropic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Isentrope</a:t>
            </a:r>
            <a:r>
              <a:rPr lang="en-US" dirty="0">
                <a:solidFill>
                  <a:schemeClr val="bg2"/>
                </a:solidFill>
              </a:rPr>
              <a:t> contours on the cross sections above are </a:t>
            </a:r>
            <a:r>
              <a:rPr lang="en-US" i="1" dirty="0">
                <a:solidFill>
                  <a:schemeClr val="bg2"/>
                </a:solidFill>
              </a:rPr>
              <a:t>slices of isentropic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surfaces of constant entropy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or potential temperature, or dry static energy </a:t>
            </a:r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baseline="-25000" dirty="0" err="1">
                <a:solidFill>
                  <a:schemeClr val="bg2"/>
                </a:solidFill>
              </a:rPr>
              <a:t>p</a:t>
            </a:r>
            <a:r>
              <a:rPr lang="en-US" dirty="0" err="1">
                <a:solidFill>
                  <a:schemeClr val="bg2"/>
                </a:solidFill>
              </a:rPr>
              <a:t>T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dirty="0" err="1">
                <a:solidFill>
                  <a:schemeClr val="bg2"/>
                </a:solidFill>
              </a:rPr>
              <a:t>gz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</a:t>
            </a:r>
            <a:r>
              <a:rPr lang="en-US" dirty="0">
                <a:solidFill>
                  <a:srgbClr val="FF0000"/>
                </a:solidFill>
              </a:rPr>
              <a:t>learn to see isentropic surfaces</a:t>
            </a:r>
          </a:p>
          <a:p>
            <a:r>
              <a:rPr lang="en-US" dirty="0">
                <a:solidFill>
                  <a:schemeClr val="bg2"/>
                </a:solidFill>
              </a:rPr>
              <a:t>They are almost like </a:t>
            </a:r>
            <a:r>
              <a:rPr lang="en-US" i="1" dirty="0">
                <a:solidFill>
                  <a:srgbClr val="FF0000"/>
                </a:solidFill>
              </a:rPr>
              <a:t>material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because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D</a:t>
            </a:r>
            <a:r>
              <a:rPr lang="en-US" i="1" dirty="0" err="1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i="1" dirty="0">
                <a:solidFill>
                  <a:schemeClr val="bg2"/>
                </a:solidFill>
              </a:rPr>
              <a:t>/Dt = 0 </a:t>
            </a:r>
            <a:r>
              <a:rPr lang="en-US" dirty="0">
                <a:solidFill>
                  <a:schemeClr val="bg2"/>
                </a:solidFill>
              </a:rPr>
              <a:t>for adiabatic flow</a:t>
            </a:r>
          </a:p>
          <a:p>
            <a:pPr lvl="3"/>
            <a:r>
              <a:rPr lang="en-US" i="1" dirty="0">
                <a:solidFill>
                  <a:schemeClr val="bg2"/>
                </a:solidFill>
              </a:rPr>
              <a:t>(plus nonadiabatic or “diabatic” complications)</a:t>
            </a:r>
          </a:p>
          <a:p>
            <a:r>
              <a:rPr lang="en-US" dirty="0">
                <a:solidFill>
                  <a:srgbClr val="FF0000"/>
                </a:solidFill>
              </a:rPr>
              <a:t>Their vertical motion is air vertical motion</a:t>
            </a:r>
            <a:r>
              <a:rPr lang="en-US" dirty="0">
                <a:solidFill>
                  <a:schemeClr val="bg2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holy grail, for </a:t>
            </a:r>
            <a:r>
              <a:rPr lang="en-US" dirty="0" err="1">
                <a:solidFill>
                  <a:schemeClr val="bg2"/>
                </a:solidFill>
              </a:rPr>
              <a:t>clouds+rain</a:t>
            </a:r>
            <a:r>
              <a:rPr lang="en-US" dirty="0">
                <a:solidFill>
                  <a:schemeClr val="bg2"/>
                </a:solidFill>
              </a:rPr>
              <a:t> (weather)</a:t>
            </a:r>
          </a:p>
        </p:txBody>
      </p:sp>
    </p:spTree>
    <p:extLst>
      <p:ext uri="{BB962C8B-B14F-4D97-AF65-F5344CB8AC3E}">
        <p14:creationId xmlns:p14="http://schemas.microsoft.com/office/powerpoint/2010/main" val="9668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IDV Lab assignment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In the same bundle, activate (check) the display called “Theta surface, z is its color”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Adjust the value (310K, 330K, 360K) </a:t>
            </a:r>
          </a:p>
          <a:p>
            <a:r>
              <a:rPr lang="en-US" dirty="0">
                <a:solidFill>
                  <a:srgbClr val="FF0000"/>
                </a:solidFill>
              </a:rPr>
              <a:t>Use vorticity </a:t>
            </a:r>
            <a:r>
              <a:rPr lang="en-US" dirty="0" err="1">
                <a:solidFill>
                  <a:srgbClr val="FF0000"/>
                </a:solidFill>
              </a:rPr>
              <a:t>isosurfaces</a:t>
            </a:r>
            <a:r>
              <a:rPr lang="en-US" dirty="0">
                <a:solidFill>
                  <a:srgbClr val="FF0000"/>
                </a:solidFill>
              </a:rPr>
              <a:t> and cross sections in an illustrated description of its topography.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there a mean north-south slope? hint: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vorticity features (Part I) explain dimples?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vorticity features (Part I) explain peaks?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95ED-679A-C04C-9441-68349A22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33600"/>
            <a:ext cx="30099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E8519-68D8-4E4B-B14C-70B9EF33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876800"/>
            <a:ext cx="685800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Line 2"/>
          <p:cNvSpPr>
            <a:spLocks noChangeShapeType="1"/>
          </p:cNvSpPr>
          <p:nvPr/>
        </p:nvSpPr>
        <p:spPr bwMode="auto">
          <a:xfrm>
            <a:off x="609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7848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7924800" y="6152729"/>
            <a:ext cx="1066800" cy="333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1000 mb</a:t>
            </a: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2514600" y="2729551"/>
            <a:ext cx="1981200" cy="186974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7924800" y="35905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500 mb</a:t>
            </a:r>
          </a:p>
        </p:txBody>
      </p:sp>
      <p:sp>
        <p:nvSpPr>
          <p:cNvPr id="1453065" name="Text Box 9"/>
          <p:cNvSpPr txBox="1">
            <a:spLocks noChangeArrowheads="1"/>
          </p:cNvSpPr>
          <p:nvPr/>
        </p:nvSpPr>
        <p:spPr bwMode="auto">
          <a:xfrm>
            <a:off x="7924800" y="2359928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300 mb</a:t>
            </a:r>
          </a:p>
        </p:txBody>
      </p:sp>
      <p:sp>
        <p:nvSpPr>
          <p:cNvPr id="1453066" name="Text Box 10"/>
          <p:cNvSpPr txBox="1">
            <a:spLocks noChangeArrowheads="1"/>
          </p:cNvSpPr>
          <p:nvPr/>
        </p:nvSpPr>
        <p:spPr bwMode="auto">
          <a:xfrm>
            <a:off x="7924800" y="1703696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200 mb</a:t>
            </a:r>
          </a:p>
        </p:txBody>
      </p:sp>
      <p:sp>
        <p:nvSpPr>
          <p:cNvPr id="1453067" name="Text Box 11"/>
          <p:cNvSpPr txBox="1">
            <a:spLocks noChangeArrowheads="1"/>
          </p:cNvSpPr>
          <p:nvPr/>
        </p:nvSpPr>
        <p:spPr bwMode="auto">
          <a:xfrm>
            <a:off x="7911152" y="1158920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150 mb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775648" y="0"/>
            <a:ext cx="7086600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 surfaces on a z-coordinate diagram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NH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westerly jet stream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thermal wind balance</a:t>
            </a:r>
          </a:p>
        </p:txBody>
      </p:sp>
      <p:sp>
        <p:nvSpPr>
          <p:cNvPr id="1453070" name="Freeform 14"/>
          <p:cNvSpPr>
            <a:spLocks/>
          </p:cNvSpPr>
          <p:nvPr/>
        </p:nvSpPr>
        <p:spPr bwMode="auto">
          <a:xfrm>
            <a:off x="595313" y="5035129"/>
            <a:ext cx="7256462" cy="1276350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0" y="804"/>
              </a:cxn>
              <a:cxn ang="0">
                <a:pos x="4562" y="795"/>
              </a:cxn>
              <a:cxn ang="0">
                <a:pos x="4571" y="0"/>
              </a:cxn>
              <a:cxn ang="0">
                <a:pos x="4059" y="18"/>
              </a:cxn>
              <a:cxn ang="0">
                <a:pos x="3703" y="36"/>
              </a:cxn>
              <a:cxn ang="0">
                <a:pos x="2816" y="91"/>
              </a:cxn>
              <a:cxn ang="0">
                <a:pos x="2222" y="274"/>
              </a:cxn>
              <a:cxn ang="0">
                <a:pos x="1527" y="420"/>
              </a:cxn>
              <a:cxn ang="0">
                <a:pos x="777" y="429"/>
              </a:cxn>
              <a:cxn ang="0">
                <a:pos x="0" y="439"/>
              </a:cxn>
            </a:cxnLst>
            <a:rect l="0" t="0" r="r" b="b"/>
            <a:pathLst>
              <a:path w="4571" h="804">
                <a:moveTo>
                  <a:pt x="0" y="439"/>
                </a:moveTo>
                <a:lnTo>
                  <a:pt x="0" y="804"/>
                </a:lnTo>
                <a:lnTo>
                  <a:pt x="4562" y="795"/>
                </a:lnTo>
                <a:lnTo>
                  <a:pt x="4571" y="0"/>
                </a:lnTo>
                <a:lnTo>
                  <a:pt x="4059" y="18"/>
                </a:lnTo>
                <a:cubicBezTo>
                  <a:pt x="3980" y="26"/>
                  <a:pt x="3780" y="17"/>
                  <a:pt x="3703" y="36"/>
                </a:cubicBezTo>
                <a:cubicBezTo>
                  <a:pt x="3510" y="27"/>
                  <a:pt x="3200" y="27"/>
                  <a:pt x="2816" y="91"/>
                </a:cubicBezTo>
                <a:cubicBezTo>
                  <a:pt x="2531" y="141"/>
                  <a:pt x="2437" y="219"/>
                  <a:pt x="2222" y="274"/>
                </a:cubicBezTo>
                <a:cubicBezTo>
                  <a:pt x="2007" y="329"/>
                  <a:pt x="1768" y="394"/>
                  <a:pt x="1527" y="420"/>
                </a:cubicBezTo>
                <a:cubicBezTo>
                  <a:pt x="1276" y="425"/>
                  <a:pt x="1027" y="425"/>
                  <a:pt x="777" y="429"/>
                </a:cubicBezTo>
                <a:lnTo>
                  <a:pt x="0" y="439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1" name="Freeform 15"/>
          <p:cNvSpPr>
            <a:spLocks/>
          </p:cNvSpPr>
          <p:nvPr/>
        </p:nvSpPr>
        <p:spPr bwMode="auto">
          <a:xfrm>
            <a:off x="609600" y="3727029"/>
            <a:ext cx="7242175" cy="1989138"/>
          </a:xfrm>
          <a:custGeom>
            <a:avLst/>
            <a:gdLst/>
            <a:ahLst/>
            <a:cxnLst>
              <a:cxn ang="0">
                <a:pos x="0" y="881"/>
              </a:cxn>
              <a:cxn ang="0">
                <a:pos x="9" y="1253"/>
              </a:cxn>
              <a:cxn ang="0">
                <a:pos x="1463" y="1244"/>
              </a:cxn>
              <a:cxn ang="0">
                <a:pos x="2331" y="1061"/>
              </a:cxn>
              <a:cxn ang="0">
                <a:pos x="2761" y="915"/>
              </a:cxn>
              <a:cxn ang="0">
                <a:pos x="3520" y="851"/>
              </a:cxn>
              <a:cxn ang="0">
                <a:pos x="4553" y="833"/>
              </a:cxn>
              <a:cxn ang="0">
                <a:pos x="4562" y="19"/>
              </a:cxn>
              <a:cxn ang="0">
                <a:pos x="4005" y="19"/>
              </a:cxn>
              <a:cxn ang="0">
                <a:pos x="3529" y="19"/>
              </a:cxn>
              <a:cxn ang="0">
                <a:pos x="3127" y="28"/>
              </a:cxn>
              <a:cxn ang="0">
                <a:pos x="2971" y="37"/>
              </a:cxn>
              <a:cxn ang="0">
                <a:pos x="2560" y="138"/>
              </a:cxn>
              <a:cxn ang="0">
                <a:pos x="2085" y="595"/>
              </a:cxn>
              <a:cxn ang="0">
                <a:pos x="1792" y="741"/>
              </a:cxn>
              <a:cxn ang="0">
                <a:pos x="1399" y="851"/>
              </a:cxn>
              <a:cxn ang="0">
                <a:pos x="777" y="871"/>
              </a:cxn>
              <a:cxn ang="0">
                <a:pos x="0" y="881"/>
              </a:cxn>
            </a:cxnLst>
            <a:rect l="0" t="0" r="r" b="b"/>
            <a:pathLst>
              <a:path w="4562" h="1253">
                <a:moveTo>
                  <a:pt x="0" y="881"/>
                </a:moveTo>
                <a:lnTo>
                  <a:pt x="9" y="1253"/>
                </a:lnTo>
                <a:lnTo>
                  <a:pt x="1463" y="1244"/>
                </a:lnTo>
                <a:cubicBezTo>
                  <a:pt x="1850" y="1212"/>
                  <a:pt x="2115" y="1116"/>
                  <a:pt x="2331" y="1061"/>
                </a:cubicBezTo>
                <a:cubicBezTo>
                  <a:pt x="2547" y="1006"/>
                  <a:pt x="2563" y="950"/>
                  <a:pt x="2761" y="915"/>
                </a:cubicBezTo>
                <a:cubicBezTo>
                  <a:pt x="2959" y="880"/>
                  <a:pt x="3221" y="865"/>
                  <a:pt x="3520" y="851"/>
                </a:cubicBezTo>
                <a:lnTo>
                  <a:pt x="4553" y="833"/>
                </a:lnTo>
                <a:lnTo>
                  <a:pt x="4562" y="19"/>
                </a:lnTo>
                <a:lnTo>
                  <a:pt x="4005" y="19"/>
                </a:lnTo>
                <a:cubicBezTo>
                  <a:pt x="3926" y="27"/>
                  <a:pt x="3606" y="0"/>
                  <a:pt x="3529" y="19"/>
                </a:cubicBezTo>
                <a:lnTo>
                  <a:pt x="3127" y="28"/>
                </a:lnTo>
                <a:cubicBezTo>
                  <a:pt x="3054" y="30"/>
                  <a:pt x="3065" y="19"/>
                  <a:pt x="2971" y="37"/>
                </a:cubicBezTo>
                <a:cubicBezTo>
                  <a:pt x="2877" y="55"/>
                  <a:pt x="2708" y="45"/>
                  <a:pt x="2560" y="138"/>
                </a:cubicBezTo>
                <a:cubicBezTo>
                  <a:pt x="2412" y="231"/>
                  <a:pt x="2213" y="495"/>
                  <a:pt x="2085" y="595"/>
                </a:cubicBezTo>
                <a:cubicBezTo>
                  <a:pt x="1957" y="695"/>
                  <a:pt x="1906" y="698"/>
                  <a:pt x="1792" y="741"/>
                </a:cubicBezTo>
                <a:cubicBezTo>
                  <a:pt x="1678" y="784"/>
                  <a:pt x="1568" y="829"/>
                  <a:pt x="1399" y="851"/>
                </a:cubicBezTo>
                <a:cubicBezTo>
                  <a:pt x="1148" y="856"/>
                  <a:pt x="1027" y="867"/>
                  <a:pt x="777" y="871"/>
                </a:cubicBezTo>
                <a:lnTo>
                  <a:pt x="0" y="881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2" name="Text Box 16"/>
          <p:cNvSpPr txBox="1">
            <a:spLocks noChangeArrowheads="1"/>
          </p:cNvSpPr>
          <p:nvPr/>
        </p:nvSpPr>
        <p:spPr bwMode="auto">
          <a:xfrm>
            <a:off x="7924800" y="4885904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700 mb</a:t>
            </a:r>
          </a:p>
        </p:txBody>
      </p:sp>
      <p:sp>
        <p:nvSpPr>
          <p:cNvPr id="1453073" name="Freeform 17"/>
          <p:cNvSpPr>
            <a:spLocks/>
          </p:cNvSpPr>
          <p:nvPr/>
        </p:nvSpPr>
        <p:spPr bwMode="auto">
          <a:xfrm>
            <a:off x="609600" y="2509417"/>
            <a:ext cx="7242175" cy="262255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9" y="1652"/>
              </a:cxn>
              <a:cxn ang="0">
                <a:pos x="1381" y="1627"/>
              </a:cxn>
              <a:cxn ang="0">
                <a:pos x="1932" y="1455"/>
              </a:cxn>
              <a:cxn ang="0">
                <a:pos x="2222" y="1240"/>
              </a:cxn>
              <a:cxn ang="0">
                <a:pos x="2450" y="984"/>
              </a:cxn>
              <a:cxn ang="0">
                <a:pos x="2770" y="823"/>
              </a:cxn>
              <a:cxn ang="0">
                <a:pos x="3502" y="792"/>
              </a:cxn>
              <a:cxn ang="0">
                <a:pos x="4562" y="792"/>
              </a:cxn>
              <a:cxn ang="0">
                <a:pos x="4553" y="9"/>
              </a:cxn>
              <a:cxn ang="0">
                <a:pos x="4151" y="0"/>
              </a:cxn>
              <a:cxn ang="0">
                <a:pos x="3666" y="0"/>
              </a:cxn>
              <a:cxn ang="0">
                <a:pos x="2898" y="46"/>
              </a:cxn>
              <a:cxn ang="0">
                <a:pos x="2450" y="155"/>
              </a:cxn>
              <a:cxn ang="0">
                <a:pos x="2130" y="381"/>
              </a:cxn>
              <a:cxn ang="0">
                <a:pos x="1810" y="759"/>
              </a:cxn>
              <a:cxn ang="0">
                <a:pos x="1381" y="1149"/>
              </a:cxn>
              <a:cxn ang="0">
                <a:pos x="1143" y="1251"/>
              </a:cxn>
              <a:cxn ang="0">
                <a:pos x="777" y="1270"/>
              </a:cxn>
              <a:cxn ang="0">
                <a:pos x="0" y="1280"/>
              </a:cxn>
            </a:cxnLst>
            <a:rect l="0" t="0" r="r" b="b"/>
            <a:pathLst>
              <a:path w="4562" h="1652">
                <a:moveTo>
                  <a:pt x="0" y="1280"/>
                </a:moveTo>
                <a:lnTo>
                  <a:pt x="9" y="1652"/>
                </a:lnTo>
                <a:lnTo>
                  <a:pt x="1381" y="1627"/>
                </a:lnTo>
                <a:cubicBezTo>
                  <a:pt x="1701" y="1594"/>
                  <a:pt x="1792" y="1519"/>
                  <a:pt x="1932" y="1455"/>
                </a:cubicBezTo>
                <a:cubicBezTo>
                  <a:pt x="2072" y="1391"/>
                  <a:pt x="2136" y="1318"/>
                  <a:pt x="2222" y="1240"/>
                </a:cubicBezTo>
                <a:cubicBezTo>
                  <a:pt x="2308" y="1162"/>
                  <a:pt x="2359" y="1053"/>
                  <a:pt x="2450" y="984"/>
                </a:cubicBezTo>
                <a:cubicBezTo>
                  <a:pt x="2541" y="915"/>
                  <a:pt x="2595" y="855"/>
                  <a:pt x="2770" y="823"/>
                </a:cubicBezTo>
                <a:cubicBezTo>
                  <a:pt x="2945" y="791"/>
                  <a:pt x="3203" y="797"/>
                  <a:pt x="3502" y="792"/>
                </a:cubicBezTo>
                <a:lnTo>
                  <a:pt x="4562" y="792"/>
                </a:lnTo>
                <a:lnTo>
                  <a:pt x="4553" y="9"/>
                </a:lnTo>
                <a:lnTo>
                  <a:pt x="4151" y="0"/>
                </a:lnTo>
                <a:cubicBezTo>
                  <a:pt x="4072" y="8"/>
                  <a:pt x="3867" y="1"/>
                  <a:pt x="3666" y="0"/>
                </a:cubicBezTo>
                <a:lnTo>
                  <a:pt x="2898" y="46"/>
                </a:lnTo>
                <a:cubicBezTo>
                  <a:pt x="2695" y="72"/>
                  <a:pt x="2578" y="99"/>
                  <a:pt x="2450" y="155"/>
                </a:cubicBezTo>
                <a:cubicBezTo>
                  <a:pt x="2322" y="211"/>
                  <a:pt x="2237" y="280"/>
                  <a:pt x="2130" y="381"/>
                </a:cubicBezTo>
                <a:cubicBezTo>
                  <a:pt x="2023" y="482"/>
                  <a:pt x="1935" y="631"/>
                  <a:pt x="1810" y="759"/>
                </a:cubicBezTo>
                <a:cubicBezTo>
                  <a:pt x="1685" y="887"/>
                  <a:pt x="1492" y="1067"/>
                  <a:pt x="1381" y="1149"/>
                </a:cubicBezTo>
                <a:cubicBezTo>
                  <a:pt x="1265" y="1221"/>
                  <a:pt x="1244" y="1231"/>
                  <a:pt x="1143" y="1251"/>
                </a:cubicBezTo>
                <a:cubicBezTo>
                  <a:pt x="1042" y="1271"/>
                  <a:pt x="967" y="1265"/>
                  <a:pt x="777" y="1270"/>
                </a:cubicBezTo>
                <a:lnTo>
                  <a:pt x="0" y="128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4" name="Freeform 18"/>
          <p:cNvSpPr>
            <a:spLocks/>
          </p:cNvSpPr>
          <p:nvPr/>
        </p:nvSpPr>
        <p:spPr bwMode="auto">
          <a:xfrm>
            <a:off x="609600" y="1914104"/>
            <a:ext cx="7256463" cy="2635250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386" y="68"/>
              </a:cxn>
              <a:cxn ang="0">
                <a:pos x="1848" y="264"/>
              </a:cxn>
              <a:cxn ang="0">
                <a:pos x="1488" y="576"/>
              </a:cxn>
              <a:cxn ang="0">
                <a:pos x="1143" y="809"/>
              </a:cxn>
              <a:cxn ang="0">
                <a:pos x="622" y="873"/>
              </a:cxn>
              <a:cxn ang="0">
                <a:pos x="9" y="873"/>
              </a:cxn>
              <a:cxn ang="0">
                <a:pos x="0" y="1641"/>
              </a:cxn>
              <a:cxn ang="0">
                <a:pos x="512" y="1650"/>
              </a:cxn>
              <a:cxn ang="0">
                <a:pos x="996" y="1641"/>
              </a:cxn>
              <a:cxn ang="0">
                <a:pos x="1234" y="1604"/>
              </a:cxn>
              <a:cxn ang="0">
                <a:pos x="1399" y="1506"/>
              </a:cxn>
              <a:cxn ang="0">
                <a:pos x="1655" y="1284"/>
              </a:cxn>
              <a:cxn ang="0">
                <a:pos x="2004" y="900"/>
              </a:cxn>
              <a:cxn ang="0">
                <a:pos x="2121" y="757"/>
              </a:cxn>
              <a:cxn ang="0">
                <a:pos x="2316" y="594"/>
              </a:cxn>
              <a:cxn ang="0">
                <a:pos x="2598" y="474"/>
              </a:cxn>
              <a:cxn ang="0">
                <a:pos x="3127" y="397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660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45" y="20"/>
                  <a:pt x="2596" y="26"/>
                  <a:pt x="2386" y="68"/>
                </a:cubicBezTo>
                <a:cubicBezTo>
                  <a:pt x="2176" y="110"/>
                  <a:pt x="1998" y="179"/>
                  <a:pt x="1848" y="264"/>
                </a:cubicBezTo>
                <a:cubicBezTo>
                  <a:pt x="1698" y="349"/>
                  <a:pt x="1606" y="485"/>
                  <a:pt x="1488" y="576"/>
                </a:cubicBezTo>
                <a:cubicBezTo>
                  <a:pt x="1370" y="667"/>
                  <a:pt x="1287" y="760"/>
                  <a:pt x="1143" y="809"/>
                </a:cubicBezTo>
                <a:cubicBezTo>
                  <a:pt x="999" y="858"/>
                  <a:pt x="811" y="862"/>
                  <a:pt x="622" y="873"/>
                </a:cubicBezTo>
                <a:lnTo>
                  <a:pt x="9" y="873"/>
                </a:lnTo>
                <a:lnTo>
                  <a:pt x="0" y="1641"/>
                </a:lnTo>
                <a:lnTo>
                  <a:pt x="512" y="1650"/>
                </a:lnTo>
                <a:cubicBezTo>
                  <a:pt x="591" y="1642"/>
                  <a:pt x="919" y="1660"/>
                  <a:pt x="996" y="1641"/>
                </a:cubicBezTo>
                <a:cubicBezTo>
                  <a:pt x="1112" y="1627"/>
                  <a:pt x="1162" y="1627"/>
                  <a:pt x="1234" y="1604"/>
                </a:cubicBezTo>
                <a:cubicBezTo>
                  <a:pt x="1301" y="1582"/>
                  <a:pt x="1329" y="1559"/>
                  <a:pt x="1399" y="1506"/>
                </a:cubicBezTo>
                <a:cubicBezTo>
                  <a:pt x="1472" y="1504"/>
                  <a:pt x="1552" y="1383"/>
                  <a:pt x="1655" y="1284"/>
                </a:cubicBezTo>
                <a:cubicBezTo>
                  <a:pt x="1756" y="1183"/>
                  <a:pt x="1926" y="988"/>
                  <a:pt x="2004" y="900"/>
                </a:cubicBezTo>
                <a:cubicBezTo>
                  <a:pt x="2082" y="812"/>
                  <a:pt x="2069" y="808"/>
                  <a:pt x="2121" y="757"/>
                </a:cubicBezTo>
                <a:cubicBezTo>
                  <a:pt x="2173" y="706"/>
                  <a:pt x="2237" y="641"/>
                  <a:pt x="2316" y="594"/>
                </a:cubicBezTo>
                <a:cubicBezTo>
                  <a:pt x="2395" y="547"/>
                  <a:pt x="2463" y="507"/>
                  <a:pt x="2598" y="474"/>
                </a:cubicBezTo>
                <a:cubicBezTo>
                  <a:pt x="2733" y="441"/>
                  <a:pt x="2928" y="412"/>
                  <a:pt x="3127" y="397"/>
                </a:cubicBezTo>
                <a:cubicBezTo>
                  <a:pt x="3378" y="392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5" name="Freeform 19"/>
          <p:cNvSpPr>
            <a:spLocks/>
          </p:cNvSpPr>
          <p:nvPr/>
        </p:nvSpPr>
        <p:spPr bwMode="auto">
          <a:xfrm>
            <a:off x="609600" y="1304504"/>
            <a:ext cx="7256463" cy="1989138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203" y="77"/>
              </a:cxn>
              <a:cxn ang="0">
                <a:pos x="1728" y="196"/>
              </a:cxn>
              <a:cxn ang="0">
                <a:pos x="1015" y="361"/>
              </a:cxn>
              <a:cxn ang="0">
                <a:pos x="0" y="361"/>
              </a:cxn>
              <a:cxn ang="0">
                <a:pos x="0" y="1247"/>
              </a:cxn>
              <a:cxn ang="0">
                <a:pos x="466" y="1247"/>
              </a:cxn>
              <a:cxn ang="0">
                <a:pos x="1042" y="1234"/>
              </a:cxn>
              <a:cxn ang="0">
                <a:pos x="1272" y="1128"/>
              </a:cxn>
              <a:cxn ang="0">
                <a:pos x="1618" y="854"/>
              </a:cxn>
              <a:cxn ang="0">
                <a:pos x="1819" y="671"/>
              </a:cxn>
              <a:cxn ang="0">
                <a:pos x="2167" y="507"/>
              </a:cxn>
              <a:cxn ang="0">
                <a:pos x="2642" y="406"/>
              </a:cxn>
              <a:cxn ang="0">
                <a:pos x="3172" y="402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253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15" y="22"/>
                  <a:pt x="2433" y="46"/>
                  <a:pt x="2203" y="77"/>
                </a:cubicBezTo>
                <a:cubicBezTo>
                  <a:pt x="1973" y="108"/>
                  <a:pt x="1926" y="149"/>
                  <a:pt x="1728" y="196"/>
                </a:cubicBezTo>
                <a:cubicBezTo>
                  <a:pt x="1530" y="243"/>
                  <a:pt x="1303" y="333"/>
                  <a:pt x="1015" y="361"/>
                </a:cubicBezTo>
                <a:lnTo>
                  <a:pt x="0" y="361"/>
                </a:lnTo>
                <a:lnTo>
                  <a:pt x="0" y="1247"/>
                </a:lnTo>
                <a:lnTo>
                  <a:pt x="466" y="1247"/>
                </a:lnTo>
                <a:cubicBezTo>
                  <a:pt x="545" y="1239"/>
                  <a:pt x="965" y="1253"/>
                  <a:pt x="1042" y="1234"/>
                </a:cubicBezTo>
                <a:lnTo>
                  <a:pt x="1272" y="1128"/>
                </a:lnTo>
                <a:cubicBezTo>
                  <a:pt x="1345" y="1126"/>
                  <a:pt x="1527" y="930"/>
                  <a:pt x="1618" y="854"/>
                </a:cubicBezTo>
                <a:cubicBezTo>
                  <a:pt x="1709" y="778"/>
                  <a:pt x="1728" y="729"/>
                  <a:pt x="1819" y="671"/>
                </a:cubicBezTo>
                <a:cubicBezTo>
                  <a:pt x="1910" y="613"/>
                  <a:pt x="2030" y="551"/>
                  <a:pt x="2167" y="507"/>
                </a:cubicBezTo>
                <a:cubicBezTo>
                  <a:pt x="2304" y="463"/>
                  <a:pt x="2475" y="423"/>
                  <a:pt x="2642" y="406"/>
                </a:cubicBezTo>
                <a:cubicBezTo>
                  <a:pt x="2809" y="389"/>
                  <a:pt x="2980" y="406"/>
                  <a:pt x="3172" y="402"/>
                </a:cubicBezTo>
                <a:cubicBezTo>
                  <a:pt x="3423" y="397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680" y="4716445"/>
            <a:ext cx="375540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2" y="1331794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D3E9-A56F-5C45-B791-A95EDDDD9D52}"/>
              </a:ext>
            </a:extLst>
          </p:cNvPr>
          <p:cNvSpPr txBox="1"/>
          <p:nvPr/>
        </p:nvSpPr>
        <p:spPr>
          <a:xfrm rot="16200000">
            <a:off x="-23245" y="72130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A32-30D8-D544-9AE6-B0205CC6ED49}"/>
              </a:ext>
            </a:extLst>
          </p:cNvPr>
          <p:cNvSpPr txBox="1"/>
          <p:nvPr/>
        </p:nvSpPr>
        <p:spPr>
          <a:xfrm>
            <a:off x="109183" y="1064526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ademy Engraved LET Plain" panose="02000000000000000000" pitchFamily="2" charset="0"/>
                <a:ea typeface="+mn-ea"/>
                <a:cs typeface="+mn-cs"/>
              </a:rPr>
              <a:t>z</a:t>
            </a:r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57C7896D-4739-1044-92DC-6E0143FE5412}"/>
              </a:ext>
            </a:extLst>
          </p:cNvPr>
          <p:cNvSpPr/>
          <p:nvPr/>
        </p:nvSpPr>
        <p:spPr bwMode="auto">
          <a:xfrm>
            <a:off x="2524837" y="2674961"/>
            <a:ext cx="2019869" cy="1978926"/>
          </a:xfrm>
          <a:prstGeom prst="flowChartSummingJunction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Jet stream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into page 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D016ABB-F548-EF4D-A165-0EF7BDFD83E7}"/>
              </a:ext>
            </a:extLst>
          </p:cNvPr>
          <p:cNvSpPr/>
          <p:nvPr/>
        </p:nvSpPr>
        <p:spPr bwMode="auto">
          <a:xfrm>
            <a:off x="3616651" y="3289109"/>
            <a:ext cx="2361063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Coriolis force to R</a:t>
            </a:r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F8C13FC8-4A04-0F43-AE88-2B73F3F6FB97}"/>
              </a:ext>
            </a:extLst>
          </p:cNvPr>
          <p:cNvSpPr/>
          <p:nvPr/>
        </p:nvSpPr>
        <p:spPr bwMode="auto">
          <a:xfrm flipH="1">
            <a:off x="1173706" y="3264088"/>
            <a:ext cx="2267799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PGF is “downhill”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16497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310K 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2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330K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9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360K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3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7ECD-A5EF-894C-865E-6A5CBEE9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the Print facility of </a:t>
            </a:r>
            <a:r>
              <a:rPr lang="en-US" dirty="0" err="1">
                <a:solidFill>
                  <a:srgbClr val="FF0000"/>
                </a:solidFill>
              </a:rPr>
              <a:t>Powerpoint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C339-C554-CA42-9837-F732536D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put a PDF of this into your class 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 repository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so we can look them over in class</a:t>
            </a:r>
          </a:p>
        </p:txBody>
      </p:sp>
    </p:spTree>
    <p:extLst>
      <p:ext uri="{BB962C8B-B14F-4D97-AF65-F5344CB8AC3E}">
        <p14:creationId xmlns:p14="http://schemas.microsoft.com/office/powerpoint/2010/main" val="407867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2807F-281C-7343-89A5-0B106EF2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/>
          <a:stretch/>
        </p:blipFill>
        <p:spPr>
          <a:xfrm>
            <a:off x="381000" y="1235242"/>
            <a:ext cx="8229600" cy="5165558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T(K):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44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B5B3-4751-5C43-9ADE-DE3075C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2100" cy="4978400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4" y="0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contours of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</a:rPr>
              <a:t>q(K)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it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creases with height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(plus the horizontal gradients due to TWB)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18" y="4727816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small thickness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cooler, compared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5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same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) layers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 are thicker: warmer than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1" y="1481923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big thickness of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layers: warm compared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7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thinner mass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D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layers,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cooler compared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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3" y="63112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39" y="639633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7046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OK, suppose we want to think in those terms. </a:t>
            </a:r>
          </a:p>
          <a:p>
            <a:r>
              <a:rPr lang="en-US" dirty="0">
                <a:solidFill>
                  <a:schemeClr val="bg2"/>
                </a:solidFill>
              </a:rPr>
              <a:t>What is a jet made of? </a:t>
            </a:r>
          </a:p>
          <a:p>
            <a:pPr lvl="1"/>
            <a:r>
              <a:rPr lang="en-US" i="1" dirty="0">
                <a:solidFill>
                  <a:schemeClr val="bg2"/>
                </a:solidFill>
              </a:rPr>
              <a:t>momentum, or ½ its square KE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per unit mass</a:t>
            </a:r>
          </a:p>
          <a:p>
            <a:r>
              <a:rPr lang="en-US" dirty="0">
                <a:solidFill>
                  <a:schemeClr val="bg2"/>
                </a:solidFill>
              </a:rPr>
              <a:t>What equation governs momentum?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711D81B4-B020-E249-A1F0-320FEC2E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1828800" y="5257800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5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vector momentum </a:t>
            </a:r>
            <a:r>
              <a:rPr lang="en-US" b="1" dirty="0" err="1">
                <a:solidFill>
                  <a:schemeClr val="bg2"/>
                </a:solidFill>
              </a:rPr>
              <a:t>V</a:t>
            </a:r>
            <a:r>
              <a:rPr lang="en-US" b="1" baseline="-25000" dirty="0" err="1">
                <a:solidFill>
                  <a:schemeClr val="bg2"/>
                </a:solidFill>
              </a:rPr>
              <a:t>h</a:t>
            </a:r>
            <a:r>
              <a:rPr lang="en-US" dirty="0">
                <a:solidFill>
                  <a:schemeClr val="bg2"/>
                </a:solidFill>
              </a:rPr>
              <a:t>, need </a:t>
            </a:r>
            <a:r>
              <a:rPr lang="en-US" dirty="0">
                <a:solidFill>
                  <a:schemeClr val="bg2"/>
                </a:solidFill>
                <a:latin typeface="Symbol" pitchFamily="2" charset="2"/>
              </a:rPr>
              <a:t>F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But that drags thermo into our equation set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must</a:t>
            </a:r>
            <a:r>
              <a:rPr lang="en-US" i="1" dirty="0">
                <a:solidFill>
                  <a:schemeClr val="bg2"/>
                </a:solidFill>
              </a:rPr>
              <a:t> predict</a:t>
            </a:r>
            <a:r>
              <a:rPr lang="en-US" dirty="0">
                <a:solidFill>
                  <a:schemeClr val="bg2"/>
                </a:solidFill>
              </a:rPr>
              <a:t> T, not just guess its structure by TWB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work hard to avoid that with </a:t>
            </a:r>
            <a:r>
              <a:rPr lang="en-US" i="1" dirty="0">
                <a:solidFill>
                  <a:schemeClr val="bg2"/>
                </a:solidFill>
              </a:rPr>
              <a:t>vorticity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24FBA10F-954E-9943-BFDB-792B5867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1981200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1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387278-8F2E-9041-ADEE-945CE5A8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/>
              <a:t>Holy grail of dynamics</a:t>
            </a:r>
            <a:r>
              <a:rPr lang="en-US" sz="4000" dirty="0"/>
              <a:t>: get div &amp; </a:t>
            </a:r>
            <a:r>
              <a:rPr lang="en-US" sz="4000" dirty="0">
                <a:latin typeface="Symbol" charset="2"/>
                <a:sym typeface="Symbol" charset="2"/>
              </a:rPr>
              <a:t>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40963" name="Picture 7" descr="final">
            <a:extLst>
              <a:ext uri="{FF2B5EF4-FFF2-40B4-BE49-F238E27FC236}">
                <a16:creationId xmlns:a16="http://schemas.microsoft.com/office/drawing/2014/main" id="{2B8C7FCF-3352-3444-BDFC-8BB27656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990600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>
            <a:extLst>
              <a:ext uri="{FF2B5EF4-FFF2-40B4-BE49-F238E27FC236}">
                <a16:creationId xmlns:a16="http://schemas.microsoft.com/office/drawing/2014/main" id="{9C96A9BE-FCEA-084C-8EA8-4358D6C55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077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 pitchFamily="-84" charset="-128"/>
              </a:rPr>
              <a:t>Gotta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 pitchFamily="-84" charset="-128"/>
              </a:rPr>
              <a:t> avoid dragging thermo into this via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Symbol" charset="2"/>
                <a:ea typeface="ＭＳ Ｐゴシック" pitchFamily="-84" charset="-128"/>
                <a:sym typeface="Symbol" charset="2"/>
              </a:rPr>
              <a:t>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/>
                <a:ea typeface="ＭＳ Ｐゴシック" pitchFamily="-84" charset="-128"/>
              </a:rPr>
              <a:t>Get rid 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Symbol" charset="2"/>
                <a:ea typeface="ＭＳ Ｐゴシック" pitchFamily="-84" charset="-128"/>
                <a:sym typeface="Symbol" charset="2"/>
              </a:rPr>
              <a:t>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/>
                <a:ea typeface="ＭＳ Ｐゴシック" pitchFamily="-84" charset="-128"/>
              </a:rPr>
              <a:t>at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/>
                <a:ea typeface="ＭＳ Ｐゴシック" pitchFamily="-84" charset="-128"/>
              </a:rPr>
              <a:t>any cost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/>
                <a:ea typeface="ＭＳ Ｐゴシック" pitchFamily="-84" charset="-128"/>
              </a:rPr>
              <a:t>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/>
                <a:ea typeface="ＭＳ Ｐゴシック" pitchFamily="-84" charset="-128"/>
              </a:rPr>
              <a:t>Curl to the rescue!</a:t>
            </a:r>
          </a:p>
        </p:txBody>
      </p:sp>
      <p:pic>
        <p:nvPicPr>
          <p:cNvPr id="8211" name="Picture 19" descr="final">
            <a:extLst>
              <a:ext uri="{FF2B5EF4-FFF2-40B4-BE49-F238E27FC236}">
                <a16:creationId xmlns:a16="http://schemas.microsoft.com/office/drawing/2014/main" id="{5ADED4DB-0A5C-C246-9B50-8AED4D3A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2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AutoShape 20">
            <a:extLst>
              <a:ext uri="{FF2B5EF4-FFF2-40B4-BE49-F238E27FC236}">
                <a16:creationId xmlns:a16="http://schemas.microsoft.com/office/drawing/2014/main" id="{127606E3-8F92-664A-A48F-EB48219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1219200" cy="1143000"/>
          </a:xfrm>
          <a:custGeom>
            <a:avLst/>
            <a:gdLst>
              <a:gd name="T0" fmla="*/ 1942170529 w 21600"/>
              <a:gd name="T1" fmla="*/ 0 h 21600"/>
              <a:gd name="T2" fmla="*/ 568804891 w 21600"/>
              <a:gd name="T3" fmla="*/ 468679054 h 21600"/>
              <a:gd name="T4" fmla="*/ 0 w 21600"/>
              <a:gd name="T5" fmla="*/ 1600299219 h 21600"/>
              <a:gd name="T6" fmla="*/ 568804891 w 21600"/>
              <a:gd name="T7" fmla="*/ 2147483647 h 21600"/>
              <a:gd name="T8" fmla="*/ 1942170529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600299219 h 21600"/>
              <a:gd name="T14" fmla="*/ 2147483647 w 21600"/>
              <a:gd name="T15" fmla="*/ 4686790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1FD799E5-AAAC-0348-8A94-C86642F1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Ker-CHING!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65A9A985-CD88-AB4F-8787-2C6C936D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620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raggadocio" pitchFamily="82" charset="77"/>
                <a:ea typeface="ＭＳ Ｐゴシック" panose="020B0600070205080204" pitchFamily="34" charset="-128"/>
              </a:rPr>
              <a:t>We are Masters of the Universe with our sexy vector identities!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raggadocio" pitchFamily="82" charset="77"/>
                <a:ea typeface="ＭＳ Ｐゴシック" panose="020B0600070205080204" pitchFamily="34" charset="-128"/>
              </a:rPr>
              <a:t>The grail is in the bag!</a:t>
            </a:r>
          </a:p>
        </p:txBody>
      </p:sp>
    </p:spTree>
    <p:extLst>
      <p:ext uri="{BB962C8B-B14F-4D97-AF65-F5344CB8AC3E}">
        <p14:creationId xmlns:p14="http://schemas.microsoft.com/office/powerpoint/2010/main" val="3134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build="p" autoUpdateAnimBg="0"/>
      <p:bldP spid="821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D47FCD-E2F9-4148-AE5B-BDA1BD64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Heh heh ... did I say "any cost"... ? gulp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F7CF751C-60E0-1444-8B17-FD20074C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9144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2F2EC1FC-848F-1443-9B62-FD382BC2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9144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7D078D07-848E-0848-A922-8AAA609E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00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Wait a sec, what's this??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15197CB7-CB89-BF4F-B5AC-D166B98E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6172200"/>
            <a:ext cx="5181600" cy="5334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Can we scrape back some of these cobwebs?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7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build="p" autoUpdateAnimBg="0"/>
      <p:bldP spid="1229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1336</Words>
  <Application>Microsoft Macintosh PowerPoint</Application>
  <PresentationFormat>On-screen Show (4:3)</PresentationFormat>
  <Paragraphs>236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Academy Engraved LET Plain</vt:lpstr>
      <vt:lpstr>Arial</vt:lpstr>
      <vt:lpstr>Braggadocio</vt:lpstr>
      <vt:lpstr>Calibri</vt:lpstr>
      <vt:lpstr>Symbol</vt:lpstr>
      <vt:lpstr>Times</vt:lpstr>
      <vt:lpstr>Times New Roman</vt:lpstr>
      <vt:lpstr>Office Theme</vt:lpstr>
      <vt:lpstr>Contemporary</vt:lpstr>
      <vt:lpstr>1_Blank Presentation</vt:lpstr>
      <vt:lpstr>Warm-core vs. cool-core vortices Combining the prior concepts of:  thermal wind and vorticity  Background first, then  Assignment: slides 22-38</vt:lpstr>
      <vt:lpstr>The big idea of it</vt:lpstr>
      <vt:lpstr>PowerPoint Presentation</vt:lpstr>
      <vt:lpstr>PowerPoint Presentation</vt:lpstr>
      <vt:lpstr>PowerPoint Presentation</vt:lpstr>
      <vt:lpstr>That view emphasized jet streams as the unit of flow</vt:lpstr>
      <vt:lpstr>That view emphasized jet streams as the unit of flow</vt:lpstr>
      <vt:lpstr>Holy grail of dynamics: get div &amp; </vt:lpstr>
      <vt:lpstr>Heh heh ... did I say "any cost"... ? gulp</vt:lpstr>
      <vt:lpstr>This view emphasizes vortices as the unit of flow</vt:lpstr>
      <vt:lpstr>So what’s the TWB structure of a vortex?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Generalization: PV</vt:lpstr>
      <vt:lpstr>Balanced anticyclones exist too...</vt:lpstr>
      <vt:lpstr>Vorticity (or PV) blobs</vt:lpstr>
      <vt:lpstr>Since our main weather concern is in the lower troposphere (where water is),</vt:lpstr>
      <vt:lpstr>IDV lab assignment -- part 1</vt:lpstr>
      <vt:lpstr>IDV lab assignment -- part 1</vt:lpstr>
      <vt:lpstr>A warm core anticyclone</vt:lpstr>
      <vt:lpstr>A warm core cyclone</vt:lpstr>
      <vt:lpstr>A cool core anticyclone</vt:lpstr>
      <vt:lpstr>Isentropic surfaces</vt:lpstr>
      <vt:lpstr>IDV Lab assignment part 2</vt:lpstr>
      <vt:lpstr>Mean slope of the 310K isosurface</vt:lpstr>
      <vt:lpstr>A depression in the 310K surface Where? Describe the situation</vt:lpstr>
      <vt:lpstr>A peak on the 310K isosurface Where? Describe the situation</vt:lpstr>
      <vt:lpstr>Mean slope of the 330K isosurface</vt:lpstr>
      <vt:lpstr>A depression in the 330K surface</vt:lpstr>
      <vt:lpstr>A peak on the 330K isosurface</vt:lpstr>
      <vt:lpstr>Mean slope of the 360K isosurface</vt:lpstr>
      <vt:lpstr>A depression in the 360K surface</vt:lpstr>
      <vt:lpstr>A peak on the 360K isosurface</vt:lpstr>
      <vt:lpstr>Use the Print facility of Powerpoint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157</cp:revision>
  <dcterms:created xsi:type="dcterms:W3CDTF">2017-03-09T19:32:50Z</dcterms:created>
  <dcterms:modified xsi:type="dcterms:W3CDTF">2019-10-02T13:14:45Z</dcterms:modified>
  <cp:category/>
</cp:coreProperties>
</file>