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8" r:id="rId5"/>
    <p:sldId id="259" r:id="rId6"/>
    <p:sldId id="257" r:id="rId7"/>
    <p:sldId id="260" r:id="rId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DA6773-7F4A-49BC-A79D-4F2F1A58CC7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DA6773-7F4A-49BC-A79D-4F2F1A58CC7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DA6773-7F4A-49BC-A79D-4F2F1A58CC7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DA6773-7F4A-49BC-A79D-4F2F1A58CC7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DA6773-7F4A-49BC-A79D-4F2F1A58CC7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DA6773-7F4A-49BC-A79D-4F2F1A58CC7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DA6773-7F4A-49BC-A79D-4F2F1A58CC7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DA6773-7F4A-49BC-A79D-4F2F1A58CC7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DA6773-7F4A-49BC-A79D-4F2F1A58CC7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DA6773-7F4A-49BC-A79D-4F2F1A58CC7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DA6773-7F4A-49BC-A79D-4F2F1A58CC7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DA6773-7F4A-49BC-A79D-4F2F1A58CC7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DA6773-7F4A-49BC-A79D-4F2F1A58CC7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DA6773-7F4A-49BC-A79D-4F2F1A58CC7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DA6773-7F4A-49BC-A79D-4F2F1A58CC7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DA6773-7F4A-49BC-A79D-4F2F1A58CC7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DA6773-7F4A-49BC-A79D-4F2F1A58CC7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DA6773-7F4A-49BC-A79D-4F2F1A58CC7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DA6773-7F4A-49BC-A79D-4F2F1A58CC7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DA6773-7F4A-49BC-A79D-4F2F1A58CC7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DA6773-7F4A-49BC-A79D-4F2F1A58CC7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DA6773-7F4A-49BC-A79D-4F2F1A58CC7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DA6773-7F4A-49BC-A79D-4F2F1A58CC7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DA6773-7F4A-49BC-A79D-4F2F1A58CC7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文本框 1"/>
          <p:cNvSpPr txBox="1"/>
          <p:nvPr/>
        </p:nvSpPr>
        <p:spPr>
          <a:xfrm>
            <a:off x="539750" y="260350"/>
            <a:ext cx="7964170" cy="65544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、操作系统是什么？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l"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操作系统是管理计算机硬件与软件资源的计算机程序。操作系统需要处理如管理与配置内存、决定系统资源供需的优先次序、控制输入设备与输出设备、操作网络与管理文件系统等基本事务。操作系统也提供一个让用户与系统交互的操作界面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l"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、单道批处理系统中运行的是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Wingdings" panose="05000000000000000000" pitchFamily="2" charset="2"/>
              </a:rPr>
              <a:t>：（</a:t>
            </a:r>
            <a:r>
              <a:rPr lang="en-US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Wingdings" panose="05000000000000000000" pitchFamily="2" charset="2"/>
              </a:rPr>
              <a:t>B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Wingdings" panose="05000000000000000000" pitchFamily="2" charset="2"/>
              </a:rPr>
              <a:t>）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Wingdings" panose="05000000000000000000" pitchFamily="2" charset="2"/>
            </a:endParaRPr>
          </a:p>
          <a:p>
            <a:pPr algn="l"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Wingdings" panose="05000000000000000000" pitchFamily="2" charset="2"/>
              </a:rPr>
              <a:t>    A.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Wingdings" panose="05000000000000000000" pitchFamily="2" charset="2"/>
              </a:rPr>
              <a:t>进程      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Wingdings" panose="05000000000000000000" pitchFamily="2" charset="2"/>
              </a:rPr>
              <a:t>B.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Wingdings" panose="05000000000000000000" pitchFamily="2" charset="2"/>
              </a:rPr>
              <a:t>程序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Wingdings" panose="05000000000000000000" pitchFamily="2" charset="2"/>
            </a:endParaRPr>
          </a:p>
          <a:p>
            <a:pPr algn="l"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Wingdings" panose="05000000000000000000" pitchFamily="2" charset="2"/>
              </a:rPr>
              <a:t>3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Wingdings" panose="05000000000000000000" pitchFamily="2" charset="2"/>
              </a:rPr>
              <a:t>、多道批处理系统中运行的是：（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Wingdings" panose="05000000000000000000" pitchFamily="2" charset="2"/>
              </a:rPr>
              <a:t>A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Wingdings" panose="05000000000000000000" pitchFamily="2" charset="2"/>
              </a:rPr>
              <a:t>）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Wingdings" panose="05000000000000000000" pitchFamily="2" charset="2"/>
            </a:endParaRPr>
          </a:p>
          <a:p>
            <a:pPr algn="l"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Wingdings" panose="05000000000000000000" pitchFamily="2" charset="2"/>
              </a:rPr>
              <a:t>    A.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Wingdings" panose="05000000000000000000" pitchFamily="2" charset="2"/>
              </a:rPr>
              <a:t>进程      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Wingdings" panose="05000000000000000000" pitchFamily="2" charset="2"/>
              </a:rPr>
              <a:t>B.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Wingdings" panose="05000000000000000000" pitchFamily="2" charset="2"/>
              </a:rPr>
              <a:t>程序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Wingdings" panose="05000000000000000000" pitchFamily="2" charset="2"/>
            </a:endParaRPr>
          </a:p>
          <a:p>
            <a:pPr algn="l"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Wingdings" panose="05000000000000000000" pitchFamily="2" charset="2"/>
              </a:rPr>
              <a:t>4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Wingdings" panose="05000000000000000000" pitchFamily="2" charset="2"/>
              </a:rPr>
              <a:t>、在单处理机系统中，怎样理解并发？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Wingdings" panose="05000000000000000000" pitchFamily="2" charset="2"/>
            </a:endParaRPr>
          </a:p>
          <a:p>
            <a:pPr algn="l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Wingdings" panose="05000000000000000000" pitchFamily="2" charset="2"/>
              </a:rPr>
              <a:t>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Wingdings" panose="05000000000000000000" pitchFamily="2" charset="2"/>
              </a:rPr>
              <a:t>  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Wingdings" panose="05000000000000000000" pitchFamily="2" charset="2"/>
              </a:rPr>
              <a:t>宏观上并发，微观上串行。</a:t>
            </a:r>
            <a:endParaRPr lang="en-US" altLang="zh-CN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Wingdings" panose="05000000000000000000" pitchFamily="2" charset="2"/>
            </a:endParaRPr>
          </a:p>
          <a:p>
            <a:pPr algn="l"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Wingdings" panose="05000000000000000000" pitchFamily="2" charset="2"/>
              </a:rPr>
              <a:t>5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Wingdings" panose="05000000000000000000" pitchFamily="2" charset="2"/>
              </a:rPr>
              <a:t>、进程的组成结构三要素？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Wingdings" panose="05000000000000000000" pitchFamily="2" charset="2"/>
            </a:endParaRPr>
          </a:p>
          <a:p>
            <a:pPr algn="l"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Wingdings" panose="05000000000000000000" pitchFamily="2" charset="2"/>
              </a:rPr>
              <a:t>   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Wingdings" panose="05000000000000000000" pitchFamily="2" charset="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Wingdings" panose="05000000000000000000" pitchFamily="2" charset="2"/>
              </a:rPr>
              <a:t>）程序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Wingdings" panose="05000000000000000000" pitchFamily="2" charset="2"/>
              </a:rPr>
              <a:t>  2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Wingdings" panose="05000000000000000000" pitchFamily="2" charset="2"/>
              </a:rPr>
              <a:t>）数据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Wingdings" panose="05000000000000000000" pitchFamily="2" charset="2"/>
              </a:rPr>
              <a:t>  3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Wingdings" panose="05000000000000000000" pitchFamily="2" charset="2"/>
              </a:rPr>
              <a:t>）进程控制块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Wingdings" panose="05000000000000000000" pitchFamily="2" charset="2"/>
              </a:rPr>
              <a:t>(PCB)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Wingdings" panose="05000000000000000000" pitchFamily="2" charset="2"/>
            </a:endParaRPr>
          </a:p>
          <a:p>
            <a:pPr eaLnBrk="1" hangingPunct="1">
              <a:lnSpc>
                <a:spcPct val="150000"/>
              </a:lnSpc>
              <a:buNone/>
            </a:pP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文本框 1"/>
          <p:cNvSpPr txBox="1"/>
          <p:nvPr/>
        </p:nvSpPr>
        <p:spPr>
          <a:xfrm>
            <a:off x="467360" y="116205"/>
            <a:ext cx="7089140" cy="65544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6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、微内核架构中有三项关键技术？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algn="l" eaLnBrk="1" hangingPunct="1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  1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）采用面向对象技术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 </a:t>
            </a:r>
            <a:endParaRPr lang="en-US" altLang="zh-CN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algn="l" eaLnBrk="1" hangingPunct="1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  2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）基于客户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/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服务器模式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 </a:t>
            </a:r>
            <a:endParaRPr lang="en-US" altLang="zh-CN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algn="l" eaLnBrk="1" hangingPunct="1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  3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）应用机制与策略分离原理</a:t>
            </a:r>
            <a:endParaRPr lang="zh-CN" altLang="en-US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algn="l"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7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、进程的基本状态转换图（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7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种）？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algn="l" eaLnBrk="1" hangingPunct="1">
              <a:lnSpc>
                <a:spcPct val="150000"/>
              </a:lnSpc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algn="l" eaLnBrk="1" hangingPunct="1">
              <a:lnSpc>
                <a:spcPct val="150000"/>
              </a:lnSpc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algn="l" eaLnBrk="1" hangingPunct="1">
              <a:lnSpc>
                <a:spcPct val="150000"/>
              </a:lnSpc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algn="l" eaLnBrk="1" hangingPunct="1">
              <a:lnSpc>
                <a:spcPct val="150000"/>
              </a:lnSpc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algn="l" eaLnBrk="1" hangingPunct="1">
              <a:lnSpc>
                <a:spcPct val="150000"/>
              </a:lnSpc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algn="l" eaLnBrk="1" hangingPunct="1">
              <a:lnSpc>
                <a:spcPct val="150000"/>
              </a:lnSpc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algn="l"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8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、操作系统中的虚拟技术有哪两种？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algn="l" eaLnBrk="1" hangingPunct="1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  1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）时分复用技术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 </a:t>
            </a:r>
            <a:endParaRPr lang="en-US" altLang="zh-CN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algn="l" eaLnBrk="1" hangingPunct="1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  2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）空分复用技术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 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2512695"/>
            <a:ext cx="3843020" cy="26847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67360" y="116840"/>
            <a:ext cx="8031480" cy="65544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9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for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循环语句的程序前驱图是有向循环图吗？为什么？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algn="l"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  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不是。因为在编译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for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循环语句时是顺序执行的。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	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algn="l"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10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PCB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的核心功能是什么？（列出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项以上）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algn="l"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）作为独立运行基本单位的标志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algn="l" eaLnBrk="1" hangingPunct="1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   2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）能实现间断性运行的方式</a:t>
            </a:r>
            <a:endParaRPr lang="zh-CN" altLang="en-US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algn="l" eaLnBrk="1" hangingPunct="1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   3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提供进程管理所需要的信息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   </a:t>
            </a:r>
            <a:endParaRPr lang="en-US" altLang="zh-CN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algn="l" eaLnBrk="1" hangingPunct="1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   4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）提供进程调度所需要的信息</a:t>
            </a:r>
            <a:endParaRPr lang="zh-CN" altLang="en-US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algn="l" eaLnBrk="1" hangingPunct="1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   5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）实现与其它进程的同步与通信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algn="l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11、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PCB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是工作在内核还是用户？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内核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12、中断程序是工作在内核态还是用户态？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内核态</a:t>
            </a:r>
            <a:endParaRPr lang="zh-CN" altLang="en-US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13、用户态向内核态转换的两种形式是什么？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   1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）系统调用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 2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）中断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</a:t>
            </a:r>
            <a:endParaRPr lang="zh-CN" altLang="en-US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文本框 1"/>
          <p:cNvSpPr txBox="1"/>
          <p:nvPr/>
        </p:nvSpPr>
        <p:spPr>
          <a:xfrm>
            <a:off x="467043" y="46355"/>
            <a:ext cx="7675880" cy="51695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14、进程对内存资源的争抢会造成进程进入哪种状态？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挂起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15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阻塞状态的进程获得 I/O 或其所请求资源后会转入哪种状态？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就绪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16、内存空间不足时，哪种状态下的进程容易被挂起？（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A.阻塞       B.执行       C.就绪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17、画一下以下程序的前趋图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（如下图所示）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S1：x = a + b ；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S2：y = x + a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； S3：z = y + b ；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S4：z = z + x ；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S5：h = y + z ；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buNone/>
            </a:pP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351915" y="5220335"/>
            <a:ext cx="574040" cy="5448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03350" y="5332730"/>
            <a:ext cx="462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S1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2835910" y="5220335"/>
            <a:ext cx="574040" cy="5448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887345" y="5332730"/>
            <a:ext cx="462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S2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4376420" y="4324350"/>
            <a:ext cx="574040" cy="5448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27855" y="4436745"/>
            <a:ext cx="462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S4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4380865" y="5220335"/>
            <a:ext cx="574040" cy="5448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432300" y="5332730"/>
            <a:ext cx="462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S3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4391660" y="6164580"/>
            <a:ext cx="574040" cy="5448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444365" y="6240780"/>
            <a:ext cx="641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S5</a:t>
            </a:r>
            <a:endParaRPr lang="en-US" altLang="zh-CN"/>
          </a:p>
        </p:txBody>
      </p:sp>
      <p:cxnSp>
        <p:nvCxnSpPr>
          <p:cNvPr id="13" name="直接箭头连接符 12"/>
          <p:cNvCxnSpPr>
            <a:stCxn id="3" idx="6"/>
            <a:endCxn id="5" idx="2"/>
          </p:cNvCxnSpPr>
          <p:nvPr/>
        </p:nvCxnSpPr>
        <p:spPr>
          <a:xfrm>
            <a:off x="1925955" y="5492750"/>
            <a:ext cx="90995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347720" y="5692775"/>
            <a:ext cx="1104265" cy="584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3390900" y="5486400"/>
            <a:ext cx="1000760" cy="203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0"/>
            <a:endCxn id="7" idx="4"/>
          </p:cNvCxnSpPr>
          <p:nvPr/>
        </p:nvCxnSpPr>
        <p:spPr>
          <a:xfrm flipH="1" flipV="1">
            <a:off x="4663440" y="4869180"/>
            <a:ext cx="4445" cy="3511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4643755" y="5744845"/>
            <a:ext cx="15240" cy="452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" idx="7"/>
            <a:endCxn id="7" idx="2"/>
          </p:cNvCxnSpPr>
          <p:nvPr/>
        </p:nvCxnSpPr>
        <p:spPr>
          <a:xfrm flipV="1">
            <a:off x="1842135" y="4596765"/>
            <a:ext cx="2534285" cy="7035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文本框 1"/>
          <p:cNvSpPr txBox="1"/>
          <p:nvPr/>
        </p:nvSpPr>
        <p:spPr>
          <a:xfrm>
            <a:off x="395605" y="332740"/>
            <a:ext cx="7264400" cy="47078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18、分时系统是为了满足哪种需求而提出的？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实现分时系统需要解决的两大关键挑战是什么？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满足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交互的需求</a:t>
            </a:r>
            <a:endParaRPr lang="zh-CN" altLang="en-US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 eaLnBrk="1" hangingPunct="1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关键挑战：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）及时接收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2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）及时处理</a:t>
            </a:r>
            <a:endParaRPr lang="zh-CN" altLang="en-US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19、飞机系统是否属于OS？是哪一种？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属于；实时操作系统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20、进程阻塞和唤醒的原语是什么？挂起和激活的原语是什么？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阻塞：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block     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唤醒：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wakeup</a:t>
            </a:r>
            <a:endParaRPr lang="en-US" altLang="zh-CN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 eaLnBrk="1" hangingPunct="1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挂起：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suspend   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激活：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active</a:t>
            </a:r>
            <a:endParaRPr lang="zh-CN" altLang="en-US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eaLnBrk="1" hangingPunct="1">
              <a:lnSpc>
                <a:spcPct val="150000"/>
              </a:lnSpc>
              <a:buNone/>
            </a:pPr>
            <a:endParaRPr lang="zh-CN" altLang="en-US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1088</Words>
  <Application>WPS 演示</Application>
  <PresentationFormat>全屏显示(4:3)</PresentationFormat>
  <Paragraphs>75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Arial</vt:lpstr>
      <vt:lpstr>宋体</vt:lpstr>
      <vt:lpstr>Wingdings</vt:lpstr>
      <vt:lpstr>黑体</vt:lpstr>
      <vt:lpstr>Times New Roman</vt:lpstr>
      <vt:lpstr>微软雅黑</vt:lpstr>
      <vt:lpstr>Arial Unicode MS</vt:lpstr>
      <vt:lpstr>Calibri</vt:lpstr>
      <vt:lpstr>华光大黑二_CNKI</vt:lpstr>
      <vt:lpstr>Microsoft New Tai Lue</vt:lpstr>
      <vt:lpstr>High Tower Text</vt:lpstr>
      <vt:lpstr>Modern No. 20</vt:lpstr>
      <vt:lpstr>华光报宋_CNKI</vt:lpstr>
      <vt:lpstr>默认设计模板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sjj</dc:creator>
  <cp:lastModifiedBy>津津</cp:lastModifiedBy>
  <cp:revision>10</cp:revision>
  <dcterms:created xsi:type="dcterms:W3CDTF">2021-10-04T02:30:00Z</dcterms:created>
  <dcterms:modified xsi:type="dcterms:W3CDTF">2021-10-13T02:34:28Z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70F10DC224624E3482E04BA2F14BE714</vt:lpwstr>
  </property>
</Properties>
</file>