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0" r:id="rId3"/>
    <p:sldId id="411" r:id="rId4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随堂测验</a:t>
            </a:r>
            <a:r>
              <a:rPr lang="en-US" altLang="zh-CN"/>
              <a:t>2020/10/20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32375"/>
          </a:xfrm>
        </p:spPr>
        <p:txBody>
          <a:bodyPr>
            <a:normAutofit lnSpcReduction="20000"/>
          </a:bodyPr>
          <a:p>
            <a:r>
              <a:rPr lang="en-US" altLang="zh-CN"/>
              <a:t>1.</a:t>
            </a:r>
            <a:r>
              <a:rPr lang="zh-CN" altLang="en-US"/>
              <a:t>进程之间两种形式的制约关系是？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同步和互斥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同步机制应该遵循的规则包括哪四种？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忙则等待 空闲让进 有限等待 让权等待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整型信号量和记录型信号的区别是？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记录型信号量的数据结构中新增了一个链表结构，可以实现</a:t>
            </a:r>
            <a:r>
              <a:rPr lang="en-US" altLang="zh-CN"/>
              <a:t>“</a:t>
            </a:r>
            <a:r>
              <a:t>让权等待</a:t>
            </a:r>
            <a:r>
              <a:rPr lang="en-US" altLang="zh-CN"/>
              <a:t>”</a:t>
            </a:r>
            <a:endParaRPr lang="zh-CN" altLang="en-US"/>
          </a:p>
          <a:p>
            <a:r>
              <a:rPr lang="en-US" altLang="zh-CN"/>
              <a:t>4.AND</a:t>
            </a:r>
            <a:r>
              <a:rPr lang="zh-CN" altLang="en-US"/>
              <a:t>型信号量和记录型信号量的区别是？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AND</a:t>
            </a:r>
            <a:r>
              <a:t>型信号量需要将进程所需资源一次性全部分配，如果一项不满足，则释放全部资源，而记录型信号量是占用已分配资源，等待未分配资源，容易出现</a:t>
            </a:r>
            <a:r>
              <a:rPr lang="en-US" altLang="zh-CN"/>
              <a:t>“</a:t>
            </a:r>
            <a:r>
              <a:t>死锁</a:t>
            </a:r>
            <a:r>
              <a:rPr lang="en-US" altLang="zh-CN"/>
              <a:t>”</a:t>
            </a:r>
            <a:r>
              <a:t>。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哪一种信号量集的形式和记录</a:t>
            </a:r>
            <a:r>
              <a:rPr lang="zh-CN" altLang="en-US"/>
              <a:t>型信号量的功能一样，请写出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Swait(S,1,1);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3957955"/>
          </a:xfrm>
        </p:spPr>
        <p:txBody>
          <a:bodyPr>
            <a:normAutofit lnSpcReduction="20000"/>
          </a:bodyPr>
          <a:p>
            <a:r>
              <a:rPr lang="en-US" altLang="zh-CN"/>
              <a:t>6. wait</a:t>
            </a:r>
            <a:r>
              <a:rPr lang="zh-CN" altLang="en-US"/>
              <a:t>或</a:t>
            </a:r>
            <a:r>
              <a:rPr lang="en-US" altLang="zh-CN"/>
              <a:t>signal</a:t>
            </a:r>
            <a:r>
              <a:rPr lang="zh-CN" altLang="en-US"/>
              <a:t>操作能被中断吗？为什么？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不可以 原语</a:t>
            </a:r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管程是通过什么机制实现进程互斥的？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硬件机制 单次只允许一个进程进入管程</a:t>
            </a:r>
            <a:endParaRPr lang="zh-CN" altLang="en-US"/>
          </a:p>
          <a:p>
            <a:r>
              <a:rPr lang="en-US" altLang="zh-CN"/>
              <a:t>8. </a:t>
            </a:r>
            <a:r>
              <a:rPr lang="zh-CN" altLang="en-US"/>
              <a:t>管程中的</a:t>
            </a:r>
            <a:r>
              <a:rPr lang="en-US" altLang="zh-CN"/>
              <a:t>cwait</a:t>
            </a:r>
            <a:r>
              <a:rPr lang="zh-CN" altLang="en-US"/>
              <a:t>操作和信号量的</a:t>
            </a:r>
            <a:r>
              <a:rPr lang="en-US" altLang="zh-CN"/>
              <a:t>wait</a:t>
            </a:r>
            <a:r>
              <a:rPr lang="zh-CN" altLang="en-US"/>
              <a:t>操作有什么区别？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cwait </a:t>
            </a:r>
            <a:r>
              <a:t>只是将阻塞进程挂起在该条件对应的队列上 不像</a:t>
            </a:r>
            <a:r>
              <a:rPr lang="en-US" altLang="zh-CN"/>
              <a:t>wait</a:t>
            </a:r>
            <a:r>
              <a:t>操作</a:t>
            </a:r>
            <a:r>
              <a:t>进行资源减少计数；</a:t>
            </a:r>
            <a:endParaRPr lang="en-US" altLang="zh-CN"/>
          </a:p>
          <a:p>
            <a:r>
              <a:rPr lang="en-US" altLang="zh-CN"/>
              <a:t>9. </a:t>
            </a:r>
            <a:r>
              <a:t>现有四个进程R1、R2、W1、W2，它们共享可以存放一个数的缓冲器B。进程R1每次把来自键盘的一个数存入缓冲器B中，供进程W1输出；进程R2每次从磁盘上读一个数存放到缓冲器B中，供进程W2输出。为防止数据的丢失和重复打印，问怎样用信号量操作来协调这四个进程的并发执行</a:t>
            </a:r>
            <a:r>
              <a:rPr lang="zh-CN"/>
              <a:t>；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464945" y="5080000"/>
            <a:ext cx="408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Semaphore S=1, S1=0, S2=0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09345" y="5448300"/>
            <a:ext cx="28867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void R1{</a:t>
            </a:r>
            <a:endParaRPr lang="en-US" altLang="zh-CN" sz="1000"/>
          </a:p>
          <a:p>
            <a:r>
              <a:rPr lang="en-US" altLang="zh-CN" sz="1000"/>
              <a:t>while(1)</a:t>
            </a:r>
            <a:endParaRPr lang="en-US" altLang="zh-CN" sz="1000"/>
          </a:p>
          <a:p>
            <a:r>
              <a:rPr lang="en-US" altLang="zh-CN" sz="1000"/>
              <a:t>{     wait (S);</a:t>
            </a:r>
            <a:endParaRPr lang="en-US" altLang="zh-CN" sz="1000"/>
          </a:p>
          <a:p>
            <a:r>
              <a:rPr lang="en-US" altLang="zh-CN" sz="1000"/>
              <a:t>      </a:t>
            </a:r>
            <a:r>
              <a:rPr lang="zh-CN" altLang="en-US" sz="1000"/>
              <a:t>读数放入缓冲</a:t>
            </a:r>
            <a:r>
              <a:rPr lang="en-US" altLang="zh-CN" sz="1000"/>
              <a:t>B</a:t>
            </a:r>
            <a:r>
              <a:rPr lang="zh-CN" altLang="en-US" sz="1000"/>
              <a:t>；</a:t>
            </a:r>
            <a:endParaRPr lang="zh-CN" altLang="en-US" sz="1000"/>
          </a:p>
          <a:p>
            <a:r>
              <a:rPr lang="zh-CN" altLang="en-US" sz="1000"/>
              <a:t>      </a:t>
            </a:r>
            <a:r>
              <a:rPr lang="en-US" altLang="zh-CN" sz="1000"/>
              <a:t>signal</a:t>
            </a:r>
            <a:r>
              <a:rPr lang="zh-CN" altLang="en-US" sz="1000"/>
              <a:t>（</a:t>
            </a:r>
            <a:r>
              <a:rPr lang="en-US" altLang="zh-CN" sz="1000"/>
              <a:t>S1</a:t>
            </a:r>
            <a:r>
              <a:rPr lang="zh-CN" altLang="en-US" sz="1000"/>
              <a:t>）；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2401570" y="5448300"/>
            <a:ext cx="28867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void R2{</a:t>
            </a:r>
            <a:endParaRPr lang="en-US" altLang="zh-CN" sz="1000"/>
          </a:p>
          <a:p>
            <a:r>
              <a:rPr lang="en-US" altLang="zh-CN" sz="1000"/>
              <a:t>while(1)</a:t>
            </a:r>
            <a:endParaRPr lang="en-US" altLang="zh-CN" sz="1000"/>
          </a:p>
          <a:p>
            <a:r>
              <a:rPr lang="en-US" altLang="zh-CN" sz="1000"/>
              <a:t>{     wait (S);</a:t>
            </a:r>
            <a:endParaRPr lang="en-US" altLang="zh-CN" sz="1000"/>
          </a:p>
          <a:p>
            <a:r>
              <a:rPr lang="en-US" altLang="zh-CN" sz="1000"/>
              <a:t>      </a:t>
            </a:r>
            <a:r>
              <a:rPr lang="zh-CN" altLang="en-US" sz="1000"/>
              <a:t>读数放入缓冲</a:t>
            </a:r>
            <a:r>
              <a:rPr lang="en-US" altLang="zh-CN" sz="1000"/>
              <a:t>B</a:t>
            </a:r>
            <a:r>
              <a:rPr lang="zh-CN" altLang="en-US" sz="1000"/>
              <a:t>；</a:t>
            </a:r>
            <a:endParaRPr lang="zh-CN" altLang="en-US" sz="1000"/>
          </a:p>
          <a:p>
            <a:r>
              <a:rPr lang="zh-CN" altLang="en-US" sz="1000"/>
              <a:t>      </a:t>
            </a:r>
            <a:r>
              <a:rPr lang="en-US" altLang="zh-CN" sz="1000"/>
              <a:t>signal</a:t>
            </a:r>
            <a:r>
              <a:rPr lang="zh-CN" altLang="en-US" sz="1000"/>
              <a:t>（</a:t>
            </a:r>
            <a:r>
              <a:rPr lang="en-US" altLang="zh-CN" sz="1000"/>
              <a:t>S2</a:t>
            </a:r>
            <a:r>
              <a:rPr lang="zh-CN" altLang="en-US" sz="1000"/>
              <a:t>）；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3996055" y="5448300"/>
            <a:ext cx="28867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void W1{</a:t>
            </a:r>
            <a:endParaRPr lang="en-US" altLang="zh-CN" sz="1000"/>
          </a:p>
          <a:p>
            <a:r>
              <a:rPr lang="en-US" altLang="zh-CN" sz="1000"/>
              <a:t>while(1)</a:t>
            </a:r>
            <a:endParaRPr lang="en-US" altLang="zh-CN" sz="1000"/>
          </a:p>
          <a:p>
            <a:r>
              <a:rPr lang="en-US" altLang="zh-CN" sz="1000"/>
              <a:t>{     wait (S1);</a:t>
            </a:r>
            <a:endParaRPr lang="en-US" altLang="zh-CN" sz="1000"/>
          </a:p>
          <a:p>
            <a:r>
              <a:rPr lang="en-US" altLang="zh-CN" sz="1000"/>
              <a:t>      </a:t>
            </a:r>
            <a:r>
              <a:rPr lang="zh-CN" altLang="en-US" sz="1000"/>
              <a:t>从缓冲</a:t>
            </a:r>
            <a:r>
              <a:rPr lang="en-US" altLang="zh-CN" sz="1000"/>
              <a:t>B</a:t>
            </a:r>
            <a:r>
              <a:rPr lang="zh-CN" altLang="en-US" sz="1000"/>
              <a:t>取数输出；</a:t>
            </a:r>
            <a:endParaRPr lang="zh-CN" altLang="en-US" sz="1000"/>
          </a:p>
          <a:p>
            <a:r>
              <a:rPr lang="zh-CN" altLang="en-US" sz="1000"/>
              <a:t>      </a:t>
            </a:r>
            <a:r>
              <a:rPr lang="en-US" altLang="zh-CN" sz="1000"/>
              <a:t>signal</a:t>
            </a:r>
            <a:r>
              <a:rPr lang="zh-CN" altLang="en-US" sz="1000"/>
              <a:t>（</a:t>
            </a:r>
            <a:r>
              <a:rPr lang="en-US" altLang="zh-CN" sz="1000"/>
              <a:t>S</a:t>
            </a:r>
            <a:r>
              <a:rPr lang="zh-CN" altLang="en-US" sz="1000"/>
              <a:t>）；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5405755" y="5448300"/>
            <a:ext cx="28867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void W2{</a:t>
            </a:r>
            <a:endParaRPr lang="en-US" altLang="zh-CN" sz="1000"/>
          </a:p>
          <a:p>
            <a:r>
              <a:rPr lang="en-US" altLang="zh-CN" sz="1000"/>
              <a:t>while(1)</a:t>
            </a:r>
            <a:endParaRPr lang="en-US" altLang="zh-CN" sz="1000"/>
          </a:p>
          <a:p>
            <a:r>
              <a:rPr lang="en-US" altLang="zh-CN" sz="1000"/>
              <a:t>{     wait (S2);</a:t>
            </a:r>
            <a:endParaRPr lang="en-US" altLang="zh-CN" sz="1000"/>
          </a:p>
          <a:p>
            <a:r>
              <a:rPr lang="en-US" altLang="zh-CN" sz="1000"/>
              <a:t>      </a:t>
            </a:r>
            <a:r>
              <a:rPr lang="zh-CN" altLang="en-US" sz="1000"/>
              <a:t>从缓冲</a:t>
            </a:r>
            <a:r>
              <a:rPr lang="en-US" altLang="zh-CN" sz="1000"/>
              <a:t>B</a:t>
            </a:r>
            <a:r>
              <a:rPr lang="zh-CN" altLang="en-US" sz="1000"/>
              <a:t>取数输出；</a:t>
            </a:r>
            <a:endParaRPr lang="zh-CN" altLang="en-US" sz="1000"/>
          </a:p>
          <a:p>
            <a:r>
              <a:rPr lang="zh-CN" altLang="en-US" sz="1000"/>
              <a:t>      </a:t>
            </a:r>
            <a:r>
              <a:rPr lang="en-US" altLang="zh-CN" sz="1000"/>
              <a:t>signal</a:t>
            </a:r>
            <a:r>
              <a:rPr lang="zh-CN" altLang="en-US" sz="1000"/>
              <a:t>（</a:t>
            </a:r>
            <a:r>
              <a:rPr lang="en-US" altLang="zh-CN" sz="1000"/>
              <a:t>S</a:t>
            </a:r>
            <a:r>
              <a:rPr lang="zh-CN" altLang="en-US" sz="1000"/>
              <a:t>）；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7211060" y="5400040"/>
            <a:ext cx="2221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void main{</a:t>
            </a:r>
            <a:endParaRPr lang="en-US" altLang="zh-CN"/>
          </a:p>
          <a:p>
            <a:r>
              <a:rPr lang="en-US" altLang="zh-CN"/>
              <a:t>cobegin</a:t>
            </a:r>
            <a:endParaRPr lang="en-US" altLang="zh-CN"/>
          </a:p>
          <a:p>
            <a:r>
              <a:rPr lang="en-US" altLang="zh-CN"/>
              <a:t>   R1;R2;W1;W2;</a:t>
            </a:r>
            <a:endParaRPr lang="en-US" altLang="zh-CN"/>
          </a:p>
          <a:p>
            <a:r>
              <a:rPr lang="en-US" altLang="zh-CN"/>
              <a:t>coend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/>
          <a:p>
            <a:r>
              <a:rPr lang="en-US" altLang="zh-CN"/>
              <a:t>10</a:t>
            </a:r>
            <a:r>
              <a:rPr lang="zh-CN" altLang="en-US"/>
              <a:t>：为了保证安全行驶，售票员必须关好车门，司机才能启动车辆，等车停稳，售票员才能打开车门，请使用信号量机制解决该问题：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761" t="24681" r="15316" b="8765"/>
          <a:stretch>
            <a:fillRect/>
          </a:stretch>
        </p:blipFill>
        <p:spPr>
          <a:xfrm>
            <a:off x="3649980" y="2814320"/>
            <a:ext cx="5224145" cy="3480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0070" y="4243705"/>
            <a:ext cx="275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signal(</a:t>
            </a:r>
            <a:r>
              <a:rPr lang="zh-CN" altLang="en-US" b="1">
                <a:solidFill>
                  <a:srgbClr val="FF0000"/>
                </a:solidFill>
              </a:rPr>
              <a:t>关门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1825" y="5335905"/>
            <a:ext cx="275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signal(</a:t>
            </a:r>
            <a:r>
              <a:rPr lang="zh-CN" altLang="en-US" b="1">
                <a:solidFill>
                  <a:srgbClr val="FF0000"/>
                </a:solidFill>
              </a:rPr>
              <a:t>停车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07230" y="3724910"/>
            <a:ext cx="275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wait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关门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91350" y="4789805"/>
            <a:ext cx="275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wait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停车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5483" t="39661" r="8953" b="10317"/>
          <a:stretch>
            <a:fillRect/>
          </a:stretch>
        </p:blipFill>
        <p:spPr>
          <a:xfrm>
            <a:off x="396240" y="3105785"/>
            <a:ext cx="4964430" cy="217678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6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请信号量机制解决缓冲区</a:t>
            </a:r>
            <a:r>
              <a:rPr lang="en-US" altLang="zh-CN"/>
              <a:t>S</a:t>
            </a:r>
            <a:r>
              <a:rPr lang="zh-CN" altLang="en-US"/>
              <a:t>和缓冲区</a:t>
            </a:r>
            <a:r>
              <a:rPr lang="en-US" altLang="zh-CN"/>
              <a:t>t</a:t>
            </a:r>
            <a:r>
              <a:rPr lang="zh-CN" altLang="en-US"/>
              <a:t>的一致性问题：</a:t>
            </a:r>
            <a:r>
              <a:rPr lang="en-US" altLang="zh-CN"/>
              <a:t>get</a:t>
            </a:r>
            <a:r>
              <a:rPr lang="zh-CN" altLang="en-US"/>
              <a:t>将字符放入缓冲区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copy</a:t>
            </a:r>
            <a:r>
              <a:rPr lang="zh-CN" altLang="en-US"/>
              <a:t>将字符从</a:t>
            </a:r>
            <a:r>
              <a:rPr lang="en-US" altLang="zh-CN"/>
              <a:t>s</a:t>
            </a:r>
            <a:r>
              <a:rPr lang="zh-CN" altLang="en-US"/>
              <a:t>中移到</a:t>
            </a:r>
            <a:r>
              <a:rPr lang="en-US" altLang="zh-CN"/>
              <a:t>t</a:t>
            </a:r>
            <a:r>
              <a:rPr lang="zh-CN" altLang="en-US"/>
              <a:t>中，</a:t>
            </a:r>
            <a:r>
              <a:rPr lang="en-US" altLang="zh-CN"/>
              <a:t>put</a:t>
            </a:r>
            <a:r>
              <a:rPr lang="zh-CN" altLang="en-US"/>
              <a:t>将字符从</a:t>
            </a:r>
            <a:r>
              <a:rPr lang="en-US" altLang="zh-CN"/>
              <a:t>t</a:t>
            </a:r>
            <a:r>
              <a:rPr lang="zh-CN" altLang="en-US"/>
              <a:t>中读出，必须按照顺序读入和读出，且不能漏字。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02030" y="5291455"/>
            <a:ext cx="10515600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12.</a:t>
            </a:r>
            <a:r>
              <a:rPr lang="zh-CN" altLang="en-US"/>
              <a:t>请写出读者写者问题中的写者优先问题的解决方案</a:t>
            </a:r>
            <a:r>
              <a:rPr lang="en-US" altLang="zh-CN"/>
              <a:t>(</a:t>
            </a:r>
            <a:r>
              <a:rPr lang="zh-CN" altLang="en-US"/>
              <a:t>下页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36005" y="3206750"/>
            <a:ext cx="458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semaphore sin=0, sout=1, tin=0,tout=1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54015" y="3575050"/>
            <a:ext cx="16116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void get{</a:t>
            </a:r>
            <a:endParaRPr lang="en-US" altLang="zh-CN" sz="1400"/>
          </a:p>
          <a:p>
            <a:r>
              <a:rPr lang="en-US" altLang="zh-CN" sz="1400"/>
              <a:t>while(true){</a:t>
            </a:r>
            <a:endParaRPr lang="en-US" altLang="zh-CN" sz="1400"/>
          </a:p>
          <a:p>
            <a:r>
              <a:rPr lang="en-US" altLang="zh-CN" sz="1400"/>
              <a:t>wait(sout);</a:t>
            </a:r>
            <a:endParaRPr lang="en-US" altLang="zh-CN" sz="1400"/>
          </a:p>
          <a:p>
            <a:r>
              <a:rPr lang="zh-CN" altLang="en-US" sz="1400"/>
              <a:t>放入数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en-US" altLang="zh-CN" sz="1400"/>
              <a:t>signal(sin);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7065645" y="3575050"/>
            <a:ext cx="16116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void put{</a:t>
            </a:r>
            <a:endParaRPr lang="en-US" altLang="zh-CN" sz="1400"/>
          </a:p>
          <a:p>
            <a:r>
              <a:rPr lang="en-US" altLang="zh-CN" sz="1400"/>
              <a:t>while(true){</a:t>
            </a:r>
            <a:endParaRPr lang="en-US" altLang="zh-CN" sz="1400"/>
          </a:p>
          <a:p>
            <a:r>
              <a:rPr lang="en-US" altLang="zh-CN" sz="1400"/>
              <a:t>wait(tin);</a:t>
            </a:r>
            <a:endParaRPr lang="en-US" altLang="zh-CN" sz="1400"/>
          </a:p>
          <a:p>
            <a:r>
              <a:rPr lang="zh-CN" altLang="en-US" sz="1400"/>
              <a:t>取出</a:t>
            </a:r>
            <a:r>
              <a:rPr lang="zh-CN" altLang="en-US" sz="1400"/>
              <a:t>数</a:t>
            </a:r>
            <a:r>
              <a:rPr lang="en-US" altLang="zh-CN" sz="1400"/>
              <a:t>;</a:t>
            </a:r>
            <a:endParaRPr lang="zh-CN" altLang="en-US" sz="1400"/>
          </a:p>
          <a:p>
            <a:r>
              <a:rPr lang="en-US" altLang="zh-CN" sz="1400"/>
              <a:t>signal(tout</a:t>
            </a:r>
            <a:r>
              <a:rPr lang="en-US" altLang="zh-CN" sz="1400"/>
              <a:t>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8677275" y="3575050"/>
            <a:ext cx="1611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void copy{</a:t>
            </a:r>
            <a:endParaRPr lang="en-US" altLang="zh-CN" sz="1200"/>
          </a:p>
          <a:p>
            <a:r>
              <a:rPr lang="en-US" altLang="zh-CN" sz="1200"/>
              <a:t>while(true){</a:t>
            </a:r>
            <a:endParaRPr lang="en-US" altLang="zh-CN" sz="1200"/>
          </a:p>
          <a:p>
            <a:r>
              <a:rPr lang="en-US" altLang="zh-CN" sz="1200"/>
              <a:t>wait(sin);</a:t>
            </a:r>
            <a:endParaRPr lang="en-US" altLang="zh-CN" sz="1200"/>
          </a:p>
          <a:p>
            <a:r>
              <a:rPr lang="en-US" altLang="zh-CN" sz="1200"/>
              <a:t>wait</a:t>
            </a:r>
            <a:r>
              <a:rPr lang="zh-CN" altLang="en-US" sz="1200"/>
              <a:t>（</a:t>
            </a:r>
            <a:r>
              <a:rPr lang="en-US" altLang="zh-CN" sz="1200"/>
              <a:t>tout);</a:t>
            </a:r>
            <a:endParaRPr lang="en-US" altLang="zh-CN" sz="1200"/>
          </a:p>
          <a:p>
            <a:r>
              <a:rPr lang="zh-CN" altLang="en-US" sz="1200"/>
              <a:t>从</a:t>
            </a:r>
            <a:r>
              <a:rPr lang="en-US" altLang="zh-CN" sz="1200"/>
              <a:t>s</a:t>
            </a:r>
            <a:r>
              <a:rPr lang="zh-CN" altLang="en-US" sz="1200"/>
              <a:t>取数到</a:t>
            </a:r>
            <a:r>
              <a:rPr lang="en-US" altLang="zh-CN" sz="1200"/>
              <a:t>t;</a:t>
            </a:r>
            <a:endParaRPr lang="zh-CN" altLang="en-US" sz="1200"/>
          </a:p>
          <a:p>
            <a:r>
              <a:rPr lang="en-US" altLang="zh-CN" sz="1200"/>
              <a:t>signal(sout);</a:t>
            </a:r>
            <a:endParaRPr lang="en-US" altLang="zh-CN" sz="1200"/>
          </a:p>
          <a:p>
            <a:r>
              <a:rPr lang="en-US" altLang="zh-CN" sz="1200"/>
              <a:t>signal(tin);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9833610" y="3698240"/>
            <a:ext cx="2221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void main{</a:t>
            </a:r>
            <a:endParaRPr lang="en-US" altLang="zh-CN"/>
          </a:p>
          <a:p>
            <a:r>
              <a:rPr lang="en-US" altLang="zh-CN"/>
              <a:t>cobegin</a:t>
            </a:r>
            <a:endParaRPr lang="en-US" altLang="zh-CN"/>
          </a:p>
          <a:p>
            <a:r>
              <a:rPr lang="en-US" altLang="zh-CN"/>
              <a:t>   get;put;copy;</a:t>
            </a:r>
            <a:endParaRPr lang="en-US" altLang="zh-CN"/>
          </a:p>
          <a:p>
            <a:r>
              <a:rPr lang="en-US" altLang="zh-CN"/>
              <a:t>coend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8676" y="365125"/>
            <a:ext cx="11816178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write=1;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rc_mutex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prior=1;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wc_mutex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write_count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zh-CN" altLang="en-US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542032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reader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wait(prior);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wait(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rc_mutex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wait(write);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signal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rc_mutex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signal(prior);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Read;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rc_mutex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signal(write);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signal 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rc_mutex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2" y="1825624"/>
            <a:ext cx="5181600" cy="4939159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writer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while(1)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  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</a:t>
            </a:r>
            <a:r>
              <a:rPr lang="en-US" altLang="zh-CN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wc_mutex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wait(prior);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signal(</a:t>
            </a:r>
            <a:r>
              <a:rPr lang="en-US" altLang="zh-CN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wc_mutex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wait(write)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write;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signal(write);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wait(</a:t>
            </a:r>
            <a:r>
              <a:rPr lang="en-US" altLang="zh-CN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wc_mutex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signal(prior); 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signal(</a:t>
            </a:r>
            <a:r>
              <a:rPr lang="en-US" altLang="zh-CN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wc_mutex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7366" y="5690585"/>
            <a:ext cx="28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写者优先</a:t>
            </a:r>
            <a:endParaRPr lang="zh-CN" altLang="en-US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2153</Words>
  <Application>WPS 演示</Application>
  <PresentationFormat>宽屏</PresentationFormat>
  <Paragraphs>156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Times New Roman</vt:lpstr>
      <vt:lpstr>Arial Unicode MS</vt:lpstr>
      <vt:lpstr>Calibri</vt:lpstr>
      <vt:lpstr>Office 主题​​</vt:lpstr>
      <vt:lpstr>随堂测验2020/10/20</vt:lpstr>
      <vt:lpstr>随堂测验2020/10/20</vt:lpstr>
      <vt:lpstr>随堂测验2020/10/20</vt:lpstr>
      <vt:lpstr>随堂测验2020/10/20</vt:lpstr>
      <vt:lpstr>Semaphore write=1; rc_mutex=1; prior=1; wc_mutex=1; int read_count=0; write_count=0;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Sophrina</cp:lastModifiedBy>
  <cp:revision>177</cp:revision>
  <dcterms:created xsi:type="dcterms:W3CDTF">2019-06-19T02:08:00Z</dcterms:created>
  <dcterms:modified xsi:type="dcterms:W3CDTF">2020-10-21T08:33:50Z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