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3" r:id="rId9"/>
    <p:sldId id="262" r:id="rId10"/>
    <p:sldId id="267" r:id="rId11"/>
    <p:sldId id="264" r:id="rId12"/>
    <p:sldId id="268" r:id="rId13"/>
    <p:sldId id="265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41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随堂测验</a:t>
            </a:r>
            <a:r>
              <a:rPr lang="en-US" altLang="zh-CN"/>
              <a:t>-3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/>
              <a:t>2020-11-03</a:t>
            </a:r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第四部分 计算</a:t>
            </a:r>
            <a:endParaRPr lang="zh-CN" altLang="en-US"/>
          </a:p>
        </p:txBody>
      </p:sp>
      <p:sp>
        <p:nvSpPr>
          <p:cNvPr id="4" name="内容占位符 3"/>
          <p:cNvSpPr/>
          <p:nvPr>
            <p:ph idx="1"/>
          </p:nvPr>
        </p:nvSpPr>
        <p:spPr>
          <a:xfrm>
            <a:off x="9679305" y="203835"/>
            <a:ext cx="2581275" cy="4559935"/>
          </a:xfrm>
        </p:spPr>
        <p:txBody>
          <a:bodyPr/>
          <a:p>
            <a:pPr marL="0" indent="0">
              <a:buNone/>
            </a:pPr>
            <a:r>
              <a:rPr lang="zh-CN" altLang="en-US"/>
              <a:t>系统状态</a:t>
            </a:r>
            <a:r>
              <a:rPr lang="en-US" altLang="zh-CN"/>
              <a:t>S</a:t>
            </a:r>
            <a:r>
              <a:rPr lang="zh-CN" altLang="en-US"/>
              <a:t>如下表，</a:t>
            </a:r>
            <a:r>
              <a:rPr lang="en-US" altLang="zh-CN"/>
              <a:t>A</a:t>
            </a:r>
            <a:r>
              <a:rPr lang="zh-CN" altLang="en-US"/>
              <a:t>，</a:t>
            </a:r>
            <a:r>
              <a:rPr lang="en-US" altLang="zh-CN"/>
              <a:t>B</a:t>
            </a:r>
            <a:r>
              <a:rPr lang="zh-CN" altLang="en-US"/>
              <a:t>，</a:t>
            </a:r>
            <a:r>
              <a:rPr lang="en-US" altLang="zh-CN"/>
              <a:t>C</a:t>
            </a:r>
            <a:r>
              <a:rPr lang="zh-CN" altLang="en-US"/>
              <a:t>，</a:t>
            </a:r>
            <a:r>
              <a:rPr lang="en-US" altLang="zh-CN"/>
              <a:t>D</a:t>
            </a:r>
            <a:r>
              <a:rPr lang="zh-CN" altLang="en-US"/>
              <a:t>四类资源还剩</a:t>
            </a:r>
            <a:r>
              <a:rPr lang="en-US" altLang="zh-CN"/>
              <a:t>1</a:t>
            </a:r>
            <a:r>
              <a:rPr lang="zh-CN" altLang="en-US"/>
              <a:t>，</a:t>
            </a:r>
            <a:r>
              <a:rPr lang="en-US" altLang="zh-CN"/>
              <a:t>5</a:t>
            </a:r>
            <a:r>
              <a:rPr lang="zh-CN" altLang="en-US"/>
              <a:t>，</a:t>
            </a:r>
            <a:r>
              <a:rPr lang="en-US" altLang="zh-CN"/>
              <a:t>2</a:t>
            </a:r>
            <a:r>
              <a:rPr lang="zh-CN" altLang="en-US"/>
              <a:t>，</a:t>
            </a:r>
            <a:r>
              <a:rPr lang="en-US" altLang="zh-CN"/>
              <a:t>0</a:t>
            </a:r>
            <a:r>
              <a:rPr lang="zh-CN" altLang="en-US"/>
              <a:t>，</a:t>
            </a:r>
            <a:r>
              <a:rPr lang="en-US" altLang="zh-CN"/>
              <a:t>P1</a:t>
            </a:r>
            <a:r>
              <a:rPr lang="zh-CN" altLang="en-US"/>
              <a:t>此时提出要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（</a:t>
            </a:r>
            <a:r>
              <a:rPr lang="en-US" altLang="zh-CN"/>
              <a:t>0</a:t>
            </a:r>
            <a:r>
              <a:rPr lang="zh-CN" altLang="en-US"/>
              <a:t>、</a:t>
            </a:r>
            <a:r>
              <a:rPr lang="en-US" altLang="zh-CN"/>
              <a:t>4</a:t>
            </a:r>
            <a:r>
              <a:rPr lang="zh-CN" altLang="en-US"/>
              <a:t>、</a:t>
            </a:r>
            <a:r>
              <a:rPr lang="en-US" altLang="zh-CN"/>
              <a:t>2</a:t>
            </a:r>
            <a:r>
              <a:rPr lang="zh-CN" altLang="en-US"/>
              <a:t>、</a:t>
            </a:r>
            <a:r>
              <a:rPr lang="en-US" altLang="zh-CN"/>
              <a:t>0</a:t>
            </a:r>
            <a:r>
              <a:rPr lang="zh-CN" altLang="en-US"/>
              <a:t>）个资源，能否分配？</a:t>
            </a:r>
            <a:endParaRPr lang="zh-CN" altLang="en-US"/>
          </a:p>
        </p:txBody>
      </p:sp>
      <p:graphicFrame>
        <p:nvGraphicFramePr>
          <p:cNvPr id="19" name="表格 18"/>
          <p:cNvGraphicFramePr/>
          <p:nvPr>
            <p:custDataLst>
              <p:tags r:id="rId1"/>
            </p:custDataLst>
          </p:nvPr>
        </p:nvGraphicFramePr>
        <p:xfrm>
          <a:off x="120650" y="1342390"/>
          <a:ext cx="9459595" cy="52819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3745"/>
                <a:gridCol w="1100455"/>
                <a:gridCol w="1070610"/>
                <a:gridCol w="1064895"/>
                <a:gridCol w="1116965"/>
                <a:gridCol w="1099820"/>
                <a:gridCol w="1069975"/>
                <a:gridCol w="1066800"/>
                <a:gridCol w="1116330"/>
              </a:tblGrid>
              <a:tr h="614045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900" b="1" spc="13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 gridSpan="4"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900" b="1" spc="13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ALLOCATION</a:t>
                      </a:r>
                      <a:endParaRPr lang="en-US" altLang="zh-CN" sz="1900" b="1" spc="13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 hMerge="1">
                  <a:tcPr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 hMerge="1">
                  <a:tcPr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 hMerge="1">
                  <a:tcPr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 gridSpan="4"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900" b="1" spc="13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MAX</a:t>
                      </a:r>
                      <a:endParaRPr lang="en-US" altLang="zh-CN" sz="1900" b="1" spc="13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 hMerge="1">
                  <a:tcPr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 hMerge="1">
                  <a:tcPr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 hMerge="1">
                  <a:tcPr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</a:tr>
              <a:tr h="614045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900" b="1" spc="13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900" b="1" spc="13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A</a:t>
                      </a:r>
                      <a:endParaRPr lang="en-US" altLang="zh-CN" sz="1900" b="1" spc="13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900" b="1" spc="13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B</a:t>
                      </a:r>
                      <a:endParaRPr lang="en-US" altLang="zh-CN" sz="1900" b="1" spc="13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900" b="1" spc="13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C</a:t>
                      </a:r>
                      <a:endParaRPr lang="en-US" altLang="zh-CN" sz="1900" b="1" spc="13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900" b="1" spc="13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D</a:t>
                      </a:r>
                      <a:endParaRPr lang="en-US" altLang="zh-CN" sz="1900" b="1" spc="13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900" b="1" spc="13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A</a:t>
                      </a:r>
                      <a:endParaRPr lang="en-US" altLang="zh-CN" sz="1900" b="1" spc="13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900" b="1" spc="13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B</a:t>
                      </a:r>
                      <a:endParaRPr lang="en-US" altLang="zh-CN" sz="1900" b="1" spc="13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900" b="1" spc="13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C</a:t>
                      </a:r>
                      <a:endParaRPr lang="en-US" altLang="zh-CN" sz="1900" b="1" spc="13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900" b="1" spc="13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D</a:t>
                      </a:r>
                      <a:endParaRPr lang="en-US" altLang="zh-CN" sz="1900" b="1" spc="13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810895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700" b="0" spc="13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P0</a:t>
                      </a:r>
                      <a:endParaRPr lang="en-US" altLang="zh-CN" sz="1700" b="0" spc="13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0</a:t>
                      </a:r>
                      <a:endParaRPr lang="en-US" altLang="zh-CN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0</a:t>
                      </a:r>
                      <a:endParaRPr lang="en-US" altLang="zh-CN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  <a:endParaRPr lang="en-US" altLang="zh-CN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2</a:t>
                      </a:r>
                      <a:endParaRPr lang="en-US" altLang="zh-CN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0</a:t>
                      </a:r>
                      <a:endParaRPr lang="en-US" altLang="zh-CN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0</a:t>
                      </a:r>
                      <a:endParaRPr lang="en-US" altLang="zh-CN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  <a:endParaRPr lang="en-US" altLang="zh-CN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2</a:t>
                      </a:r>
                      <a:endParaRPr lang="en-US" altLang="zh-CN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</a:tr>
              <a:tr h="810895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700" b="0" spc="13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P1</a:t>
                      </a:r>
                      <a:endParaRPr lang="en-US" altLang="zh-CN" sz="1700" b="0" spc="13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  <a:endParaRPr lang="en-US" altLang="zh-CN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0</a:t>
                      </a:r>
                      <a:endParaRPr lang="en-US" altLang="zh-CN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0</a:t>
                      </a:r>
                      <a:endParaRPr lang="en-US" altLang="zh-CN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0</a:t>
                      </a:r>
                      <a:endParaRPr lang="en-US" altLang="zh-CN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  <a:endParaRPr lang="en-US" altLang="zh-CN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7</a:t>
                      </a:r>
                      <a:endParaRPr lang="en-US" altLang="zh-CN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5</a:t>
                      </a:r>
                      <a:endParaRPr lang="en-US" altLang="zh-CN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0</a:t>
                      </a:r>
                      <a:endParaRPr lang="en-US" altLang="zh-CN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2F2F2"/>
                    </a:solidFill>
                  </a:tcPr>
                </a:tc>
              </a:tr>
              <a:tr h="810895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700" b="0" spc="13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P2</a:t>
                      </a:r>
                      <a:endParaRPr lang="en-US" altLang="zh-CN" sz="1700" b="0" spc="13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  <a:endParaRPr lang="en-US" altLang="zh-CN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  <a:endParaRPr lang="en-US" altLang="zh-CN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5</a:t>
                      </a:r>
                      <a:endParaRPr lang="en-US" altLang="zh-CN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4</a:t>
                      </a:r>
                      <a:endParaRPr lang="en-US" altLang="zh-CN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2</a:t>
                      </a:r>
                      <a:endParaRPr lang="en-US" altLang="zh-CN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3</a:t>
                      </a:r>
                      <a:endParaRPr lang="en-US" altLang="zh-CN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5</a:t>
                      </a:r>
                      <a:endParaRPr lang="en-US" altLang="zh-CN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6</a:t>
                      </a:r>
                      <a:endParaRPr lang="en-US" altLang="zh-CN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</a:tr>
              <a:tr h="810260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700" b="0" spc="13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P3</a:t>
                      </a:r>
                      <a:endParaRPr lang="en-US" altLang="zh-CN" sz="1700" b="0" spc="13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0</a:t>
                      </a:r>
                      <a:endParaRPr lang="en-US" altLang="zh-CN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6</a:t>
                      </a:r>
                      <a:endParaRPr lang="en-US" altLang="zh-CN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3</a:t>
                      </a:r>
                      <a:endParaRPr lang="en-US" altLang="zh-CN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2</a:t>
                      </a:r>
                      <a:endParaRPr lang="en-US" altLang="zh-CN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0</a:t>
                      </a:r>
                      <a:endParaRPr lang="en-US" altLang="zh-CN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6</a:t>
                      </a:r>
                      <a:endParaRPr lang="en-US" altLang="zh-CN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5</a:t>
                      </a:r>
                      <a:endParaRPr lang="en-US" altLang="zh-CN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2</a:t>
                      </a:r>
                      <a:endParaRPr lang="en-US" altLang="zh-CN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2F2F2"/>
                    </a:solidFill>
                  </a:tcPr>
                </a:tc>
              </a:tr>
              <a:tr h="810895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700" b="0" spc="13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P4</a:t>
                      </a:r>
                      <a:endParaRPr lang="en-US" altLang="zh-CN" sz="1700" b="0" spc="13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0</a:t>
                      </a:r>
                      <a:endParaRPr lang="en-US" altLang="zh-CN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0</a:t>
                      </a:r>
                      <a:endParaRPr lang="en-US" altLang="zh-CN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  <a:endParaRPr lang="en-US" altLang="zh-CN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  <a:endParaRPr lang="en-US" altLang="zh-CN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0</a:t>
                      </a:r>
                      <a:endParaRPr lang="en-US" altLang="zh-CN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6</a:t>
                      </a:r>
                      <a:endParaRPr lang="en-US" altLang="zh-CN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5</a:t>
                      </a:r>
                      <a:endParaRPr lang="en-US" altLang="zh-CN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6</a:t>
                      </a:r>
                      <a:endParaRPr lang="en-US" altLang="zh-CN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1310" y="365125"/>
            <a:ext cx="12005945" cy="1325880"/>
          </a:xfrm>
        </p:spPr>
        <p:txBody>
          <a:bodyPr>
            <a:normAutofit/>
          </a:bodyPr>
          <a:p>
            <a:r>
              <a:rPr lang="zh-CN" altLang="en-US"/>
              <a:t>答案：不可以分配，分配完后进入不安全状态</a:t>
            </a:r>
            <a:endParaRPr lang="zh-CN" altLang="en-US"/>
          </a:p>
        </p:txBody>
      </p:sp>
      <p:graphicFrame>
        <p:nvGraphicFramePr>
          <p:cNvPr id="5" name="内容占位符 4"/>
          <p:cNvGraphicFramePr/>
          <p:nvPr>
            <p:ph idx="1"/>
            <p:custDataLst>
              <p:tags r:id="rId1"/>
            </p:custDataLst>
          </p:nvPr>
        </p:nvGraphicFramePr>
        <p:xfrm>
          <a:off x="838200" y="1825625"/>
          <a:ext cx="105156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/>
                <a:gridCol w="2103120"/>
                <a:gridCol w="2103120"/>
                <a:gridCol w="2004695"/>
                <a:gridCol w="220154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rgbClr val="646464"/>
                          </a:solidFill>
                        </a:rPr>
                        <a:t>安全序列</a:t>
                      </a:r>
                      <a:endParaRPr lang="zh-CN" altLang="en-US">
                        <a:solidFill>
                          <a:srgbClr val="646464"/>
                        </a:solidFill>
                      </a:endParaRPr>
                    </a:p>
                  </a:txBody>
                  <a:tcPr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646464"/>
                          </a:solidFill>
                        </a:rPr>
                        <a:t>WORK</a:t>
                      </a:r>
                      <a:endParaRPr lang="en-US" altLang="zh-CN">
                        <a:solidFill>
                          <a:srgbClr val="646464"/>
                        </a:solidFill>
                      </a:endParaRPr>
                    </a:p>
                  </a:txBody>
                  <a:tcPr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646464"/>
                          </a:solidFill>
                        </a:rPr>
                        <a:t>NEED</a:t>
                      </a:r>
                      <a:endParaRPr lang="en-US" altLang="zh-CN">
                        <a:solidFill>
                          <a:srgbClr val="646464"/>
                        </a:solidFill>
                      </a:endParaRPr>
                    </a:p>
                  </a:txBody>
                  <a:tcPr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646464"/>
                          </a:solidFill>
                        </a:rPr>
                        <a:t>ALLOCATION</a:t>
                      </a:r>
                      <a:endParaRPr lang="en-US" altLang="zh-CN">
                        <a:solidFill>
                          <a:srgbClr val="646464"/>
                        </a:solidFill>
                      </a:endParaRPr>
                    </a:p>
                  </a:txBody>
                  <a:tcPr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646464"/>
                          </a:solidFill>
                        </a:rPr>
                        <a:t>WORK+ALLOCATION</a:t>
                      </a:r>
                      <a:endParaRPr lang="en-US" altLang="zh-CN">
                        <a:solidFill>
                          <a:srgbClr val="646464"/>
                        </a:solidFill>
                      </a:endParaRPr>
                    </a:p>
                  </a:txBody>
                  <a:tcPr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700" b="0" spc="13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1.P0</a:t>
                      </a:r>
                      <a:endParaRPr lang="en-US" altLang="zh-CN" sz="1700" b="0" spc="13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404040"/>
                          </a:solidFill>
                        </a:rPr>
                        <a:t>1100</a:t>
                      </a:r>
                      <a:endParaRPr lang="en-US" altLang="zh-CN">
                        <a:solidFill>
                          <a:srgbClr val="404040"/>
                        </a:solidFill>
                      </a:endParaRPr>
                    </a:p>
                  </a:txBody>
                  <a:tcPr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404040"/>
                          </a:solidFill>
                        </a:rPr>
                        <a:t>0000</a:t>
                      </a:r>
                      <a:endParaRPr lang="en-US" altLang="zh-CN">
                        <a:solidFill>
                          <a:srgbClr val="404040"/>
                        </a:solidFill>
                      </a:endParaRPr>
                    </a:p>
                  </a:txBody>
                  <a:tcPr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404040"/>
                          </a:solidFill>
                        </a:rPr>
                        <a:t>0012</a:t>
                      </a:r>
                      <a:endParaRPr lang="en-US" altLang="zh-CN">
                        <a:solidFill>
                          <a:srgbClr val="404040"/>
                        </a:solidFill>
                      </a:endParaRPr>
                    </a:p>
                  </a:txBody>
                  <a:tcPr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404040"/>
                          </a:solidFill>
                        </a:rPr>
                        <a:t>1112</a:t>
                      </a:r>
                      <a:endParaRPr lang="en-US" altLang="zh-CN">
                        <a:solidFill>
                          <a:srgbClr val="404040"/>
                        </a:solidFill>
                      </a:endParaRPr>
                    </a:p>
                  </a:txBody>
                  <a:tcPr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700" b="0" spc="13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charset="-122"/>
                          <a:ea typeface="微软雅黑" panose="020B0503020204020204" charset="-122"/>
                        </a:rPr>
                        <a:t>P1</a:t>
                      </a:r>
                      <a:endParaRPr lang="en-US" altLang="zh-CN" sz="1700" b="0" spc="13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0330</a:t>
                      </a:r>
                      <a:endParaRPr lang="en-US" altLang="zh-CN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1420</a:t>
                      </a:r>
                      <a:endParaRPr lang="en-US" altLang="zh-CN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>
                        <a:solidFill>
                          <a:srgbClr val="404040"/>
                        </a:solidFill>
                      </a:endParaRPr>
                    </a:p>
                  </a:txBody>
                  <a:tcPr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2F2F2"/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700" b="0" spc="13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charset="-122"/>
                          <a:ea typeface="微软雅黑" panose="020B0503020204020204" charset="-122"/>
                        </a:rPr>
                        <a:t>P2</a:t>
                      </a:r>
                      <a:endParaRPr lang="en-US" altLang="zh-CN" sz="1700" b="0" spc="13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1202</a:t>
                      </a:r>
                      <a:endParaRPr lang="en-US" altLang="zh-CN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1154</a:t>
                      </a:r>
                      <a:endParaRPr lang="en-US" altLang="zh-CN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>
                        <a:solidFill>
                          <a:srgbClr val="404040"/>
                        </a:solidFill>
                      </a:endParaRPr>
                    </a:p>
                  </a:txBody>
                  <a:tcPr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700" b="0" spc="13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charset="-122"/>
                          <a:ea typeface="微软雅黑" panose="020B0503020204020204" charset="-122"/>
                        </a:rPr>
                        <a:t>P3</a:t>
                      </a:r>
                      <a:endParaRPr lang="en-US" altLang="zh-CN" sz="1700" b="0" spc="13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0020</a:t>
                      </a:r>
                      <a:endParaRPr lang="en-US" altLang="zh-CN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0632</a:t>
                      </a:r>
                      <a:endParaRPr lang="en-US" altLang="zh-CN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>
                        <a:solidFill>
                          <a:srgbClr val="404040"/>
                        </a:solidFill>
                      </a:endParaRPr>
                    </a:p>
                  </a:txBody>
                  <a:tcPr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2F2F2"/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700" b="0" spc="13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charset="-122"/>
                          <a:ea typeface="微软雅黑" panose="020B0503020204020204" charset="-122"/>
                        </a:rPr>
                        <a:t>P4</a:t>
                      </a:r>
                      <a:endParaRPr lang="en-US" altLang="zh-CN" sz="1700" b="0" spc="13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0645</a:t>
                      </a:r>
                      <a:endParaRPr lang="en-US" altLang="zh-CN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0011</a:t>
                      </a:r>
                      <a:endParaRPr lang="en-US" altLang="zh-CN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>
                        <a:solidFill>
                          <a:srgbClr val="404040"/>
                        </a:solidFill>
                      </a:endParaRPr>
                    </a:p>
                  </a:txBody>
                  <a:tcPr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第四部分 计算</a:t>
            </a:r>
            <a:endParaRPr lang="zh-CN" altLang="en-US"/>
          </a:p>
        </p:txBody>
      </p:sp>
      <p:graphicFrame>
        <p:nvGraphicFramePr>
          <p:cNvPr id="5" name="内容占位符 4"/>
          <p:cNvGraphicFramePr/>
          <p:nvPr>
            <p:ph idx="1"/>
            <p:custDataLst>
              <p:tags r:id="rId1"/>
            </p:custDataLst>
          </p:nvPr>
        </p:nvGraphicFramePr>
        <p:xfrm>
          <a:off x="838200" y="2378075"/>
          <a:ext cx="105156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/>
                <a:gridCol w="2103120"/>
                <a:gridCol w="2103120"/>
                <a:gridCol w="2004695"/>
                <a:gridCol w="220154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rgbClr val="646464"/>
                          </a:solidFill>
                        </a:rPr>
                        <a:t>安全序列</a:t>
                      </a:r>
                      <a:endParaRPr lang="zh-CN" altLang="en-US">
                        <a:solidFill>
                          <a:srgbClr val="646464"/>
                        </a:solidFill>
                      </a:endParaRPr>
                    </a:p>
                  </a:txBody>
                  <a:tcPr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646464"/>
                          </a:solidFill>
                        </a:rPr>
                        <a:t>WORK</a:t>
                      </a:r>
                      <a:endParaRPr lang="en-US" altLang="zh-CN">
                        <a:solidFill>
                          <a:srgbClr val="646464"/>
                        </a:solidFill>
                      </a:endParaRPr>
                    </a:p>
                  </a:txBody>
                  <a:tcPr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646464"/>
                          </a:solidFill>
                        </a:rPr>
                        <a:t>NEED</a:t>
                      </a:r>
                      <a:endParaRPr lang="en-US" altLang="zh-CN">
                        <a:solidFill>
                          <a:srgbClr val="646464"/>
                        </a:solidFill>
                      </a:endParaRPr>
                    </a:p>
                  </a:txBody>
                  <a:tcPr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646464"/>
                          </a:solidFill>
                        </a:rPr>
                        <a:t>ALLOCATION</a:t>
                      </a:r>
                      <a:endParaRPr lang="en-US" altLang="zh-CN">
                        <a:solidFill>
                          <a:srgbClr val="646464"/>
                        </a:solidFill>
                      </a:endParaRPr>
                    </a:p>
                  </a:txBody>
                  <a:tcPr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646464"/>
                          </a:solidFill>
                        </a:rPr>
                        <a:t>WORK+ALLOCATION</a:t>
                      </a:r>
                      <a:endParaRPr lang="en-US" altLang="zh-CN">
                        <a:solidFill>
                          <a:srgbClr val="646464"/>
                        </a:solidFill>
                      </a:endParaRPr>
                    </a:p>
                  </a:txBody>
                  <a:tcPr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>
                        <a:solidFill>
                          <a:srgbClr val="646464"/>
                        </a:solidFill>
                      </a:endParaRPr>
                    </a:p>
                  </a:txBody>
                  <a:tcPr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>
                        <a:solidFill>
                          <a:srgbClr val="404040"/>
                        </a:solidFill>
                      </a:endParaRPr>
                    </a:p>
                  </a:txBody>
                  <a:tcPr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>
                        <a:solidFill>
                          <a:srgbClr val="404040"/>
                        </a:solidFill>
                      </a:endParaRPr>
                    </a:p>
                  </a:txBody>
                  <a:tcPr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>
                        <a:solidFill>
                          <a:srgbClr val="404040"/>
                        </a:solidFill>
                      </a:endParaRPr>
                    </a:p>
                  </a:txBody>
                  <a:tcPr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>
                        <a:solidFill>
                          <a:srgbClr val="404040"/>
                        </a:solidFill>
                      </a:endParaRPr>
                    </a:p>
                  </a:txBody>
                  <a:tcPr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>
                        <a:solidFill>
                          <a:srgbClr val="646464"/>
                        </a:solidFill>
                      </a:endParaRPr>
                    </a:p>
                  </a:txBody>
                  <a:tcPr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>
                        <a:solidFill>
                          <a:srgbClr val="404040"/>
                        </a:solidFill>
                      </a:endParaRPr>
                    </a:p>
                  </a:txBody>
                  <a:tcPr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>
                        <a:solidFill>
                          <a:srgbClr val="404040"/>
                        </a:solidFill>
                      </a:endParaRPr>
                    </a:p>
                  </a:txBody>
                  <a:tcPr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>
                        <a:solidFill>
                          <a:srgbClr val="404040"/>
                        </a:solidFill>
                      </a:endParaRPr>
                    </a:p>
                  </a:txBody>
                  <a:tcPr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>
                        <a:solidFill>
                          <a:srgbClr val="404040"/>
                        </a:solidFill>
                      </a:endParaRPr>
                    </a:p>
                  </a:txBody>
                  <a:tcPr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2F2F2"/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>
                        <a:solidFill>
                          <a:srgbClr val="646464"/>
                        </a:solidFill>
                      </a:endParaRPr>
                    </a:p>
                  </a:txBody>
                  <a:tcPr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>
                        <a:solidFill>
                          <a:srgbClr val="404040"/>
                        </a:solidFill>
                      </a:endParaRPr>
                    </a:p>
                  </a:txBody>
                  <a:tcPr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>
                        <a:solidFill>
                          <a:srgbClr val="404040"/>
                        </a:solidFill>
                      </a:endParaRPr>
                    </a:p>
                  </a:txBody>
                  <a:tcPr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>
                        <a:solidFill>
                          <a:srgbClr val="404040"/>
                        </a:solidFill>
                      </a:endParaRPr>
                    </a:p>
                  </a:txBody>
                  <a:tcPr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>
                        <a:solidFill>
                          <a:srgbClr val="404040"/>
                        </a:solidFill>
                      </a:endParaRPr>
                    </a:p>
                  </a:txBody>
                  <a:tcPr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>
                        <a:solidFill>
                          <a:srgbClr val="646464"/>
                        </a:solidFill>
                      </a:endParaRPr>
                    </a:p>
                  </a:txBody>
                  <a:tcPr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>
                        <a:solidFill>
                          <a:srgbClr val="404040"/>
                        </a:solidFill>
                      </a:endParaRPr>
                    </a:p>
                  </a:txBody>
                  <a:tcPr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>
                        <a:solidFill>
                          <a:srgbClr val="404040"/>
                        </a:solidFill>
                      </a:endParaRPr>
                    </a:p>
                  </a:txBody>
                  <a:tcPr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>
                        <a:solidFill>
                          <a:srgbClr val="404040"/>
                        </a:solidFill>
                      </a:endParaRPr>
                    </a:p>
                  </a:txBody>
                  <a:tcPr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>
                        <a:solidFill>
                          <a:srgbClr val="404040"/>
                        </a:solidFill>
                      </a:endParaRPr>
                    </a:p>
                  </a:txBody>
                  <a:tcPr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2F2F2"/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>
                        <a:solidFill>
                          <a:srgbClr val="646464"/>
                        </a:solidFill>
                      </a:endParaRPr>
                    </a:p>
                  </a:txBody>
                  <a:tcPr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>
                        <a:solidFill>
                          <a:srgbClr val="404040"/>
                        </a:solidFill>
                      </a:endParaRPr>
                    </a:p>
                  </a:txBody>
                  <a:tcPr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>
                        <a:solidFill>
                          <a:srgbClr val="404040"/>
                        </a:solidFill>
                      </a:endParaRPr>
                    </a:p>
                  </a:txBody>
                  <a:tcPr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>
                        <a:solidFill>
                          <a:srgbClr val="404040"/>
                        </a:solidFill>
                      </a:endParaRPr>
                    </a:p>
                  </a:txBody>
                  <a:tcPr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>
                        <a:solidFill>
                          <a:srgbClr val="404040"/>
                        </a:solidFill>
                      </a:endParaRPr>
                    </a:p>
                  </a:txBody>
                  <a:tcPr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786130" y="1664970"/>
            <a:ext cx="428879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/>
              <a:t>请按照下表格的形式描述安全序列</a:t>
            </a:r>
            <a:endParaRPr lang="zh-CN" altLang="en-US" sz="2000"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第一部分 选择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10000"/>
          </a:bodyPr>
          <a:p>
            <a:pPr marL="0" indent="0">
              <a:buNone/>
            </a:pPr>
            <a:r>
              <a:rPr lang="en-US" altLang="zh-CN" b="1">
                <a:solidFill>
                  <a:srgbClr val="1D41D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1. </a:t>
            </a:r>
            <a:r>
              <a:rPr lang="zh-CN" altLang="en-US" b="1">
                <a:solidFill>
                  <a:srgbClr val="1D41D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避免死锁的著名算法是（</a:t>
            </a:r>
            <a:r>
              <a:rPr lang="en-US" altLang="zh-CN" b="1">
                <a:solidFill>
                  <a:srgbClr val="1D41D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D</a:t>
            </a:r>
            <a:r>
              <a:rPr lang="zh-CN" altLang="en-US" b="1">
                <a:solidFill>
                  <a:srgbClr val="1D41D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）</a:t>
            </a:r>
            <a:endParaRPr lang="zh-CN" altLang="en-US" b="1">
              <a:solidFill>
                <a:srgbClr val="1D41D5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A </a:t>
            </a:r>
            <a:r>
              <a:rPr lang="zh-CN" altLang="en-US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先入先出法 </a:t>
            </a:r>
            <a:r>
              <a:rPr lang="en-US" altLang="zh-CN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B </a:t>
            </a:r>
            <a:r>
              <a:rPr lang="zh-CN" altLang="en-US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优先级算法 </a:t>
            </a:r>
            <a:r>
              <a:rPr lang="en-US" altLang="zh-CN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C </a:t>
            </a:r>
            <a:r>
              <a:rPr lang="zh-CN" altLang="en-US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高响应比优先调度算法 </a:t>
            </a:r>
            <a:r>
              <a:rPr lang="en-US" altLang="zh-CN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D </a:t>
            </a:r>
            <a:r>
              <a:rPr lang="zh-CN" altLang="en-US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银行家算法</a:t>
            </a:r>
            <a:endParaRPr lang="zh-CN" altLang="en-US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marL="0" algn="l">
              <a:buClrTx/>
              <a:buSzTx/>
              <a:buNone/>
            </a:pPr>
            <a:r>
              <a:rPr lang="zh-CN" altLang="en-US" b="1">
                <a:solidFill>
                  <a:srgbClr val="1D41D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2. 资源的有序分配在解决死锁中属于哪种方法（</a:t>
            </a:r>
            <a:r>
              <a:rPr lang="en-US" altLang="zh-CN" b="1">
                <a:solidFill>
                  <a:srgbClr val="1D41D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A</a:t>
            </a:r>
            <a:r>
              <a:rPr lang="zh-CN" altLang="en-US" b="1">
                <a:solidFill>
                  <a:srgbClr val="1D41D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）</a:t>
            </a:r>
            <a:endParaRPr lang="zh-CN" altLang="en-US" b="1">
              <a:solidFill>
                <a:srgbClr val="1D41D5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marL="0" indent="0">
              <a:buNone/>
            </a:pPr>
            <a:r>
              <a:rPr lang="en-US" altLang="zh-CN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A </a:t>
            </a:r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预防死锁 </a:t>
            </a:r>
            <a:r>
              <a:rPr lang="en-US" altLang="zh-CN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B </a:t>
            </a:r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避免死锁 </a:t>
            </a:r>
            <a:r>
              <a:rPr lang="en-US" altLang="zh-CN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C </a:t>
            </a:r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检测死锁 </a:t>
            </a:r>
            <a:r>
              <a:rPr lang="en-US" altLang="zh-CN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D </a:t>
            </a:r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解除死锁 </a:t>
            </a:r>
            <a:endParaRPr lang="zh-CN" altLang="en-US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marL="0" algn="l">
              <a:buClrTx/>
              <a:buSzTx/>
              <a:buNone/>
            </a:pPr>
            <a:r>
              <a:rPr lang="zh-CN" altLang="en-US" b="1">
                <a:solidFill>
                  <a:srgbClr val="1D41D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3. 产生死锁的四个必要条件是：互斥、（</a:t>
            </a:r>
            <a:r>
              <a:rPr lang="en-US" altLang="zh-CN" b="1">
                <a:solidFill>
                  <a:srgbClr val="1D41D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B</a:t>
            </a:r>
            <a:r>
              <a:rPr lang="zh-CN" altLang="en-US" b="1">
                <a:solidFill>
                  <a:srgbClr val="1D41D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）、不可抢占和循环等待</a:t>
            </a:r>
            <a:endParaRPr lang="zh-CN" altLang="en-US" b="1">
              <a:solidFill>
                <a:srgbClr val="1D41D5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marL="0" indent="0">
              <a:buNone/>
            </a:pPr>
            <a:r>
              <a:rPr lang="en-US" altLang="zh-CN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A </a:t>
            </a:r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请求与阻塞 </a:t>
            </a:r>
            <a:r>
              <a:rPr lang="en-US" altLang="zh-CN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B</a:t>
            </a:r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请求与保持　</a:t>
            </a:r>
            <a:r>
              <a:rPr lang="en-US" altLang="zh-CN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C</a:t>
            </a:r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请求与释放　</a:t>
            </a:r>
            <a:r>
              <a:rPr lang="en-US" altLang="zh-CN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D</a:t>
            </a:r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释放与阻塞</a:t>
            </a:r>
            <a:endParaRPr lang="zh-CN" altLang="en-US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marL="0" indent="0">
              <a:buNone/>
            </a:pPr>
            <a:r>
              <a:rPr lang="zh-CN" altLang="en-US" b="1">
                <a:solidFill>
                  <a:srgbClr val="1D41D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４</a:t>
            </a:r>
            <a:r>
              <a:rPr lang="en-US" altLang="zh-CN" b="1">
                <a:solidFill>
                  <a:srgbClr val="1D41D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.</a:t>
            </a:r>
            <a:r>
              <a:rPr lang="zh-CN" altLang="en-US" b="1">
                <a:solidFill>
                  <a:srgbClr val="1D41D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当进程数大于资源数时，进程竞争资源（</a:t>
            </a:r>
            <a:r>
              <a:rPr lang="en-US" altLang="zh-CN" b="1">
                <a:solidFill>
                  <a:srgbClr val="1D41D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B</a:t>
            </a:r>
            <a:r>
              <a:rPr lang="zh-CN" altLang="en-US" b="1">
                <a:solidFill>
                  <a:srgbClr val="1D41D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）会产生死锁</a:t>
            </a:r>
            <a:endParaRPr lang="zh-CN" altLang="en-US" b="1">
              <a:solidFill>
                <a:srgbClr val="1D41D5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marL="0" indent="0">
              <a:buNone/>
            </a:pPr>
            <a:r>
              <a:rPr lang="en-US" altLang="zh-CN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A</a:t>
            </a:r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一定　</a:t>
            </a:r>
            <a:r>
              <a:rPr lang="en-US" altLang="zh-CN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B </a:t>
            </a:r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不一定  </a:t>
            </a:r>
            <a:r>
              <a:rPr lang="en-US" altLang="zh-CN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C </a:t>
            </a:r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不可能  </a:t>
            </a:r>
            <a:endParaRPr lang="zh-CN" altLang="en-US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marL="0" indent="0">
              <a:buNone/>
            </a:pPr>
            <a:r>
              <a:rPr lang="en-US" altLang="zh-CN" b="1">
                <a:solidFill>
                  <a:srgbClr val="1D41D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5. </a:t>
            </a:r>
            <a:r>
              <a:rPr lang="zh-CN" altLang="en-US" b="1">
                <a:solidFill>
                  <a:srgbClr val="1D41D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同时考虑等待时间和服务时间的作业调度算法是（</a:t>
            </a:r>
            <a:r>
              <a:rPr lang="en-US" altLang="zh-CN" b="1">
                <a:solidFill>
                  <a:srgbClr val="1D41D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C</a:t>
            </a:r>
            <a:r>
              <a:rPr lang="zh-CN" altLang="en-US" b="1">
                <a:solidFill>
                  <a:srgbClr val="1D41D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）</a:t>
            </a:r>
            <a:endParaRPr lang="zh-CN" altLang="en-US" b="1">
              <a:solidFill>
                <a:srgbClr val="1D41D5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marL="0" indent="0">
              <a:buNone/>
            </a:pPr>
            <a:r>
              <a:rPr lang="en-US" altLang="zh-CN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A </a:t>
            </a:r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先进先出算法 </a:t>
            </a:r>
            <a:r>
              <a:rPr lang="en-US" altLang="zh-CN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B</a:t>
            </a:r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短作业优先算法　</a:t>
            </a:r>
            <a:r>
              <a:rPr lang="en-US" altLang="zh-CN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C</a:t>
            </a:r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高响应比优先调度算法　</a:t>
            </a:r>
            <a:r>
              <a:rPr lang="en-US" altLang="zh-CN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D </a:t>
            </a:r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轮询调度</a:t>
            </a:r>
            <a:endParaRPr lang="zh-CN" altLang="en-US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第二</a:t>
            </a:r>
            <a:r>
              <a:rPr lang="zh-CN" altLang="en-US"/>
              <a:t>部分 填空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marL="0" indent="0">
              <a:buNone/>
            </a:pPr>
            <a:r>
              <a:rPr lang="en-US" altLang="zh-CN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1.</a:t>
            </a:r>
            <a:r>
              <a:rPr lang="zh-CN" altLang="en-US" b="1">
                <a:solidFill>
                  <a:srgbClr val="1D41D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作业运行的三个阶段分别是：收容阶段</a:t>
            </a:r>
            <a:r>
              <a:rPr lang="zh-CN" altLang="en-US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、（运行阶段）</a:t>
            </a:r>
            <a:r>
              <a:rPr lang="zh-CN" altLang="en-US" b="1">
                <a:solidFill>
                  <a:srgbClr val="1D41D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和完成阶段，与此对应的三种状态为</a:t>
            </a:r>
            <a:r>
              <a:rPr lang="zh-CN" altLang="en-US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（后备状态）、</a:t>
            </a:r>
            <a:r>
              <a:rPr lang="zh-CN" altLang="en-US" b="1">
                <a:solidFill>
                  <a:srgbClr val="1D41D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运行状态和完成状态，其中作业被选中建立进程进入就绪队列时，处于</a:t>
            </a:r>
            <a:r>
              <a:rPr lang="zh-CN" altLang="en-US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（ 运行</a:t>
            </a:r>
            <a:r>
              <a:rPr lang="zh-CN" altLang="en-US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）</a:t>
            </a:r>
            <a:r>
              <a:rPr lang="zh-CN" altLang="en-US" b="1">
                <a:solidFill>
                  <a:srgbClr val="1D41D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状态</a:t>
            </a:r>
            <a:r>
              <a:rPr lang="en-US" altLang="zh-CN" b="1">
                <a:solidFill>
                  <a:srgbClr val="1D41D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/</a:t>
            </a:r>
            <a:r>
              <a:rPr lang="zh-CN" altLang="en-US" b="1">
                <a:solidFill>
                  <a:srgbClr val="1D41D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阶段。</a:t>
            </a:r>
            <a:endParaRPr lang="zh-CN" altLang="en-US" b="1">
              <a:solidFill>
                <a:srgbClr val="1D41D5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marL="0" indent="0">
              <a:buNone/>
            </a:pPr>
            <a:endParaRPr lang="zh-CN" altLang="en-US" b="1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marL="0" indent="0">
              <a:buNone/>
            </a:pPr>
            <a:r>
              <a:rPr lang="en-US" altLang="zh-CN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2.</a:t>
            </a:r>
            <a:r>
              <a:rPr lang="zh-CN" altLang="en-US" b="1">
                <a:solidFill>
                  <a:srgbClr val="1D41D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带权周转时间</a:t>
            </a:r>
            <a:r>
              <a:rPr lang="en-US" altLang="zh-CN" b="1">
                <a:solidFill>
                  <a:srgbClr val="1D41D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=</a:t>
            </a:r>
            <a:r>
              <a:rPr lang="zh-CN" altLang="en-US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（ 等待）</a:t>
            </a:r>
            <a:r>
              <a:rPr lang="zh-CN" altLang="en-US" b="1">
                <a:solidFill>
                  <a:srgbClr val="1D41D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时间</a:t>
            </a:r>
            <a:r>
              <a:rPr lang="en-US" altLang="zh-CN" b="1">
                <a:solidFill>
                  <a:srgbClr val="1D41D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+</a:t>
            </a:r>
            <a:r>
              <a:rPr lang="zh-CN" altLang="en-US" b="1">
                <a:solidFill>
                  <a:srgbClr val="1D41D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要求服务时间</a:t>
            </a:r>
            <a:r>
              <a:rPr lang="en-US" altLang="zh-CN" b="1">
                <a:solidFill>
                  <a:srgbClr val="1D41D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/</a:t>
            </a:r>
            <a:r>
              <a:rPr lang="zh-CN" altLang="en-US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（要求服务时间），</a:t>
            </a:r>
            <a:r>
              <a:rPr lang="zh-CN" altLang="en-US" b="1">
                <a:solidFill>
                  <a:srgbClr val="1D41D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带权周转时间 </a:t>
            </a:r>
            <a:r>
              <a:rPr lang="zh-CN" altLang="en-US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（   不小于</a:t>
            </a:r>
            <a:r>
              <a:rPr lang="zh-CN" altLang="en-US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 ）</a:t>
            </a:r>
            <a:r>
              <a:rPr lang="en-US" altLang="zh-CN" b="1">
                <a:solidFill>
                  <a:srgbClr val="1D41D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1</a:t>
            </a:r>
            <a:r>
              <a:rPr lang="en-US" altLang="zh-CN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(</a:t>
            </a:r>
            <a:r>
              <a:rPr lang="zh-CN" altLang="en-US" b="1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不大于，不小于</a:t>
            </a:r>
            <a:r>
              <a:rPr lang="en-US" altLang="zh-CN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)</a:t>
            </a:r>
            <a:r>
              <a:rPr lang="zh-CN" altLang="en-US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。</a:t>
            </a:r>
            <a:endParaRPr lang="zh-CN" altLang="en-US" b="1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marL="0" indent="0">
              <a:buNone/>
            </a:pPr>
            <a:endParaRPr lang="zh-CN" altLang="en-US" b="1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marL="0" indent="0">
              <a:buNone/>
            </a:pPr>
            <a:r>
              <a:rPr lang="en-US" altLang="zh-CN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3.</a:t>
            </a:r>
            <a:r>
              <a:rPr lang="zh-CN" altLang="en-US" b="1">
                <a:solidFill>
                  <a:srgbClr val="1D41D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轮转调度算法时间片大小主要取</a:t>
            </a:r>
            <a:r>
              <a:rPr lang="zh-CN" altLang="en-US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（ 略大于一次典型交互所需要的时间</a:t>
            </a:r>
            <a:r>
              <a:rPr lang="zh-CN" altLang="en-US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）。</a:t>
            </a:r>
            <a:endParaRPr lang="zh-CN" altLang="en-US" b="1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第二</a:t>
            </a:r>
            <a:r>
              <a:rPr lang="zh-CN" altLang="en-US"/>
              <a:t>部分 填空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marL="0" indent="0">
              <a:buNone/>
            </a:pPr>
            <a:r>
              <a:rPr lang="en-US" altLang="zh-CN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4.</a:t>
            </a:r>
            <a:r>
              <a:rPr lang="zh-CN" altLang="en-US" b="1">
                <a:solidFill>
                  <a:srgbClr val="1D41D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某进程的达到时间是</a:t>
            </a:r>
            <a:r>
              <a:rPr lang="en-US" altLang="zh-CN" b="1">
                <a:solidFill>
                  <a:srgbClr val="1D41D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2</a:t>
            </a:r>
            <a:r>
              <a:rPr lang="zh-CN" altLang="en-US" b="1">
                <a:solidFill>
                  <a:srgbClr val="1D41D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，服务时间是</a:t>
            </a:r>
            <a:r>
              <a:rPr lang="en-US" altLang="zh-CN" b="1">
                <a:solidFill>
                  <a:srgbClr val="1D41D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5</a:t>
            </a:r>
            <a:r>
              <a:rPr lang="zh-CN" altLang="en-US" b="1">
                <a:solidFill>
                  <a:srgbClr val="1D41D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，完成时间是</a:t>
            </a:r>
            <a:r>
              <a:rPr lang="en-US" altLang="zh-CN" b="1">
                <a:solidFill>
                  <a:srgbClr val="1D41D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17</a:t>
            </a:r>
            <a:r>
              <a:rPr lang="zh-CN" altLang="en-US" b="1">
                <a:solidFill>
                  <a:srgbClr val="1D41D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，其周转时间为</a:t>
            </a:r>
            <a:r>
              <a:rPr lang="zh-CN" altLang="en-US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（  </a:t>
            </a:r>
            <a:r>
              <a:rPr lang="en-US" altLang="zh-CN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15</a:t>
            </a:r>
            <a:r>
              <a:rPr lang="zh-CN" altLang="en-US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 ）</a:t>
            </a:r>
            <a:r>
              <a:rPr lang="zh-CN" altLang="en-US" b="1">
                <a:solidFill>
                  <a:srgbClr val="1D41D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，带权周转时间为</a:t>
            </a:r>
            <a:r>
              <a:rPr lang="zh-CN" altLang="en-US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（  </a:t>
            </a:r>
            <a:r>
              <a:rPr lang="en-US" altLang="zh-CN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3</a:t>
            </a:r>
            <a:r>
              <a:rPr lang="zh-CN" altLang="en-US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 ）</a:t>
            </a:r>
            <a:r>
              <a:rPr lang="zh-CN" altLang="en-US" b="1">
                <a:solidFill>
                  <a:srgbClr val="1D41D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。</a:t>
            </a:r>
            <a:endParaRPr lang="zh-CN" altLang="en-US" b="1">
              <a:solidFill>
                <a:srgbClr val="1D41D5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marL="0" indent="0">
              <a:buNone/>
            </a:pPr>
            <a:endParaRPr lang="zh-CN" altLang="en-US" b="1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marL="0" indent="0">
              <a:buNone/>
            </a:pPr>
            <a:r>
              <a:rPr lang="en-US" altLang="zh-CN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5.</a:t>
            </a:r>
            <a:r>
              <a:rPr lang="zh-CN" altLang="en-US" b="1">
                <a:solidFill>
                  <a:srgbClr val="1D41D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在分时系统中，用户</a:t>
            </a:r>
            <a:r>
              <a:rPr lang="en-US" altLang="zh-CN" b="1">
                <a:solidFill>
                  <a:srgbClr val="1D41D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1</a:t>
            </a:r>
            <a:r>
              <a:rPr lang="zh-CN" altLang="en-US" b="1">
                <a:solidFill>
                  <a:srgbClr val="1D41D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有</a:t>
            </a:r>
            <a:r>
              <a:rPr lang="en-US" altLang="zh-CN" b="1">
                <a:solidFill>
                  <a:srgbClr val="1D41D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4</a:t>
            </a:r>
            <a:r>
              <a:rPr lang="zh-CN" altLang="en-US" b="1">
                <a:solidFill>
                  <a:srgbClr val="1D41D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个进程</a:t>
            </a:r>
            <a:r>
              <a:rPr lang="en-US" altLang="zh-CN" b="1">
                <a:solidFill>
                  <a:srgbClr val="1D41D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A</a:t>
            </a:r>
            <a:r>
              <a:rPr lang="zh-CN" altLang="en-US" b="1">
                <a:solidFill>
                  <a:srgbClr val="1D41D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，</a:t>
            </a:r>
            <a:r>
              <a:rPr lang="en-US" altLang="zh-CN" b="1">
                <a:solidFill>
                  <a:srgbClr val="1D41D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B</a:t>
            </a:r>
            <a:r>
              <a:rPr lang="zh-CN" altLang="en-US" b="1">
                <a:solidFill>
                  <a:srgbClr val="1D41D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，</a:t>
            </a:r>
            <a:r>
              <a:rPr lang="en-US" altLang="zh-CN" b="1">
                <a:solidFill>
                  <a:srgbClr val="1D41D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C</a:t>
            </a:r>
            <a:r>
              <a:rPr lang="zh-CN" altLang="en-US" b="1">
                <a:solidFill>
                  <a:srgbClr val="1D41D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，</a:t>
            </a:r>
            <a:r>
              <a:rPr lang="en-US" altLang="zh-CN" b="1">
                <a:solidFill>
                  <a:srgbClr val="1D41D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D</a:t>
            </a:r>
            <a:r>
              <a:rPr lang="zh-CN" altLang="en-US" b="1">
                <a:solidFill>
                  <a:srgbClr val="1D41D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，而用户</a:t>
            </a:r>
            <a:r>
              <a:rPr lang="en-US" altLang="zh-CN" b="1">
                <a:solidFill>
                  <a:srgbClr val="1D41D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2</a:t>
            </a:r>
            <a:r>
              <a:rPr lang="zh-CN" altLang="en-US" b="1">
                <a:solidFill>
                  <a:srgbClr val="1D41D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有</a:t>
            </a:r>
            <a:r>
              <a:rPr lang="en-US" altLang="zh-CN" b="1">
                <a:solidFill>
                  <a:srgbClr val="1D41D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1</a:t>
            </a:r>
            <a:r>
              <a:rPr lang="zh-CN" altLang="en-US" b="1">
                <a:solidFill>
                  <a:srgbClr val="1D41D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个进程</a:t>
            </a:r>
            <a:r>
              <a:rPr lang="en-US" altLang="zh-CN" b="1">
                <a:solidFill>
                  <a:srgbClr val="1D41D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E</a:t>
            </a:r>
            <a:r>
              <a:rPr lang="zh-CN" altLang="en-US" b="1">
                <a:solidFill>
                  <a:srgbClr val="1D41D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，用户</a:t>
            </a:r>
            <a:r>
              <a:rPr lang="en-US" altLang="zh-CN" b="1">
                <a:solidFill>
                  <a:srgbClr val="1D41D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1</a:t>
            </a:r>
            <a:r>
              <a:rPr lang="zh-CN" altLang="en-US" b="1">
                <a:solidFill>
                  <a:srgbClr val="1D41D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支付的服务费用是用户</a:t>
            </a:r>
            <a:r>
              <a:rPr lang="en-US" altLang="zh-CN" b="1">
                <a:solidFill>
                  <a:srgbClr val="1D41D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2</a:t>
            </a:r>
            <a:r>
              <a:rPr lang="zh-CN" altLang="en-US" b="1">
                <a:solidFill>
                  <a:srgbClr val="1D41D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的</a:t>
            </a:r>
            <a:r>
              <a:rPr lang="en-US" altLang="zh-CN" b="1">
                <a:solidFill>
                  <a:srgbClr val="1D41D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2</a:t>
            </a:r>
            <a:r>
              <a:rPr lang="zh-CN" altLang="en-US" b="1">
                <a:solidFill>
                  <a:srgbClr val="1D41D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倍，根据公平分享调度算法，处理机执行的调度序列应该是：</a:t>
            </a:r>
            <a:r>
              <a:rPr lang="en-US" altLang="zh-CN" b="1">
                <a:solidFill>
                  <a:srgbClr val="1D41D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A,B,</a:t>
            </a:r>
            <a:r>
              <a:rPr lang="en-US" altLang="zh-CN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(E),</a:t>
            </a:r>
            <a:r>
              <a:rPr lang="en-US" altLang="zh-CN" b="1">
                <a:solidFill>
                  <a:srgbClr val="1D41D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C,</a:t>
            </a:r>
            <a:r>
              <a:rPr lang="en-US" altLang="zh-CN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(D</a:t>
            </a:r>
            <a:r>
              <a:rPr lang="en-US" altLang="zh-CN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)</a:t>
            </a:r>
            <a:r>
              <a:rPr lang="en-US" altLang="zh-CN" b="1">
                <a:solidFill>
                  <a:srgbClr val="1D41D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,E,......</a:t>
            </a:r>
            <a:endParaRPr lang="zh-CN" altLang="en-US" b="1">
              <a:solidFill>
                <a:srgbClr val="1D41D5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marL="0" indent="0">
              <a:buNone/>
            </a:pPr>
            <a:endParaRPr lang="zh-CN" altLang="en-US" b="1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第三部分 简答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1221085" cy="4351655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en-US" altLang="zh-CN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1.</a:t>
            </a:r>
            <a:r>
              <a:rPr lang="zh-CN" altLang="en-US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已知以下进程状态，请根据</a:t>
            </a:r>
            <a:r>
              <a:rPr lang="zh-CN" altLang="en-US" b="1">
                <a:solidFill>
                  <a:srgbClr val="1D41D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保证调度算法</a:t>
            </a:r>
            <a:r>
              <a:rPr lang="zh-CN" altLang="en-US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，给出</a:t>
            </a:r>
            <a:r>
              <a:rPr lang="zh-CN" altLang="en-US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最优先的</a:t>
            </a:r>
            <a:r>
              <a:rPr lang="zh-CN" altLang="en-US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调度进程</a:t>
            </a:r>
            <a:r>
              <a:rPr lang="zh-CN" altLang="en-US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：</a:t>
            </a:r>
            <a:endParaRPr lang="zh-CN" altLang="en-US" b="1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393700" y="2560064"/>
          <a:ext cx="11277600" cy="2945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9160"/>
                <a:gridCol w="1088390"/>
                <a:gridCol w="1056640"/>
                <a:gridCol w="1051560"/>
                <a:gridCol w="1106170"/>
                <a:gridCol w="1005840"/>
                <a:gridCol w="999490"/>
                <a:gridCol w="1093470"/>
                <a:gridCol w="1120140"/>
                <a:gridCol w="897890"/>
                <a:gridCol w="958850"/>
              </a:tblGrid>
              <a:tr h="544830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800" b="1" spc="13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800" b="1" spc="13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A</a:t>
                      </a:r>
                      <a:endParaRPr lang="en-US" altLang="zh-CN" sz="1800" b="1" spc="13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800" b="1" spc="13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B</a:t>
                      </a:r>
                      <a:endParaRPr lang="en-US" altLang="zh-CN" sz="1800" b="1" spc="13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800" b="1" spc="13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C</a:t>
                      </a:r>
                      <a:endParaRPr lang="en-US" altLang="zh-CN" sz="1800" b="1" spc="13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800" b="1" spc="13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D</a:t>
                      </a:r>
                      <a:endParaRPr lang="en-US" altLang="zh-CN" sz="1800" b="1" spc="13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800" b="1" spc="13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E</a:t>
                      </a:r>
                      <a:endParaRPr lang="en-US" altLang="zh-CN" sz="1800" b="1" spc="13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800" b="1" spc="13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F</a:t>
                      </a:r>
                      <a:endParaRPr lang="en-US" altLang="zh-CN" sz="1800" b="1" spc="13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800" b="1" spc="13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G</a:t>
                      </a:r>
                      <a:endParaRPr lang="en-US" altLang="zh-CN" sz="1800" b="1" spc="13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800" b="1" spc="13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H</a:t>
                      </a:r>
                      <a:endParaRPr lang="en-US" altLang="zh-CN" sz="1800" b="1" spc="13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800" b="1" spc="13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I</a:t>
                      </a:r>
                      <a:endParaRPr lang="en-US" altLang="zh-CN" sz="1800" b="1" spc="13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800" b="1" spc="13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J</a:t>
                      </a:r>
                      <a:endParaRPr lang="en-US" altLang="zh-CN" sz="1800" b="1" spc="13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800100">
                <a:tc>
                  <a:txBody>
                    <a:bodyPr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600" b="0" spc="12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到达</a:t>
                      </a:r>
                      <a:r>
                        <a:rPr lang="zh-CN" altLang="en-US" sz="1600" b="0" spc="12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时间</a:t>
                      </a:r>
                      <a:endParaRPr lang="zh-CN" altLang="en-US" sz="1600" b="0" spc="12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0</a:t>
                      </a:r>
                      <a:endParaRPr lang="en-US" altLang="zh-CN" sz="16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0</a:t>
                      </a:r>
                      <a:endParaRPr lang="en-US" altLang="zh-CN" sz="16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0</a:t>
                      </a:r>
                      <a:endParaRPr lang="en-US" altLang="zh-CN" sz="16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0</a:t>
                      </a:r>
                      <a:endParaRPr lang="en-US" altLang="zh-CN" sz="16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0</a:t>
                      </a:r>
                      <a:endParaRPr lang="en-US" altLang="zh-CN" sz="16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10</a:t>
                      </a:r>
                      <a:endParaRPr lang="en-US" altLang="zh-CN" sz="16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10</a:t>
                      </a:r>
                      <a:endParaRPr lang="en-US" altLang="zh-CN" sz="16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10</a:t>
                      </a:r>
                      <a:endParaRPr lang="en-US" altLang="zh-CN" sz="16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10</a:t>
                      </a:r>
                      <a:endParaRPr lang="en-US" altLang="zh-CN" sz="16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10</a:t>
                      </a:r>
                      <a:endParaRPr lang="en-US" altLang="zh-CN" sz="16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</a:tr>
              <a:tr h="800100">
                <a:tc>
                  <a:txBody>
                    <a:bodyPr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600" b="0" spc="12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已经获得</a:t>
                      </a:r>
                      <a:endParaRPr lang="zh-CN" altLang="en-US" sz="1600" b="0" spc="12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3</a:t>
                      </a:r>
                      <a:endParaRPr lang="en-US" altLang="zh-CN" sz="16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5</a:t>
                      </a:r>
                      <a:endParaRPr lang="en-US" altLang="zh-CN" sz="16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7</a:t>
                      </a:r>
                      <a:endParaRPr lang="en-US" altLang="zh-CN" sz="16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4</a:t>
                      </a:r>
                      <a:endParaRPr lang="en-US" altLang="zh-CN" sz="16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8</a:t>
                      </a:r>
                      <a:endParaRPr lang="en-US" altLang="zh-CN" sz="16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2</a:t>
                      </a:r>
                      <a:endParaRPr lang="en-US" altLang="zh-CN" sz="16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6</a:t>
                      </a:r>
                      <a:endParaRPr lang="en-US" altLang="zh-CN" sz="16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3</a:t>
                      </a:r>
                      <a:endParaRPr lang="en-US" altLang="zh-CN" sz="16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5</a:t>
                      </a:r>
                      <a:endParaRPr lang="en-US" altLang="zh-CN" sz="16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7</a:t>
                      </a:r>
                      <a:endParaRPr lang="en-US" altLang="zh-CN" sz="16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</a:tr>
              <a:tr h="800100">
                <a:tc>
                  <a:txBody>
                    <a:bodyPr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600" b="0" spc="12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比例</a:t>
                      </a:r>
                      <a:endParaRPr lang="zh-CN" altLang="en-US" sz="1600" b="0" spc="12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0.6</a:t>
                      </a:r>
                      <a:endParaRPr lang="en-US" altLang="zh-CN" sz="16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  <a:endParaRPr lang="en-US" altLang="zh-CN" sz="16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1.4</a:t>
                      </a:r>
                      <a:endParaRPr lang="en-US" altLang="zh-CN" sz="16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0.8</a:t>
                      </a:r>
                      <a:endParaRPr lang="en-US" altLang="zh-CN" sz="16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1.6</a:t>
                      </a:r>
                      <a:endParaRPr lang="en-US" altLang="zh-CN" sz="16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0.5</a:t>
                      </a:r>
                      <a:endParaRPr lang="en-US" altLang="zh-CN" sz="16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1.5</a:t>
                      </a:r>
                      <a:endParaRPr lang="en-US" altLang="zh-CN" sz="16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0.75</a:t>
                      </a:r>
                      <a:endParaRPr lang="en-US" altLang="zh-CN" sz="16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1.25</a:t>
                      </a:r>
                      <a:endParaRPr lang="en-US" altLang="zh-CN" sz="16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1.75</a:t>
                      </a:r>
                      <a:endParaRPr lang="en-US" altLang="zh-CN" sz="16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1257300" y="5568950"/>
            <a:ext cx="1016317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答案：</a:t>
            </a:r>
            <a:r>
              <a:rPr lang="en-US" altLang="zh-CN"/>
              <a:t>F</a:t>
            </a:r>
            <a:endParaRPr lang="en-US" altLang="zh-CN"/>
          </a:p>
          <a:p>
            <a:r>
              <a:rPr lang="zh-CN" altLang="en-US"/>
              <a:t>计算：</a:t>
            </a:r>
            <a:r>
              <a:rPr lang="en-US" altLang="zh-CN"/>
              <a:t>CPU</a:t>
            </a:r>
            <a:r>
              <a:rPr lang="zh-CN" altLang="en-US"/>
              <a:t>运行总时间</a:t>
            </a:r>
            <a:r>
              <a:rPr lang="en-US" altLang="zh-CN"/>
              <a:t>=3+5+7+...+3+5+7=50</a:t>
            </a:r>
            <a:endParaRPr lang="en-US" altLang="zh-CN"/>
          </a:p>
          <a:p>
            <a:r>
              <a:rPr lang="zh-CN" altLang="en-US"/>
              <a:t>对于</a:t>
            </a:r>
            <a:r>
              <a:rPr lang="en-US" altLang="zh-CN"/>
              <a:t>A~E</a:t>
            </a:r>
            <a:r>
              <a:rPr lang="zh-CN" altLang="en-US"/>
              <a:t>，平均时间为</a:t>
            </a:r>
            <a:r>
              <a:rPr lang="en-US" altLang="zh-CN"/>
              <a:t>50/10=5</a:t>
            </a:r>
            <a:r>
              <a:rPr lang="zh-CN" altLang="en-US"/>
              <a:t>，对于</a:t>
            </a:r>
            <a:r>
              <a:rPr lang="en-US" altLang="zh-CN"/>
              <a:t>F~J</a:t>
            </a:r>
            <a:r>
              <a:rPr lang="zh-CN" altLang="en-US"/>
              <a:t>，平均时间为（</a:t>
            </a:r>
            <a:r>
              <a:rPr lang="en-US" altLang="zh-CN"/>
              <a:t>50-10</a:t>
            </a:r>
            <a:r>
              <a:rPr lang="zh-CN" altLang="en-US"/>
              <a:t>）</a:t>
            </a:r>
            <a:r>
              <a:rPr lang="en-US" altLang="zh-CN"/>
              <a:t>/10=4</a:t>
            </a:r>
            <a:r>
              <a:rPr lang="zh-CN" altLang="en-US"/>
              <a:t>；</a:t>
            </a:r>
            <a:endParaRPr lang="zh-CN" altLang="en-US"/>
          </a:p>
          <a:p>
            <a:r>
              <a:rPr lang="zh-CN" altLang="en-US"/>
              <a:t>每个进程的处理时间比例如图所示，最小值为</a:t>
            </a:r>
            <a:r>
              <a:rPr lang="en-US" altLang="zh-CN"/>
              <a:t>F</a:t>
            </a:r>
            <a:r>
              <a:rPr lang="zh-CN" altLang="en-US"/>
              <a:t>，所以最优先的是</a:t>
            </a:r>
            <a:r>
              <a:rPr lang="en-US" altLang="zh-CN"/>
              <a:t>F</a:t>
            </a:r>
            <a:r>
              <a:rPr lang="zh-CN" altLang="en-US"/>
              <a:t>；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第三部分 简答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1221085" cy="1167765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en-US" altLang="zh-CN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2.</a:t>
            </a:r>
            <a:r>
              <a:rPr lang="zh-CN" altLang="en-US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检测下面两张</a:t>
            </a:r>
            <a:r>
              <a:rPr lang="zh-CN" altLang="en-US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资源分配图是否存在死锁，若有标注死锁进程，若不存在，请</a:t>
            </a:r>
            <a:r>
              <a:rPr lang="zh-CN" altLang="en-US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给出安全序列。</a:t>
            </a:r>
            <a:endParaRPr lang="zh-CN" altLang="en-US" b="1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1196975" y="2993390"/>
            <a:ext cx="4017010" cy="2264410"/>
            <a:chOff x="1885" y="4714"/>
            <a:chExt cx="6326" cy="3566"/>
          </a:xfrm>
        </p:grpSpPr>
        <p:sp>
          <p:nvSpPr>
            <p:cNvPr id="5" name="椭圆 4"/>
            <p:cNvSpPr/>
            <p:nvPr/>
          </p:nvSpPr>
          <p:spPr>
            <a:xfrm>
              <a:off x="1885" y="5946"/>
              <a:ext cx="993" cy="81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P1</a:t>
              </a:r>
              <a:endParaRPr lang="en-US" altLang="zh-CN"/>
            </a:p>
          </p:txBody>
        </p:sp>
        <p:sp>
          <p:nvSpPr>
            <p:cNvPr id="6" name="椭圆 5"/>
            <p:cNvSpPr/>
            <p:nvPr/>
          </p:nvSpPr>
          <p:spPr>
            <a:xfrm>
              <a:off x="4254" y="5946"/>
              <a:ext cx="993" cy="81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P2</a:t>
              </a:r>
              <a:endParaRPr lang="en-US" altLang="zh-CN"/>
            </a:p>
          </p:txBody>
        </p:sp>
        <p:sp>
          <p:nvSpPr>
            <p:cNvPr id="7" name="椭圆 6"/>
            <p:cNvSpPr/>
            <p:nvPr/>
          </p:nvSpPr>
          <p:spPr>
            <a:xfrm>
              <a:off x="7218" y="7470"/>
              <a:ext cx="993" cy="81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P3</a:t>
              </a:r>
              <a:endParaRPr lang="en-US" altLang="zh-CN"/>
            </a:p>
          </p:txBody>
        </p:sp>
        <p:grpSp>
          <p:nvGrpSpPr>
            <p:cNvPr id="17" name="组合 16"/>
            <p:cNvGrpSpPr/>
            <p:nvPr/>
          </p:nvGrpSpPr>
          <p:grpSpPr>
            <a:xfrm>
              <a:off x="2878" y="4714"/>
              <a:ext cx="1556" cy="810"/>
              <a:chOff x="3028" y="4721"/>
              <a:chExt cx="1556" cy="810"/>
            </a:xfrm>
          </p:grpSpPr>
          <p:sp>
            <p:nvSpPr>
              <p:cNvPr id="8" name="矩形 7"/>
              <p:cNvSpPr/>
              <p:nvPr/>
            </p:nvSpPr>
            <p:spPr>
              <a:xfrm>
                <a:off x="3028" y="4721"/>
                <a:ext cx="1556" cy="81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R1</a:t>
                </a:r>
                <a:endParaRPr lang="en-US" altLang="zh-CN"/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4089" y="5035"/>
                <a:ext cx="165" cy="182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16" name="组合 15"/>
            <p:cNvGrpSpPr/>
            <p:nvPr/>
          </p:nvGrpSpPr>
          <p:grpSpPr>
            <a:xfrm>
              <a:off x="2698" y="7470"/>
              <a:ext cx="1556" cy="810"/>
              <a:chOff x="9964" y="7734"/>
              <a:chExt cx="1556" cy="810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9964" y="7734"/>
                <a:ext cx="1556" cy="81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R2</a:t>
                </a:r>
                <a:endParaRPr lang="en-US" altLang="zh-CN"/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10264" y="8048"/>
                <a:ext cx="165" cy="182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11092" y="8048"/>
                <a:ext cx="165" cy="182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15" name="组合 14"/>
            <p:cNvGrpSpPr/>
            <p:nvPr/>
          </p:nvGrpSpPr>
          <p:grpSpPr>
            <a:xfrm>
              <a:off x="6655" y="5350"/>
              <a:ext cx="1556" cy="810"/>
              <a:chOff x="11917" y="5532"/>
              <a:chExt cx="1556" cy="810"/>
            </a:xfrm>
          </p:grpSpPr>
          <p:sp>
            <p:nvSpPr>
              <p:cNvPr id="10" name="矩形 9"/>
              <p:cNvSpPr/>
              <p:nvPr/>
            </p:nvSpPr>
            <p:spPr>
              <a:xfrm>
                <a:off x="11917" y="5532"/>
                <a:ext cx="1556" cy="81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R3</a:t>
                </a:r>
                <a:endParaRPr lang="en-US" altLang="zh-CN"/>
              </a:p>
            </p:txBody>
          </p:sp>
          <p:sp>
            <p:nvSpPr>
              <p:cNvPr id="14" name="椭圆 13"/>
              <p:cNvSpPr/>
              <p:nvPr/>
            </p:nvSpPr>
            <p:spPr>
              <a:xfrm>
                <a:off x="12979" y="5846"/>
                <a:ext cx="165" cy="182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cxnSp>
          <p:nvCxnSpPr>
            <p:cNvPr id="18" name="曲线连接符 17"/>
            <p:cNvCxnSpPr>
              <a:stCxn id="5" idx="0"/>
              <a:endCxn id="8" idx="1"/>
            </p:cNvCxnSpPr>
            <p:nvPr/>
          </p:nvCxnSpPr>
          <p:spPr>
            <a:xfrm rot="16200000">
              <a:off x="2217" y="5285"/>
              <a:ext cx="826" cy="496"/>
            </a:xfrm>
            <a:prstGeom prst="curvedConnector2">
              <a:avLst/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曲线连接符 19"/>
            <p:cNvCxnSpPr>
              <a:stCxn id="12" idx="5"/>
              <a:endCxn id="5" idx="4"/>
            </p:cNvCxnSpPr>
            <p:nvPr/>
          </p:nvCxnSpPr>
          <p:spPr>
            <a:xfrm rot="5400000" flipH="1">
              <a:off x="2169" y="6969"/>
              <a:ext cx="1182" cy="757"/>
            </a:xfrm>
            <a:prstGeom prst="curvedConnector3">
              <a:avLst>
                <a:gd name="adj1" fmla="val -33968"/>
              </a:avLst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曲线连接符 20"/>
            <p:cNvCxnSpPr>
              <a:stCxn id="13" idx="5"/>
              <a:endCxn id="6" idx="4"/>
            </p:cNvCxnSpPr>
            <p:nvPr/>
          </p:nvCxnSpPr>
          <p:spPr>
            <a:xfrm rot="5400000" flipH="1" flipV="1">
              <a:off x="3768" y="6956"/>
              <a:ext cx="1182" cy="784"/>
            </a:xfrm>
            <a:prstGeom prst="curvedConnector3">
              <a:avLst>
                <a:gd name="adj1" fmla="val -34010"/>
              </a:avLst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曲线连接符 21"/>
            <p:cNvCxnSpPr>
              <a:stCxn id="11" idx="3"/>
              <a:endCxn id="6" idx="0"/>
            </p:cNvCxnSpPr>
            <p:nvPr/>
          </p:nvCxnSpPr>
          <p:spPr>
            <a:xfrm rot="5400000" flipV="1">
              <a:off x="3976" y="5170"/>
              <a:ext cx="763" cy="788"/>
            </a:xfrm>
            <a:prstGeom prst="curvedConnector3">
              <a:avLst>
                <a:gd name="adj1" fmla="val 51704"/>
              </a:avLst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曲线连接符 22"/>
            <p:cNvCxnSpPr>
              <a:stCxn id="6" idx="7"/>
              <a:endCxn id="10" idx="1"/>
            </p:cNvCxnSpPr>
            <p:nvPr/>
          </p:nvCxnSpPr>
          <p:spPr>
            <a:xfrm rot="16200000">
              <a:off x="5723" y="5134"/>
              <a:ext cx="309" cy="1553"/>
            </a:xfrm>
            <a:prstGeom prst="curvedConnector2">
              <a:avLst/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曲线连接符 23"/>
            <p:cNvCxnSpPr>
              <a:stCxn id="14" idx="3"/>
              <a:endCxn id="7" idx="0"/>
            </p:cNvCxnSpPr>
            <p:nvPr/>
          </p:nvCxnSpPr>
          <p:spPr>
            <a:xfrm rot="5400000">
              <a:off x="6903" y="6631"/>
              <a:ext cx="1651" cy="26"/>
            </a:xfrm>
            <a:prstGeom prst="curvedConnector3">
              <a:avLst>
                <a:gd name="adj1" fmla="val 50787"/>
              </a:avLst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曲线连接符 24"/>
            <p:cNvCxnSpPr/>
            <p:nvPr/>
          </p:nvCxnSpPr>
          <p:spPr>
            <a:xfrm rot="5400000">
              <a:off x="5594" y="6159"/>
              <a:ext cx="5" cy="4239"/>
            </a:xfrm>
            <a:prstGeom prst="curvedConnector3">
              <a:avLst>
                <a:gd name="adj1" fmla="val 7540000"/>
              </a:avLst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组合 49"/>
          <p:cNvGrpSpPr/>
          <p:nvPr/>
        </p:nvGrpSpPr>
        <p:grpSpPr>
          <a:xfrm>
            <a:off x="6474460" y="3086735"/>
            <a:ext cx="4017010" cy="2265045"/>
            <a:chOff x="10196" y="4861"/>
            <a:chExt cx="6326" cy="3567"/>
          </a:xfrm>
        </p:grpSpPr>
        <p:grpSp>
          <p:nvGrpSpPr>
            <p:cNvPr id="27" name="组合 26"/>
            <p:cNvGrpSpPr/>
            <p:nvPr/>
          </p:nvGrpSpPr>
          <p:grpSpPr>
            <a:xfrm>
              <a:off x="10196" y="4861"/>
              <a:ext cx="6326" cy="3567"/>
              <a:chOff x="1885" y="4714"/>
              <a:chExt cx="6326" cy="3567"/>
            </a:xfrm>
          </p:grpSpPr>
          <p:sp>
            <p:nvSpPr>
              <p:cNvPr id="28" name="椭圆 27"/>
              <p:cNvSpPr/>
              <p:nvPr/>
            </p:nvSpPr>
            <p:spPr>
              <a:xfrm>
                <a:off x="1885" y="5946"/>
                <a:ext cx="993" cy="81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P1</a:t>
                </a:r>
                <a:endParaRPr lang="en-US" altLang="zh-CN"/>
              </a:p>
            </p:txBody>
          </p:sp>
          <p:sp>
            <p:nvSpPr>
              <p:cNvPr id="29" name="椭圆 28"/>
              <p:cNvSpPr/>
              <p:nvPr/>
            </p:nvSpPr>
            <p:spPr>
              <a:xfrm>
                <a:off x="4254" y="5946"/>
                <a:ext cx="993" cy="81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P2</a:t>
                </a:r>
                <a:endParaRPr lang="en-US" altLang="zh-CN"/>
              </a:p>
            </p:txBody>
          </p:sp>
          <p:sp>
            <p:nvSpPr>
              <p:cNvPr id="30" name="椭圆 29"/>
              <p:cNvSpPr/>
              <p:nvPr/>
            </p:nvSpPr>
            <p:spPr>
              <a:xfrm>
                <a:off x="7218" y="7470"/>
                <a:ext cx="993" cy="81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P3</a:t>
                </a:r>
                <a:endParaRPr lang="en-US" altLang="zh-CN"/>
              </a:p>
            </p:txBody>
          </p:sp>
          <p:grpSp>
            <p:nvGrpSpPr>
              <p:cNvPr id="31" name="组合 30"/>
              <p:cNvGrpSpPr/>
              <p:nvPr/>
            </p:nvGrpSpPr>
            <p:grpSpPr>
              <a:xfrm>
                <a:off x="2878" y="4714"/>
                <a:ext cx="1556" cy="811"/>
                <a:chOff x="3028" y="4721"/>
                <a:chExt cx="1556" cy="811"/>
              </a:xfrm>
            </p:grpSpPr>
            <p:sp>
              <p:nvSpPr>
                <p:cNvPr id="32" name="矩形 31"/>
                <p:cNvSpPr/>
                <p:nvPr/>
              </p:nvSpPr>
              <p:spPr>
                <a:xfrm>
                  <a:off x="3028" y="4721"/>
                  <a:ext cx="1556" cy="81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R1</a:t>
                  </a:r>
                  <a:endParaRPr lang="en-US" altLang="zh-CN"/>
                </a:p>
              </p:txBody>
            </p:sp>
            <p:sp>
              <p:nvSpPr>
                <p:cNvPr id="33" name="椭圆 32"/>
                <p:cNvSpPr/>
                <p:nvPr/>
              </p:nvSpPr>
              <p:spPr>
                <a:xfrm>
                  <a:off x="3313" y="5028"/>
                  <a:ext cx="165" cy="182"/>
                </a:xfrm>
                <a:prstGeom prst="ellipse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34" name="组合 33"/>
              <p:cNvGrpSpPr/>
              <p:nvPr/>
            </p:nvGrpSpPr>
            <p:grpSpPr>
              <a:xfrm>
                <a:off x="2698" y="7470"/>
                <a:ext cx="1556" cy="810"/>
                <a:chOff x="9964" y="7734"/>
                <a:chExt cx="1556" cy="810"/>
              </a:xfrm>
            </p:grpSpPr>
            <p:sp>
              <p:nvSpPr>
                <p:cNvPr id="35" name="矩形 34"/>
                <p:cNvSpPr/>
                <p:nvPr/>
              </p:nvSpPr>
              <p:spPr>
                <a:xfrm>
                  <a:off x="9964" y="7734"/>
                  <a:ext cx="1556" cy="81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R2</a:t>
                  </a:r>
                  <a:endParaRPr lang="en-US" altLang="zh-CN"/>
                </a:p>
              </p:txBody>
            </p:sp>
            <p:sp>
              <p:nvSpPr>
                <p:cNvPr id="36" name="椭圆 35"/>
                <p:cNvSpPr/>
                <p:nvPr/>
              </p:nvSpPr>
              <p:spPr>
                <a:xfrm>
                  <a:off x="10264" y="8048"/>
                  <a:ext cx="165" cy="182"/>
                </a:xfrm>
                <a:prstGeom prst="ellipse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7" name="椭圆 36"/>
                <p:cNvSpPr/>
                <p:nvPr/>
              </p:nvSpPr>
              <p:spPr>
                <a:xfrm>
                  <a:off x="11092" y="8048"/>
                  <a:ext cx="165" cy="182"/>
                </a:xfrm>
                <a:prstGeom prst="ellipse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38" name="组合 37"/>
              <p:cNvGrpSpPr/>
              <p:nvPr/>
            </p:nvGrpSpPr>
            <p:grpSpPr>
              <a:xfrm>
                <a:off x="6655" y="5350"/>
                <a:ext cx="1556" cy="810"/>
                <a:chOff x="11917" y="5532"/>
                <a:chExt cx="1556" cy="810"/>
              </a:xfrm>
            </p:grpSpPr>
            <p:sp>
              <p:nvSpPr>
                <p:cNvPr id="39" name="矩形 38"/>
                <p:cNvSpPr/>
                <p:nvPr/>
              </p:nvSpPr>
              <p:spPr>
                <a:xfrm>
                  <a:off x="11917" y="5532"/>
                  <a:ext cx="1556" cy="81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R3</a:t>
                  </a:r>
                  <a:endParaRPr lang="en-US" altLang="zh-CN"/>
                </a:p>
              </p:txBody>
            </p:sp>
            <p:sp>
              <p:nvSpPr>
                <p:cNvPr id="40" name="椭圆 39"/>
                <p:cNvSpPr/>
                <p:nvPr/>
              </p:nvSpPr>
              <p:spPr>
                <a:xfrm>
                  <a:off x="12979" y="5846"/>
                  <a:ext cx="165" cy="182"/>
                </a:xfrm>
                <a:prstGeom prst="ellipse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cxnSp>
            <p:nvCxnSpPr>
              <p:cNvPr id="42" name="曲线连接符 41"/>
              <p:cNvCxnSpPr>
                <a:stCxn id="36" idx="5"/>
                <a:endCxn id="28" idx="4"/>
              </p:cNvCxnSpPr>
              <p:nvPr/>
            </p:nvCxnSpPr>
            <p:spPr>
              <a:xfrm rot="5400000" flipH="1">
                <a:off x="2169" y="6969"/>
                <a:ext cx="1182" cy="757"/>
              </a:xfrm>
              <a:prstGeom prst="curvedConnector3">
                <a:avLst>
                  <a:gd name="adj1" fmla="val -33968"/>
                </a:avLst>
              </a:prstGeom>
              <a:ln w="317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曲线连接符 42"/>
              <p:cNvCxnSpPr>
                <a:stCxn id="37" idx="5"/>
                <a:endCxn id="29" idx="4"/>
              </p:cNvCxnSpPr>
              <p:nvPr/>
            </p:nvCxnSpPr>
            <p:spPr>
              <a:xfrm rot="5400000" flipH="1" flipV="1">
                <a:off x="3768" y="6956"/>
                <a:ext cx="1182" cy="784"/>
              </a:xfrm>
              <a:prstGeom prst="curvedConnector3">
                <a:avLst>
                  <a:gd name="adj1" fmla="val -34010"/>
                </a:avLst>
              </a:prstGeom>
              <a:ln w="317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曲线连接符 44"/>
              <p:cNvCxnSpPr>
                <a:stCxn id="29" idx="7"/>
                <a:endCxn id="39" idx="1"/>
              </p:cNvCxnSpPr>
              <p:nvPr/>
            </p:nvCxnSpPr>
            <p:spPr>
              <a:xfrm rot="16200000">
                <a:off x="5723" y="5134"/>
                <a:ext cx="309" cy="1553"/>
              </a:xfrm>
              <a:prstGeom prst="curvedConnector2">
                <a:avLst/>
              </a:prstGeom>
              <a:ln w="317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曲线连接符 45"/>
              <p:cNvCxnSpPr>
                <a:stCxn id="40" idx="3"/>
                <a:endCxn id="30" idx="0"/>
              </p:cNvCxnSpPr>
              <p:nvPr/>
            </p:nvCxnSpPr>
            <p:spPr>
              <a:xfrm rot="5400000">
                <a:off x="6903" y="6631"/>
                <a:ext cx="1651" cy="26"/>
              </a:xfrm>
              <a:prstGeom prst="curvedConnector3">
                <a:avLst>
                  <a:gd name="adj1" fmla="val 50787"/>
                </a:avLst>
              </a:prstGeom>
              <a:ln w="317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曲线连接符 46"/>
              <p:cNvCxnSpPr/>
              <p:nvPr/>
            </p:nvCxnSpPr>
            <p:spPr>
              <a:xfrm rot="5400000">
                <a:off x="5594" y="6159"/>
                <a:ext cx="5" cy="4239"/>
              </a:xfrm>
              <a:prstGeom prst="curvedConnector3">
                <a:avLst>
                  <a:gd name="adj1" fmla="val 7540000"/>
                </a:avLst>
              </a:prstGeom>
              <a:ln w="317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8" name="曲线连接符 47"/>
            <p:cNvCxnSpPr>
              <a:stCxn id="33" idx="5"/>
              <a:endCxn id="28" idx="0"/>
            </p:cNvCxnSpPr>
            <p:nvPr/>
          </p:nvCxnSpPr>
          <p:spPr>
            <a:xfrm rot="5400000">
              <a:off x="10769" y="5247"/>
              <a:ext cx="770" cy="922"/>
            </a:xfrm>
            <a:prstGeom prst="curvedConnector3">
              <a:avLst>
                <a:gd name="adj1" fmla="val 51818"/>
              </a:avLst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曲线连接符 48"/>
            <p:cNvCxnSpPr>
              <a:stCxn id="29" idx="0"/>
              <a:endCxn id="32" idx="3"/>
            </p:cNvCxnSpPr>
            <p:nvPr/>
          </p:nvCxnSpPr>
          <p:spPr>
            <a:xfrm rot="16200000" flipV="1">
              <a:off x="12490" y="5522"/>
              <a:ext cx="826" cy="317"/>
            </a:xfrm>
            <a:prstGeom prst="curvedConnector2">
              <a:avLst/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文本框 3"/>
          <p:cNvSpPr txBox="1"/>
          <p:nvPr/>
        </p:nvSpPr>
        <p:spPr>
          <a:xfrm>
            <a:off x="1510665" y="5832475"/>
            <a:ext cx="34385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死锁，</a:t>
            </a:r>
            <a:r>
              <a:rPr lang="en-US" altLang="zh-CN"/>
              <a:t>P1</a:t>
            </a:r>
            <a:r>
              <a:rPr lang="zh-CN" altLang="en-US"/>
              <a:t>，</a:t>
            </a:r>
            <a:r>
              <a:rPr lang="en-US" altLang="zh-CN"/>
              <a:t>P2</a:t>
            </a:r>
            <a:r>
              <a:rPr lang="zh-CN" altLang="en-US"/>
              <a:t>，</a:t>
            </a:r>
            <a:r>
              <a:rPr lang="en-US" altLang="zh-CN"/>
              <a:t>P3</a:t>
            </a:r>
            <a:r>
              <a:rPr lang="zh-CN" altLang="en-US"/>
              <a:t>全部等待</a:t>
            </a:r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7112000" y="5832475"/>
            <a:ext cx="34385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没有</a:t>
            </a:r>
            <a:r>
              <a:rPr lang="zh-CN" altLang="en-US"/>
              <a:t>死锁，</a:t>
            </a:r>
            <a:r>
              <a:rPr lang="en-US" altLang="zh-CN"/>
              <a:t>P1</a:t>
            </a:r>
            <a:r>
              <a:rPr lang="zh-CN" altLang="en-US"/>
              <a:t>，</a:t>
            </a:r>
            <a:r>
              <a:rPr lang="en-US" altLang="zh-CN"/>
              <a:t>P3</a:t>
            </a:r>
            <a:r>
              <a:rPr lang="zh-CN" altLang="en-US"/>
              <a:t>，</a:t>
            </a:r>
            <a:r>
              <a:rPr lang="en-US" altLang="zh-CN"/>
              <a:t>P2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第三部分 简答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1221085" cy="1167765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en-US" altLang="zh-CN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3.</a:t>
            </a:r>
            <a:endParaRPr lang="zh-CN" altLang="en-US" b="1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cxnSp>
        <p:nvCxnSpPr>
          <p:cNvPr id="4" name="直接箭头连接符 3"/>
          <p:cNvCxnSpPr/>
          <p:nvPr/>
        </p:nvCxnSpPr>
        <p:spPr>
          <a:xfrm flipV="1">
            <a:off x="1901825" y="5858510"/>
            <a:ext cx="5321300" cy="1206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V="1">
            <a:off x="1915160" y="1851660"/>
            <a:ext cx="23495" cy="401891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>
            <a:off x="1680210" y="5850890"/>
            <a:ext cx="5041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O</a:t>
            </a:r>
            <a:endParaRPr lang="en-US" altLang="zh-CN" b="1"/>
          </a:p>
        </p:txBody>
      </p:sp>
      <p:sp>
        <p:nvSpPr>
          <p:cNvPr id="44" name="文本框 43"/>
          <p:cNvSpPr txBox="1"/>
          <p:nvPr/>
        </p:nvSpPr>
        <p:spPr>
          <a:xfrm>
            <a:off x="7054850" y="5953760"/>
            <a:ext cx="5041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P</a:t>
            </a:r>
            <a:endParaRPr lang="en-US" altLang="zh-CN" b="1"/>
          </a:p>
        </p:txBody>
      </p:sp>
      <p:sp>
        <p:nvSpPr>
          <p:cNvPr id="50" name="文本框 49"/>
          <p:cNvSpPr txBox="1"/>
          <p:nvPr/>
        </p:nvSpPr>
        <p:spPr>
          <a:xfrm>
            <a:off x="1397635" y="1851660"/>
            <a:ext cx="5041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Q</a:t>
            </a:r>
            <a:endParaRPr lang="en-US" altLang="zh-CN" b="1"/>
          </a:p>
        </p:txBody>
      </p:sp>
      <p:sp>
        <p:nvSpPr>
          <p:cNvPr id="51" name="文本框 50"/>
          <p:cNvSpPr txBox="1"/>
          <p:nvPr/>
        </p:nvSpPr>
        <p:spPr>
          <a:xfrm>
            <a:off x="1434465" y="2625090"/>
            <a:ext cx="5041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M</a:t>
            </a:r>
            <a:endParaRPr lang="en-US" altLang="zh-CN" b="1"/>
          </a:p>
        </p:txBody>
      </p:sp>
      <p:sp>
        <p:nvSpPr>
          <p:cNvPr id="53" name="文本框 52"/>
          <p:cNvSpPr txBox="1"/>
          <p:nvPr/>
        </p:nvSpPr>
        <p:spPr>
          <a:xfrm>
            <a:off x="5151120" y="5953760"/>
            <a:ext cx="5041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M</a:t>
            </a:r>
            <a:endParaRPr lang="en-US" altLang="zh-CN" b="1"/>
          </a:p>
        </p:txBody>
      </p:sp>
      <p:cxnSp>
        <p:nvCxnSpPr>
          <p:cNvPr id="55" name="直接连接符 54"/>
          <p:cNvCxnSpPr/>
          <p:nvPr/>
        </p:nvCxnSpPr>
        <p:spPr>
          <a:xfrm>
            <a:off x="1960880" y="2550160"/>
            <a:ext cx="3244215" cy="3330575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/>
          <p:cNvSpPr txBox="1"/>
          <p:nvPr/>
        </p:nvSpPr>
        <p:spPr>
          <a:xfrm>
            <a:off x="3643630" y="5953760"/>
            <a:ext cx="11506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P_MAX</a:t>
            </a:r>
            <a:endParaRPr lang="en-US" altLang="zh-CN" b="1"/>
          </a:p>
        </p:txBody>
      </p:sp>
      <p:sp>
        <p:nvSpPr>
          <p:cNvPr id="57" name="文本框 56"/>
          <p:cNvSpPr txBox="1"/>
          <p:nvPr/>
        </p:nvSpPr>
        <p:spPr>
          <a:xfrm>
            <a:off x="1033780" y="3677285"/>
            <a:ext cx="11506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Q</a:t>
            </a:r>
            <a:r>
              <a:rPr lang="en-US" altLang="zh-CN" b="1"/>
              <a:t>_MAX</a:t>
            </a:r>
            <a:endParaRPr lang="en-US" altLang="zh-CN" b="1"/>
          </a:p>
        </p:txBody>
      </p:sp>
      <p:cxnSp>
        <p:nvCxnSpPr>
          <p:cNvPr id="58" name="直接连接符 57"/>
          <p:cNvCxnSpPr/>
          <p:nvPr/>
        </p:nvCxnSpPr>
        <p:spPr>
          <a:xfrm flipV="1">
            <a:off x="1899285" y="3877310"/>
            <a:ext cx="1363980" cy="12065"/>
          </a:xfrm>
          <a:prstGeom prst="line">
            <a:avLst/>
          </a:prstGeom>
          <a:ln w="2222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/>
          <p:nvPr/>
        </p:nvCxnSpPr>
        <p:spPr>
          <a:xfrm>
            <a:off x="3251200" y="3889375"/>
            <a:ext cx="0" cy="1966595"/>
          </a:xfrm>
          <a:prstGeom prst="line">
            <a:avLst/>
          </a:prstGeom>
          <a:ln w="2222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/>
        </p:nvCxnSpPr>
        <p:spPr>
          <a:xfrm flipV="1">
            <a:off x="4160520" y="4860290"/>
            <a:ext cx="0" cy="983615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/>
          <p:nvPr/>
        </p:nvCxnSpPr>
        <p:spPr>
          <a:xfrm flipH="1">
            <a:off x="1911350" y="4872990"/>
            <a:ext cx="2237105" cy="0"/>
          </a:xfrm>
          <a:prstGeom prst="line">
            <a:avLst/>
          </a:prstGeom>
          <a:ln w="285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本框 62"/>
          <p:cNvSpPr txBox="1"/>
          <p:nvPr/>
        </p:nvSpPr>
        <p:spPr>
          <a:xfrm>
            <a:off x="3098165" y="5953760"/>
            <a:ext cx="11506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A</a:t>
            </a:r>
            <a:endParaRPr lang="en-US" altLang="zh-CN" b="1"/>
          </a:p>
        </p:txBody>
      </p:sp>
      <p:sp>
        <p:nvSpPr>
          <p:cNvPr id="64" name="文本框 63"/>
          <p:cNvSpPr txBox="1"/>
          <p:nvPr/>
        </p:nvSpPr>
        <p:spPr>
          <a:xfrm>
            <a:off x="1571625" y="4676775"/>
            <a:ext cx="11506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B</a:t>
            </a:r>
            <a:endParaRPr lang="en-US" altLang="zh-CN" b="1"/>
          </a:p>
        </p:txBody>
      </p:sp>
      <p:sp>
        <p:nvSpPr>
          <p:cNvPr id="65" name="文本框 64"/>
          <p:cNvSpPr txBox="1"/>
          <p:nvPr/>
        </p:nvSpPr>
        <p:spPr>
          <a:xfrm>
            <a:off x="3280410" y="3509010"/>
            <a:ext cx="7861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O1</a:t>
            </a:r>
            <a:endParaRPr lang="en-US" altLang="zh-CN" b="1"/>
          </a:p>
        </p:txBody>
      </p:sp>
      <p:sp>
        <p:nvSpPr>
          <p:cNvPr id="66" name="文本框 65"/>
          <p:cNvSpPr txBox="1"/>
          <p:nvPr/>
        </p:nvSpPr>
        <p:spPr>
          <a:xfrm>
            <a:off x="4248785" y="4491990"/>
            <a:ext cx="7861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O2</a:t>
            </a:r>
            <a:endParaRPr lang="en-US" altLang="zh-CN" b="1"/>
          </a:p>
        </p:txBody>
      </p:sp>
      <p:sp>
        <p:nvSpPr>
          <p:cNvPr id="67" name="文本框 66"/>
          <p:cNvSpPr txBox="1"/>
          <p:nvPr/>
        </p:nvSpPr>
        <p:spPr>
          <a:xfrm>
            <a:off x="2858135" y="4860290"/>
            <a:ext cx="7861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O3</a:t>
            </a:r>
            <a:endParaRPr lang="en-US" altLang="zh-CN" b="1"/>
          </a:p>
        </p:txBody>
      </p:sp>
      <p:sp>
        <p:nvSpPr>
          <p:cNvPr id="68" name="文本框 67"/>
          <p:cNvSpPr txBox="1"/>
          <p:nvPr/>
        </p:nvSpPr>
        <p:spPr>
          <a:xfrm>
            <a:off x="2362835" y="4153535"/>
            <a:ext cx="436880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000" b="1">
                <a:latin typeface="Calibri" panose="020F0502020204030204" charset="0"/>
              </a:rPr>
              <a:t>①</a:t>
            </a:r>
            <a:endParaRPr lang="zh-CN" altLang="en-US" sz="2000" b="1">
              <a:latin typeface="Calibri" panose="020F0502020204030204" charset="0"/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2362835" y="5290820"/>
            <a:ext cx="436880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000" b="1">
                <a:latin typeface="Calibri" panose="020F0502020204030204" charset="0"/>
              </a:rPr>
              <a:t>②</a:t>
            </a:r>
            <a:endParaRPr lang="zh-CN" altLang="en-US" sz="2000" b="1">
              <a:latin typeface="Calibri" panose="020F0502020204030204" charset="0"/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3413760" y="5290820"/>
            <a:ext cx="436880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000" b="1">
                <a:latin typeface="Calibri" panose="020F0502020204030204" charset="0"/>
              </a:rPr>
              <a:t>③</a:t>
            </a:r>
            <a:endParaRPr lang="zh-CN" altLang="en-US" sz="2000" b="1">
              <a:latin typeface="Calibri" panose="020F0502020204030204" charset="0"/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3352800" y="4326255"/>
            <a:ext cx="436880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000" b="1">
                <a:latin typeface="微软雅黑" panose="020B0503020204020204" charset="-122"/>
                <a:ea typeface="微软雅黑" panose="020B0503020204020204" charset="-122"/>
              </a:rPr>
              <a:t>④</a:t>
            </a:r>
            <a:endParaRPr lang="zh-CN" altLang="en-US" sz="20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6" name="文本框 75"/>
          <p:cNvSpPr txBox="1"/>
          <p:nvPr/>
        </p:nvSpPr>
        <p:spPr>
          <a:xfrm>
            <a:off x="3878580" y="1851660"/>
            <a:ext cx="71653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/>
              <a:t>请问，</a:t>
            </a:r>
            <a:r>
              <a:rPr lang="en-US" altLang="zh-CN" sz="2400" b="1"/>
              <a:t>O1</a:t>
            </a:r>
            <a:r>
              <a:rPr lang="zh-CN" altLang="en-US" sz="2400" b="1"/>
              <a:t>，</a:t>
            </a:r>
            <a:r>
              <a:rPr lang="en-US" altLang="zh-CN" sz="2400" b="1"/>
              <a:t>O2</a:t>
            </a:r>
            <a:r>
              <a:rPr lang="zh-CN" altLang="en-US" sz="2400" b="1"/>
              <a:t>和</a:t>
            </a:r>
            <a:r>
              <a:rPr lang="en-US" altLang="zh-CN" sz="2400" b="1"/>
              <a:t>O3 </a:t>
            </a:r>
            <a:r>
              <a:rPr lang="zh-CN" altLang="en-US" sz="2400" b="1"/>
              <a:t>应该属于</a:t>
            </a:r>
            <a:r>
              <a:rPr lang="en-US" altLang="zh-CN" sz="2400" b="1"/>
              <a:t>1</a:t>
            </a:r>
            <a:r>
              <a:rPr lang="zh-CN" altLang="en-US" sz="2400" b="1"/>
              <a:t>，</a:t>
            </a:r>
            <a:r>
              <a:rPr lang="en-US" altLang="zh-CN" sz="2400" b="1"/>
              <a:t>2</a:t>
            </a:r>
            <a:r>
              <a:rPr lang="zh-CN" altLang="en-US" sz="2400" b="1"/>
              <a:t>，</a:t>
            </a:r>
            <a:r>
              <a:rPr lang="en-US" altLang="zh-CN" sz="2400" b="1"/>
              <a:t>3</a:t>
            </a:r>
            <a:r>
              <a:rPr lang="zh-CN" altLang="en-US" sz="2400" b="1"/>
              <a:t>，</a:t>
            </a:r>
            <a:r>
              <a:rPr lang="en-US" altLang="zh-CN" sz="2400" b="1"/>
              <a:t>4</a:t>
            </a:r>
            <a:r>
              <a:rPr lang="zh-CN" altLang="en-US" sz="2400" b="1"/>
              <a:t>哪个区域？</a:t>
            </a:r>
            <a:endParaRPr lang="zh-CN" altLang="en-US" sz="2400" b="1"/>
          </a:p>
        </p:txBody>
      </p:sp>
      <p:sp>
        <p:nvSpPr>
          <p:cNvPr id="77" name="文本框 76"/>
          <p:cNvSpPr txBox="1"/>
          <p:nvPr/>
        </p:nvSpPr>
        <p:spPr>
          <a:xfrm>
            <a:off x="3898900" y="2398395"/>
            <a:ext cx="91478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/>
              <a:t>请问，</a:t>
            </a:r>
            <a:r>
              <a:rPr lang="en-US" altLang="zh-CN" sz="2400" b="1"/>
              <a:t>O1O3</a:t>
            </a:r>
            <a:r>
              <a:rPr lang="zh-CN" altLang="en-US" sz="2400" b="1"/>
              <a:t>和</a:t>
            </a:r>
            <a:r>
              <a:rPr lang="en-US" altLang="zh-CN" sz="2400" b="1"/>
              <a:t>O2O3</a:t>
            </a:r>
            <a:r>
              <a:rPr lang="zh-CN" altLang="en-US" sz="2400" b="1"/>
              <a:t>区间的点应该属于</a:t>
            </a:r>
            <a:r>
              <a:rPr lang="en-US" altLang="zh-CN" sz="2400" b="1"/>
              <a:t>1</a:t>
            </a:r>
            <a:r>
              <a:rPr lang="zh-CN" altLang="en-US" sz="2400" b="1"/>
              <a:t>，</a:t>
            </a:r>
            <a:r>
              <a:rPr lang="en-US" altLang="zh-CN" sz="2400" b="1"/>
              <a:t>2</a:t>
            </a:r>
            <a:r>
              <a:rPr lang="zh-CN" altLang="en-US" sz="2400" b="1"/>
              <a:t>，</a:t>
            </a:r>
            <a:r>
              <a:rPr lang="en-US" altLang="zh-CN" sz="2400" b="1"/>
              <a:t>3</a:t>
            </a:r>
            <a:r>
              <a:rPr lang="zh-CN" altLang="en-US" sz="2400" b="1"/>
              <a:t>，</a:t>
            </a:r>
            <a:r>
              <a:rPr lang="en-US" altLang="zh-CN" sz="2400" b="1"/>
              <a:t>4</a:t>
            </a:r>
            <a:r>
              <a:rPr lang="zh-CN" altLang="en-US" sz="2400" b="1"/>
              <a:t>哪个区域？</a:t>
            </a:r>
            <a:endParaRPr lang="zh-CN" altLang="en-US" sz="2400" b="1"/>
          </a:p>
        </p:txBody>
      </p:sp>
      <p:sp>
        <p:nvSpPr>
          <p:cNvPr id="5" name="文本框 4"/>
          <p:cNvSpPr txBox="1"/>
          <p:nvPr/>
        </p:nvSpPr>
        <p:spPr>
          <a:xfrm>
            <a:off x="5205095" y="4027170"/>
            <a:ext cx="69875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r>
              <a:rPr lang="zh-CN" altLang="en-US"/>
              <a:t>）</a:t>
            </a:r>
            <a:r>
              <a:rPr lang="en-US" altLang="zh-CN"/>
              <a:t>O1</a:t>
            </a:r>
            <a:r>
              <a:rPr lang="zh-CN" altLang="en-US"/>
              <a:t>，</a:t>
            </a:r>
            <a:r>
              <a:rPr lang="en-US" altLang="zh-CN"/>
              <a:t>O2</a:t>
            </a:r>
            <a:r>
              <a:rPr lang="zh-CN" altLang="en-US"/>
              <a:t>，</a:t>
            </a:r>
            <a:r>
              <a:rPr lang="en-US" altLang="zh-CN"/>
              <a:t>O3</a:t>
            </a:r>
            <a:r>
              <a:rPr lang="zh-CN" altLang="en-US"/>
              <a:t>都属于区域 </a:t>
            </a:r>
            <a:r>
              <a:rPr lang="en-US" altLang="zh-CN"/>
              <a:t>2</a:t>
            </a:r>
            <a:r>
              <a:rPr lang="zh-CN" altLang="en-US"/>
              <a:t>，（或者</a:t>
            </a:r>
            <a:r>
              <a:rPr lang="en-US" altLang="zh-CN"/>
              <a:t>O1</a:t>
            </a:r>
            <a:r>
              <a:rPr lang="zh-CN" altLang="en-US"/>
              <a:t>和</a:t>
            </a:r>
            <a:r>
              <a:rPr lang="en-US" altLang="zh-CN"/>
              <a:t>O2</a:t>
            </a:r>
            <a:r>
              <a:rPr lang="zh-CN" altLang="en-US"/>
              <a:t>属于区域</a:t>
            </a:r>
            <a:r>
              <a:rPr lang="en-US" altLang="zh-CN"/>
              <a:t>4</a:t>
            </a:r>
            <a:r>
              <a:rPr lang="zh-CN" altLang="en-US"/>
              <a:t>，也可以）</a:t>
            </a:r>
            <a:endParaRPr lang="en-US" altLang="zh-CN"/>
          </a:p>
          <a:p>
            <a:r>
              <a:rPr lang="en-US" altLang="zh-CN"/>
              <a:t>2</a:t>
            </a:r>
            <a:r>
              <a:rPr lang="zh-CN" altLang="en-US"/>
              <a:t>）</a:t>
            </a:r>
            <a:r>
              <a:rPr lang="en-US" altLang="zh-CN"/>
              <a:t>O1O3</a:t>
            </a:r>
            <a:r>
              <a:rPr lang="zh-CN" altLang="en-US"/>
              <a:t>区间属于区域</a:t>
            </a:r>
            <a:r>
              <a:rPr lang="en-US" altLang="zh-CN"/>
              <a:t>1</a:t>
            </a:r>
            <a:r>
              <a:rPr lang="zh-CN" altLang="en-US"/>
              <a:t>，</a:t>
            </a:r>
            <a:r>
              <a:rPr lang="en-US" altLang="zh-CN"/>
              <a:t>O2O3</a:t>
            </a:r>
            <a:r>
              <a:rPr lang="zh-CN" altLang="en-US"/>
              <a:t>区间属于区域</a:t>
            </a:r>
            <a:r>
              <a:rPr lang="en-US" altLang="zh-CN"/>
              <a:t>3</a:t>
            </a:r>
            <a:endParaRPr lang="en-US" alt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第四部分 计算</a:t>
            </a:r>
            <a:endParaRPr lang="zh-CN" altLang="en-US"/>
          </a:p>
        </p:txBody>
      </p:sp>
      <p:sp>
        <p:nvSpPr>
          <p:cNvPr id="4" name="内容占位符 3"/>
          <p:cNvSpPr/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/>
              <a:t>1.</a:t>
            </a:r>
            <a:r>
              <a:rPr lang="zh-CN" altLang="en-US"/>
              <a:t>系统状态</a:t>
            </a:r>
            <a:r>
              <a:rPr lang="en-US" altLang="zh-CN"/>
              <a:t>S</a:t>
            </a:r>
            <a:r>
              <a:rPr lang="zh-CN" altLang="en-US"/>
              <a:t>如下表</a:t>
            </a:r>
            <a:r>
              <a:rPr lang="zh-CN" altLang="en-US"/>
              <a:t>，</a:t>
            </a:r>
            <a:r>
              <a:rPr lang="en-US" altLang="zh-CN"/>
              <a:t>A</a:t>
            </a:r>
            <a:r>
              <a:rPr lang="zh-CN" altLang="en-US"/>
              <a:t>，</a:t>
            </a:r>
            <a:r>
              <a:rPr lang="en-US" altLang="zh-CN"/>
              <a:t>B</a:t>
            </a:r>
            <a:r>
              <a:rPr lang="zh-CN" altLang="en-US"/>
              <a:t>，</a:t>
            </a:r>
            <a:r>
              <a:rPr lang="en-US" altLang="zh-CN"/>
              <a:t>C</a:t>
            </a:r>
            <a:r>
              <a:rPr lang="zh-CN" altLang="en-US"/>
              <a:t>，</a:t>
            </a:r>
            <a:r>
              <a:rPr lang="en-US" altLang="zh-CN"/>
              <a:t>D</a:t>
            </a:r>
            <a:r>
              <a:rPr lang="zh-CN" altLang="en-US"/>
              <a:t>四类资源还剩</a:t>
            </a:r>
            <a:r>
              <a:rPr lang="en-US" altLang="zh-CN"/>
              <a:t>1</a:t>
            </a:r>
            <a:r>
              <a:rPr lang="zh-CN" altLang="en-US"/>
              <a:t>，</a:t>
            </a:r>
            <a:r>
              <a:rPr lang="en-US" altLang="zh-CN"/>
              <a:t>5</a:t>
            </a:r>
            <a:r>
              <a:rPr lang="zh-CN" altLang="en-US"/>
              <a:t>，</a:t>
            </a:r>
            <a:r>
              <a:rPr lang="en-US" altLang="zh-CN"/>
              <a:t>2</a:t>
            </a:r>
            <a:r>
              <a:rPr lang="zh-CN" altLang="en-US"/>
              <a:t>，</a:t>
            </a:r>
            <a:r>
              <a:rPr lang="en-US" altLang="zh-CN"/>
              <a:t>0</a:t>
            </a:r>
            <a:r>
              <a:rPr lang="zh-CN" altLang="en-US"/>
              <a:t>，目前该状态是否安全？</a:t>
            </a:r>
            <a:endParaRPr lang="zh-CN" altLang="en-US"/>
          </a:p>
        </p:txBody>
      </p:sp>
      <p:graphicFrame>
        <p:nvGraphicFramePr>
          <p:cNvPr id="19" name="表格 18"/>
          <p:cNvGraphicFramePr/>
          <p:nvPr>
            <p:custDataLst>
              <p:tags r:id="rId1"/>
            </p:custDataLst>
          </p:nvPr>
        </p:nvGraphicFramePr>
        <p:xfrm>
          <a:off x="1076960" y="2645410"/>
          <a:ext cx="10125075" cy="4114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6450"/>
                <a:gridCol w="1177290"/>
                <a:gridCol w="1146810"/>
                <a:gridCol w="1140460"/>
                <a:gridCol w="1195070"/>
                <a:gridCol w="1177290"/>
                <a:gridCol w="1144905"/>
                <a:gridCol w="1141730"/>
                <a:gridCol w="1195070"/>
              </a:tblGrid>
              <a:tr h="614045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900" b="1" spc="13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 gridSpan="4"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900" b="1" spc="13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ALLOCATION</a:t>
                      </a:r>
                      <a:endParaRPr lang="en-US" altLang="zh-CN" sz="1900" b="1" spc="13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 hMerge="1">
                  <a:tcPr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 hMerge="1">
                  <a:tcPr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 hMerge="1">
                  <a:tcPr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 gridSpan="4"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900" b="1" spc="13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MAX</a:t>
                      </a:r>
                      <a:endParaRPr lang="en-US" altLang="zh-CN" sz="1900" b="1" spc="13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 hMerge="1">
                  <a:tcPr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 hMerge="1">
                  <a:tcPr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 hMerge="1">
                  <a:tcPr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</a:tr>
              <a:tr h="614045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900" b="1" spc="13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900" b="1" spc="13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A</a:t>
                      </a:r>
                      <a:endParaRPr lang="en-US" altLang="zh-CN" sz="1900" b="1" spc="13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900" b="1" spc="13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B</a:t>
                      </a:r>
                      <a:endParaRPr lang="en-US" altLang="zh-CN" sz="1900" b="1" spc="13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900" b="1" spc="13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C</a:t>
                      </a:r>
                      <a:endParaRPr lang="en-US" altLang="zh-CN" sz="1900" b="1" spc="13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900" b="1" spc="13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D</a:t>
                      </a:r>
                      <a:endParaRPr lang="en-US" altLang="zh-CN" sz="1900" b="1" spc="13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900" b="1" spc="13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A</a:t>
                      </a:r>
                      <a:endParaRPr lang="en-US" altLang="zh-CN" sz="1900" b="1" spc="13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900" b="1" spc="13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B</a:t>
                      </a:r>
                      <a:endParaRPr lang="en-US" altLang="zh-CN" sz="1900" b="1" spc="13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900" b="1" spc="13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C</a:t>
                      </a:r>
                      <a:endParaRPr lang="en-US" altLang="zh-CN" sz="1900" b="1" spc="13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900" b="1" spc="13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D</a:t>
                      </a:r>
                      <a:endParaRPr lang="en-US" altLang="zh-CN" sz="1900" b="1" spc="13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577215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700" b="0" spc="13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P0</a:t>
                      </a:r>
                      <a:endParaRPr lang="en-US" altLang="zh-CN" sz="1700" b="0" spc="13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0</a:t>
                      </a:r>
                      <a:endParaRPr lang="en-US" altLang="zh-CN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0</a:t>
                      </a:r>
                      <a:endParaRPr lang="en-US" altLang="zh-CN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  <a:endParaRPr lang="en-US" altLang="zh-CN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2</a:t>
                      </a:r>
                      <a:endParaRPr lang="en-US" altLang="zh-CN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0</a:t>
                      </a:r>
                      <a:endParaRPr lang="en-US" altLang="zh-CN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0</a:t>
                      </a:r>
                      <a:endParaRPr lang="en-US" altLang="zh-CN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  <a:endParaRPr lang="en-US" altLang="zh-CN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2</a:t>
                      </a:r>
                      <a:endParaRPr lang="en-US" altLang="zh-CN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</a:tr>
              <a:tr h="577215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700" b="0" spc="13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P1</a:t>
                      </a:r>
                      <a:endParaRPr lang="en-US" altLang="zh-CN" sz="1700" b="0" spc="13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  <a:endParaRPr lang="en-US" altLang="zh-CN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0</a:t>
                      </a:r>
                      <a:endParaRPr lang="en-US" altLang="zh-CN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0</a:t>
                      </a:r>
                      <a:endParaRPr lang="en-US" altLang="zh-CN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0</a:t>
                      </a:r>
                      <a:endParaRPr lang="en-US" altLang="zh-CN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  <a:endParaRPr lang="en-US" altLang="zh-CN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7</a:t>
                      </a:r>
                      <a:endParaRPr lang="en-US" altLang="zh-CN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5</a:t>
                      </a:r>
                      <a:endParaRPr lang="en-US" altLang="zh-CN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0</a:t>
                      </a:r>
                      <a:endParaRPr lang="en-US" altLang="zh-CN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2F2F2"/>
                    </a:solidFill>
                  </a:tcPr>
                </a:tc>
              </a:tr>
              <a:tr h="577215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700" b="0" spc="13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P2</a:t>
                      </a:r>
                      <a:endParaRPr lang="en-US" altLang="zh-CN" sz="1700" b="0" spc="13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  <a:endParaRPr lang="en-US" altLang="zh-CN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  <a:endParaRPr lang="en-US" altLang="zh-CN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5</a:t>
                      </a:r>
                      <a:endParaRPr lang="en-US" altLang="zh-CN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4</a:t>
                      </a:r>
                      <a:endParaRPr lang="en-US" altLang="zh-CN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2</a:t>
                      </a:r>
                      <a:endParaRPr lang="en-US" altLang="zh-CN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3</a:t>
                      </a:r>
                      <a:endParaRPr lang="en-US" altLang="zh-CN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5</a:t>
                      </a:r>
                      <a:endParaRPr lang="en-US" altLang="zh-CN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6</a:t>
                      </a:r>
                      <a:endParaRPr lang="en-US" altLang="zh-CN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</a:tr>
              <a:tr h="577215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700" b="0" spc="13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P3</a:t>
                      </a:r>
                      <a:endParaRPr lang="en-US" altLang="zh-CN" sz="1700" b="0" spc="13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0</a:t>
                      </a:r>
                      <a:endParaRPr lang="en-US" altLang="zh-CN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6</a:t>
                      </a:r>
                      <a:endParaRPr lang="en-US" altLang="zh-CN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3</a:t>
                      </a:r>
                      <a:endParaRPr lang="en-US" altLang="zh-CN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2</a:t>
                      </a:r>
                      <a:endParaRPr lang="en-US" altLang="zh-CN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0</a:t>
                      </a:r>
                      <a:endParaRPr lang="en-US" altLang="zh-CN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6</a:t>
                      </a:r>
                      <a:endParaRPr lang="en-US" altLang="zh-CN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5</a:t>
                      </a:r>
                      <a:endParaRPr lang="en-US" altLang="zh-CN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2</a:t>
                      </a:r>
                      <a:endParaRPr lang="en-US" altLang="zh-CN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2F2F2"/>
                    </a:solidFill>
                  </a:tcPr>
                </a:tc>
              </a:tr>
              <a:tr h="577215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700" b="0" spc="13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P4</a:t>
                      </a:r>
                      <a:endParaRPr lang="en-US" altLang="zh-CN" sz="1700" b="0" spc="13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0</a:t>
                      </a:r>
                      <a:endParaRPr lang="en-US" altLang="zh-CN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0</a:t>
                      </a:r>
                      <a:endParaRPr lang="en-US" altLang="zh-CN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  <a:endParaRPr lang="en-US" altLang="zh-CN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  <a:endParaRPr lang="en-US" altLang="zh-CN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0</a:t>
                      </a:r>
                      <a:endParaRPr lang="en-US" altLang="zh-CN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6</a:t>
                      </a:r>
                      <a:endParaRPr lang="en-US" altLang="zh-CN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5</a:t>
                      </a:r>
                      <a:endParaRPr lang="en-US" altLang="zh-CN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6</a:t>
                      </a:r>
                      <a:endParaRPr lang="en-US" altLang="zh-CN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245850" cy="1325880"/>
          </a:xfrm>
        </p:spPr>
        <p:txBody>
          <a:bodyPr>
            <a:normAutofit fontScale="90000"/>
          </a:bodyPr>
          <a:p>
            <a:r>
              <a:rPr lang="zh-CN" altLang="en-US"/>
              <a:t>答案：安全，安全序列为：</a:t>
            </a:r>
            <a:r>
              <a:rPr lang="en-US" altLang="zh-CN"/>
              <a:t>P0</a:t>
            </a:r>
            <a:r>
              <a:rPr lang="zh-CN" altLang="en-US"/>
              <a:t>，</a:t>
            </a:r>
            <a:r>
              <a:rPr lang="en-US" altLang="zh-CN"/>
              <a:t>P2</a:t>
            </a:r>
            <a:r>
              <a:rPr lang="zh-CN" altLang="en-US"/>
              <a:t>，</a:t>
            </a:r>
            <a:r>
              <a:rPr lang="en-US" altLang="zh-CN"/>
              <a:t>P3</a:t>
            </a:r>
            <a:r>
              <a:rPr lang="zh-CN" altLang="en-US"/>
              <a:t>，</a:t>
            </a:r>
            <a:r>
              <a:rPr lang="en-US" altLang="zh-CN"/>
              <a:t>P4</a:t>
            </a:r>
            <a:r>
              <a:rPr lang="zh-CN" altLang="en-US"/>
              <a:t>，</a:t>
            </a:r>
            <a:r>
              <a:rPr lang="en-US" altLang="zh-CN"/>
              <a:t>P1</a:t>
            </a:r>
            <a:endParaRPr lang="en-US" altLang="zh-CN"/>
          </a:p>
        </p:txBody>
      </p:sp>
      <p:graphicFrame>
        <p:nvGraphicFramePr>
          <p:cNvPr id="5" name="内容占位符 4"/>
          <p:cNvGraphicFramePr/>
          <p:nvPr>
            <p:ph idx="1"/>
            <p:custDataLst>
              <p:tags r:id="rId1"/>
            </p:custDataLst>
          </p:nvPr>
        </p:nvGraphicFramePr>
        <p:xfrm>
          <a:off x="838200" y="1825625"/>
          <a:ext cx="105156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/>
                <a:gridCol w="2103120"/>
                <a:gridCol w="2103120"/>
                <a:gridCol w="2004695"/>
                <a:gridCol w="220154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rgbClr val="646464"/>
                          </a:solidFill>
                        </a:rPr>
                        <a:t>安全序列</a:t>
                      </a:r>
                      <a:endParaRPr lang="zh-CN" altLang="en-US">
                        <a:solidFill>
                          <a:srgbClr val="646464"/>
                        </a:solidFill>
                      </a:endParaRPr>
                    </a:p>
                  </a:txBody>
                  <a:tcPr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646464"/>
                          </a:solidFill>
                        </a:rPr>
                        <a:t>WORK</a:t>
                      </a:r>
                      <a:endParaRPr lang="en-US" altLang="zh-CN">
                        <a:solidFill>
                          <a:srgbClr val="646464"/>
                        </a:solidFill>
                      </a:endParaRPr>
                    </a:p>
                  </a:txBody>
                  <a:tcPr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646464"/>
                          </a:solidFill>
                        </a:rPr>
                        <a:t>NEED</a:t>
                      </a:r>
                      <a:endParaRPr lang="en-US" altLang="zh-CN">
                        <a:solidFill>
                          <a:srgbClr val="646464"/>
                        </a:solidFill>
                      </a:endParaRPr>
                    </a:p>
                  </a:txBody>
                  <a:tcPr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646464"/>
                          </a:solidFill>
                        </a:rPr>
                        <a:t>ALLOCATION</a:t>
                      </a:r>
                      <a:endParaRPr lang="en-US" altLang="zh-CN">
                        <a:solidFill>
                          <a:srgbClr val="646464"/>
                        </a:solidFill>
                      </a:endParaRPr>
                    </a:p>
                  </a:txBody>
                  <a:tcPr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646464"/>
                          </a:solidFill>
                        </a:rPr>
                        <a:t>WORK+ALLOCATION</a:t>
                      </a:r>
                      <a:endParaRPr lang="en-US" altLang="zh-CN">
                        <a:solidFill>
                          <a:srgbClr val="646464"/>
                        </a:solidFill>
                      </a:endParaRPr>
                    </a:p>
                  </a:txBody>
                  <a:tcPr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700" b="0" spc="13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1.P0</a:t>
                      </a:r>
                      <a:endParaRPr lang="en-US" altLang="zh-CN" sz="1700" b="0" spc="13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404040"/>
                          </a:solidFill>
                        </a:rPr>
                        <a:t>1520</a:t>
                      </a:r>
                      <a:endParaRPr lang="en-US" altLang="zh-CN">
                        <a:solidFill>
                          <a:srgbClr val="404040"/>
                        </a:solidFill>
                      </a:endParaRPr>
                    </a:p>
                  </a:txBody>
                  <a:tcPr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404040"/>
                          </a:solidFill>
                        </a:rPr>
                        <a:t>0000</a:t>
                      </a:r>
                      <a:endParaRPr lang="en-US" altLang="zh-CN">
                        <a:solidFill>
                          <a:srgbClr val="404040"/>
                        </a:solidFill>
                      </a:endParaRPr>
                    </a:p>
                  </a:txBody>
                  <a:tcPr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404040"/>
                          </a:solidFill>
                        </a:rPr>
                        <a:t>0012</a:t>
                      </a:r>
                      <a:endParaRPr lang="en-US" altLang="zh-CN">
                        <a:solidFill>
                          <a:srgbClr val="404040"/>
                        </a:solidFill>
                      </a:endParaRPr>
                    </a:p>
                  </a:txBody>
                  <a:tcPr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404040"/>
                          </a:solidFill>
                        </a:rPr>
                        <a:t>1532</a:t>
                      </a:r>
                      <a:endParaRPr lang="en-US" altLang="zh-CN">
                        <a:solidFill>
                          <a:srgbClr val="404040"/>
                        </a:solidFill>
                      </a:endParaRPr>
                    </a:p>
                  </a:txBody>
                  <a:tcPr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700" b="0" spc="13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5.P1</a:t>
                      </a:r>
                      <a:endParaRPr lang="en-US" altLang="zh-CN" sz="1700" b="0" spc="13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404040"/>
                          </a:solidFill>
                        </a:rPr>
                        <a:t>2 12 12 9</a:t>
                      </a:r>
                      <a:endParaRPr lang="en-US" altLang="zh-CN">
                        <a:solidFill>
                          <a:srgbClr val="404040"/>
                        </a:solidFill>
                      </a:endParaRPr>
                    </a:p>
                  </a:txBody>
                  <a:tcPr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404040"/>
                          </a:solidFill>
                        </a:rPr>
                        <a:t>0750</a:t>
                      </a:r>
                      <a:endParaRPr lang="en-US" altLang="zh-CN">
                        <a:solidFill>
                          <a:srgbClr val="404040"/>
                        </a:solidFill>
                      </a:endParaRPr>
                    </a:p>
                  </a:txBody>
                  <a:tcPr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404040"/>
                          </a:solidFill>
                        </a:rPr>
                        <a:t>1000</a:t>
                      </a:r>
                      <a:endParaRPr lang="en-US" altLang="zh-CN">
                        <a:solidFill>
                          <a:srgbClr val="404040"/>
                        </a:solidFill>
                      </a:endParaRPr>
                    </a:p>
                  </a:txBody>
                  <a:tcPr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404040"/>
                          </a:solidFill>
                        </a:rPr>
                        <a:t>3 12 12 9</a:t>
                      </a:r>
                      <a:endParaRPr lang="en-US" altLang="zh-CN">
                        <a:solidFill>
                          <a:srgbClr val="404040"/>
                        </a:solidFill>
                      </a:endParaRPr>
                    </a:p>
                  </a:txBody>
                  <a:tcPr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2F2F2"/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700" b="0" spc="13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2.P2</a:t>
                      </a:r>
                      <a:endParaRPr lang="en-US" altLang="zh-CN" sz="1700" b="0" spc="13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404040"/>
                          </a:solidFill>
                        </a:rPr>
                        <a:t>1532</a:t>
                      </a:r>
                      <a:endParaRPr lang="en-US" altLang="zh-CN">
                        <a:solidFill>
                          <a:srgbClr val="404040"/>
                        </a:solidFill>
                      </a:endParaRPr>
                    </a:p>
                  </a:txBody>
                  <a:tcPr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404040"/>
                          </a:solidFill>
                        </a:rPr>
                        <a:t>1202</a:t>
                      </a:r>
                      <a:endParaRPr lang="en-US" altLang="zh-CN">
                        <a:solidFill>
                          <a:srgbClr val="404040"/>
                        </a:solidFill>
                      </a:endParaRPr>
                    </a:p>
                  </a:txBody>
                  <a:tcPr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404040"/>
                          </a:solidFill>
                        </a:rPr>
                        <a:t>1154</a:t>
                      </a:r>
                      <a:endParaRPr lang="en-US" altLang="zh-CN">
                        <a:solidFill>
                          <a:srgbClr val="404040"/>
                        </a:solidFill>
                      </a:endParaRPr>
                    </a:p>
                  </a:txBody>
                  <a:tcPr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404040"/>
                          </a:solidFill>
                        </a:rPr>
                        <a:t>2686</a:t>
                      </a:r>
                      <a:endParaRPr lang="en-US" altLang="zh-CN">
                        <a:solidFill>
                          <a:srgbClr val="404040"/>
                        </a:solidFill>
                      </a:endParaRPr>
                    </a:p>
                  </a:txBody>
                  <a:tcPr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700" b="0" spc="13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3.P3</a:t>
                      </a:r>
                      <a:endParaRPr lang="en-US" altLang="zh-CN" sz="1700" b="0" spc="13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404040"/>
                          </a:solidFill>
                        </a:rPr>
                        <a:t>2686</a:t>
                      </a:r>
                      <a:endParaRPr lang="en-US" altLang="zh-CN">
                        <a:solidFill>
                          <a:srgbClr val="404040"/>
                        </a:solidFill>
                      </a:endParaRPr>
                    </a:p>
                  </a:txBody>
                  <a:tcPr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404040"/>
                          </a:solidFill>
                        </a:rPr>
                        <a:t>0020</a:t>
                      </a:r>
                      <a:endParaRPr lang="en-US" altLang="zh-CN">
                        <a:solidFill>
                          <a:srgbClr val="404040"/>
                        </a:solidFill>
                      </a:endParaRPr>
                    </a:p>
                  </a:txBody>
                  <a:tcPr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404040"/>
                          </a:solidFill>
                        </a:rPr>
                        <a:t>0632</a:t>
                      </a:r>
                      <a:endParaRPr lang="en-US" altLang="zh-CN">
                        <a:solidFill>
                          <a:srgbClr val="404040"/>
                        </a:solidFill>
                      </a:endParaRPr>
                    </a:p>
                  </a:txBody>
                  <a:tcPr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404040"/>
                          </a:solidFill>
                        </a:rPr>
                        <a:t>2 12 11 8</a:t>
                      </a:r>
                      <a:endParaRPr lang="en-US" altLang="zh-CN">
                        <a:solidFill>
                          <a:srgbClr val="404040"/>
                        </a:solidFill>
                      </a:endParaRPr>
                    </a:p>
                  </a:txBody>
                  <a:tcPr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2F2F2"/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700" b="0" spc="13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4.P4</a:t>
                      </a:r>
                      <a:endParaRPr lang="en-US" altLang="zh-CN" sz="1700" b="0" spc="13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404040"/>
                          </a:solidFill>
                        </a:rPr>
                        <a:t>2 12 11 8</a:t>
                      </a:r>
                      <a:endParaRPr lang="en-US" altLang="zh-CN">
                        <a:solidFill>
                          <a:srgbClr val="404040"/>
                        </a:solidFill>
                      </a:endParaRPr>
                    </a:p>
                  </a:txBody>
                  <a:tcPr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404040"/>
                          </a:solidFill>
                        </a:rPr>
                        <a:t>0645</a:t>
                      </a:r>
                      <a:endParaRPr lang="en-US" altLang="zh-CN">
                        <a:solidFill>
                          <a:srgbClr val="404040"/>
                        </a:solidFill>
                      </a:endParaRPr>
                    </a:p>
                  </a:txBody>
                  <a:tcPr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404040"/>
                          </a:solidFill>
                        </a:rPr>
                        <a:t>0011</a:t>
                      </a:r>
                      <a:endParaRPr lang="en-US" altLang="zh-CN">
                        <a:solidFill>
                          <a:srgbClr val="404040"/>
                        </a:solidFill>
                      </a:endParaRPr>
                    </a:p>
                  </a:txBody>
                  <a:tcPr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404040"/>
                          </a:solidFill>
                        </a:rPr>
                        <a:t>2 12 12 9</a:t>
                      </a:r>
                      <a:endParaRPr lang="en-US" altLang="zh-CN">
                        <a:solidFill>
                          <a:srgbClr val="404040"/>
                        </a:solidFill>
                      </a:endParaRPr>
                    </a:p>
                  </a:txBody>
                  <a:tcPr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8beab596-65fe-4f1d-8494-cf8e77c2f0bf}"/>
  <p:tag name="TABLE_RECT" val="36*235.53*888*168.9"/>
  <p:tag name="TABLE_EMPHASIZE_COLOR" val="6579300"/>
  <p:tag name="TABLE_ONEKEY_SKIN_IDX" val="0"/>
  <p:tag name="TABLE_SKINIDX" val="-1"/>
  <p:tag name="TABLE_COLORIDX" val="l"/>
</p:tagLst>
</file>

<file path=ppt/tags/tag2.xml><?xml version="1.0" encoding="utf-8"?>
<p:tagLst xmlns:p="http://schemas.openxmlformats.org/presentationml/2006/main">
  <p:tag name="KSO_WM_UNIT_TABLE_BEAUTIFY" val="smartTable{c5771148-0e61-43e1-973e-f46fc6b6a5f7}"/>
  <p:tag name="TABLE_RECT" val="44.65*147.005*870.7*345.95"/>
  <p:tag name="TABLE_EMPHASIZE_COLOR" val="6579300"/>
  <p:tag name="TABLE_ONEKEY_SKIN_IDX" val="0"/>
  <p:tag name="TABLE_SKINIDX" val="-1"/>
  <p:tag name="TABLE_COLORIDX" val="l"/>
</p:tagLst>
</file>

<file path=ppt/tags/tag3.xml><?xml version="1.0" encoding="utf-8"?>
<p:tagLst xmlns:p="http://schemas.openxmlformats.org/presentationml/2006/main">
  <p:tag name="KSO_WM_UNIT_TABLE_BEAUTIFY" val="smartTable{918fb611-eb14-404d-8ac8-77a83979f103}"/>
  <p:tag name="TABLE_RECT" val="66*143.75*828*180"/>
  <p:tag name="TABLE_EMPHASIZE_COLOR" val="6579300"/>
  <p:tag name="TABLE_ONEKEY_SKIN_IDX" val="0"/>
  <p:tag name="TABLE_SKINIDX" val="-1"/>
  <p:tag name="TABLE_COLORIDX" val="l"/>
</p:tagLst>
</file>

<file path=ppt/tags/tag4.xml><?xml version="1.0" encoding="utf-8"?>
<p:tagLst xmlns:p="http://schemas.openxmlformats.org/presentationml/2006/main">
  <p:tag name="KSO_WM_UNIT_TABLE_BEAUTIFY" val="smartTable{c5771148-0e61-43e1-973e-f46fc6b6a5f7}"/>
  <p:tag name="TABLE_RECT" val="44.65*147.005*870.7*345.95"/>
  <p:tag name="TABLE_EMPHASIZE_COLOR" val="6579300"/>
  <p:tag name="TABLE_ONEKEY_SKIN_IDX" val="0"/>
  <p:tag name="TABLE_SKINIDX" val="-1"/>
  <p:tag name="TABLE_COLORIDX" val="l"/>
</p:tagLst>
</file>

<file path=ppt/tags/tag5.xml><?xml version="1.0" encoding="utf-8"?>
<p:tagLst xmlns:p="http://schemas.openxmlformats.org/presentationml/2006/main">
  <p:tag name="KSO_WM_UNIT_TABLE_BEAUTIFY" val="smartTable{918fb611-eb14-404d-8ac8-77a83979f103}"/>
  <p:tag name="TABLE_RECT" val="66*143.75*828*180"/>
  <p:tag name="TABLE_EMPHASIZE_COLOR" val="6579300"/>
  <p:tag name="TABLE_ONEKEY_SKIN_IDX" val="0"/>
  <p:tag name="TABLE_SKINIDX" val="-1"/>
  <p:tag name="TABLE_COLORIDX" val="l"/>
</p:tagLst>
</file>

<file path=ppt/tags/tag6.xml><?xml version="1.0" encoding="utf-8"?>
<p:tagLst xmlns:p="http://schemas.openxmlformats.org/presentationml/2006/main">
  <p:tag name="KSO_WM_UNIT_TABLE_BEAUTIFY" val="smartTable{918fb611-eb14-404d-8ac8-77a83979f103}"/>
  <p:tag name="TABLE_RECT" val="66*143.75*828*180"/>
  <p:tag name="TABLE_EMPHASIZE_COLOR" val="6579300"/>
  <p:tag name="TABLE_ONEKEY_SKIN_IDX" val="0"/>
  <p:tag name="TABLE_SKINIDX" val="-1"/>
  <p:tag name="TABLE_COLORIDX" val="l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1834</Words>
  <Application>WPS 演示</Application>
  <PresentationFormat>宽屏</PresentationFormat>
  <Paragraphs>577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Arial</vt:lpstr>
      <vt:lpstr>宋体</vt:lpstr>
      <vt:lpstr>Wingdings</vt:lpstr>
      <vt:lpstr>黑体</vt:lpstr>
      <vt:lpstr>微软雅黑</vt:lpstr>
      <vt:lpstr>Calibri</vt:lpstr>
      <vt:lpstr>Arial Unicode MS</vt:lpstr>
      <vt:lpstr>Office 主题</vt:lpstr>
      <vt:lpstr>随堂测验-3</vt:lpstr>
      <vt:lpstr>第一部分 选择</vt:lpstr>
      <vt:lpstr>第二部分 填空</vt:lpstr>
      <vt:lpstr>第二部分 填空</vt:lpstr>
      <vt:lpstr>第三部分 简答</vt:lpstr>
      <vt:lpstr>第三部分 简答</vt:lpstr>
      <vt:lpstr>第三部分 简答</vt:lpstr>
      <vt:lpstr>第四部分 计算</vt:lpstr>
      <vt:lpstr>PowerPoint 演示文稿</vt:lpstr>
      <vt:lpstr>第四部分 计算</vt:lpstr>
      <vt:lpstr>答案：安全，安全序列为：P0，P2，P3，P4，P1</vt:lpstr>
      <vt:lpstr>第四部分 计算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Sophrina</dc:creator>
  <cp:lastModifiedBy>Sophrina</cp:lastModifiedBy>
  <cp:revision>6</cp:revision>
  <dcterms:created xsi:type="dcterms:W3CDTF">2020-11-02T10:59:00Z</dcterms:created>
  <dcterms:modified xsi:type="dcterms:W3CDTF">2020-11-03T09:35:07Z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2052-11.1.0.9999</vt:lpwstr>
  </property>
</Properties>
</file>