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2"/>
    <p:sldId id="413" r:id="rId3"/>
    <p:sldId id="412" r:id="rId4"/>
    <p:sldId id="417" r:id="rId5"/>
    <p:sldId id="418" r:id="rId6"/>
    <p:sldId id="411" r:id="rId7"/>
    <p:sldId id="41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8" d="100"/>
          <a:sy n="88" d="100"/>
        </p:scale>
        <p:origin x="306" y="57"/>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2023/2/22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2023/2/22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2023/2/22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2023/2/22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2023/2/22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2023/2/22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2023/2/22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a:t>随堂测验</a:t>
            </a:r>
          </a:p>
        </p:txBody>
      </p:sp>
      <p:sp>
        <p:nvSpPr>
          <p:cNvPr id="3" name="副标题 2"/>
          <p:cNvSpPr>
            <a:spLocks noGrp="1"/>
          </p:cNvSpPr>
          <p:nvPr>
            <p:ph type="subTitle" idx="1"/>
            <p:custDataLst>
              <p:tags r:id="rId3"/>
            </p:custDataLst>
          </p:nvPr>
        </p:nvSpPr>
        <p:spPr/>
        <p:txBody>
          <a:bodyPr/>
          <a:lstStyle/>
          <a:p>
            <a:r>
              <a:rPr lang="zh-CN" altLang="en-US"/>
              <a:t>第四章 存储器管理</a:t>
            </a:r>
            <a:endParaRPr lang="en-US" altLang="zh-CN"/>
          </a:p>
          <a:p>
            <a:r>
              <a:rPr lang="en-US" altLang="zh-CN"/>
              <a:t>2020-11-16</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t>选择</a:t>
            </a:r>
          </a:p>
        </p:txBody>
      </p:sp>
      <p:sp>
        <p:nvSpPr>
          <p:cNvPr id="3" name="内容占位符 2"/>
          <p:cNvSpPr>
            <a:spLocks noGrp="1"/>
          </p:cNvSpPr>
          <p:nvPr>
            <p:ph idx="1"/>
          </p:nvPr>
        </p:nvSpPr>
        <p:spPr>
          <a:xfrm>
            <a:off x="608330" y="1490345"/>
            <a:ext cx="11583670" cy="4759325"/>
          </a:xfrm>
        </p:spPr>
        <p:txBody>
          <a:bodyPr>
            <a:noAutofit/>
          </a:bodyPr>
          <a:lstStyle/>
          <a:p>
            <a:r>
              <a:rPr sz="2000" b="1" dirty="0">
                <a:solidFill>
                  <a:srgbClr val="0000FF"/>
                </a:solidFill>
              </a:rPr>
              <a:t>1）动态分区分配中，系统回收一块内存需要修改空闲分区表，造成空闲区数减1的是（ </a:t>
            </a:r>
            <a:r>
              <a:rPr lang="en-US" sz="2000" b="1" dirty="0">
                <a:solidFill>
                  <a:srgbClr val="0000FF"/>
                </a:solidFill>
              </a:rPr>
              <a:t>C</a:t>
            </a:r>
            <a:r>
              <a:rPr sz="2000" b="1" dirty="0">
                <a:solidFill>
                  <a:srgbClr val="0000FF"/>
                </a:solidFill>
              </a:rPr>
              <a:t>  ）</a:t>
            </a:r>
          </a:p>
          <a:p>
            <a:pPr marL="0" indent="0">
              <a:buNone/>
            </a:pPr>
            <a:r>
              <a:rPr sz="2000" b="1" dirty="0">
                <a:solidFill>
                  <a:srgbClr val="0000FF"/>
                </a:solidFill>
              </a:rPr>
              <a:t>	</a:t>
            </a:r>
            <a:r>
              <a:rPr sz="2000" b="1" dirty="0">
                <a:solidFill>
                  <a:schemeClr val="tx1"/>
                </a:solidFill>
              </a:rPr>
              <a:t>A. 有上邻空闲区而无下邻空闲区 		B. 无上邻空闲区但有下邻空闲区</a:t>
            </a:r>
          </a:p>
          <a:p>
            <a:pPr marL="0" indent="0">
              <a:buNone/>
            </a:pPr>
            <a:r>
              <a:rPr sz="2000" b="1" dirty="0">
                <a:solidFill>
                  <a:schemeClr val="tx1"/>
                </a:solidFill>
              </a:rPr>
              <a:t>	C.既有上邻空闲区也有下邻空闲区 	D. </a:t>
            </a:r>
            <a:r>
              <a:rPr sz="2000" b="1" dirty="0">
                <a:solidFill>
                  <a:schemeClr val="tx1"/>
                </a:solidFill>
                <a:sym typeface="+mn-ea"/>
              </a:rPr>
              <a:t>无上邻空闲区也无下邻空闲区</a:t>
            </a:r>
          </a:p>
          <a:p>
            <a:r>
              <a:rPr sz="2000" b="1" dirty="0">
                <a:solidFill>
                  <a:srgbClr val="0000FF"/>
                </a:solidFill>
              </a:rPr>
              <a:t>2）在页式存储管理方案中，使用（</a:t>
            </a:r>
            <a:r>
              <a:rPr lang="en-US" sz="2000" b="1" dirty="0">
                <a:solidFill>
                  <a:srgbClr val="0000FF"/>
                </a:solidFill>
              </a:rPr>
              <a:t>A</a:t>
            </a:r>
            <a:r>
              <a:rPr sz="2000" b="1" dirty="0">
                <a:solidFill>
                  <a:srgbClr val="0000FF"/>
                </a:solidFill>
              </a:rPr>
              <a:t>   ）实现地址变换</a:t>
            </a:r>
          </a:p>
          <a:p>
            <a:pPr marL="0" indent="0">
              <a:buNone/>
            </a:pPr>
            <a:r>
              <a:rPr sz="2000" b="1" dirty="0">
                <a:solidFill>
                  <a:srgbClr val="0000FF"/>
                </a:solidFill>
                <a:sym typeface="+mn-ea"/>
              </a:rPr>
              <a:t>	</a:t>
            </a:r>
            <a:r>
              <a:rPr sz="2000" b="1" dirty="0">
                <a:solidFill>
                  <a:schemeClr val="tx1"/>
                </a:solidFill>
                <a:sym typeface="+mn-ea"/>
              </a:rPr>
              <a:t>A. 页表		B. 段表</a:t>
            </a:r>
            <a:endParaRPr sz="2000" b="1" dirty="0">
              <a:solidFill>
                <a:schemeClr val="tx1"/>
              </a:solidFill>
            </a:endParaRPr>
          </a:p>
          <a:p>
            <a:pPr marL="0" indent="0">
              <a:buNone/>
            </a:pPr>
            <a:r>
              <a:rPr sz="2000" b="1" dirty="0">
                <a:solidFill>
                  <a:schemeClr val="tx1"/>
                </a:solidFill>
                <a:sym typeface="+mn-ea"/>
              </a:rPr>
              <a:t>	C.空闲区表 	</a:t>
            </a:r>
            <a:r>
              <a:rPr lang="en-US" altLang="zh-CN" sz="2000" b="1" dirty="0">
                <a:solidFill>
                  <a:schemeClr val="tx1"/>
                </a:solidFill>
                <a:sym typeface="+mn-ea"/>
              </a:rPr>
              <a:t>	</a:t>
            </a:r>
            <a:r>
              <a:rPr sz="2000" b="1" dirty="0">
                <a:solidFill>
                  <a:schemeClr val="tx1"/>
                </a:solidFill>
                <a:sym typeface="+mn-ea"/>
              </a:rPr>
              <a:t>D. 段表和页表</a:t>
            </a:r>
          </a:p>
          <a:p>
            <a:pPr algn="l">
              <a:buClrTx/>
              <a:buSzTx/>
            </a:pPr>
            <a:r>
              <a:rPr sz="2000" b="1" dirty="0">
                <a:solidFill>
                  <a:srgbClr val="0000FF"/>
                </a:solidFill>
                <a:sym typeface="+mn-ea"/>
              </a:rPr>
              <a:t>3）根据存储区分配所用基本单位的不同，可以将离散分配方式分为( </a:t>
            </a:r>
            <a:r>
              <a:rPr lang="en-US" sz="2000" b="1" dirty="0">
                <a:solidFill>
                  <a:srgbClr val="0000FF"/>
                </a:solidFill>
                <a:sym typeface="+mn-ea"/>
              </a:rPr>
              <a:t>A</a:t>
            </a:r>
            <a:r>
              <a:rPr sz="2000" b="1" dirty="0">
                <a:solidFill>
                  <a:srgbClr val="0000FF"/>
                </a:solidFill>
                <a:sym typeface="+mn-ea"/>
              </a:rPr>
              <a:t> )</a:t>
            </a:r>
          </a:p>
          <a:p>
            <a:pPr marL="0" indent="0">
              <a:buNone/>
            </a:pPr>
            <a:r>
              <a:rPr sz="2000" b="1" dirty="0">
                <a:solidFill>
                  <a:srgbClr val="0000FF"/>
                </a:solidFill>
                <a:sym typeface="+mn-ea"/>
              </a:rPr>
              <a:t>	</a:t>
            </a:r>
            <a:r>
              <a:rPr sz="2000" b="1" dirty="0">
                <a:solidFill>
                  <a:schemeClr val="tx1"/>
                </a:solidFill>
                <a:sym typeface="+mn-ea"/>
              </a:rPr>
              <a:t>A. 分页、分段和段页式		B. 单一连续和固定分区</a:t>
            </a:r>
            <a:endParaRPr sz="2000" b="1" dirty="0">
              <a:solidFill>
                <a:schemeClr val="tx1"/>
              </a:solidFill>
            </a:endParaRPr>
          </a:p>
          <a:p>
            <a:pPr marL="0" indent="0">
              <a:buNone/>
            </a:pPr>
            <a:r>
              <a:rPr sz="2000" b="1" dirty="0">
                <a:solidFill>
                  <a:schemeClr val="tx1"/>
                </a:solidFill>
                <a:sym typeface="+mn-ea"/>
              </a:rPr>
              <a:t>	C.动态分区</a:t>
            </a:r>
            <a:r>
              <a:rPr lang="en-US" altLang="zh-CN" sz="2000" b="1" dirty="0">
                <a:solidFill>
                  <a:schemeClr val="tx1"/>
                </a:solidFill>
                <a:sym typeface="+mn-ea"/>
              </a:rPr>
              <a:t>				</a:t>
            </a:r>
            <a:r>
              <a:rPr sz="2000" b="1" dirty="0">
                <a:solidFill>
                  <a:schemeClr val="tx1"/>
                </a:solidFill>
                <a:sym typeface="+mn-ea"/>
              </a:rPr>
              <a:t>D. 可重定位动态分区</a:t>
            </a:r>
          </a:p>
          <a:p>
            <a:endParaRPr sz="2000" b="1" dirty="0">
              <a:solidFill>
                <a:schemeClr val="tx1"/>
              </a:solidFill>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t>选择</a:t>
            </a:r>
          </a:p>
        </p:txBody>
      </p:sp>
      <p:sp>
        <p:nvSpPr>
          <p:cNvPr id="3" name="内容占位符 2"/>
          <p:cNvSpPr>
            <a:spLocks noGrp="1"/>
          </p:cNvSpPr>
          <p:nvPr>
            <p:ph idx="1"/>
          </p:nvPr>
        </p:nvSpPr>
        <p:spPr/>
        <p:txBody>
          <a:bodyPr/>
          <a:lstStyle/>
          <a:p>
            <a:r>
              <a:rPr lang="en-US" altLang="zh-CN" sz="2000" b="1" dirty="0">
                <a:solidFill>
                  <a:srgbClr val="0000FF"/>
                </a:solidFill>
              </a:rPr>
              <a:t>4</a:t>
            </a:r>
            <a:r>
              <a:rPr sz="2000" b="1" dirty="0">
                <a:solidFill>
                  <a:srgbClr val="0000FF"/>
                </a:solidFill>
              </a:rPr>
              <a:t>）</a:t>
            </a:r>
            <a:r>
              <a:rPr sz="2000" b="1" dirty="0">
                <a:solidFill>
                  <a:srgbClr val="0000FF"/>
                </a:solidFill>
                <a:sym typeface="+mn-ea"/>
              </a:rPr>
              <a:t>在一个页式存储管理系统中，页表内容如图。若页的大小为</a:t>
            </a:r>
            <a:r>
              <a:rPr lang="en-US" altLang="zh-CN" sz="2000" b="1" dirty="0">
                <a:solidFill>
                  <a:srgbClr val="0000FF"/>
                </a:solidFill>
                <a:sym typeface="+mn-ea"/>
              </a:rPr>
              <a:t>4K</a:t>
            </a:r>
            <a:r>
              <a:rPr sz="2000" b="1" dirty="0">
                <a:solidFill>
                  <a:srgbClr val="0000FF"/>
                </a:solidFill>
                <a:sym typeface="+mn-ea"/>
              </a:rPr>
              <a:t>，则地址变换机构将逻辑地址</a:t>
            </a:r>
            <a:r>
              <a:rPr lang="en-US" altLang="zh-CN" sz="2000" b="1" dirty="0">
                <a:solidFill>
                  <a:srgbClr val="0000FF"/>
                </a:solidFill>
                <a:sym typeface="+mn-ea"/>
              </a:rPr>
              <a:t>0</a:t>
            </a:r>
            <a:r>
              <a:rPr sz="2000" b="1" dirty="0">
                <a:solidFill>
                  <a:srgbClr val="0000FF"/>
                </a:solidFill>
                <a:sym typeface="+mn-ea"/>
              </a:rPr>
              <a:t>变换为物理地址</a:t>
            </a:r>
            <a:r>
              <a:rPr lang="en-US" altLang="zh-CN" sz="2000" b="1" dirty="0">
                <a:solidFill>
                  <a:srgbClr val="0000FF"/>
                </a:solidFill>
                <a:sym typeface="+mn-ea"/>
              </a:rPr>
              <a:t>(   A        )</a:t>
            </a:r>
          </a:p>
          <a:p>
            <a:pPr algn="l"/>
            <a:r>
              <a:rPr lang="zh-CN" altLang="en-US" sz="2000" b="0" i="0" dirty="0">
                <a:solidFill>
                  <a:srgbClr val="333333"/>
                </a:solidFill>
                <a:effectLst/>
                <a:latin typeface="system"/>
              </a:rPr>
              <a:t>物理地址</a:t>
            </a:r>
            <a:r>
              <a:rPr lang="en-US" altLang="zh-CN" sz="2000" b="0" i="0" dirty="0">
                <a:solidFill>
                  <a:srgbClr val="333333"/>
                </a:solidFill>
                <a:effectLst/>
                <a:latin typeface="system"/>
              </a:rPr>
              <a:t>=</a:t>
            </a:r>
            <a:r>
              <a:rPr lang="zh-CN" altLang="en-US" sz="2000" b="0" i="0" dirty="0">
                <a:solidFill>
                  <a:srgbClr val="333333"/>
                </a:solidFill>
                <a:effectLst/>
                <a:latin typeface="system"/>
              </a:rPr>
              <a:t>内存块号*块长</a:t>
            </a:r>
            <a:r>
              <a:rPr lang="en-US" altLang="zh-CN" sz="2000" b="0" i="0" dirty="0">
                <a:solidFill>
                  <a:srgbClr val="333333"/>
                </a:solidFill>
                <a:effectLst/>
                <a:latin typeface="system"/>
              </a:rPr>
              <a:t>+</a:t>
            </a:r>
            <a:r>
              <a:rPr lang="zh-CN" altLang="en-US" sz="2000" b="0" i="0" dirty="0">
                <a:solidFill>
                  <a:srgbClr val="333333"/>
                </a:solidFill>
                <a:effectLst/>
                <a:latin typeface="system"/>
              </a:rPr>
              <a:t>页内地址</a:t>
            </a:r>
          </a:p>
          <a:p>
            <a:pPr algn="l"/>
            <a:r>
              <a:rPr lang="zh-CN" altLang="en-US" sz="2000" b="0" i="0" dirty="0">
                <a:solidFill>
                  <a:srgbClr val="333333"/>
                </a:solidFill>
                <a:effectLst/>
                <a:latin typeface="system"/>
              </a:rPr>
              <a:t>逻辑地址</a:t>
            </a:r>
            <a:r>
              <a:rPr lang="en-US" altLang="zh-CN" sz="2000" b="0" i="0" dirty="0">
                <a:solidFill>
                  <a:srgbClr val="333333"/>
                </a:solidFill>
                <a:effectLst/>
                <a:latin typeface="system"/>
              </a:rPr>
              <a:t>=</a:t>
            </a:r>
            <a:r>
              <a:rPr lang="zh-CN" altLang="en-US" sz="2000" b="0" i="0" dirty="0">
                <a:solidFill>
                  <a:srgbClr val="333333"/>
                </a:solidFill>
                <a:effectLst/>
                <a:latin typeface="system"/>
              </a:rPr>
              <a:t>页号*页大小</a:t>
            </a:r>
            <a:r>
              <a:rPr lang="en-US" altLang="zh-CN" sz="2000" b="0" i="0" dirty="0">
                <a:solidFill>
                  <a:srgbClr val="333333"/>
                </a:solidFill>
                <a:effectLst/>
                <a:latin typeface="system"/>
              </a:rPr>
              <a:t>+</a:t>
            </a:r>
            <a:r>
              <a:rPr lang="zh-CN" altLang="en-US" sz="2000" b="0" i="0" dirty="0">
                <a:solidFill>
                  <a:srgbClr val="333333"/>
                </a:solidFill>
                <a:effectLst/>
                <a:latin typeface="system"/>
              </a:rPr>
              <a:t>页内地址</a:t>
            </a:r>
          </a:p>
          <a:p>
            <a:endParaRPr lang="en-US" altLang="zh-CN" sz="2000" b="1" dirty="0">
              <a:solidFill>
                <a:srgbClr val="0000FF"/>
              </a:solidFill>
            </a:endParaRPr>
          </a:p>
          <a:p>
            <a:endParaRPr sz="2000" dirty="0"/>
          </a:p>
        </p:txBody>
      </p:sp>
      <p:graphicFrame>
        <p:nvGraphicFramePr>
          <p:cNvPr id="4" name="表格 3"/>
          <p:cNvGraphicFramePr>
            <a:graphicFrameLocks noGrp="1"/>
          </p:cNvGraphicFramePr>
          <p:nvPr>
            <p:custDataLst>
              <p:tags r:id="rId2"/>
            </p:custDataLst>
            <p:extLst>
              <p:ext uri="{D42A27DB-BD31-4B8C-83A1-F6EECF244321}">
                <p14:modId xmlns:p14="http://schemas.microsoft.com/office/powerpoint/2010/main" val="1737697546"/>
              </p:ext>
            </p:extLst>
          </p:nvPr>
        </p:nvGraphicFramePr>
        <p:xfrm>
          <a:off x="923382" y="3446145"/>
          <a:ext cx="3672468" cy="3309155"/>
        </p:xfrm>
        <a:graphic>
          <a:graphicData uri="http://schemas.openxmlformats.org/drawingml/2006/table">
            <a:tbl>
              <a:tblPr firstRow="1" bandRow="1">
                <a:tableStyleId>{5C22544A-7EE6-4342-B048-85BDC9FD1C3A}</a:tableStyleId>
              </a:tblPr>
              <a:tblGrid>
                <a:gridCol w="1836234">
                  <a:extLst>
                    <a:ext uri="{9D8B030D-6E8A-4147-A177-3AD203B41FA5}">
                      <a16:colId xmlns:a16="http://schemas.microsoft.com/office/drawing/2014/main" val="20000"/>
                    </a:ext>
                  </a:extLst>
                </a:gridCol>
                <a:gridCol w="1836234">
                  <a:extLst>
                    <a:ext uri="{9D8B030D-6E8A-4147-A177-3AD203B41FA5}">
                      <a16:colId xmlns:a16="http://schemas.microsoft.com/office/drawing/2014/main" val="20001"/>
                    </a:ext>
                  </a:extLst>
                </a:gridCol>
              </a:tblGrid>
              <a:tr h="289089">
                <a:tc>
                  <a:txBody>
                    <a:bodyPr/>
                    <a:lstStyle/>
                    <a:p>
                      <a:pPr algn="ctr"/>
                      <a:r>
                        <a:rPr lang="zh-CN" altLang="en-US" sz="2800" dirty="0">
                          <a:solidFill>
                            <a:srgbClr val="FFFFFF"/>
                          </a:solidFill>
                        </a:rPr>
                        <a:t>页号</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lgn="ctr"/>
                      <a:r>
                        <a:rPr lang="zh-CN" altLang="en-US" sz="2800" dirty="0">
                          <a:solidFill>
                            <a:srgbClr val="FFFFFF"/>
                          </a:solidFill>
                        </a:rPr>
                        <a:t>块号</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558199">
                <a:tc>
                  <a:txBody>
                    <a:bodyPr/>
                    <a:lstStyle/>
                    <a:p>
                      <a:pPr algn="ctr"/>
                      <a:r>
                        <a:rPr lang="en-US" altLang="zh-CN" sz="2800" dirty="0">
                          <a:solidFill>
                            <a:srgbClr val="404040"/>
                          </a:solidFill>
                        </a:rPr>
                        <a:t>0</a:t>
                      </a: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lgn="ctr"/>
                      <a:r>
                        <a:rPr lang="en-US" altLang="zh-CN" sz="2800" dirty="0">
                          <a:solidFill>
                            <a:srgbClr val="404040"/>
                          </a:solidFill>
                        </a:rPr>
                        <a:t>2</a:t>
                      </a: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558199">
                <a:tc>
                  <a:txBody>
                    <a:bodyPr/>
                    <a:lstStyle/>
                    <a:p>
                      <a:pPr algn="ctr"/>
                      <a:r>
                        <a:rPr lang="en-US" altLang="zh-CN" sz="2800" dirty="0">
                          <a:solidFill>
                            <a:srgbClr val="404040"/>
                          </a:solidFill>
                        </a:rPr>
                        <a:t>1</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lgn="ctr"/>
                      <a:r>
                        <a:rPr lang="en-US" altLang="zh-CN" sz="2800" dirty="0">
                          <a:solidFill>
                            <a:srgbClr val="404040"/>
                          </a:solidFill>
                        </a:rPr>
                        <a:t>1</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558199">
                <a:tc>
                  <a:txBody>
                    <a:bodyPr/>
                    <a:lstStyle/>
                    <a:p>
                      <a:pPr algn="ctr"/>
                      <a:r>
                        <a:rPr lang="en-US" altLang="zh-CN" sz="2800" dirty="0">
                          <a:solidFill>
                            <a:srgbClr val="404040"/>
                          </a:solidFill>
                        </a:rPr>
                        <a:t>2</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lgn="ctr"/>
                      <a:r>
                        <a:rPr lang="en-US" altLang="zh-CN" sz="2800" dirty="0">
                          <a:solidFill>
                            <a:srgbClr val="404040"/>
                          </a:solidFill>
                        </a:rPr>
                        <a:t>6</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558199">
                <a:tc>
                  <a:txBody>
                    <a:bodyPr/>
                    <a:lstStyle/>
                    <a:p>
                      <a:pPr algn="ctr"/>
                      <a:r>
                        <a:rPr lang="en-US" altLang="zh-CN" sz="2800" dirty="0">
                          <a:solidFill>
                            <a:srgbClr val="404040"/>
                          </a:solidFill>
                        </a:rPr>
                        <a:t>3</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lgn="ctr"/>
                      <a:r>
                        <a:rPr lang="en-US" altLang="zh-CN" sz="2800" dirty="0">
                          <a:solidFill>
                            <a:srgbClr val="404040"/>
                          </a:solidFill>
                        </a:rPr>
                        <a:t>3</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4"/>
                  </a:ext>
                </a:extLst>
              </a:tr>
              <a:tr h="558199">
                <a:tc>
                  <a:txBody>
                    <a:bodyPr/>
                    <a:lstStyle/>
                    <a:p>
                      <a:pPr algn="ctr"/>
                      <a:r>
                        <a:rPr lang="en-US" altLang="zh-CN" sz="2800" dirty="0">
                          <a:solidFill>
                            <a:srgbClr val="404040"/>
                          </a:solidFill>
                        </a:rPr>
                        <a:t>4</a:t>
                      </a:r>
                    </a:p>
                  </a:txBody>
                  <a:tcPr>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a:lstStyle/>
                    <a:p>
                      <a:pPr algn="ctr"/>
                      <a:r>
                        <a:rPr lang="en-US" altLang="zh-CN" sz="2800" dirty="0">
                          <a:solidFill>
                            <a:srgbClr val="404040"/>
                          </a:solidFill>
                        </a:rPr>
                        <a:t>7</a:t>
                      </a: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2F2F2"/>
                    </a:solidFill>
                  </a:tcPr>
                </a:tc>
                <a:extLst>
                  <a:ext uri="{0D108BD9-81ED-4DB2-BD59-A6C34878D82A}">
                    <a16:rowId xmlns:a16="http://schemas.microsoft.com/office/drawing/2014/main" val="10005"/>
                  </a:ext>
                </a:extLst>
              </a:tr>
            </a:tbl>
          </a:graphicData>
        </a:graphic>
      </p:graphicFrame>
      <p:sp>
        <p:nvSpPr>
          <p:cNvPr id="5" name="文本框 4"/>
          <p:cNvSpPr txBox="1"/>
          <p:nvPr/>
        </p:nvSpPr>
        <p:spPr>
          <a:xfrm>
            <a:off x="4826000" y="2690495"/>
            <a:ext cx="5784215" cy="1014730"/>
          </a:xfrm>
          <a:prstGeom prst="rect">
            <a:avLst/>
          </a:prstGeom>
          <a:noFill/>
        </p:spPr>
        <p:txBody>
          <a:bodyPr wrap="square" rtlCol="0" anchor="t">
            <a:spAutoFit/>
          </a:bodyPr>
          <a:lstStyle/>
          <a:p>
            <a:pPr marL="0" indent="0">
              <a:lnSpc>
                <a:spcPct val="150000"/>
              </a:lnSpc>
              <a:buNone/>
            </a:pPr>
            <a:r>
              <a:rPr sz="2000" b="1" dirty="0">
                <a:solidFill>
                  <a:srgbClr val="0000FF"/>
                </a:solidFill>
                <a:sym typeface="+mn-ea"/>
              </a:rPr>
              <a:t>	</a:t>
            </a:r>
            <a:r>
              <a:rPr sz="2000" b="1" dirty="0">
                <a:sym typeface="+mn-ea"/>
              </a:rPr>
              <a:t>A. </a:t>
            </a:r>
            <a:r>
              <a:rPr lang="en-US" sz="2000" b="1" dirty="0">
                <a:sym typeface="+mn-ea"/>
              </a:rPr>
              <a:t>8192 </a:t>
            </a:r>
            <a:r>
              <a:rPr sz="2000" b="1" dirty="0">
                <a:sym typeface="+mn-ea"/>
              </a:rPr>
              <a:t>	B. </a:t>
            </a:r>
            <a:r>
              <a:rPr lang="en-US" sz="2000" b="1" dirty="0">
                <a:sym typeface="+mn-ea"/>
              </a:rPr>
              <a:t>4096</a:t>
            </a:r>
            <a:endParaRPr sz="2000" b="1" dirty="0">
              <a:solidFill>
                <a:schemeClr val="tx1"/>
              </a:solidFill>
            </a:endParaRPr>
          </a:p>
          <a:p>
            <a:pPr marL="0" indent="0">
              <a:lnSpc>
                <a:spcPct val="150000"/>
              </a:lnSpc>
              <a:buNone/>
            </a:pPr>
            <a:r>
              <a:rPr sz="2000" b="1" dirty="0">
                <a:sym typeface="+mn-ea"/>
              </a:rPr>
              <a:t>	C. </a:t>
            </a:r>
            <a:r>
              <a:rPr lang="en-US" sz="2000" b="1" dirty="0">
                <a:sym typeface="+mn-ea"/>
              </a:rPr>
              <a:t>2048</a:t>
            </a:r>
            <a:r>
              <a:rPr sz="2000" b="1" dirty="0">
                <a:sym typeface="+mn-ea"/>
              </a:rPr>
              <a:t>	</a:t>
            </a:r>
            <a:r>
              <a:rPr lang="en-US" altLang="zh-CN" sz="2000" b="1" dirty="0">
                <a:sym typeface="+mn-ea"/>
              </a:rPr>
              <a:t>	</a:t>
            </a:r>
            <a:r>
              <a:rPr sz="2000" b="1" dirty="0">
                <a:sym typeface="+mn-ea"/>
              </a:rPr>
              <a:t>D. </a:t>
            </a:r>
            <a:r>
              <a:rPr lang="en-US" sz="2000" b="1" dirty="0">
                <a:sym typeface="+mn-ea"/>
              </a:rPr>
              <a:t>1024</a:t>
            </a:r>
          </a:p>
        </p:txBody>
      </p:sp>
      <p:sp>
        <p:nvSpPr>
          <p:cNvPr id="6" name="文本框 5"/>
          <p:cNvSpPr txBox="1"/>
          <p:nvPr/>
        </p:nvSpPr>
        <p:spPr>
          <a:xfrm>
            <a:off x="5415280" y="3967480"/>
            <a:ext cx="5932170" cy="1889300"/>
          </a:xfrm>
          <a:prstGeom prst="rect">
            <a:avLst/>
          </a:prstGeom>
          <a:noFill/>
        </p:spPr>
        <p:txBody>
          <a:bodyPr wrap="square" rtlCol="0" anchor="t">
            <a:spAutoFit/>
          </a:bodyPr>
          <a:lstStyle/>
          <a:p>
            <a:pPr>
              <a:lnSpc>
                <a:spcPct val="150000"/>
              </a:lnSpc>
            </a:pPr>
            <a:r>
              <a:rPr lang="en-US" sz="2000" b="1" dirty="0">
                <a:solidFill>
                  <a:srgbClr val="0000FF"/>
                </a:solidFill>
                <a:sym typeface="+mn-ea"/>
              </a:rPr>
              <a:t>5</a:t>
            </a:r>
            <a:r>
              <a:rPr lang="zh-CN" altLang="en-US" sz="2000" b="1" dirty="0">
                <a:solidFill>
                  <a:srgbClr val="0000FF"/>
                </a:solidFill>
                <a:sym typeface="+mn-ea"/>
              </a:rPr>
              <a:t>）</a:t>
            </a:r>
            <a:r>
              <a:rPr sz="2000" b="1" dirty="0" err="1">
                <a:solidFill>
                  <a:srgbClr val="0000FF"/>
                </a:solidFill>
                <a:sym typeface="+mn-ea"/>
              </a:rPr>
              <a:t>在一个页式存储管理系统中，页表</a:t>
            </a:r>
            <a:r>
              <a:rPr lang="zh-CN" sz="2000" b="1" dirty="0">
                <a:solidFill>
                  <a:srgbClr val="0000FF"/>
                </a:solidFill>
                <a:sym typeface="+mn-ea"/>
              </a:rPr>
              <a:t>保存在内存中，</a:t>
            </a:r>
            <a:r>
              <a:rPr lang="en-US" altLang="zh-CN" sz="2000" b="1" dirty="0">
                <a:solidFill>
                  <a:srgbClr val="0000FF"/>
                </a:solidFill>
                <a:sym typeface="+mn-ea"/>
              </a:rPr>
              <a:t>CPU</a:t>
            </a:r>
            <a:r>
              <a:rPr lang="zh-CN" altLang="en-US" sz="2000" b="1" dirty="0">
                <a:solidFill>
                  <a:srgbClr val="0000FF"/>
                </a:solidFill>
                <a:sym typeface="+mn-ea"/>
              </a:rPr>
              <a:t>每存取一个数据，都需要（</a:t>
            </a:r>
            <a:r>
              <a:rPr lang="en-US" altLang="zh-CN" sz="2000" b="1" dirty="0">
                <a:solidFill>
                  <a:srgbClr val="0000FF"/>
                </a:solidFill>
                <a:sym typeface="+mn-ea"/>
              </a:rPr>
              <a:t>C</a:t>
            </a:r>
            <a:r>
              <a:rPr lang="zh-CN" altLang="en-US" sz="2000" b="1" dirty="0">
                <a:solidFill>
                  <a:srgbClr val="0000FF"/>
                </a:solidFill>
                <a:sym typeface="+mn-ea"/>
              </a:rPr>
              <a:t>）次访问内存。</a:t>
            </a:r>
            <a:endParaRPr lang="en-US" altLang="zh-CN" sz="2000" b="1" dirty="0">
              <a:solidFill>
                <a:srgbClr val="0000FF"/>
              </a:solidFill>
              <a:sym typeface="+mn-ea"/>
            </a:endParaRPr>
          </a:p>
          <a:p>
            <a:pPr>
              <a:lnSpc>
                <a:spcPct val="150000"/>
              </a:lnSpc>
            </a:pPr>
            <a:r>
              <a:rPr lang="zh-CN" altLang="en-US" sz="2000" b="0" i="0" dirty="0">
                <a:solidFill>
                  <a:srgbClr val="4D4D4D"/>
                </a:solidFill>
                <a:effectLst/>
                <a:latin typeface="-apple-system"/>
              </a:rPr>
              <a:t>页表中访问内存</a:t>
            </a:r>
            <a:r>
              <a:rPr lang="en-US" altLang="zh-CN" sz="2000" b="0" i="0" dirty="0">
                <a:solidFill>
                  <a:srgbClr val="4D4D4D"/>
                </a:solidFill>
                <a:effectLst/>
                <a:latin typeface="-apple-system"/>
              </a:rPr>
              <a:t>------</a:t>
            </a:r>
            <a:r>
              <a:rPr lang="zh-CN" altLang="en-US" sz="2000" b="0" i="0" dirty="0">
                <a:solidFill>
                  <a:srgbClr val="4D4D4D"/>
                </a:solidFill>
                <a:effectLst/>
                <a:latin typeface="-apple-system"/>
              </a:rPr>
              <a:t>先访问页表，再访问内存地址</a:t>
            </a:r>
            <a:r>
              <a:rPr lang="en-US" altLang="zh-CN" sz="2000" b="0" i="0" dirty="0">
                <a:solidFill>
                  <a:srgbClr val="4D4D4D"/>
                </a:solidFill>
                <a:effectLst/>
                <a:latin typeface="-apple-system"/>
              </a:rPr>
              <a:t>------</a:t>
            </a:r>
            <a:r>
              <a:rPr lang="zh-CN" altLang="en-US" sz="2000" b="0" i="0" dirty="0">
                <a:solidFill>
                  <a:srgbClr val="4D4D4D"/>
                </a:solidFill>
                <a:effectLst/>
                <a:latin typeface="-apple-system"/>
              </a:rPr>
              <a:t>一共访问</a:t>
            </a:r>
            <a:r>
              <a:rPr lang="en-US" altLang="zh-CN" sz="2000" b="0" i="0" dirty="0">
                <a:solidFill>
                  <a:srgbClr val="4D4D4D"/>
                </a:solidFill>
                <a:effectLst/>
                <a:latin typeface="-apple-system"/>
              </a:rPr>
              <a:t>2</a:t>
            </a:r>
            <a:r>
              <a:rPr lang="zh-CN" altLang="en-US" sz="2000" b="0" i="0" dirty="0">
                <a:solidFill>
                  <a:srgbClr val="4D4D4D"/>
                </a:solidFill>
                <a:effectLst/>
                <a:latin typeface="-apple-system"/>
              </a:rPr>
              <a:t>次</a:t>
            </a:r>
            <a:endParaRPr lang="zh-CN" altLang="en-US" sz="2000" b="1" dirty="0">
              <a:solidFill>
                <a:srgbClr val="0000FF"/>
              </a:solidFill>
              <a:sym typeface="+mn-ea"/>
            </a:endParaRPr>
          </a:p>
        </p:txBody>
      </p:sp>
      <p:sp>
        <p:nvSpPr>
          <p:cNvPr id="7" name="文本框 6"/>
          <p:cNvSpPr txBox="1"/>
          <p:nvPr/>
        </p:nvSpPr>
        <p:spPr>
          <a:xfrm>
            <a:off x="5489575" y="5156835"/>
            <a:ext cx="5784215" cy="1014730"/>
          </a:xfrm>
          <a:prstGeom prst="rect">
            <a:avLst/>
          </a:prstGeom>
          <a:noFill/>
        </p:spPr>
        <p:txBody>
          <a:bodyPr wrap="square" rtlCol="0" anchor="t">
            <a:spAutoFit/>
          </a:bodyPr>
          <a:lstStyle/>
          <a:p>
            <a:pPr marL="0" indent="0">
              <a:lnSpc>
                <a:spcPct val="150000"/>
              </a:lnSpc>
              <a:buNone/>
            </a:pPr>
            <a:r>
              <a:rPr sz="2000" b="1" dirty="0">
                <a:solidFill>
                  <a:srgbClr val="0000FF"/>
                </a:solidFill>
                <a:sym typeface="+mn-ea"/>
              </a:rPr>
              <a:t>	</a:t>
            </a:r>
            <a:r>
              <a:rPr sz="2000" b="1" dirty="0">
                <a:sym typeface="+mn-ea"/>
              </a:rPr>
              <a:t>A. </a:t>
            </a:r>
            <a:r>
              <a:rPr lang="en-US" sz="2000" b="1" dirty="0">
                <a:sym typeface="+mn-ea"/>
              </a:rPr>
              <a:t>3</a:t>
            </a:r>
            <a:r>
              <a:rPr sz="2000" b="1" dirty="0">
                <a:sym typeface="+mn-ea"/>
              </a:rPr>
              <a:t>	</a:t>
            </a:r>
            <a:r>
              <a:rPr lang="en-US" sz="2000" b="1" dirty="0">
                <a:sym typeface="+mn-ea"/>
              </a:rPr>
              <a:t>	</a:t>
            </a:r>
            <a:r>
              <a:rPr sz="2000" b="1" dirty="0">
                <a:sym typeface="+mn-ea"/>
              </a:rPr>
              <a:t>B. </a:t>
            </a:r>
            <a:r>
              <a:rPr lang="en-US" sz="2000" b="1" dirty="0">
                <a:sym typeface="+mn-ea"/>
              </a:rPr>
              <a:t>1</a:t>
            </a:r>
            <a:endParaRPr sz="2000" b="1" dirty="0">
              <a:solidFill>
                <a:schemeClr val="tx1"/>
              </a:solidFill>
            </a:endParaRPr>
          </a:p>
          <a:p>
            <a:pPr marL="0" indent="0">
              <a:lnSpc>
                <a:spcPct val="150000"/>
              </a:lnSpc>
              <a:buNone/>
            </a:pPr>
            <a:r>
              <a:rPr sz="2000" b="1" dirty="0">
                <a:sym typeface="+mn-ea"/>
              </a:rPr>
              <a:t>	C. </a:t>
            </a:r>
            <a:r>
              <a:rPr lang="en-US" sz="2000" b="1" dirty="0">
                <a:sym typeface="+mn-ea"/>
              </a:rPr>
              <a:t>2</a:t>
            </a:r>
            <a:r>
              <a:rPr lang="en-US" altLang="zh-CN" sz="2000" b="1" dirty="0">
                <a:sym typeface="+mn-ea"/>
              </a:rPr>
              <a:t>		</a:t>
            </a:r>
            <a:r>
              <a:rPr sz="2000" b="1" dirty="0">
                <a:sym typeface="+mn-ea"/>
              </a:rPr>
              <a:t>D. </a:t>
            </a:r>
            <a:r>
              <a:rPr lang="en-US" sz="2000" b="1" dirty="0">
                <a:sym typeface="+mn-ea"/>
              </a:rPr>
              <a:t>4</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t>判断</a:t>
            </a:r>
          </a:p>
        </p:txBody>
      </p:sp>
      <p:sp>
        <p:nvSpPr>
          <p:cNvPr id="3" name="内容占位符 2"/>
          <p:cNvSpPr>
            <a:spLocks noGrp="1"/>
          </p:cNvSpPr>
          <p:nvPr>
            <p:ph idx="1"/>
          </p:nvPr>
        </p:nvSpPr>
        <p:spPr/>
        <p:txBody>
          <a:bodyPr>
            <a:normAutofit fontScale="32500" lnSpcReduction="20000"/>
          </a:bodyPr>
          <a:lstStyle/>
          <a:p>
            <a:r>
              <a:rPr lang="en-US" altLang="zh-CN" sz="2000" b="1" dirty="0">
                <a:solidFill>
                  <a:srgbClr val="0000FF"/>
                </a:solidFill>
              </a:rPr>
              <a:t>2.1</a:t>
            </a:r>
            <a:r>
              <a:rPr sz="2000" b="1" dirty="0">
                <a:solidFill>
                  <a:srgbClr val="0000FF"/>
                </a:solidFill>
              </a:rPr>
              <a:t>）在程序装入方式中的可重定位装入方式可以实现进程在内存中位置的移动（ </a:t>
            </a:r>
            <a:r>
              <a:rPr lang="en-US" altLang="zh-CN" sz="2000" b="1" dirty="0">
                <a:solidFill>
                  <a:srgbClr val="0000FF"/>
                </a:solidFill>
              </a:rPr>
              <a:t>v</a:t>
            </a:r>
            <a:r>
              <a:rPr sz="2000" b="1" dirty="0">
                <a:solidFill>
                  <a:srgbClr val="0000FF"/>
                </a:solidFill>
              </a:rPr>
              <a:t>   ）。</a:t>
            </a:r>
          </a:p>
          <a:p>
            <a:endParaRPr sz="2000" b="1" dirty="0">
              <a:solidFill>
                <a:srgbClr val="0000FF"/>
              </a:solidFill>
            </a:endParaRPr>
          </a:p>
          <a:p>
            <a:r>
              <a:rPr lang="en-US" altLang="zh-CN" sz="2000" b="1" dirty="0">
                <a:solidFill>
                  <a:srgbClr val="0000FF"/>
                </a:solidFill>
              </a:rPr>
              <a:t>2.2</a:t>
            </a:r>
            <a:r>
              <a:rPr sz="2000" b="1" dirty="0">
                <a:solidFill>
                  <a:srgbClr val="0000FF"/>
                </a:solidFill>
              </a:rPr>
              <a:t>）静态链接方式形成的完整的装入模块是可执行文件（ </a:t>
            </a:r>
            <a:r>
              <a:rPr lang="en-US" sz="2000" b="1" dirty="0">
                <a:solidFill>
                  <a:srgbClr val="0000FF"/>
                </a:solidFill>
              </a:rPr>
              <a:t>v</a:t>
            </a:r>
            <a:r>
              <a:rPr sz="2000" b="1" dirty="0">
                <a:solidFill>
                  <a:srgbClr val="0000FF"/>
                </a:solidFill>
              </a:rPr>
              <a:t>    ）。</a:t>
            </a:r>
            <a:endParaRPr lang="en-US" sz="2000" b="1" dirty="0">
              <a:solidFill>
                <a:srgbClr val="0000FF"/>
              </a:solidFill>
            </a:endParaRPr>
          </a:p>
          <a:p>
            <a:pPr algn="l"/>
            <a:r>
              <a:rPr lang="zh-CN" altLang="en-US" sz="2000" b="0" i="0" dirty="0">
                <a:solidFill>
                  <a:schemeClr val="accent1"/>
                </a:solidFill>
                <a:effectLst/>
                <a:latin typeface="Söhne"/>
              </a:rPr>
              <a:t>是的，静态链接是一种将目标文件中的函数和数据与库文件中的函数和数据合并为一个完整可执行文件的方法。在这种方式下，链接器将目标文件中引用的函数和数据与库文件中实际的函数和数据进行匹配，并将它们组合成一个独立的可执行文件。这个可执行文件包含所有必需的信息，因此可以被直接加载到内存中执行。</a:t>
            </a:r>
          </a:p>
          <a:p>
            <a:pPr algn="l"/>
            <a:r>
              <a:rPr lang="zh-CN" altLang="en-US" sz="2000" b="0" i="0" dirty="0">
                <a:solidFill>
                  <a:schemeClr val="accent1"/>
                </a:solidFill>
                <a:effectLst/>
                <a:latin typeface="Söhne"/>
              </a:rPr>
              <a:t>静态链接方式形成的可执行文件在运行时并不依赖外部库文件，因此通常具有良好的可移植性和可靠性。不过，由于静态链接的过程会将库文件中的所有函数和数据都包含到可执行文件中，因此会增加可执行文件的体积，导致占用更多的磁盘空间和内存。</a:t>
            </a:r>
            <a:endParaRPr lang="en-US" altLang="zh-CN" sz="2000" b="0" i="0" dirty="0">
              <a:solidFill>
                <a:schemeClr val="accent1"/>
              </a:solidFill>
              <a:effectLst/>
              <a:latin typeface="Söhne"/>
            </a:endParaRPr>
          </a:p>
          <a:p>
            <a:pPr algn="l"/>
            <a:r>
              <a:rPr lang="zh-CN" altLang="en-US" sz="2000" b="0" i="0" dirty="0">
                <a:solidFill>
                  <a:schemeClr val="accent1"/>
                </a:solidFill>
                <a:effectLst/>
                <a:latin typeface="Söhne"/>
              </a:rPr>
              <a:t>装入时动态链接（</a:t>
            </a:r>
            <a:r>
              <a:rPr lang="en-US" altLang="zh-CN" sz="2000" b="0" i="0" dirty="0">
                <a:solidFill>
                  <a:schemeClr val="accent1"/>
                </a:solidFill>
                <a:effectLst/>
                <a:latin typeface="Söhne"/>
              </a:rPr>
              <a:t>Load-time dynamic linking</a:t>
            </a:r>
            <a:r>
              <a:rPr lang="zh-CN" altLang="en-US" sz="2000" b="0" i="0" dirty="0">
                <a:solidFill>
                  <a:schemeClr val="accent1"/>
                </a:solidFill>
                <a:effectLst/>
                <a:latin typeface="Söhne"/>
              </a:rPr>
              <a:t>）是一种动态链接的方式，它在可执行文件被加载到内存时执行。在这种方式下，可执行文件中的引用库函数并不会在编译时被静态地链接到可执行文件中，而是在程序运行时根据需要动态地链接到库文件中。</a:t>
            </a:r>
          </a:p>
          <a:p>
            <a:pPr algn="l"/>
            <a:r>
              <a:rPr lang="zh-CN" altLang="en-US" sz="2000" b="0" i="0" dirty="0">
                <a:solidFill>
                  <a:schemeClr val="accent1"/>
                </a:solidFill>
                <a:effectLst/>
                <a:latin typeface="Söhne"/>
              </a:rPr>
              <a:t>当程序需要调用某个库函数时，操作系统会在运行时动态地将可执行文件中的引用库函数与对应的库文件进行链接，将这些函数的地址替换为实际的地址。这样就能够在程序运行时动态地加载和链接所需的库函数，而不是像静态链接方式那样将所有的库函数都包含在可执行文件中。</a:t>
            </a:r>
          </a:p>
          <a:p>
            <a:pPr algn="l"/>
            <a:r>
              <a:rPr lang="zh-CN" altLang="en-US" sz="2000" b="0" i="0" dirty="0">
                <a:solidFill>
                  <a:schemeClr val="accent1"/>
                </a:solidFill>
                <a:effectLst/>
                <a:latin typeface="Söhne"/>
              </a:rPr>
              <a:t>装入时动态链接相对于静态链接来说，可以减小可执行文件的体积，并且允许不同的程序共享同一个库，从而提高了系统的资源利用率。不过，相对于运行时动态链接和静态链接，装入时动态链接的使用较为有限，因为它需要在可执行文件被加载到内存之前进行链接，这限制了其灵活性和适用范围。</a:t>
            </a:r>
          </a:p>
          <a:p>
            <a:pPr algn="l"/>
            <a:endParaRPr lang="zh-CN" altLang="en-US" sz="2000" b="0" i="0" dirty="0">
              <a:solidFill>
                <a:schemeClr val="accent1"/>
              </a:solidFill>
              <a:effectLst/>
              <a:latin typeface="Söhne"/>
            </a:endParaRPr>
          </a:p>
          <a:p>
            <a:endParaRPr sz="2000" b="1" dirty="0">
              <a:solidFill>
                <a:srgbClr val="0000FF"/>
              </a:solidFill>
            </a:endParaRPr>
          </a:p>
          <a:p>
            <a:endParaRPr sz="2000" b="1" dirty="0">
              <a:solidFill>
                <a:srgbClr val="0000FF"/>
              </a:solidFill>
            </a:endParaRPr>
          </a:p>
          <a:p>
            <a:r>
              <a:rPr lang="en-US" altLang="zh-CN" sz="2000" b="1" dirty="0">
                <a:solidFill>
                  <a:srgbClr val="0000FF"/>
                </a:solidFill>
              </a:rPr>
              <a:t>2.3</a:t>
            </a:r>
            <a:r>
              <a:rPr sz="2000" b="1" dirty="0">
                <a:solidFill>
                  <a:srgbClr val="0000FF"/>
                </a:solidFill>
              </a:rPr>
              <a:t>）装入时的动态链接方式便于实现对目标模块的共享（     </a:t>
            </a:r>
            <a:r>
              <a:rPr lang="en-US" sz="2000" b="1" dirty="0">
                <a:solidFill>
                  <a:srgbClr val="0000FF"/>
                </a:solidFill>
              </a:rPr>
              <a:t>v</a:t>
            </a:r>
            <a:r>
              <a:rPr sz="2000" b="1" dirty="0">
                <a:solidFill>
                  <a:srgbClr val="0000FF"/>
                </a:solidFill>
              </a:rPr>
              <a:t>）。</a:t>
            </a:r>
          </a:p>
          <a:p>
            <a:endParaRPr sz="2000" b="1" dirty="0">
              <a:solidFill>
                <a:srgbClr val="0000FF"/>
              </a:solidFill>
            </a:endParaRPr>
          </a:p>
          <a:p>
            <a:r>
              <a:rPr lang="en-US" altLang="zh-CN" sz="2000" b="1" dirty="0">
                <a:solidFill>
                  <a:srgbClr val="0000FF"/>
                </a:solidFill>
              </a:rPr>
              <a:t>2.4</a:t>
            </a:r>
            <a:r>
              <a:rPr sz="2000" b="1" dirty="0">
                <a:solidFill>
                  <a:srgbClr val="0000FF"/>
                </a:solidFill>
              </a:rPr>
              <a:t>）页式存储比段式存储更利于实现对目标模块的动态链接（   </a:t>
            </a:r>
            <a:r>
              <a:rPr lang="en-US" sz="2000" b="1" dirty="0">
                <a:solidFill>
                  <a:srgbClr val="0000FF"/>
                </a:solidFill>
              </a:rPr>
              <a:t>v</a:t>
            </a:r>
            <a:r>
              <a:rPr sz="2000" b="1" dirty="0">
                <a:solidFill>
                  <a:srgbClr val="0000FF"/>
                </a:solidFill>
              </a:rPr>
              <a:t>   ）。</a:t>
            </a:r>
          </a:p>
          <a:p>
            <a:endParaRPr sz="2000" b="1" dirty="0">
              <a:solidFill>
                <a:srgbClr val="0000FF"/>
              </a:solidFill>
            </a:endParaRPr>
          </a:p>
          <a:p>
            <a:r>
              <a:rPr lang="en-US" altLang="zh-CN" sz="2000" b="1" dirty="0">
                <a:solidFill>
                  <a:srgbClr val="0000FF"/>
                </a:solidFill>
              </a:rPr>
              <a:t>2.5</a:t>
            </a:r>
            <a:r>
              <a:rPr sz="2000" b="1" dirty="0">
                <a:solidFill>
                  <a:srgbClr val="0000FF"/>
                </a:solidFill>
              </a:rPr>
              <a:t>）装入时的动态链接比运行时的动态链接更加节省内存空间（  </a:t>
            </a:r>
            <a:r>
              <a:rPr lang="en-US" sz="2000" b="1" dirty="0">
                <a:solidFill>
                  <a:srgbClr val="0000FF"/>
                </a:solidFill>
              </a:rPr>
              <a:t>v</a:t>
            </a:r>
            <a:r>
              <a:rPr sz="2000" b="1" dirty="0">
                <a:solidFill>
                  <a:srgbClr val="0000FF"/>
                </a:solidFill>
              </a:rPr>
              <a:t>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t>填空</a:t>
            </a:r>
          </a:p>
        </p:txBody>
      </p:sp>
      <p:sp>
        <p:nvSpPr>
          <p:cNvPr id="3" name="内容占位符 2"/>
          <p:cNvSpPr>
            <a:spLocks noGrp="1"/>
          </p:cNvSpPr>
          <p:nvPr>
            <p:ph idx="1"/>
          </p:nvPr>
        </p:nvSpPr>
        <p:spPr/>
        <p:txBody>
          <a:bodyPr>
            <a:normAutofit lnSpcReduction="10000"/>
          </a:bodyPr>
          <a:lstStyle/>
          <a:p>
            <a:r>
              <a:rPr lang="en-US" altLang="zh-CN" sz="2000" b="1" dirty="0">
                <a:solidFill>
                  <a:srgbClr val="0000FF"/>
                </a:solidFill>
              </a:rPr>
              <a:t>3.1</a:t>
            </a:r>
            <a:r>
              <a:rPr sz="2000" b="1" dirty="0">
                <a:solidFill>
                  <a:srgbClr val="0000FF"/>
                </a:solidFill>
              </a:rPr>
              <a:t>）给定一个逻辑地址为</a:t>
            </a:r>
            <a:r>
              <a:rPr lang="en-US" altLang="zh-CN" sz="2000" b="1" dirty="0">
                <a:solidFill>
                  <a:srgbClr val="0000FF"/>
                </a:solidFill>
              </a:rPr>
              <a:t>A=2170B</a:t>
            </a:r>
            <a:r>
              <a:rPr sz="2000" b="1" dirty="0">
                <a:solidFill>
                  <a:srgbClr val="0000FF"/>
                </a:solidFill>
              </a:rPr>
              <a:t>，若页面大小为</a:t>
            </a:r>
            <a:r>
              <a:rPr lang="en-US" altLang="zh-CN" sz="2000" b="1" dirty="0">
                <a:solidFill>
                  <a:srgbClr val="0000FF"/>
                </a:solidFill>
              </a:rPr>
              <a:t>1KB</a:t>
            </a:r>
            <a:r>
              <a:rPr sz="2000" b="1" dirty="0">
                <a:solidFill>
                  <a:srgbClr val="0000FF"/>
                </a:solidFill>
              </a:rPr>
              <a:t>，则该地址所对应的页号为（     ），页内地址为（       ）。</a:t>
            </a:r>
          </a:p>
          <a:p>
            <a:r>
              <a:rPr lang="en-US" altLang="zh-CN" sz="2000" b="1" dirty="0">
                <a:solidFill>
                  <a:srgbClr val="0000FF"/>
                </a:solidFill>
              </a:rPr>
              <a:t>3.2</a:t>
            </a:r>
            <a:r>
              <a:rPr sz="2000" b="1" dirty="0">
                <a:solidFill>
                  <a:srgbClr val="0000FF"/>
                </a:solidFill>
              </a:rPr>
              <a:t>）在动态分区分配算法中，如果采用最佳适应算法，需要将空闲分区链按照（ </a:t>
            </a:r>
            <a:r>
              <a:rPr lang="zh-CN" altLang="en-US" sz="2000" b="1" dirty="0">
                <a:solidFill>
                  <a:srgbClr val="0000FF"/>
                </a:solidFill>
              </a:rPr>
              <a:t>按分区从小到大</a:t>
            </a:r>
            <a:r>
              <a:rPr sz="2000" b="1" dirty="0">
                <a:solidFill>
                  <a:srgbClr val="0000FF"/>
                </a:solidFill>
              </a:rPr>
              <a:t>    ）顺序排列，如果使用最坏适应算法，则需要将空闲分区链按照（  </a:t>
            </a:r>
            <a:r>
              <a:rPr lang="zh-CN" altLang="en-US" sz="2000" b="1" dirty="0">
                <a:solidFill>
                  <a:srgbClr val="0000FF"/>
                </a:solidFill>
              </a:rPr>
              <a:t>按分区从大到小</a:t>
            </a:r>
            <a:r>
              <a:rPr sz="2000" b="1" dirty="0">
                <a:solidFill>
                  <a:srgbClr val="0000FF"/>
                </a:solidFill>
              </a:rPr>
              <a:t>    ）顺序排列。</a:t>
            </a:r>
          </a:p>
          <a:p>
            <a:r>
              <a:rPr lang="en-US" altLang="zh-CN" sz="2000" b="1" dirty="0">
                <a:solidFill>
                  <a:srgbClr val="0000FF"/>
                </a:solidFill>
              </a:rPr>
              <a:t>3.3</a:t>
            </a:r>
            <a:r>
              <a:rPr sz="2000" b="1" dirty="0">
                <a:solidFill>
                  <a:srgbClr val="0000FF"/>
                </a:solidFill>
              </a:rPr>
              <a:t>）在具有对换空间的操作系统中，磁盘空间分为对换区和文件区两个部分，其中对换区采用（   </a:t>
            </a:r>
            <a:r>
              <a:rPr lang="zh-CN" altLang="en-US" sz="2000" b="1" dirty="0">
                <a:solidFill>
                  <a:srgbClr val="0000FF"/>
                </a:solidFill>
              </a:rPr>
              <a:t>固定</a:t>
            </a:r>
            <a:r>
              <a:rPr sz="2000" b="1" dirty="0">
                <a:solidFill>
                  <a:srgbClr val="0000FF"/>
                </a:solidFill>
              </a:rPr>
              <a:t>  ）分配方式，而文件区采用（   </a:t>
            </a:r>
            <a:r>
              <a:rPr lang="zh-CN" altLang="en-US" sz="2000" b="1" dirty="0">
                <a:solidFill>
                  <a:srgbClr val="0000FF"/>
                </a:solidFill>
              </a:rPr>
              <a:t>动态</a:t>
            </a:r>
            <a:r>
              <a:rPr sz="2000" b="1" dirty="0">
                <a:solidFill>
                  <a:srgbClr val="0000FF"/>
                </a:solidFill>
              </a:rPr>
              <a:t>   ）分配方式。</a:t>
            </a:r>
          </a:p>
          <a:p>
            <a:r>
              <a:rPr lang="en-US" altLang="zh-CN" sz="2000" b="1" dirty="0">
                <a:solidFill>
                  <a:srgbClr val="0000FF"/>
                </a:solidFill>
              </a:rPr>
              <a:t>3.4</a:t>
            </a:r>
            <a:r>
              <a:rPr sz="2000" b="1" dirty="0">
                <a:solidFill>
                  <a:srgbClr val="0000FF"/>
                </a:solidFill>
              </a:rPr>
              <a:t>）在段页式系统中，如果段表和页表都在内存中，那么</a:t>
            </a:r>
            <a:r>
              <a:rPr lang="en-US" altLang="zh-CN" sz="2000" b="1" dirty="0">
                <a:solidFill>
                  <a:srgbClr val="0000FF"/>
                </a:solidFill>
              </a:rPr>
              <a:t>CPU</a:t>
            </a:r>
            <a:r>
              <a:rPr sz="2000" b="1" dirty="0">
                <a:solidFill>
                  <a:srgbClr val="0000FF"/>
                </a:solidFill>
              </a:rPr>
              <a:t>完成一次数据或指令的读取，需要（  </a:t>
            </a:r>
            <a:r>
              <a:rPr lang="en-US" sz="2000" b="1" dirty="0">
                <a:solidFill>
                  <a:srgbClr val="0000FF"/>
                </a:solidFill>
              </a:rPr>
              <a:t>3</a:t>
            </a:r>
            <a:r>
              <a:rPr sz="2000" b="1" dirty="0">
                <a:solidFill>
                  <a:srgbClr val="0000FF"/>
                </a:solidFill>
              </a:rPr>
              <a:t>   ）次访问内存。</a:t>
            </a:r>
          </a:p>
          <a:p>
            <a:r>
              <a:rPr lang="en-US" altLang="zh-CN" sz="2000" b="1" dirty="0">
                <a:solidFill>
                  <a:srgbClr val="0000FF"/>
                </a:solidFill>
              </a:rPr>
              <a:t>3.5) </a:t>
            </a:r>
            <a:r>
              <a:rPr sz="2000" b="1" dirty="0">
                <a:solidFill>
                  <a:srgbClr val="0000FF"/>
                </a:solidFill>
              </a:rPr>
              <a:t>只采用分页方式的用户地址空间是（ </a:t>
            </a:r>
            <a:r>
              <a:rPr lang="zh-CN" altLang="en-US" sz="2000" b="1" dirty="0">
                <a:solidFill>
                  <a:srgbClr val="0000FF"/>
                </a:solidFill>
              </a:rPr>
              <a:t>一</a:t>
            </a:r>
            <a:r>
              <a:rPr sz="2000" b="1" dirty="0">
                <a:solidFill>
                  <a:srgbClr val="0000FF"/>
                </a:solidFill>
              </a:rPr>
              <a:t>  ）维的，而采用分段方式的用户地址空间是（   </a:t>
            </a:r>
            <a:r>
              <a:rPr lang="zh-CN" altLang="en-US" sz="2000" b="1" dirty="0">
                <a:solidFill>
                  <a:srgbClr val="0000FF"/>
                </a:solidFill>
              </a:rPr>
              <a:t>二</a:t>
            </a:r>
            <a:r>
              <a:rPr sz="2000" b="1" dirty="0">
                <a:solidFill>
                  <a:srgbClr val="0000FF"/>
                </a:solidFill>
              </a:rPr>
              <a:t> ）维的。</a:t>
            </a:r>
          </a:p>
          <a:p>
            <a:endParaRPr sz="2000" b="1" dirty="0">
              <a:solidFill>
                <a:srgbClr val="0000FF"/>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a:t>
            </a:r>
            <a:r>
              <a:t>计算</a:t>
            </a:r>
          </a:p>
        </p:txBody>
      </p:sp>
      <p:sp>
        <p:nvSpPr>
          <p:cNvPr id="3" name="内容占位符 2"/>
          <p:cNvSpPr>
            <a:spLocks noGrp="1"/>
          </p:cNvSpPr>
          <p:nvPr>
            <p:ph idx="1"/>
          </p:nvPr>
        </p:nvSpPr>
        <p:spPr/>
        <p:txBody>
          <a:bodyPr>
            <a:normAutofit/>
          </a:bodyPr>
          <a:lstStyle/>
          <a:p>
            <a:r>
              <a:rPr lang="en-US" altLang="zh-CN" sz="2000" b="1" dirty="0">
                <a:solidFill>
                  <a:srgbClr val="0000FF"/>
                </a:solidFill>
                <a:latin typeface="宋体" panose="02010600030101010101" pitchFamily="2" charset="-122"/>
                <a:sym typeface="+mn-ea"/>
              </a:rPr>
              <a:t>4.1</a:t>
            </a:r>
            <a:r>
              <a:rPr sz="2000" b="1" dirty="0">
                <a:solidFill>
                  <a:srgbClr val="0000FF"/>
                </a:solidFill>
                <a:latin typeface="宋体" panose="02010600030101010101" pitchFamily="2" charset="-122"/>
                <a:sym typeface="+mn-ea"/>
              </a:rPr>
              <a:t>）某 </a:t>
            </a:r>
            <a:r>
              <a:rPr lang="en-US" altLang="zh-CN" sz="2000" b="1" dirty="0">
                <a:solidFill>
                  <a:srgbClr val="0000FF"/>
                </a:solidFill>
                <a:latin typeface="宋体" panose="02010600030101010101" pitchFamily="2" charset="-122"/>
                <a:sym typeface="+mn-ea"/>
              </a:rPr>
              <a:t>OS </a:t>
            </a:r>
            <a:r>
              <a:rPr sz="2000" b="1" dirty="0">
                <a:solidFill>
                  <a:srgbClr val="0000FF"/>
                </a:solidFill>
                <a:latin typeface="宋体" panose="02010600030101010101" pitchFamily="2" charset="-122"/>
                <a:sym typeface="+mn-ea"/>
              </a:rPr>
              <a:t>采用动态分区分配存储管理方法，用户区为</a:t>
            </a:r>
            <a:r>
              <a:rPr lang="en-US" altLang="zh-CN" sz="2000" b="1" dirty="0">
                <a:solidFill>
                  <a:srgbClr val="0000FF"/>
                </a:solidFill>
                <a:latin typeface="宋体" panose="02010600030101010101" pitchFamily="2" charset="-122"/>
                <a:sym typeface="+mn-ea"/>
              </a:rPr>
              <a:t>512K</a:t>
            </a:r>
            <a:r>
              <a:rPr sz="2000" b="1" dirty="0">
                <a:solidFill>
                  <a:srgbClr val="0000FF"/>
                </a:solidFill>
                <a:latin typeface="宋体" panose="02010600030101010101" pitchFamily="2" charset="-122"/>
                <a:sym typeface="+mn-ea"/>
              </a:rPr>
              <a:t>，且始址为</a:t>
            </a:r>
            <a:r>
              <a:rPr lang="en-US" altLang="zh-CN" sz="2000" b="1" dirty="0">
                <a:solidFill>
                  <a:srgbClr val="0000FF"/>
                </a:solidFill>
                <a:latin typeface="宋体" panose="02010600030101010101" pitchFamily="2" charset="-122"/>
                <a:sym typeface="+mn-ea"/>
              </a:rPr>
              <a:t>0</a:t>
            </a:r>
            <a:r>
              <a:rPr sz="2000" b="1" dirty="0">
                <a:solidFill>
                  <a:srgbClr val="0000FF"/>
                </a:solidFill>
                <a:latin typeface="宋体" panose="02010600030101010101" pitchFamily="2" charset="-122"/>
                <a:sym typeface="+mn-ea"/>
              </a:rPr>
              <a:t>。若分配时采用分配空闲区低地址部分的方案，且初始时用户的</a:t>
            </a:r>
            <a:r>
              <a:rPr lang="en-US" altLang="zh-CN" sz="2000" b="1" dirty="0">
                <a:solidFill>
                  <a:srgbClr val="0000FF"/>
                </a:solidFill>
                <a:latin typeface="宋体" panose="02010600030101010101" pitchFamily="2" charset="-122"/>
                <a:sym typeface="+mn-ea"/>
              </a:rPr>
              <a:t>512K</a:t>
            </a:r>
            <a:r>
              <a:rPr sz="2000" b="1" dirty="0">
                <a:solidFill>
                  <a:srgbClr val="0000FF"/>
                </a:solidFill>
                <a:latin typeface="宋体" panose="02010600030101010101" pitchFamily="2" charset="-122"/>
                <a:sym typeface="+mn-ea"/>
              </a:rPr>
              <a:t>空间空闲，对下述申请序列：</a:t>
            </a:r>
            <a:br>
              <a:rPr sz="2000" b="1" dirty="0">
                <a:solidFill>
                  <a:srgbClr val="0000FF"/>
                </a:solidFill>
                <a:latin typeface="宋体" panose="02010600030101010101" pitchFamily="2" charset="-122"/>
                <a:sym typeface="+mn-ea"/>
              </a:rPr>
            </a:br>
            <a:r>
              <a:rPr sz="2000" b="1" dirty="0">
                <a:solidFill>
                  <a:srgbClr val="0000FF"/>
                </a:solidFill>
                <a:latin typeface="宋体" panose="02010600030101010101" pitchFamily="2" charset="-122"/>
                <a:sym typeface="+mn-ea"/>
              </a:rPr>
              <a:t>申请</a:t>
            </a:r>
            <a:r>
              <a:rPr lang="en-US" altLang="zh-CN" sz="2000" b="1" dirty="0">
                <a:solidFill>
                  <a:srgbClr val="0000FF"/>
                </a:solidFill>
                <a:latin typeface="宋体" panose="02010600030101010101" pitchFamily="2" charset="-122"/>
                <a:sym typeface="+mn-ea"/>
              </a:rPr>
              <a:t>300K</a:t>
            </a:r>
            <a:r>
              <a:rPr sz="2000" b="1" dirty="0">
                <a:solidFill>
                  <a:srgbClr val="0000FF"/>
                </a:solidFill>
                <a:latin typeface="宋体" panose="02010600030101010101" pitchFamily="2" charset="-122"/>
                <a:sym typeface="+mn-ea"/>
              </a:rPr>
              <a:t>，申请</a:t>
            </a:r>
            <a:r>
              <a:rPr lang="en-US" altLang="zh-CN" sz="2000" b="1" dirty="0">
                <a:solidFill>
                  <a:srgbClr val="0000FF"/>
                </a:solidFill>
                <a:latin typeface="宋体" panose="02010600030101010101" pitchFamily="2" charset="-122"/>
                <a:sym typeface="+mn-ea"/>
              </a:rPr>
              <a:t>100K</a:t>
            </a:r>
            <a:r>
              <a:rPr sz="2000" b="1" dirty="0">
                <a:solidFill>
                  <a:srgbClr val="0000FF"/>
                </a:solidFill>
                <a:latin typeface="宋体" panose="02010600030101010101" pitchFamily="2" charset="-122"/>
                <a:sym typeface="+mn-ea"/>
              </a:rPr>
              <a:t>，释放</a:t>
            </a:r>
            <a:r>
              <a:rPr lang="en-US" altLang="zh-CN" sz="2000" b="1" dirty="0">
                <a:solidFill>
                  <a:srgbClr val="0000FF"/>
                </a:solidFill>
                <a:latin typeface="宋体" panose="02010600030101010101" pitchFamily="2" charset="-122"/>
                <a:sym typeface="+mn-ea"/>
              </a:rPr>
              <a:t>300K</a:t>
            </a:r>
            <a:r>
              <a:rPr sz="2000" b="1" dirty="0">
                <a:solidFill>
                  <a:srgbClr val="0000FF"/>
                </a:solidFill>
                <a:latin typeface="宋体" panose="02010600030101010101" pitchFamily="2" charset="-122"/>
                <a:sym typeface="+mn-ea"/>
              </a:rPr>
              <a:t>，申请</a:t>
            </a:r>
            <a:r>
              <a:rPr lang="en-US" altLang="zh-CN" sz="2000" b="1" dirty="0">
                <a:solidFill>
                  <a:srgbClr val="0000FF"/>
                </a:solidFill>
                <a:latin typeface="宋体" panose="02010600030101010101" pitchFamily="2" charset="-122"/>
                <a:sym typeface="+mn-ea"/>
              </a:rPr>
              <a:t>150K</a:t>
            </a:r>
            <a:r>
              <a:rPr sz="2000" b="1" dirty="0">
                <a:solidFill>
                  <a:srgbClr val="0000FF"/>
                </a:solidFill>
                <a:latin typeface="宋体" panose="02010600030101010101" pitchFamily="2" charset="-122"/>
                <a:sym typeface="+mn-ea"/>
              </a:rPr>
              <a:t>，申请</a:t>
            </a:r>
            <a:r>
              <a:rPr lang="en-US" altLang="zh-CN" sz="2000" b="1" dirty="0">
                <a:solidFill>
                  <a:srgbClr val="0000FF"/>
                </a:solidFill>
                <a:latin typeface="宋体" panose="02010600030101010101" pitchFamily="2" charset="-122"/>
                <a:sym typeface="+mn-ea"/>
              </a:rPr>
              <a:t>30K</a:t>
            </a:r>
            <a:r>
              <a:rPr sz="2000" b="1" dirty="0">
                <a:solidFill>
                  <a:srgbClr val="0000FF"/>
                </a:solidFill>
                <a:latin typeface="宋体" panose="02010600030101010101" pitchFamily="2" charset="-122"/>
                <a:sym typeface="+mn-ea"/>
              </a:rPr>
              <a:t>，申请</a:t>
            </a:r>
            <a:r>
              <a:rPr lang="en-US" altLang="zh-CN" sz="2000" b="1" dirty="0">
                <a:solidFill>
                  <a:srgbClr val="0000FF"/>
                </a:solidFill>
                <a:latin typeface="宋体" panose="02010600030101010101" pitchFamily="2" charset="-122"/>
                <a:sym typeface="+mn-ea"/>
              </a:rPr>
              <a:t>40K</a:t>
            </a:r>
            <a:r>
              <a:rPr sz="2000" b="1" dirty="0">
                <a:solidFill>
                  <a:srgbClr val="0000FF"/>
                </a:solidFill>
                <a:latin typeface="宋体" panose="02010600030101010101" pitchFamily="2" charset="-122"/>
                <a:sym typeface="+mn-ea"/>
              </a:rPr>
              <a:t>，申请</a:t>
            </a:r>
            <a:r>
              <a:rPr lang="en-US" altLang="zh-CN" sz="2000" b="1" dirty="0">
                <a:solidFill>
                  <a:srgbClr val="0000FF"/>
                </a:solidFill>
                <a:latin typeface="宋体" panose="02010600030101010101" pitchFamily="2" charset="-122"/>
                <a:sym typeface="+mn-ea"/>
              </a:rPr>
              <a:t>60K</a:t>
            </a:r>
            <a:r>
              <a:rPr sz="2000" b="1" dirty="0">
                <a:solidFill>
                  <a:srgbClr val="0000FF"/>
                </a:solidFill>
                <a:latin typeface="宋体" panose="02010600030101010101" pitchFamily="2" charset="-122"/>
                <a:sym typeface="+mn-ea"/>
              </a:rPr>
              <a:t>，释放</a:t>
            </a:r>
            <a:r>
              <a:rPr lang="en-US" altLang="zh-CN" sz="2000" b="1" dirty="0">
                <a:solidFill>
                  <a:srgbClr val="0000FF"/>
                </a:solidFill>
                <a:latin typeface="宋体" panose="02010600030101010101" pitchFamily="2" charset="-122"/>
                <a:sym typeface="+mn-ea"/>
              </a:rPr>
              <a:t>30K</a:t>
            </a:r>
            <a:br>
              <a:rPr lang="en-US" altLang="zh-CN" sz="2000" b="1" dirty="0">
                <a:latin typeface="宋体" panose="02010600030101010101" pitchFamily="2" charset="-122"/>
                <a:sym typeface="+mn-ea"/>
              </a:rPr>
            </a:br>
            <a:r>
              <a:rPr sz="2000" b="1" dirty="0">
                <a:latin typeface="宋体" panose="02010600030101010101" pitchFamily="2" charset="-122"/>
                <a:sym typeface="+mn-ea"/>
              </a:rPr>
              <a:t>回答：</a:t>
            </a:r>
            <a:br>
              <a:rPr sz="2000" b="1" dirty="0">
                <a:latin typeface="宋体" panose="02010600030101010101" pitchFamily="2" charset="-122"/>
                <a:sym typeface="+mn-ea"/>
              </a:rPr>
            </a:br>
            <a:r>
              <a:rPr sz="2000" b="1" dirty="0">
                <a:latin typeface="宋体" panose="02010600030101010101" pitchFamily="2" charset="-122"/>
                <a:sym typeface="+mn-ea"/>
              </a:rPr>
              <a:t>（</a:t>
            </a:r>
            <a:r>
              <a:rPr lang="en-US" altLang="zh-CN" sz="2000" b="1" dirty="0">
                <a:latin typeface="宋体" panose="02010600030101010101" pitchFamily="2" charset="-122"/>
                <a:sym typeface="+mn-ea"/>
              </a:rPr>
              <a:t>1</a:t>
            </a:r>
            <a:r>
              <a:rPr sz="2000" b="1" dirty="0">
                <a:latin typeface="宋体" panose="02010600030101010101" pitchFamily="2" charset="-122"/>
                <a:sym typeface="+mn-ea"/>
              </a:rPr>
              <a:t>）采用首次适应算法，空闲分区中有哪些空块（给出始址、大小）？</a:t>
            </a:r>
            <a:br>
              <a:rPr sz="2000" b="1" dirty="0">
                <a:latin typeface="宋体" panose="02010600030101010101" pitchFamily="2" charset="-122"/>
                <a:sym typeface="+mn-ea"/>
              </a:rPr>
            </a:br>
            <a:r>
              <a:rPr sz="2000" b="1" dirty="0">
                <a:latin typeface="宋体" panose="02010600030101010101" pitchFamily="2" charset="-122"/>
                <a:sym typeface="+mn-ea"/>
              </a:rPr>
              <a:t>（</a:t>
            </a:r>
            <a:r>
              <a:rPr lang="en-US" altLang="zh-CN" sz="2000" b="1" dirty="0">
                <a:latin typeface="宋体" panose="02010600030101010101" pitchFamily="2" charset="-122"/>
                <a:sym typeface="+mn-ea"/>
              </a:rPr>
              <a:t>2</a:t>
            </a:r>
            <a:r>
              <a:rPr sz="2000" b="1" dirty="0">
                <a:latin typeface="宋体" panose="02010600030101010101" pitchFamily="2" charset="-122"/>
                <a:sym typeface="+mn-ea"/>
              </a:rPr>
              <a:t>）采用最佳适应算法，空闲分区中有哪些空块（给出始址、大小）？</a:t>
            </a:r>
            <a:br>
              <a:rPr sz="2000" b="1" dirty="0">
                <a:latin typeface="宋体" panose="02010600030101010101" pitchFamily="2" charset="-122"/>
                <a:sym typeface="+mn-ea"/>
              </a:rPr>
            </a:br>
            <a:r>
              <a:rPr sz="2000" b="1" dirty="0">
                <a:latin typeface="宋体" panose="02010600030101010101" pitchFamily="2" charset="-122"/>
                <a:sym typeface="+mn-ea"/>
              </a:rPr>
              <a:t>（</a:t>
            </a:r>
            <a:r>
              <a:rPr lang="en-US" altLang="zh-CN" sz="2000" b="1" dirty="0">
                <a:latin typeface="宋体" panose="02010600030101010101" pitchFamily="2" charset="-122"/>
                <a:sym typeface="+mn-ea"/>
              </a:rPr>
              <a:t>3</a:t>
            </a:r>
            <a:r>
              <a:rPr sz="2000" b="1" dirty="0">
                <a:latin typeface="宋体" panose="02010600030101010101" pitchFamily="2" charset="-122"/>
                <a:sym typeface="+mn-ea"/>
              </a:rPr>
              <a:t>）如再申请</a:t>
            </a:r>
            <a:r>
              <a:rPr lang="en-US" altLang="zh-CN" sz="2000" b="1" dirty="0">
                <a:latin typeface="宋体" panose="02010600030101010101" pitchFamily="2" charset="-122"/>
                <a:sym typeface="+mn-ea"/>
              </a:rPr>
              <a:t>100K</a:t>
            </a:r>
            <a:r>
              <a:rPr sz="2000" b="1" dirty="0">
                <a:latin typeface="宋体" panose="02010600030101010101" pitchFamily="2" charset="-122"/>
                <a:sym typeface="+mn-ea"/>
              </a:rPr>
              <a:t>，针对（</a:t>
            </a:r>
            <a:r>
              <a:rPr lang="en-US" altLang="zh-CN" sz="2000" b="1" dirty="0">
                <a:latin typeface="宋体" panose="02010600030101010101" pitchFamily="2" charset="-122"/>
                <a:sym typeface="+mn-ea"/>
              </a:rPr>
              <a:t>1</a:t>
            </a:r>
            <a:r>
              <a:rPr sz="2000" b="1" dirty="0">
                <a:latin typeface="宋体" panose="02010600030101010101" pitchFamily="2" charset="-122"/>
                <a:sym typeface="+mn-ea"/>
              </a:rPr>
              <a:t>）和（</a:t>
            </a:r>
            <a:r>
              <a:rPr lang="en-US" altLang="zh-CN" sz="2000" b="1" dirty="0">
                <a:latin typeface="宋体" panose="02010600030101010101" pitchFamily="2" charset="-122"/>
                <a:sym typeface="+mn-ea"/>
              </a:rPr>
              <a:t>2</a:t>
            </a:r>
            <a:r>
              <a:rPr sz="2000" b="1" dirty="0">
                <a:latin typeface="宋体" panose="02010600030101010101" pitchFamily="2" charset="-122"/>
                <a:sym typeface="+mn-ea"/>
              </a:rPr>
              <a:t>）各有什么结果？</a:t>
            </a:r>
            <a:endParaRPr lang="zh-CN" altLang="en-US" sz="2000" dirty="0"/>
          </a:p>
          <a:p>
            <a:endParaRPr sz="2000"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a:t>
            </a:r>
            <a:r>
              <a:t>计算</a:t>
            </a:r>
          </a:p>
        </p:txBody>
      </p:sp>
      <p:sp>
        <p:nvSpPr>
          <p:cNvPr id="3" name="内容占位符 2"/>
          <p:cNvSpPr>
            <a:spLocks noGrp="1"/>
          </p:cNvSpPr>
          <p:nvPr>
            <p:ph idx="1"/>
          </p:nvPr>
        </p:nvSpPr>
        <p:spPr/>
        <p:txBody>
          <a:bodyPr/>
          <a:lstStyle/>
          <a:p>
            <a:r>
              <a:rPr lang="en-US" altLang="zh-CN" sz="2000" b="1" dirty="0">
                <a:solidFill>
                  <a:srgbClr val="0000FF"/>
                </a:solidFill>
                <a:sym typeface="+mn-ea"/>
              </a:rPr>
              <a:t>4.2</a:t>
            </a:r>
            <a:r>
              <a:rPr sz="2000" b="1" dirty="0">
                <a:solidFill>
                  <a:srgbClr val="0000FF"/>
                </a:solidFill>
                <a:sym typeface="+mn-ea"/>
              </a:rPr>
              <a:t>）设有一页式存储管理系统，向用户提供的逻辑地址空间最大为</a:t>
            </a:r>
            <a:r>
              <a:rPr lang="en-US" altLang="zh-CN" sz="2000" b="1" dirty="0">
                <a:solidFill>
                  <a:srgbClr val="0000FF"/>
                </a:solidFill>
                <a:sym typeface="+mn-ea"/>
              </a:rPr>
              <a:t>64</a:t>
            </a:r>
            <a:r>
              <a:rPr sz="2000" b="1" dirty="0">
                <a:solidFill>
                  <a:srgbClr val="0000FF"/>
                </a:solidFill>
                <a:sym typeface="+mn-ea"/>
              </a:rPr>
              <a:t>页，每页</a:t>
            </a:r>
            <a:r>
              <a:rPr lang="en-US" altLang="zh-CN" sz="2000" b="1" dirty="0">
                <a:solidFill>
                  <a:srgbClr val="0000FF"/>
                </a:solidFill>
                <a:sym typeface="+mn-ea"/>
              </a:rPr>
              <a:t>1024B</a:t>
            </a:r>
            <a:r>
              <a:rPr sz="2000" b="1" dirty="0">
                <a:solidFill>
                  <a:srgbClr val="0000FF"/>
                </a:solidFill>
                <a:sym typeface="+mn-ea"/>
              </a:rPr>
              <a:t>，内存总共有</a:t>
            </a:r>
            <a:r>
              <a:rPr lang="en-US" altLang="zh-CN" sz="2000" b="1" dirty="0">
                <a:solidFill>
                  <a:srgbClr val="0000FF"/>
                </a:solidFill>
                <a:sym typeface="+mn-ea"/>
              </a:rPr>
              <a:t>32</a:t>
            </a:r>
            <a:r>
              <a:rPr sz="2000" b="1" dirty="0">
                <a:solidFill>
                  <a:srgbClr val="0000FF"/>
                </a:solidFill>
                <a:sym typeface="+mn-ea"/>
              </a:rPr>
              <a:t>个存储块，试问逻辑地址至少应为多少位？内存空间有多大？</a:t>
            </a:r>
          </a:p>
          <a:p>
            <a:endParaRPr lang="zh-CN" altLang="en-US" sz="2000" b="1" dirty="0">
              <a:solidFill>
                <a:srgbClr val="0000FF"/>
              </a:solidFill>
              <a:sym typeface="+mn-ea"/>
            </a:endParaRPr>
          </a:p>
          <a:p>
            <a:r>
              <a:rPr lang="en-US" altLang="zh-CN" sz="2000" b="1" dirty="0">
                <a:solidFill>
                  <a:srgbClr val="0000FF"/>
                </a:solidFill>
                <a:sym typeface="+mn-ea"/>
              </a:rPr>
              <a:t>4.3</a:t>
            </a:r>
            <a:r>
              <a:rPr sz="2000" b="1" dirty="0">
                <a:solidFill>
                  <a:srgbClr val="0000FF"/>
                </a:solidFill>
                <a:sym typeface="+mn-ea"/>
              </a:rPr>
              <a:t>）如果分段地址具有如下结构，在该地址中，允许一个作业最长有多少个段？每个短的最大长度是多少？</a:t>
            </a:r>
            <a:endParaRPr lang="zh-CN" altLang="en-US" sz="2000" dirty="0">
              <a:solidFill>
                <a:srgbClr val="0000FF"/>
              </a:solidFill>
            </a:endParaRPr>
          </a:p>
          <a:p>
            <a:endParaRPr lang="zh-CN" altLang="en-US" sz="2000" dirty="0"/>
          </a:p>
        </p:txBody>
      </p:sp>
      <p:graphicFrame>
        <p:nvGraphicFramePr>
          <p:cNvPr id="4" name="表格 3"/>
          <p:cNvGraphicFramePr/>
          <p:nvPr>
            <p:custDataLst>
              <p:tags r:id="rId2"/>
            </p:custDataLst>
          </p:nvPr>
        </p:nvGraphicFramePr>
        <p:xfrm>
          <a:off x="1663700" y="3996055"/>
          <a:ext cx="8533130" cy="38100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81000">
                <a:tc>
                  <a:txBody>
                    <a:bodyPr/>
                    <a:lstStyle/>
                    <a:p>
                      <a:pPr algn="ctr">
                        <a:buNone/>
                      </a:pPr>
                      <a:r>
                        <a:rPr lang="zh-CN" altLang="en-US">
                          <a:solidFill>
                            <a:srgbClr val="646464"/>
                          </a:solidFill>
                        </a:rPr>
                        <a:t>段号</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段内地址</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bl>
          </a:graphicData>
        </a:graphic>
      </p:graphicFrame>
      <p:sp>
        <p:nvSpPr>
          <p:cNvPr id="5" name="文本框 4"/>
          <p:cNvSpPr txBox="1"/>
          <p:nvPr/>
        </p:nvSpPr>
        <p:spPr>
          <a:xfrm>
            <a:off x="1447800" y="4562475"/>
            <a:ext cx="1347470" cy="368300"/>
          </a:xfrm>
          <a:prstGeom prst="rect">
            <a:avLst/>
          </a:prstGeom>
          <a:noFill/>
        </p:spPr>
        <p:txBody>
          <a:bodyPr wrap="square" rtlCol="0">
            <a:spAutoFit/>
          </a:bodyPr>
          <a:lstStyle/>
          <a:p>
            <a:r>
              <a:rPr lang="en-US" altLang="zh-CN"/>
              <a:t>63</a:t>
            </a:r>
          </a:p>
        </p:txBody>
      </p:sp>
      <p:sp>
        <p:nvSpPr>
          <p:cNvPr id="6" name="文本框 5"/>
          <p:cNvSpPr txBox="1"/>
          <p:nvPr/>
        </p:nvSpPr>
        <p:spPr>
          <a:xfrm>
            <a:off x="5356225" y="4493895"/>
            <a:ext cx="549910" cy="368300"/>
          </a:xfrm>
          <a:prstGeom prst="rect">
            <a:avLst/>
          </a:prstGeom>
          <a:noFill/>
        </p:spPr>
        <p:txBody>
          <a:bodyPr wrap="square" rtlCol="0">
            <a:spAutoFit/>
          </a:bodyPr>
          <a:lstStyle/>
          <a:p>
            <a:r>
              <a:rPr lang="en-US" altLang="zh-CN"/>
              <a:t>32</a:t>
            </a:r>
          </a:p>
        </p:txBody>
      </p:sp>
      <p:sp>
        <p:nvSpPr>
          <p:cNvPr id="7" name="文本框 6"/>
          <p:cNvSpPr txBox="1"/>
          <p:nvPr/>
        </p:nvSpPr>
        <p:spPr>
          <a:xfrm>
            <a:off x="5906135" y="4496435"/>
            <a:ext cx="549910" cy="368300"/>
          </a:xfrm>
          <a:prstGeom prst="rect">
            <a:avLst/>
          </a:prstGeom>
          <a:noFill/>
        </p:spPr>
        <p:txBody>
          <a:bodyPr wrap="square" rtlCol="0">
            <a:spAutoFit/>
          </a:bodyPr>
          <a:lstStyle/>
          <a:p>
            <a:r>
              <a:rPr lang="en-US" altLang="zh-CN"/>
              <a:t>31</a:t>
            </a:r>
          </a:p>
        </p:txBody>
      </p:sp>
      <p:sp>
        <p:nvSpPr>
          <p:cNvPr id="8" name="文本框 7"/>
          <p:cNvSpPr txBox="1"/>
          <p:nvPr/>
        </p:nvSpPr>
        <p:spPr>
          <a:xfrm>
            <a:off x="9944100" y="4496435"/>
            <a:ext cx="549910" cy="368300"/>
          </a:xfrm>
          <a:prstGeom prst="rect">
            <a:avLst/>
          </a:prstGeom>
          <a:noFill/>
        </p:spPr>
        <p:txBody>
          <a:bodyPr wrap="square" rtlCol="0">
            <a:spAutoFit/>
          </a:bodyPr>
          <a:lstStyle/>
          <a:p>
            <a:r>
              <a:rPr lang="en-US" altLang="zh-CN"/>
              <a:t>0</a:t>
            </a:r>
          </a:p>
        </p:txBody>
      </p:sp>
      <p:sp>
        <p:nvSpPr>
          <p:cNvPr id="9" name="文本框 8"/>
          <p:cNvSpPr txBox="1"/>
          <p:nvPr/>
        </p:nvSpPr>
        <p:spPr>
          <a:xfrm>
            <a:off x="711200" y="5034280"/>
            <a:ext cx="10866120" cy="1015663"/>
          </a:xfrm>
          <a:prstGeom prst="rect">
            <a:avLst/>
          </a:prstGeom>
          <a:noFill/>
        </p:spPr>
        <p:txBody>
          <a:bodyPr wrap="square" rtlCol="0" anchor="t">
            <a:spAutoFit/>
          </a:bodyPr>
          <a:lstStyle/>
          <a:p>
            <a:pPr marL="342900" indent="-342900">
              <a:buFont typeface="Wingdings" panose="05000000000000000000" charset="0"/>
              <a:buChar char="l"/>
            </a:pPr>
            <a:r>
              <a:rPr lang="en-US" altLang="zh-CN" sz="2000" b="1" dirty="0">
                <a:solidFill>
                  <a:srgbClr val="0000FF"/>
                </a:solidFill>
                <a:sym typeface="+mn-ea"/>
              </a:rPr>
              <a:t>4.4</a:t>
            </a:r>
            <a:r>
              <a:rPr sz="2000" b="1" dirty="0">
                <a:solidFill>
                  <a:srgbClr val="0000FF"/>
                </a:solidFill>
                <a:sym typeface="+mn-ea"/>
              </a:rPr>
              <a:t>）在采用伙伴系统的动态分区算法中，有一个大小为</a:t>
            </a:r>
            <a:r>
              <a:rPr lang="en-US" altLang="zh-CN" sz="2000" b="1" dirty="0">
                <a:solidFill>
                  <a:srgbClr val="0000FF"/>
                </a:solidFill>
                <a:sym typeface="+mn-ea"/>
              </a:rPr>
              <a:t>128</a:t>
            </a:r>
            <a:r>
              <a:rPr sz="2000" b="1" dirty="0">
                <a:solidFill>
                  <a:srgbClr val="0000FF"/>
                </a:solidFill>
                <a:sym typeface="+mn-ea"/>
              </a:rPr>
              <a:t>的块，其地址为</a:t>
            </a:r>
            <a:r>
              <a:rPr lang="en-US" altLang="zh-CN" sz="2000" b="1" dirty="0">
                <a:solidFill>
                  <a:srgbClr val="0000FF"/>
                </a:solidFill>
                <a:sym typeface="+mn-ea"/>
              </a:rPr>
              <a:t>640</a:t>
            </a:r>
            <a:r>
              <a:rPr sz="2000" b="1" dirty="0">
                <a:solidFill>
                  <a:srgbClr val="0000FF"/>
                </a:solidFill>
                <a:sym typeface="+mn-ea"/>
              </a:rPr>
              <a:t>，其伙伴块的的地址是什么？</a:t>
            </a:r>
            <a:endParaRPr lang="en-US" sz="2000" b="1" dirty="0">
              <a:solidFill>
                <a:srgbClr val="0000FF"/>
              </a:solidFill>
              <a:sym typeface="+mn-ea"/>
            </a:endParaRPr>
          </a:p>
          <a:p>
            <a:pPr marL="342900" indent="-342900">
              <a:buFont typeface="Wingdings" panose="05000000000000000000" charset="0"/>
              <a:buChar char="l"/>
            </a:pPr>
            <a:r>
              <a:rPr lang="en-US" altLang="zh-CN" sz="2000" b="1" dirty="0">
                <a:solidFill>
                  <a:srgbClr val="0000FF"/>
                </a:solidFill>
                <a:sym typeface="+mn-ea"/>
              </a:rPr>
              <a:t>640-128</a:t>
            </a:r>
            <a:endParaRPr lang="zh-CN" altLang="en-US" sz="2000"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UNIT_TABLE_BEAUTIFY" val="smartTable{11b16eec-d17d-4507-aeee-a3f07da8e3a6}"/>
  <p:tag name="TABLE_EMPHASIZE_COLOR" val="240117"/>
  <p:tag name="TABLE_SKINIDX" val="0"/>
  <p:tag name="TABLE_COLORIDX" val="2"/>
  <p:tag name="TABLE_COLOR_RGB" val="0x000000*0xFFFFFF*0x212121*0xFFFFFF*0x03A9F5*0x00BCD5*0x009788*0x4CB050*0x8CC34B*0xCDDC39"/>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UNIT_TABLE_BEAUTIFY" val="smartTable{c1b1db67-c15b-49d1-a81a-6eadba04a2b0}"/>
  <p:tag name="TABLE_RECT" val="143.8*378.35*671.9*60"/>
  <p:tag name="TABLE_EMPHASIZE_COLOR" val="6579300"/>
  <p:tag name="TABLE_ONEKEY_SKIN_IDX" val="0"/>
  <p:tag name="TABLE_SKINIDX" val="-1"/>
  <p:tag name="TABLE_COLORIDX" va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902</Words>
  <Application>Microsoft Office PowerPoint</Application>
  <PresentationFormat>宽屏</PresentationFormat>
  <Paragraphs>72</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-apple-system</vt:lpstr>
      <vt:lpstr>Söhne</vt:lpstr>
      <vt:lpstr>system</vt:lpstr>
      <vt:lpstr>宋体</vt:lpstr>
      <vt:lpstr>Arial</vt:lpstr>
      <vt:lpstr>Wingdings</vt:lpstr>
      <vt:lpstr>Office 主题​​</vt:lpstr>
      <vt:lpstr>随堂测验</vt:lpstr>
      <vt:lpstr>1.选择</vt:lpstr>
      <vt:lpstr>1.选择</vt:lpstr>
      <vt:lpstr>2.判断</vt:lpstr>
      <vt:lpstr>3.填空</vt:lpstr>
      <vt:lpstr>4.计算</vt:lpstr>
      <vt:lpstr>4.计算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xu jian</cp:lastModifiedBy>
  <cp:revision>164</cp:revision>
  <dcterms:created xsi:type="dcterms:W3CDTF">2019-06-19T02:08:00Z</dcterms:created>
  <dcterms:modified xsi:type="dcterms:W3CDTF">2023-02-22T05:25:55Z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