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413" r:id="rId2"/>
    <p:sldId id="416" r:id="rId3"/>
    <p:sldId id="414" r:id="rId4"/>
    <p:sldId id="41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88" d="100"/>
          <a:sy n="88" d="100"/>
        </p:scale>
        <p:origin x="306" y="5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2023/2/22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随堂测验</a:t>
            </a:r>
            <a:r>
              <a:rPr lang="en-US" altLang="zh-CN"/>
              <a:t>2020-11-23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2245"/>
            <a:ext cx="10515600" cy="506285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78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1.</a:t>
            </a:r>
            <a:r>
              <a:rPr lang="zh-CN" altLang="en-US" sz="278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虚拟存储器的最大容量是由</a:t>
            </a:r>
            <a:r>
              <a:rPr lang="zh-CN" altLang="en-US" sz="278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 </a:t>
            </a:r>
            <a:r>
              <a:rPr lang="en-US" altLang="zh-CN" sz="2780" b="1" dirty="0" err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cpu</a:t>
            </a:r>
            <a:r>
              <a:rPr lang="zh-CN" altLang="en-US" sz="278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的地址长度决定   ）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78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 </a:t>
            </a:r>
            <a:r>
              <a:rPr sz="278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为内外存容量之和   </a:t>
            </a:r>
            <a:r>
              <a:rPr lang="en-US" altLang="zh-CN" sz="278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 </a:t>
            </a:r>
            <a:r>
              <a:rPr sz="278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由计算机的地址结构决定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78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 </a:t>
            </a:r>
            <a:r>
              <a:rPr sz="278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任意的             </a:t>
            </a:r>
            <a:r>
              <a:rPr lang="en-US" altLang="zh-CN" sz="278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 </a:t>
            </a:r>
            <a:r>
              <a:rPr sz="278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由程序的地址空间决定</a:t>
            </a:r>
            <a:endParaRPr lang="zh-CN" altLang="en-US" sz="278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78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2.在虚拟存储系统中，若进程在内存中占</a:t>
            </a:r>
            <a:r>
              <a:rPr lang="en-US" altLang="zh-CN" sz="278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r>
              <a:rPr lang="zh-CN" altLang="en-US" sz="278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块（开始时为空），采用</a:t>
            </a:r>
            <a:r>
              <a:rPr lang="en-US" altLang="zh-CN" sz="278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FIFO</a:t>
            </a:r>
            <a:r>
              <a:rPr lang="zh-CN" altLang="en-US" sz="278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算法，当执行访问页号序列为</a:t>
            </a:r>
            <a:r>
              <a:rPr lang="en-US" altLang="zh-CN" sz="278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altLang="en-US" sz="278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 sz="278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sz="278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 sz="278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r>
              <a:rPr lang="zh-CN" altLang="en-US" sz="278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 sz="278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</a:t>
            </a:r>
            <a:r>
              <a:rPr lang="zh-CN" altLang="en-US" sz="278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 sz="278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altLang="en-US" sz="278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 sz="278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sz="278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 sz="278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</a:t>
            </a:r>
            <a:r>
              <a:rPr lang="zh-CN" altLang="en-US" sz="278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 sz="278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altLang="en-US" sz="278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 sz="278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sz="278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 sz="278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r>
              <a:rPr lang="zh-CN" altLang="en-US" sz="278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 sz="278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</a:t>
            </a:r>
            <a:r>
              <a:rPr lang="zh-CN" altLang="en-US" sz="278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 sz="278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</a:t>
            </a:r>
            <a:r>
              <a:rPr lang="zh-CN" altLang="en-US" sz="278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 sz="278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6</a:t>
            </a:r>
            <a:r>
              <a:rPr lang="zh-CN" altLang="en-US" sz="278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时，将产生</a:t>
            </a:r>
            <a:r>
              <a:rPr lang="zh-CN" altLang="en-US" sz="278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    ）</a:t>
            </a:r>
            <a:r>
              <a:rPr lang="zh-CN" altLang="en-US" sz="278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次缺页中断。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78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 7         B 8</a:t>
            </a:r>
            <a:r>
              <a:rPr lang="en-US" altLang="zh-CN" sz="2775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      </a:t>
            </a:r>
            <a:r>
              <a:rPr lang="en-US" altLang="zh-CN" sz="278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 9</a:t>
            </a:r>
            <a:r>
              <a:rPr lang="en-US" altLang="zh-CN" sz="2775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      </a:t>
            </a:r>
            <a:r>
              <a:rPr lang="en-US" altLang="zh-CN" sz="278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 10</a:t>
            </a:r>
            <a:endParaRPr lang="zh-CN" altLang="en-US" sz="278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2775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3.系统</a:t>
            </a:r>
            <a:r>
              <a:rPr lang="en-US" altLang="zh-CN" sz="2775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“</a:t>
            </a:r>
            <a:r>
              <a:rPr sz="2775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抖动</a:t>
            </a:r>
            <a:r>
              <a:rPr lang="en-US" altLang="zh-CN" sz="2775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”</a:t>
            </a:r>
            <a:r>
              <a:rPr sz="2775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现象的发生可能是由</a:t>
            </a:r>
            <a:r>
              <a:rPr sz="277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 </a:t>
            </a:r>
            <a:r>
              <a:rPr lang="en-US" sz="277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AC</a:t>
            </a:r>
            <a:r>
              <a:rPr sz="2775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）</a:t>
            </a:r>
            <a:r>
              <a:rPr sz="2775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引起的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775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A </a:t>
            </a:r>
            <a:r>
              <a:rPr sz="2775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置换算法选择不当    </a:t>
            </a:r>
            <a:r>
              <a:rPr lang="en-US" altLang="zh-CN" sz="2775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B </a:t>
            </a:r>
            <a:r>
              <a:rPr sz="2775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交换的信息量过大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775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 </a:t>
            </a:r>
            <a:r>
              <a:rPr sz="2775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内存容量不足        </a:t>
            </a:r>
            <a:r>
              <a:rPr lang="en-US" altLang="zh-CN" sz="2775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 </a:t>
            </a:r>
            <a:r>
              <a:rPr sz="2775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请求页式管理方案</a:t>
            </a:r>
            <a:endParaRPr lang="zh-CN" altLang="en-US" sz="2775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2775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8330" y="1541780"/>
            <a:ext cx="11262360" cy="50927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4.</a:t>
            </a:r>
            <a:r>
              <a:rPr lang="zh-CN" altLang="en-US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实现虚拟存储器的目的是</a:t>
            </a:r>
            <a:r>
              <a:rPr lang="zh-CN" altLang="en-US" sz="25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 </a:t>
            </a:r>
            <a:r>
              <a:rPr lang="en-US" altLang="zh-CN" sz="25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D</a:t>
            </a:r>
            <a:r>
              <a:rPr lang="zh-CN" altLang="en-US" sz="25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）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 </a:t>
            </a:r>
            <a:r>
              <a:rPr lang="zh-CN" altLang="en-US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实现存储保护    </a:t>
            </a:r>
            <a:r>
              <a:rPr lang="en-US" altLang="zh-CN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 </a:t>
            </a:r>
            <a:r>
              <a:rPr lang="zh-CN" altLang="en-US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实现程序浮动    </a:t>
            </a:r>
            <a:r>
              <a:rPr lang="en-US" altLang="zh-CN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 </a:t>
            </a:r>
            <a:r>
              <a:rPr lang="zh-CN" altLang="en-US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扩充辅存容量    </a:t>
            </a:r>
            <a:r>
              <a:rPr lang="en-US" altLang="zh-CN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 </a:t>
            </a:r>
            <a:r>
              <a:rPr lang="zh-CN" altLang="en-US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扩充内存容量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5. </a:t>
            </a:r>
            <a:r>
              <a:rPr lang="zh-CN" altLang="en-US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作业在执行中发生了缺页中断，经操作系统处理后，应让其执行</a:t>
            </a:r>
            <a:r>
              <a:rPr lang="zh-CN" altLang="en-US" sz="25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 </a:t>
            </a:r>
            <a:r>
              <a:rPr lang="en-US" altLang="zh-CN" sz="25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B</a:t>
            </a:r>
            <a:r>
              <a:rPr lang="zh-CN" altLang="en-US" sz="25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）</a:t>
            </a:r>
            <a:r>
              <a:rPr lang="zh-CN" altLang="en-US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指令</a:t>
            </a:r>
            <a:endParaRPr lang="en-US" altLang="zh-CN" sz="2500" b="1" dirty="0">
              <a:solidFill>
                <a:srgbClr val="1D41D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A </a:t>
            </a:r>
            <a:r>
              <a:rPr lang="zh-CN" altLang="en-US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被中断的前一条  </a:t>
            </a:r>
            <a:r>
              <a:rPr lang="en-US" altLang="zh-CN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B</a:t>
            </a:r>
            <a:r>
              <a:rPr lang="zh-CN" altLang="en-US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被中断的  </a:t>
            </a:r>
            <a:r>
              <a:rPr lang="en-US" altLang="zh-CN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C </a:t>
            </a:r>
            <a:r>
              <a:rPr lang="zh-CN" altLang="en-US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被中断的后一条  </a:t>
            </a:r>
            <a:r>
              <a:rPr lang="en-US" altLang="zh-CN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D </a:t>
            </a:r>
            <a:r>
              <a:rPr lang="zh-CN" altLang="en-US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启动时的第一条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6.</a:t>
            </a:r>
            <a:r>
              <a:rPr lang="zh-CN" altLang="en-US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在请求分页存储管理中，若采用</a:t>
            </a:r>
            <a:r>
              <a:rPr lang="en-US" altLang="zh-CN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FIFO</a:t>
            </a:r>
            <a:r>
              <a:rPr lang="zh-CN" altLang="en-US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页面淘汰算法，当分配的页面数增加时，缺页中断的次数将</a:t>
            </a:r>
            <a:r>
              <a:rPr lang="zh-CN" altLang="en-US" sz="25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 </a:t>
            </a:r>
            <a:r>
              <a:rPr lang="en-US" altLang="zh-CN" sz="25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B</a:t>
            </a:r>
            <a:r>
              <a:rPr lang="zh-CN" altLang="en-US" sz="25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）</a:t>
            </a:r>
            <a:r>
              <a:rPr lang="en-US" altLang="zh-CN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endParaRPr lang="en-US" altLang="zh-CN" sz="2500" b="1" dirty="0">
              <a:solidFill>
                <a:srgbClr val="1D41D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A </a:t>
            </a:r>
            <a:r>
              <a:rPr lang="zh-CN" altLang="en-US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减少         </a:t>
            </a:r>
            <a:r>
              <a:rPr lang="en-US" altLang="zh-CN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B </a:t>
            </a:r>
            <a:r>
              <a:rPr lang="zh-CN" altLang="en-US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增加         </a:t>
            </a:r>
            <a:r>
              <a:rPr lang="en-US" altLang="zh-CN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C </a:t>
            </a:r>
            <a:r>
              <a:rPr lang="zh-CN" altLang="en-US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无影响         </a:t>
            </a:r>
            <a:r>
              <a:rPr lang="en-US" altLang="zh-CN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D </a:t>
            </a:r>
            <a:r>
              <a:rPr lang="zh-CN" altLang="en-US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可能增加也可能减少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7</a:t>
            </a:r>
            <a:r>
              <a:rPr lang="zh-CN" altLang="en-US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.</a:t>
            </a:r>
            <a:r>
              <a:rPr lang="zh-CN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虚拟存储管理系统的基础是程序的</a:t>
            </a:r>
            <a:r>
              <a:rPr lang="zh-CN" sz="25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  </a:t>
            </a:r>
            <a:r>
              <a:rPr lang="en-US" altLang="zh-CN" sz="25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A</a:t>
            </a:r>
            <a:r>
              <a:rPr lang="zh-CN" sz="25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）</a:t>
            </a:r>
            <a:r>
              <a:rPr lang="zh-CN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理论</a:t>
            </a:r>
            <a:endParaRPr lang="zh-CN" altLang="en-US" sz="2500" b="1" dirty="0">
              <a:solidFill>
                <a:srgbClr val="1D41D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A </a:t>
            </a:r>
            <a:r>
              <a:rPr lang="zh-CN" altLang="en-US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局部性            </a:t>
            </a:r>
            <a:r>
              <a:rPr lang="en-US" altLang="zh-CN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B </a:t>
            </a:r>
            <a:r>
              <a:rPr lang="zh-CN" altLang="en-US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全局性            </a:t>
            </a:r>
            <a:r>
              <a:rPr lang="en-US" altLang="zh-CN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C</a:t>
            </a:r>
            <a:r>
              <a:rPr lang="zh-CN" altLang="en-US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动态性            </a:t>
            </a:r>
            <a:r>
              <a:rPr lang="en-US" altLang="zh-CN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D </a:t>
            </a:r>
            <a:r>
              <a:rPr lang="zh-CN" altLang="en-US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虚拟性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8</a:t>
            </a:r>
            <a:r>
              <a:rPr lang="zh-CN" altLang="en-US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.下述</a:t>
            </a:r>
            <a:r>
              <a:rPr lang="zh-CN" altLang="en-US" sz="25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 </a:t>
            </a:r>
            <a:r>
              <a:rPr lang="en-US" altLang="zh-CN" sz="25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A</a:t>
            </a:r>
            <a:r>
              <a:rPr lang="zh-CN" altLang="en-US" sz="25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）</a:t>
            </a:r>
            <a:r>
              <a:rPr lang="zh-CN" altLang="en-US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页面淘汰算法会产生</a:t>
            </a:r>
            <a:r>
              <a:rPr lang="en-US" altLang="zh-CN" sz="2500" b="1" dirty="0" err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Belady</a:t>
            </a:r>
            <a:r>
              <a:rPr lang="zh-CN" altLang="en-US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现象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 </a:t>
            </a:r>
            <a:r>
              <a:rPr lang="zh-CN" altLang="en-US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先进先出       </a:t>
            </a:r>
            <a:r>
              <a:rPr lang="en-US" altLang="zh-CN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 </a:t>
            </a:r>
            <a:r>
              <a:rPr lang="zh-CN" altLang="en-US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最近最少使用       </a:t>
            </a:r>
            <a:r>
              <a:rPr lang="en-US" altLang="zh-CN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 </a:t>
            </a:r>
            <a:r>
              <a:rPr lang="zh-CN" altLang="en-US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最不经常使用       </a:t>
            </a:r>
            <a:r>
              <a:rPr lang="en-US" altLang="zh-CN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 </a:t>
            </a:r>
            <a:r>
              <a:rPr lang="zh-CN" altLang="en-US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最佳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sz="25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735400" y="73540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zh-CN" altLang="en-US"/>
              <a:t>随堂测验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随堂测验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5025" y="1432560"/>
            <a:ext cx="10515600" cy="5302250"/>
          </a:xfrm>
        </p:spPr>
        <p:txBody>
          <a:bodyPr>
            <a:normAutofit fontScale="900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9.</a:t>
            </a:r>
            <a:r>
              <a:rPr lang="zh-CN" altLang="en-US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在页式存储管理方案中，采用</a:t>
            </a:r>
            <a:r>
              <a:rPr lang="zh-CN" altLang="en-US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 </a:t>
            </a:r>
            <a:r>
              <a:rPr lang="en-US" altLang="zh-CN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</a:t>
            </a:r>
            <a:r>
              <a:rPr lang="zh-CN" altLang="en-US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）</a:t>
            </a:r>
            <a:r>
              <a:rPr lang="zh-CN" altLang="en-US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实现地址变换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 </a:t>
            </a:r>
            <a:r>
              <a:rPr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页表       </a:t>
            </a:r>
            <a:r>
              <a:rPr lang="en-US" altLang="zh-CN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 </a:t>
            </a:r>
            <a:r>
              <a:rPr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段表</a:t>
            </a:r>
            <a:r>
              <a:rPr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    </a:t>
            </a:r>
            <a:r>
              <a:rPr lang="en-US" altLang="zh-CN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 </a:t>
            </a:r>
            <a:r>
              <a:rPr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段表和页表</a:t>
            </a:r>
            <a:r>
              <a:rPr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    </a:t>
            </a:r>
            <a:r>
              <a:rPr lang="en-US" altLang="zh-CN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 </a:t>
            </a:r>
            <a:r>
              <a:rPr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空闲区表</a:t>
            </a:r>
            <a:endParaRPr lang="zh-CN" altLang="en-US" sz="25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10.</a:t>
            </a:r>
            <a:r>
              <a:rPr lang="zh-CN" altLang="en-US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在请求分页系统中，主要的硬件支持有请求分页的页表机制，缺页中断机构和</a:t>
            </a:r>
            <a:r>
              <a:rPr lang="zh-CN" altLang="en-US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 </a:t>
            </a:r>
            <a:r>
              <a:rPr lang="en-US" altLang="zh-CN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</a:t>
            </a:r>
            <a:r>
              <a:rPr lang="zh-CN" altLang="en-US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）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A </a:t>
            </a:r>
            <a:r>
              <a:rPr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时间支持    </a:t>
            </a:r>
            <a:r>
              <a:rPr lang="en-US" altLang="zh-CN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B </a:t>
            </a:r>
            <a:r>
              <a:rPr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空间支持    </a:t>
            </a:r>
            <a:r>
              <a:rPr lang="en-US" altLang="zh-CN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C </a:t>
            </a:r>
            <a:r>
              <a:rPr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地址变换机构    </a:t>
            </a:r>
            <a:r>
              <a:rPr lang="en-US" altLang="zh-CN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D </a:t>
            </a:r>
            <a:r>
              <a:rPr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虚拟存储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11.</a:t>
            </a:r>
            <a:r>
              <a:rPr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假设某程序的页面访问序列为</a:t>
            </a:r>
            <a:r>
              <a:rPr lang="en-US" altLang="zh-CN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</a:t>
            </a:r>
            <a:r>
              <a:rPr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</a:t>
            </a:r>
            <a:r>
              <a:rPr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3</a:t>
            </a:r>
            <a:r>
              <a:rPr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4</a:t>
            </a:r>
            <a:r>
              <a:rPr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5</a:t>
            </a:r>
            <a:r>
              <a:rPr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</a:t>
            </a:r>
            <a:r>
              <a:rPr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3</a:t>
            </a:r>
            <a:r>
              <a:rPr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</a:t>
            </a:r>
            <a:r>
              <a:rPr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</a:t>
            </a:r>
            <a:r>
              <a:rPr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3</a:t>
            </a:r>
            <a:r>
              <a:rPr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4</a:t>
            </a:r>
            <a:r>
              <a:rPr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5</a:t>
            </a:r>
            <a:r>
              <a:rPr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</a:t>
            </a:r>
            <a:r>
              <a:rPr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</a:t>
            </a:r>
            <a:r>
              <a:rPr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3</a:t>
            </a:r>
            <a:r>
              <a:rPr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4 </a:t>
            </a:r>
            <a:r>
              <a:rPr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且开始执行时内存中没有页面，则在分配给该程序的物理块数是</a:t>
            </a:r>
            <a:r>
              <a:rPr lang="en-US" altLang="zh-CN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3</a:t>
            </a:r>
            <a:r>
              <a:rPr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且采用</a:t>
            </a:r>
            <a:r>
              <a:rPr lang="en-US" altLang="zh-CN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FIFO</a:t>
            </a:r>
            <a:r>
              <a:rPr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方式时，缺页次数是</a:t>
            </a:r>
            <a:r>
              <a:rPr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    ）</a:t>
            </a:r>
            <a:r>
              <a:rPr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，在分配给该程序的物理块数是</a:t>
            </a:r>
            <a:r>
              <a:rPr lang="en-US" altLang="zh-CN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4</a:t>
            </a:r>
            <a:r>
              <a:rPr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且采用</a:t>
            </a:r>
            <a:r>
              <a:rPr lang="en-US" altLang="zh-CN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FIFO</a:t>
            </a:r>
            <a:r>
              <a:rPr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方式时，缺页次数是</a:t>
            </a:r>
            <a:r>
              <a:rPr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    ）</a:t>
            </a:r>
            <a:r>
              <a:rPr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，在分配给该程序的物理块数是</a:t>
            </a:r>
            <a:r>
              <a:rPr lang="en-US" altLang="zh-CN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3</a:t>
            </a:r>
            <a:r>
              <a:rPr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且采用</a:t>
            </a:r>
            <a:r>
              <a:rPr lang="en-US" altLang="zh-CN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LRU</a:t>
            </a:r>
            <a:r>
              <a:rPr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方式时，缺页次数是</a:t>
            </a:r>
            <a:r>
              <a:rPr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    ）</a:t>
            </a:r>
            <a:r>
              <a:rPr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，在分配给该程序的物理块数是</a:t>
            </a:r>
            <a:r>
              <a:rPr lang="en-US" altLang="zh-CN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4</a:t>
            </a:r>
            <a:r>
              <a:rPr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且采用</a:t>
            </a:r>
            <a:r>
              <a:rPr lang="en-US" altLang="zh-CN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LRU</a:t>
            </a:r>
            <a:r>
              <a:rPr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方式时，缺页次数是</a:t>
            </a:r>
            <a:r>
              <a:rPr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 </a:t>
            </a:r>
            <a:r>
              <a:rPr lang="en-US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A</a:t>
            </a:r>
            <a:r>
              <a:rPr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）</a:t>
            </a:r>
            <a:endParaRPr lang="en-US" altLang="zh-CN" sz="2500" b="1" dirty="0">
              <a:solidFill>
                <a:srgbClr val="1D41D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A 13</a:t>
            </a:r>
            <a:r>
              <a:rPr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14</a:t>
            </a:r>
            <a:r>
              <a:rPr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14</a:t>
            </a:r>
            <a:r>
              <a:rPr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12               B 13</a:t>
            </a:r>
            <a:r>
              <a:rPr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14</a:t>
            </a:r>
            <a:r>
              <a:rPr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12</a:t>
            </a:r>
            <a:r>
              <a:rPr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C 13</a:t>
            </a:r>
            <a:r>
              <a:rPr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14</a:t>
            </a:r>
            <a:r>
              <a:rPr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14</a:t>
            </a:r>
            <a:r>
              <a:rPr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14               D 11</a:t>
            </a:r>
            <a:r>
              <a:rPr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14</a:t>
            </a:r>
            <a:r>
              <a:rPr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14</a:t>
            </a:r>
            <a:r>
              <a:rPr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12</a:t>
            </a:r>
          </a:p>
          <a:p>
            <a:pPr marL="0" indent="0">
              <a:lnSpc>
                <a:spcPct val="100000"/>
              </a:lnSpc>
              <a:buNone/>
            </a:pPr>
            <a:endParaRPr sz="2500" b="1" dirty="0">
              <a:solidFill>
                <a:srgbClr val="1D41D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sz="2500" b="1" dirty="0">
              <a:solidFill>
                <a:srgbClr val="1D41D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75075" y="398850"/>
            <a:ext cx="10969200" cy="705600"/>
          </a:xfrm>
        </p:spPr>
        <p:txBody>
          <a:bodyPr/>
          <a:lstStyle/>
          <a:p>
            <a:r>
              <a:rPr>
                <a:sym typeface="+mn-ea"/>
              </a:rPr>
              <a:t>随堂测验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319530"/>
            <a:ext cx="10515600" cy="507301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12</a:t>
            </a:r>
            <a:r>
              <a:rPr lang="zh-CN" altLang="en-US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.在段页式存储管理系统中，每道程序都有一个</a:t>
            </a:r>
            <a:r>
              <a:rPr lang="zh-CN" altLang="en-US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  段  ）</a:t>
            </a:r>
            <a:r>
              <a:rPr lang="zh-CN" altLang="en-US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表和一组</a:t>
            </a:r>
            <a:r>
              <a:rPr lang="zh-CN" altLang="en-US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 页）</a:t>
            </a:r>
            <a:r>
              <a:rPr lang="zh-CN" altLang="en-US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表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13</a:t>
            </a:r>
            <a:r>
              <a:rPr lang="zh-CN" altLang="en-US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.设某进程的页面访问串为</a:t>
            </a:r>
            <a:r>
              <a:rPr lang="en-US" altLang="zh-CN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1,3,1,2,4</a:t>
            </a:r>
            <a:r>
              <a:rPr lang="zh-CN" altLang="en-US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，分配的物理块是</a:t>
            </a:r>
            <a:r>
              <a:rPr lang="en-US" altLang="zh-CN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r>
              <a:rPr lang="zh-CN" altLang="en-US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块，采用</a:t>
            </a:r>
            <a:r>
              <a:rPr lang="en-US" altLang="zh-CN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FIFO</a:t>
            </a:r>
            <a:r>
              <a:rPr lang="zh-CN" altLang="en-US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置换算法时，访问页面</a:t>
            </a:r>
            <a:r>
              <a:rPr lang="en-US" altLang="zh-CN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</a:t>
            </a:r>
            <a:r>
              <a:rPr lang="zh-CN" altLang="en-US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时，要淘汰</a:t>
            </a:r>
            <a:r>
              <a:rPr lang="zh-CN" altLang="en-US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  </a:t>
            </a:r>
            <a:r>
              <a:rPr lang="en-US" altLang="zh-CN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</a:t>
            </a:r>
            <a:r>
              <a:rPr lang="zh-CN" altLang="en-US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）</a:t>
            </a:r>
            <a:r>
              <a:rPr lang="zh-CN" altLang="en-US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号页面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 1            B 2</a:t>
            </a:r>
            <a:r>
              <a:rPr lang="en-US" altLang="zh-CN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         </a:t>
            </a:r>
            <a:r>
              <a:rPr lang="en-US" altLang="zh-CN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 3</a:t>
            </a:r>
            <a:r>
              <a:rPr lang="en-US" altLang="zh-CN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         </a:t>
            </a:r>
            <a:r>
              <a:rPr lang="en-US" altLang="zh-CN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14.</a:t>
            </a:r>
            <a:r>
              <a:rPr lang="zh-CN" altLang="en-US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设某进程的页面访问串为</a:t>
            </a:r>
            <a:r>
              <a:rPr lang="en-US" altLang="zh-CN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1,3,1,2,4</a:t>
            </a:r>
            <a:r>
              <a:rPr lang="zh-CN" altLang="en-US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，分配的物理块是</a:t>
            </a:r>
            <a:r>
              <a:rPr lang="en-US" altLang="zh-CN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3</a:t>
            </a:r>
            <a:r>
              <a:rPr lang="zh-CN" altLang="en-US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块，采用</a:t>
            </a:r>
            <a:r>
              <a:rPr lang="en-US" altLang="zh-CN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LRU</a:t>
            </a:r>
            <a:r>
              <a:rPr lang="zh-CN" altLang="en-US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置换算法时，访问页面</a:t>
            </a:r>
            <a:r>
              <a:rPr lang="en-US" altLang="zh-CN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4</a:t>
            </a:r>
            <a:r>
              <a:rPr lang="zh-CN" altLang="en-US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时，要淘汰</a:t>
            </a:r>
            <a:r>
              <a:rPr lang="zh-CN" altLang="en-US" sz="25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   </a:t>
            </a:r>
            <a:r>
              <a:rPr lang="en-US" altLang="zh-CN" sz="25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C</a:t>
            </a:r>
            <a:r>
              <a:rPr lang="zh-CN" altLang="en-US" sz="25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zh-CN" altLang="en-US" sz="25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</a:t>
            </a:r>
            <a:r>
              <a:rPr lang="zh-CN" altLang="en-US" sz="2500" b="1" dirty="0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号页面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5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A 1            B 2            C 3            D 4</a:t>
            </a:r>
            <a:endParaRPr lang="en-US" altLang="zh-CN" sz="25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5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575</Words>
  <Application>Microsoft Office PowerPoint</Application>
  <PresentationFormat>宽屏</PresentationFormat>
  <Paragraphs>34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黑体</vt:lpstr>
      <vt:lpstr>Arial</vt:lpstr>
      <vt:lpstr>Calibri</vt:lpstr>
      <vt:lpstr>Wingdings</vt:lpstr>
      <vt:lpstr>Office 主题​​</vt:lpstr>
      <vt:lpstr>随堂测验2020-11-23</vt:lpstr>
      <vt:lpstr>PowerPoint 演示文稿</vt:lpstr>
      <vt:lpstr>随堂测验</vt:lpstr>
      <vt:lpstr>随堂测验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随堂测验2020-11-23</dc:title>
  <dc:creator/>
  <cp:lastModifiedBy>xu jian</cp:lastModifiedBy>
  <cp:revision>183</cp:revision>
  <dcterms:created xsi:type="dcterms:W3CDTF">2019-06-19T02:08:00Z</dcterms:created>
  <dcterms:modified xsi:type="dcterms:W3CDTF">2023-02-22T05:53:14Z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