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3" r:id="rId7"/>
    <p:sldId id="258" r:id="rId8"/>
    <p:sldId id="260" r:id="rId9"/>
    <p:sldId id="261" r:id="rId10"/>
    <p:sldId id="265"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19"/>
        <p:guide pos="39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7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今天，我们介绍操作系统的特性，操作系统是一个软件，那么它与其他软件，其他</a:t>
            </a:r>
            <a:r>
              <a:rPr lang="zh-CN" altLang="en-US"/>
              <a:t>系统相比较，它具有哪些特点呢？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总结一下：操作系统有4个主要的特征，第一个是并发</a:t>
            </a:r>
            <a:r>
              <a:rPr lang="en-US" altLang="zh-CN" b="1">
                <a:latin typeface="Times New Roman" panose="02020603050405020304" charset="0"/>
                <a:cs typeface="Times New Roman" panose="02020603050405020304" charset="0"/>
                <a:sym typeface="+mn-ea"/>
              </a:rPr>
              <a:t>Concurrency</a:t>
            </a:r>
            <a:r>
              <a:rPr lang="zh-CN" altLang="en-US"/>
              <a:t>，第二个是共享</a:t>
            </a:r>
            <a:r>
              <a:rPr lang="en-US" altLang="zh-CN" b="1">
                <a:latin typeface="Times New Roman" panose="02020603050405020304" charset="0"/>
                <a:ea typeface="微软雅黑" panose="020B0503020204020204" charset="-122"/>
                <a:cs typeface="Times New Roman" panose="02020603050405020304" charset="0"/>
                <a:sym typeface="+mn-ea"/>
              </a:rPr>
              <a:t>Sharing</a:t>
            </a:r>
            <a:r>
              <a:rPr lang="zh-CN" altLang="en-US"/>
              <a:t>，第三个是虚拟</a:t>
            </a:r>
            <a:r>
              <a:rPr lang="en-US" altLang="zh-CN" b="1">
                <a:latin typeface="Times New Roman" panose="02020603050405020304" charset="0"/>
                <a:ea typeface="微软雅黑" panose="020B0503020204020204" charset="-122"/>
                <a:cs typeface="Times New Roman" panose="02020603050405020304" charset="0"/>
                <a:sym typeface="+mn-ea"/>
              </a:rPr>
              <a:t>Virtual</a:t>
            </a:r>
            <a:r>
              <a:rPr lang="zh-CN" altLang="en-US"/>
              <a:t>，第四个是异步</a:t>
            </a:r>
            <a:r>
              <a:rPr lang="en-US" altLang="zh-CN" b="1" dirty="0" err="1">
                <a:latin typeface="Times New Roman" panose="02020603050405020304" charset="0"/>
                <a:cs typeface="Times New Roman" panose="02020603050405020304" charset="0"/>
                <a:sym typeface="+mn-ea"/>
              </a:rPr>
              <a:t>Asynchronism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操作系统的第一个特征是并发，所谓并发指的是操作系统必须具有这样的能力，能够处理多个同时性的活动，例如，你在浏览网页的同时，邮件系统可以收发邮件，微信可以同时聊天；但是当你处理多个同时性的活动的时候，就会带来很多的问题，也就是给操作系统的设计带来一定的复杂性；例如，我边处理邮件，边和家人视频聊天，那么操作系统需要一会儿切换到邮件系统中，一会儿切换到聊天系统中，这个切换的工作需要处理很多繁杂的操作，这是操作系统需要来完成的；另外，操作系统还需要做很多保护的工作，例如：很多的程序都在内存，那就需要对内存进行保护，使得这些活动之间互相不干扰；还有，我们在解决一个问题的时候，我们需要多个活动相互配合来解决这个问题，例如进行输入时，我们需要先利用键盘获得输入的字符，然后利用内容存取这个字符，最后要将这个字符从内存送入显示器，才能进行显示，</a:t>
            </a:r>
            <a:r>
              <a:rPr lang="zh-CN" altLang="en-US">
                <a:sym typeface="+mn-ea"/>
              </a:rPr>
              <a:t>因此这些活动之间就具有一个依赖的关系，那么这些相互依赖的活动之间，那么我们需要解决它的同步等问题。</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那么并发到底是什么呢？如果计算机系统中同时存在多个程序在执行，那么它究竟是什么样的一个场景呢？在单CPU的情况下，我们的课程也主要是讨论在单个</a:t>
            </a:r>
            <a:r>
              <a:rPr lang="en-US" altLang="zh-CN">
                <a:sym typeface="+mn-ea"/>
              </a:rPr>
              <a:t>CPU</a:t>
            </a:r>
            <a:r>
              <a:rPr lang="zh-CN" altLang="en-US">
                <a:sym typeface="+mn-ea"/>
              </a:rPr>
              <a:t>的情况下，所谓同时执行多个程序是一种宏观上的观察，在宏观上这些程序好像都在执行着，都在运行着，但是在微观上，由于只有一个CPU，所以任何时刻只有一个程序真正在CPU上执行。我们可以说这个这些程序是在CPU上是轮流执行的。那么但是还有一个以并发非常相似的一个概念叫并行。这个我们也经常说并行，这里头我们稍微区分一下并发和并行，举一个例子。例如，大家一起吃一大碗面条，如果只给一双筷子，大家需要轮流用，虽然经过一短时间的配合，大家把饭吃完了，老师问，面条吃完了吗？大家都回答，吃完了，老师问，谁吃完的呀，大家说一起吃的，从宏观上讲，是一起吃的，这就是并发，但是微观上，还是轮流来的，所以这是并发吃完的，但是如果一人给一双筷子，一起吃，虽然回答是一样的，但是</a:t>
            </a:r>
            <a:r>
              <a:rPr lang="zh-CN" altLang="en-US">
                <a:sym typeface="+mn-ea"/>
              </a:rPr>
              <a:t>在微观的层面上，他也是同时进行的，所以，我们所说的并行多指的是不同的程序，同时在多个硬件部件上实行。这也是并行和并发的区别。</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操作系统的第二个特征是共享，所谓共享，是由于操作系统是管理资源的，那么这些资源数量又是有限的，用户也要使用资源，操作系统，为用户提供服务的时候也用到这些资源。因此我们说所谓共享就指的是操作系统与多个用户的程序，共同使用计算机系统中的资源，由于不同的程序对资源的使用有不同层面层次的要求，就要求操作系统对资源管理要进行合理的分配和使用</a:t>
            </a:r>
            <a:endParaRPr lang="zh-CN" altLang="en-US"/>
          </a:p>
          <a:p>
            <a:r>
              <a:rPr lang="zh-CN" altLang="en-US"/>
              <a:t>如果我们对资源的使用再进一步提出不同层次的要求，我们来看一下，有些资源它是互斥使用，我们称之为互斥共享。比方说像打印机，打印机给一个进程用，就不能同时再给另外一个进程用，当然一个进程用完了可以分给另外一个进程用，所以这种资源就叫互斥共享。而另一种层次上，那么就是同时共享。比如说我们有一段代码，我们有</a:t>
            </a:r>
            <a:r>
              <a:rPr lang="zh-CN" altLang="en-US">
                <a:sym typeface="+mn-ea"/>
              </a:rPr>
              <a:t>磁盘上的文件</a:t>
            </a:r>
            <a:r>
              <a:rPr lang="zh-CN" altLang="en-US"/>
              <a:t>，那么两个或两个以上的进程，想共享一段代码，这是可以的。或者说两个或两个以上的</a:t>
            </a:r>
            <a:r>
              <a:rPr lang="zh-CN" altLang="en-US"/>
              <a:t>进程都打开同一个打开不同的文件，处理不同的文件，那么这些不同的文件都放在磁盘上，那么这个磁盘是共享的。    </a:t>
            </a:r>
            <a:endParaRPr lang="zh-CN" altLang="en-US"/>
          </a:p>
          <a:p>
            <a:r>
              <a:rPr lang="zh-CN" altLang="en-US"/>
              <a:t>那么共享给操作系统带来了哪些</a:t>
            </a:r>
            <a:r>
              <a:rPr lang="zh-CN" altLang="en-US"/>
              <a:t>要求呢？</a:t>
            </a:r>
            <a:endParaRPr lang="zh-CN" altLang="en-US"/>
          </a:p>
          <a:p>
            <a:r>
              <a:rPr lang="zh-CN" altLang="en-US"/>
              <a:t>操作系统要使得这种资源的分配达到一个最优化，这个是比较难的。由于</a:t>
            </a:r>
            <a:r>
              <a:rPr lang="zh-CN" altLang="en-US">
                <a:sym typeface="+mn-ea"/>
              </a:rPr>
              <a:t>资源在一个时间段内交替被多个进程所用</a:t>
            </a:r>
            <a:r>
              <a:rPr lang="zh-CN" altLang="en-US" b="1"/>
              <a:t>，</a:t>
            </a:r>
            <a:r>
              <a:rPr lang="zh-CN" altLang="en-US"/>
              <a:t>操作系统还要考虑如何来保护资源，使得不同的进程之间会不会互相干扰。</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操作系统的第三个特征是虚拟，这个是非常重要的一个特征。所谓虚拟往往指的是一个物理的实体，比如CPU或者是内存，把它映射为或者转换为若干个对应的逻辑实体。    所以通常我们会说操作系统，把时间分成了若干片段，分时，或者我们把空间分成很多区域，分空间了，通过这样一些手法，那么使得一个物理的实体给它转换成或者对应成多个逻辑的实体。</a:t>
            </a:r>
            <a:endParaRPr lang="zh-CN" altLang="en-US"/>
          </a:p>
          <a:p>
            <a:endParaRPr lang="zh-CN" altLang="en-US"/>
          </a:p>
          <a:p>
            <a:r>
              <a:rPr lang="zh-CN" altLang="en-US"/>
              <a:t>虚拟是提高计算机系统资源利用率的主要手段。</a:t>
            </a:r>
            <a:endParaRPr lang="zh-CN" altLang="en-US"/>
          </a:p>
          <a:p>
            <a:endParaRPr lang="zh-CN" altLang="en-US"/>
          </a:p>
          <a:p>
            <a:r>
              <a:rPr lang="zh-CN" altLang="en-US"/>
              <a:t>那虚拟是如何体现的</a:t>
            </a:r>
            <a:r>
              <a:rPr lang="zh-CN" altLang="en-US"/>
              <a:t>呢？</a:t>
            </a:r>
            <a:endParaRPr lang="zh-CN" altLang="en-US"/>
          </a:p>
          <a:p>
            <a:endParaRPr lang="zh-CN" altLang="en-US"/>
          </a:p>
          <a:p>
            <a:r>
              <a:rPr lang="zh-CN" altLang="en-US"/>
              <a:t>具体来说，</a:t>
            </a:r>
            <a:r>
              <a:rPr lang="en-US" altLang="zh-CN"/>
              <a:t>CPU</a:t>
            </a:r>
            <a:r>
              <a:rPr lang="zh-CN" altLang="en-US"/>
              <a:t>，在单</a:t>
            </a:r>
            <a:r>
              <a:rPr lang="en-US" altLang="zh-CN"/>
              <a:t>CPU</a:t>
            </a:r>
            <a:r>
              <a:rPr lang="zh-CN" altLang="en-US"/>
              <a:t>系统中，只有一个物理的</a:t>
            </a:r>
            <a:r>
              <a:rPr lang="en-US" altLang="zh-CN"/>
              <a:t>CPU</a:t>
            </a:r>
            <a:r>
              <a:rPr lang="zh-CN" altLang="en-US"/>
              <a:t>，但是操作系统把他映射成了多个虚拟的</a:t>
            </a:r>
            <a:r>
              <a:rPr lang="en-US" altLang="zh-CN"/>
              <a:t>CPU</a:t>
            </a:r>
            <a:r>
              <a:rPr lang="zh-CN" altLang="en-US"/>
              <a:t>分配给了很多进程，进程感觉自己拥有一个独立的</a:t>
            </a:r>
            <a:r>
              <a:rPr lang="en-US" altLang="zh-CN"/>
              <a:t>CPU</a:t>
            </a:r>
            <a:r>
              <a:rPr lang="zh-CN" altLang="en-US"/>
              <a:t>，但实际上，只是逻辑</a:t>
            </a:r>
            <a:r>
              <a:rPr lang="zh-CN" altLang="en-US"/>
              <a:t>的；</a:t>
            </a:r>
            <a:endParaRPr lang="zh-CN" altLang="en-US"/>
          </a:p>
          <a:p>
            <a:r>
              <a:rPr lang="zh-CN" altLang="en-US"/>
              <a:t>那么存储器，存储器，我们是这样来解决这个问题的。操作系统给每个进程分配了一个地址空间。该地址空间是一个虚拟地址空间。是每个进程一个，各个进程之间是相互独立的，这个空间里放了这个进程的代码数据堆栈等等的一些信息，那么所以每个进程都有自己的地址空间，这是逻辑的。那么在物理上，那么它会共享</a:t>
            </a:r>
            <a:r>
              <a:rPr lang="zh-CN" altLang="en-US"/>
              <a:t>的一块物理内存。</a:t>
            </a:r>
            <a:endParaRPr lang="zh-CN" altLang="en-US"/>
          </a:p>
          <a:p>
            <a:r>
              <a:rPr lang="zh-CN" altLang="en-US"/>
              <a:t>另外，在显示设备上我们可以开多个窗口，或者是虚拟终端，那么这样的话只是一个显示设备，但却能够为不同的应用系统提供完全独立的，让系统认为其独有的显示的功能。</a:t>
            </a:r>
            <a:endParaRPr lang="zh-CN" altLang="en-US"/>
          </a:p>
          <a:p>
            <a:r>
              <a:rPr lang="zh-CN" altLang="en-US"/>
              <a:t>这就是操作系统的</a:t>
            </a:r>
            <a:r>
              <a:rPr lang="zh-CN" altLang="en-US"/>
              <a:t>虚拟性；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操作系统最后一个特征是异步性，所谓异步就是说在操作系统运行过程中，在用户程序运行过程中都会发生各种各样的事件，例如并不知道用户会突然进行什么操作，操作系统必须随时对这些事件进行相应的处理，</a:t>
            </a:r>
            <a:r>
              <a:rPr lang="zh-CN" altLang="en-US"/>
              <a:t>也就是说操作系统必须随时对以不可预测的次序发生的事件进行响应并处理。    </a:t>
            </a:r>
            <a:endParaRPr lang="zh-CN" altLang="en-US"/>
          </a:p>
          <a:p>
            <a:r>
              <a:rPr lang="zh-CN" altLang="en-US"/>
              <a:t>因此这些随机性，就会导致每个进程运行的时候都会遇到不同的上下文，用户也无法预知每个进程的运行的推进的这个快和慢，就会带来另外一个问题，就是在操作系统运行过程中，不能重现或者很难重现系统在某个时刻的一个状态，操作系统必须解决这个问题，保证只要运行环境相同，即使次序变换，快慢变换，但是运行结果要</a:t>
            </a:r>
            <a:r>
              <a:rPr lang="zh-CN" altLang="en-US"/>
              <a:t>一致。</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此，我们总结一下，操作系统的四大特性：并发，处理多个同时性活动，共享，分配和保护资源，虚拟：最大化的利用系统资源，异步，应对以不可预测的次序发生的事件，这些都是我们在设计操作系统时，需要面临的需求和</a:t>
            </a:r>
            <a:r>
              <a:rPr lang="zh-CN" altLang="en-US"/>
              <a:t>挑战。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66.xml"/><Relationship Id="rId4" Type="http://schemas.openxmlformats.org/officeDocument/2006/relationships/image" Target="../media/image5.GIF"/><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solidFill>
                  <a:schemeClr val="accent1">
                    <a:lumMod val="75000"/>
                  </a:schemeClr>
                </a:solidFill>
                <a:latin typeface="黑体" panose="02010609060101010101" charset="-122"/>
                <a:ea typeface="黑体" panose="02010609060101010101" charset="-122"/>
              </a:rPr>
              <a:t>  </a:t>
            </a:r>
            <a:r>
              <a:rPr lang="zh-CN" altLang="en-US">
                <a:solidFill>
                  <a:schemeClr val="accent1">
                    <a:lumMod val="75000"/>
                  </a:schemeClr>
                </a:solidFill>
                <a:latin typeface="黑体" panose="02010609060101010101" charset="-122"/>
                <a:ea typeface="黑体" panose="02010609060101010101" charset="-122"/>
              </a:rPr>
              <a:t>操作系统的特性</a:t>
            </a:r>
            <a:endParaRPr lang="zh-CN" altLang="en-US">
              <a:solidFill>
                <a:schemeClr val="accent1">
                  <a:lumMod val="75000"/>
                </a:schemeClr>
              </a:solidFill>
              <a:latin typeface="黑体" panose="02010609060101010101" charset="-122"/>
              <a:ea typeface="黑体" panose="02010609060101010101" charset="-122"/>
            </a:endParaRPr>
          </a:p>
        </p:txBody>
      </p:sp>
      <p:grpSp>
        <p:nvGrpSpPr>
          <p:cNvPr id="6" name="组合 5"/>
          <p:cNvGrpSpPr/>
          <p:nvPr/>
        </p:nvGrpSpPr>
        <p:grpSpPr>
          <a:xfrm>
            <a:off x="210185" y="87122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91440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95250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913130" y="475615"/>
            <a:ext cx="4098290" cy="368300"/>
          </a:xfrm>
          <a:prstGeom prst="rect">
            <a:avLst/>
          </a:prstGeom>
          <a:noFill/>
        </p:spPr>
        <p:txBody>
          <a:bodyPr wrap="square" rtlCol="0">
            <a:spAutoFit/>
          </a:bodyPr>
          <a:p>
            <a:r>
              <a:rPr lang="zh-CN" altLang="en-US">
                <a:latin typeface="华光魏体_CNKI" panose="02000500000000000000" charset="-122"/>
                <a:ea typeface="华光魏体_CNKI" panose="02000500000000000000" charset="-122"/>
              </a:rPr>
              <a:t>中国海洋大学信息学部</a:t>
            </a:r>
            <a:endParaRPr lang="zh-CN" altLang="en-US">
              <a:latin typeface="华光魏体_CNKI" panose="02000500000000000000" charset="-122"/>
              <a:ea typeface="华光魏体_CNKI" panose="02000500000000000000" charset="-122"/>
            </a:endParaRPr>
          </a:p>
        </p:txBody>
      </p:sp>
      <p:sp>
        <p:nvSpPr>
          <p:cNvPr id="17" name="文本框 16"/>
          <p:cNvSpPr txBox="1"/>
          <p:nvPr/>
        </p:nvSpPr>
        <p:spPr>
          <a:xfrm>
            <a:off x="3404870" y="1452245"/>
            <a:ext cx="6605905" cy="706755"/>
          </a:xfrm>
          <a:prstGeom prst="rect">
            <a:avLst/>
          </a:prstGeom>
          <a:noFill/>
        </p:spPr>
        <p:txBody>
          <a:bodyPr wrap="square" rtlCol="0">
            <a:spAutoFit/>
          </a:bodyPr>
          <a:p>
            <a:r>
              <a:rPr lang="zh-CN" altLang="en-US" sz="4000">
                <a:latin typeface="华文琥珀" panose="02010800040101010101" charset="-122"/>
                <a:ea typeface="华文琥珀" panose="02010800040101010101" charset="-122"/>
              </a:rPr>
              <a:t>操作系统</a:t>
            </a:r>
            <a:r>
              <a:rPr lang="en-US" altLang="zh-CN" sz="4000">
                <a:latin typeface="华文琥珀" panose="02010800040101010101" charset="-122"/>
                <a:ea typeface="华文琥珀" panose="02010800040101010101" charset="-122"/>
              </a:rPr>
              <a:t> </a:t>
            </a:r>
            <a:r>
              <a:rPr lang="en-US" altLang="zh-CN"/>
              <a:t> </a:t>
            </a:r>
            <a:r>
              <a:rPr lang="en-US" altLang="zh-CN" sz="4000">
                <a:latin typeface="Times New Roman" panose="02020603050405020304" charset="0"/>
                <a:cs typeface="Times New Roman" panose="02020603050405020304" charset="0"/>
              </a:rPr>
              <a:t>Operating System</a:t>
            </a:r>
            <a:endParaRPr lang="en-US" altLang="zh-CN" sz="4000">
              <a:latin typeface="Times New Roman" panose="02020603050405020304" charset="0"/>
              <a:cs typeface="Times New Roman" panose="02020603050405020304" charset="0"/>
            </a:endParaRPr>
          </a:p>
        </p:txBody>
      </p:sp>
      <p:sp>
        <p:nvSpPr>
          <p:cNvPr id="18" name="文本框 17"/>
          <p:cNvSpPr txBox="1"/>
          <p:nvPr/>
        </p:nvSpPr>
        <p:spPr>
          <a:xfrm>
            <a:off x="2759710" y="3769995"/>
            <a:ext cx="8238490" cy="953135"/>
          </a:xfrm>
          <a:prstGeom prst="rect">
            <a:avLst/>
          </a:prstGeom>
          <a:noFill/>
        </p:spPr>
        <p:txBody>
          <a:bodyPr wrap="square" rtlCol="0">
            <a:spAutoFit/>
          </a:bodyPr>
          <a:p>
            <a:pPr algn="ctr"/>
            <a:r>
              <a:rPr lang="en-US" altLang="zh-CN" sz="2800">
                <a:latin typeface="Times New Roman" panose="02020603050405020304" charset="0"/>
                <a:cs typeface="Times New Roman" panose="02020603050405020304" charset="0"/>
              </a:rPr>
              <a:t>Q:</a:t>
            </a:r>
            <a:r>
              <a:rPr lang="zh-CN" altLang="en-US" sz="2800">
                <a:latin typeface="Times New Roman" panose="02020603050405020304" charset="0"/>
                <a:cs typeface="Times New Roman" panose="02020603050405020304" charset="0"/>
              </a:rPr>
              <a:t>What are the</a:t>
            </a:r>
            <a:r>
              <a:rPr lang="zh-CN" altLang="en-US" sz="2800" b="1">
                <a:solidFill>
                  <a:schemeClr val="accent6">
                    <a:lumMod val="75000"/>
                  </a:schemeClr>
                </a:solidFill>
                <a:latin typeface="Times New Roman" panose="02020603050405020304" charset="0"/>
                <a:cs typeface="Times New Roman" panose="02020603050405020304" charset="0"/>
              </a:rPr>
              <a:t> characteristics of operating system</a:t>
            </a:r>
            <a:r>
              <a:rPr lang="zh-CN" altLang="en-US" sz="2800">
                <a:latin typeface="Times New Roman" panose="02020603050405020304" charset="0"/>
                <a:cs typeface="Times New Roman" panose="02020603050405020304" charset="0"/>
              </a:rPr>
              <a:t> compared with other systems？</a:t>
            </a:r>
            <a:endParaRPr lang="zh-CN" altLang="en-US" sz="2800">
              <a:latin typeface="Times New Roman" panose="02020603050405020304" charset="0"/>
              <a:cs typeface="Times New Roman" panose="02020603050405020304" charset="0"/>
            </a:endParaRPr>
          </a:p>
        </p:txBody>
      </p:sp>
      <p:sp>
        <p:nvSpPr>
          <p:cNvPr id="20" name="文本框 19"/>
          <p:cNvSpPr txBox="1"/>
          <p:nvPr/>
        </p:nvSpPr>
        <p:spPr>
          <a:xfrm>
            <a:off x="1273175" y="4733925"/>
            <a:ext cx="2732405" cy="521970"/>
          </a:xfrm>
          <a:prstGeom prst="rect">
            <a:avLst/>
          </a:prstGeom>
          <a:noFill/>
        </p:spPr>
        <p:txBody>
          <a:bodyPr wrap="square" rtlCol="0">
            <a:spAutoFit/>
          </a:bodyPr>
          <a:p>
            <a:r>
              <a:rPr lang="zh-CN" altLang="en-US" sz="2800">
                <a:latin typeface="华光魏体_CNKI" panose="02000500000000000000" charset="-122"/>
                <a:ea typeface="华光魏体_CNKI" panose="02000500000000000000" charset="-122"/>
              </a:rPr>
              <a:t>授课教师：聂婕</a:t>
            </a:r>
            <a:endParaRPr lang="zh-CN" altLang="en-US" sz="2800">
              <a:latin typeface="华光魏体_CNKI" panose="02000500000000000000" charset="-122"/>
              <a:ea typeface="华光魏体_CNKI" panose="02000500000000000000" charset="-122"/>
            </a:endParaRPr>
          </a:p>
        </p:txBody>
      </p:sp>
      <p:sp>
        <p:nvSpPr>
          <p:cNvPr id="10" name="文本框 9"/>
          <p:cNvSpPr txBox="1"/>
          <p:nvPr/>
        </p:nvSpPr>
        <p:spPr>
          <a:xfrm>
            <a:off x="1198880" y="5375910"/>
            <a:ext cx="4191635" cy="583565"/>
          </a:xfrm>
          <a:prstGeom prst="rect">
            <a:avLst/>
          </a:prstGeom>
          <a:noFill/>
        </p:spPr>
        <p:txBody>
          <a:bodyPr wrap="square" rtlCol="0">
            <a:spAutoFit/>
          </a:bodyPr>
          <a:p>
            <a:r>
              <a:rPr lang="en-US" altLang="zh-CN" sz="3200" b="1">
                <a:gradFill>
                  <a:gsLst>
                    <a:gs pos="0">
                      <a:srgbClr val="7B32B2"/>
                    </a:gs>
                    <a:gs pos="100000">
                      <a:srgbClr val="401A5D"/>
                    </a:gs>
                  </a:gsLst>
                  <a:lin scaled="0"/>
                </a:gradFill>
                <a:latin typeface="Times New Roman" panose="02020603050405020304" charset="0"/>
                <a:cs typeface="Times New Roman" panose="02020603050405020304" charset="0"/>
              </a:rPr>
              <a:t>niejie@ouc.edu.cn</a:t>
            </a:r>
            <a:endParaRPr lang="en-US" altLang="zh-CN" sz="3200" b="1">
              <a:gradFill>
                <a:gsLst>
                  <a:gs pos="0">
                    <a:srgbClr val="7B32B2"/>
                  </a:gs>
                  <a:gs pos="100000">
                    <a:srgbClr val="401A5D"/>
                  </a:gs>
                </a:gsLst>
                <a:lin scaled="0"/>
              </a:gradFill>
              <a:latin typeface="Times New Roman" panose="02020603050405020304" charset="0"/>
              <a:cs typeface="Times New Roman" panose="02020603050405020304" charset="0"/>
            </a:endParaRPr>
          </a:p>
        </p:txBody>
      </p:sp>
      <p:sp>
        <p:nvSpPr>
          <p:cNvPr id="12" name="文本框 11"/>
          <p:cNvSpPr txBox="1"/>
          <p:nvPr/>
        </p:nvSpPr>
        <p:spPr>
          <a:xfrm>
            <a:off x="1198880" y="6059170"/>
            <a:ext cx="8381365" cy="798830"/>
          </a:xfrm>
          <a:prstGeom prst="rect">
            <a:avLst/>
          </a:prstGeom>
          <a:noFill/>
        </p:spPr>
        <p:txBody>
          <a:bodyPr wrap="square" rtlCol="0">
            <a:spAutoFit/>
          </a:bodyPr>
          <a:p>
            <a:r>
              <a:rPr lang="zh-CN" altLang="en-US" sz="2800">
                <a:latin typeface="华光魏体_CNKI" panose="02000500000000000000" charset="-122"/>
                <a:ea typeface="华光魏体_CNKI" panose="02000500000000000000" charset="-122"/>
              </a:rPr>
              <a:t>办公地点：中国海洋大学西海岸信息南楼</a:t>
            </a:r>
            <a:r>
              <a:rPr lang="en-US" altLang="zh-CN" sz="2800">
                <a:latin typeface="华光魏体_CNKI" panose="02000500000000000000" charset="-122"/>
                <a:ea typeface="华光魏体_CNKI" panose="02000500000000000000" charset="-122"/>
              </a:rPr>
              <a:t>C305</a:t>
            </a:r>
            <a:endParaRPr lang="zh-CN" altLang="en-US" sz="2800">
              <a:latin typeface="华光魏体_CNKI" panose="02000500000000000000" charset="-122"/>
              <a:ea typeface="华光魏体_CNKI" panose="02000500000000000000" charset="-122"/>
            </a:endParaRPr>
          </a:p>
          <a:p>
            <a:endParaRPr lang="en-US" altLang="zh-CN"/>
          </a:p>
        </p:txBody>
      </p:sp>
      <p:pic>
        <p:nvPicPr>
          <p:cNvPr id="21" name="图片 20"/>
          <p:cNvPicPr>
            <a:picLocks noChangeAspect="1"/>
          </p:cNvPicPr>
          <p:nvPr/>
        </p:nvPicPr>
        <p:blipFill>
          <a:blip r:embed="rId2"/>
          <a:stretch>
            <a:fillRect/>
          </a:stretch>
        </p:blipFill>
        <p:spPr>
          <a:xfrm>
            <a:off x="9951085" y="4384675"/>
            <a:ext cx="1971675" cy="238442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600011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endParaRPr lang="zh-CN" altLang="en-US" sz="4400">
              <a:latin typeface="华光魏体_CNKI" panose="02000500000000000000" charset="-122"/>
              <a:ea typeface="华光魏体_CNKI" panose="02000500000000000000" charset="-122"/>
            </a:endParaRPr>
          </a:p>
        </p:txBody>
      </p:sp>
      <p:sp>
        <p:nvSpPr>
          <p:cNvPr id="11" name="圆角矩形 10"/>
          <p:cNvSpPr/>
          <p:nvPr/>
        </p:nvSpPr>
        <p:spPr>
          <a:xfrm>
            <a:off x="4032885" y="2605405"/>
            <a:ext cx="2240280" cy="128968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并</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发</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a:latin typeface="Times New Roman" panose="02020603050405020304" charset="0"/>
                <a:cs typeface="Times New Roman" panose="02020603050405020304" charset="0"/>
                <a:sym typeface="+mn-ea"/>
              </a:rPr>
              <a:t>Concurrency</a:t>
            </a:r>
            <a:endParaRPr lang="zh-CN" altLang="en-US" sz="2000" b="1">
              <a:latin typeface="Times New Roman" panose="02020603050405020304" charset="0"/>
              <a:ea typeface="微软雅黑" panose="020B0503020204020204" charset="-122"/>
              <a:cs typeface="Times New Roman" panose="02020603050405020304" charset="0"/>
            </a:endParaRPr>
          </a:p>
        </p:txBody>
      </p:sp>
      <p:sp>
        <p:nvSpPr>
          <p:cNvPr id="12" name="圆角矩形 11"/>
          <p:cNvSpPr/>
          <p:nvPr/>
        </p:nvSpPr>
        <p:spPr>
          <a:xfrm>
            <a:off x="4032885" y="4098925"/>
            <a:ext cx="2240280" cy="128968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虚</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拟</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a:latin typeface="Times New Roman" panose="02020603050405020304" charset="0"/>
                <a:ea typeface="微软雅黑" panose="020B0503020204020204" charset="-122"/>
                <a:cs typeface="Times New Roman" panose="02020603050405020304" charset="0"/>
              </a:rPr>
              <a:t>Virtual</a:t>
            </a:r>
            <a:endParaRPr lang="en-US" altLang="zh-CN" sz="2000" b="1">
              <a:latin typeface="Times New Roman" panose="02020603050405020304" charset="0"/>
              <a:ea typeface="微软雅黑" panose="020B0503020204020204" charset="-122"/>
              <a:cs typeface="Times New Roman" panose="02020603050405020304" charset="0"/>
            </a:endParaRPr>
          </a:p>
        </p:txBody>
      </p:sp>
      <p:sp>
        <p:nvSpPr>
          <p:cNvPr id="21" name="圆角矩形 20"/>
          <p:cNvSpPr/>
          <p:nvPr/>
        </p:nvSpPr>
        <p:spPr>
          <a:xfrm>
            <a:off x="6617335" y="2605405"/>
            <a:ext cx="2240280" cy="128968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共</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享</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a:latin typeface="Times New Roman" panose="02020603050405020304" charset="0"/>
                <a:ea typeface="微软雅黑" panose="020B0503020204020204" charset="-122"/>
                <a:cs typeface="Times New Roman" panose="02020603050405020304" charset="0"/>
              </a:rPr>
              <a:t>Sharing</a:t>
            </a:r>
            <a:endParaRPr lang="en-US" altLang="zh-CN" sz="2000" b="1">
              <a:latin typeface="Times New Roman" panose="02020603050405020304" charset="0"/>
              <a:ea typeface="微软雅黑" panose="020B0503020204020204" charset="-122"/>
              <a:cs typeface="Times New Roman" panose="02020603050405020304" charset="0"/>
            </a:endParaRPr>
          </a:p>
        </p:txBody>
      </p:sp>
      <p:sp>
        <p:nvSpPr>
          <p:cNvPr id="22" name="圆角矩形 21"/>
          <p:cNvSpPr/>
          <p:nvPr/>
        </p:nvSpPr>
        <p:spPr>
          <a:xfrm>
            <a:off x="6652260" y="4098925"/>
            <a:ext cx="2240280" cy="1289685"/>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异</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步</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dirty="0" err="1">
                <a:latin typeface="Times New Roman" panose="02020603050405020304" charset="0"/>
                <a:cs typeface="Times New Roman" panose="02020603050405020304" charset="0"/>
                <a:sym typeface="+mn-ea"/>
              </a:rPr>
              <a:t>Asynchronism</a:t>
            </a:r>
            <a:endParaRPr lang="zh-CN" altLang="en-US" sz="2000" b="1">
              <a:latin typeface="Times New Roman" panose="02020603050405020304" charset="0"/>
              <a:ea typeface="微软雅黑" panose="020B0503020204020204" charset="-122"/>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858456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r>
              <a:rPr lang="en-US" altLang="zh-CN" sz="4400">
                <a:latin typeface="华光魏体_CNKI" panose="02000500000000000000" charset="-122"/>
                <a:ea typeface="华光魏体_CNKI" panose="02000500000000000000" charset="-122"/>
              </a:rPr>
              <a:t>--</a:t>
            </a:r>
            <a:r>
              <a:rPr lang="zh-CN" altLang="en-US" sz="4400">
                <a:solidFill>
                  <a:srgbClr val="C00000"/>
                </a:solidFill>
                <a:latin typeface="黑体" panose="02010609060101010101" charset="-122"/>
                <a:ea typeface="黑体" panose="02010609060101010101" charset="-122"/>
              </a:rPr>
              <a:t>并发</a:t>
            </a:r>
            <a:endParaRPr lang="zh-CN" altLang="en-US" sz="4400">
              <a:solidFill>
                <a:srgbClr val="C00000"/>
              </a:solidFill>
              <a:latin typeface="黑体" panose="02010609060101010101" charset="-122"/>
              <a:ea typeface="黑体" panose="02010609060101010101" charset="-122"/>
            </a:endParaRPr>
          </a:p>
        </p:txBody>
      </p:sp>
      <p:sp>
        <p:nvSpPr>
          <p:cNvPr id="2" name="文本框 1"/>
          <p:cNvSpPr txBox="1"/>
          <p:nvPr/>
        </p:nvSpPr>
        <p:spPr>
          <a:xfrm>
            <a:off x="1085850" y="2165350"/>
            <a:ext cx="9481820" cy="460375"/>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C00000"/>
                </a:solidFill>
              </a:rPr>
              <a:t>并发（</a:t>
            </a:r>
            <a:r>
              <a:rPr lang="en-US" altLang="zh-CN" sz="2400" b="1">
                <a:solidFill>
                  <a:srgbClr val="C00000"/>
                </a:solidFill>
              </a:rPr>
              <a:t>Concurrency</a:t>
            </a:r>
            <a:r>
              <a:rPr lang="zh-CN" altLang="en-US" sz="2400" b="1">
                <a:solidFill>
                  <a:srgbClr val="C00000"/>
                </a:solidFill>
              </a:rPr>
              <a:t>）</a:t>
            </a:r>
            <a:r>
              <a:rPr lang="zh-CN" altLang="en-US" sz="2400" b="1"/>
              <a:t>：指处理多个同时性活动的能力；</a:t>
            </a:r>
            <a:r>
              <a:rPr lang="en-US" altLang="zh-CN" sz="2400" b="1"/>
              <a:t> </a:t>
            </a:r>
            <a:endParaRPr lang="en-US" altLang="zh-CN" sz="2400" b="1"/>
          </a:p>
        </p:txBody>
      </p:sp>
      <p:grpSp>
        <p:nvGrpSpPr>
          <p:cNvPr id="21" name="组合 20"/>
          <p:cNvGrpSpPr/>
          <p:nvPr/>
        </p:nvGrpSpPr>
        <p:grpSpPr>
          <a:xfrm>
            <a:off x="1699895" y="2817495"/>
            <a:ext cx="8067040" cy="2015490"/>
            <a:chOff x="2677" y="4437"/>
            <a:chExt cx="12704" cy="3174"/>
          </a:xfrm>
        </p:grpSpPr>
        <p:pic>
          <p:nvPicPr>
            <p:cNvPr id="101" name="图片 100"/>
            <p:cNvPicPr/>
            <p:nvPr/>
          </p:nvPicPr>
          <p:blipFill>
            <a:blip r:embed="rId1"/>
            <a:srcRect l="942" r="-350" b="17938"/>
            <a:stretch>
              <a:fillRect/>
            </a:stretch>
          </p:blipFill>
          <p:spPr>
            <a:xfrm>
              <a:off x="2677" y="4437"/>
              <a:ext cx="3172" cy="2352"/>
            </a:xfrm>
            <a:prstGeom prst="rect">
              <a:avLst/>
            </a:prstGeom>
            <a:noFill/>
            <a:ln w="9525">
              <a:noFill/>
            </a:ln>
          </p:spPr>
        </p:pic>
        <p:pic>
          <p:nvPicPr>
            <p:cNvPr id="102" name="图片 101"/>
            <p:cNvPicPr/>
            <p:nvPr/>
          </p:nvPicPr>
          <p:blipFill>
            <a:blip r:embed="rId2"/>
            <a:stretch>
              <a:fillRect/>
            </a:stretch>
          </p:blipFill>
          <p:spPr>
            <a:xfrm>
              <a:off x="6925" y="4439"/>
              <a:ext cx="3554" cy="2288"/>
            </a:xfrm>
            <a:prstGeom prst="rect">
              <a:avLst/>
            </a:prstGeom>
            <a:noFill/>
            <a:ln w="9525">
              <a:noFill/>
            </a:ln>
          </p:spPr>
        </p:pic>
        <p:pic>
          <p:nvPicPr>
            <p:cNvPr id="103" name="图片 102"/>
            <p:cNvPicPr/>
            <p:nvPr/>
          </p:nvPicPr>
          <p:blipFill>
            <a:blip r:embed="rId3"/>
            <a:stretch>
              <a:fillRect/>
            </a:stretch>
          </p:blipFill>
          <p:spPr>
            <a:xfrm>
              <a:off x="11781" y="4476"/>
              <a:ext cx="3601" cy="2328"/>
            </a:xfrm>
            <a:prstGeom prst="rect">
              <a:avLst/>
            </a:prstGeom>
            <a:noFill/>
            <a:ln w="9525">
              <a:noFill/>
            </a:ln>
          </p:spPr>
        </p:pic>
        <p:sp>
          <p:nvSpPr>
            <p:cNvPr id="17" name="文本框 16"/>
            <p:cNvSpPr txBox="1"/>
            <p:nvPr/>
          </p:nvSpPr>
          <p:spPr>
            <a:xfrm>
              <a:off x="3537" y="6994"/>
              <a:ext cx="2671" cy="580"/>
            </a:xfrm>
            <a:prstGeom prst="rect">
              <a:avLst/>
            </a:prstGeom>
            <a:noFill/>
          </p:spPr>
          <p:txBody>
            <a:bodyPr wrap="square" rtlCol="0" anchor="t" anchorCtr="0">
              <a:spAutoFit/>
            </a:bodyPr>
            <a:p>
              <a:r>
                <a:rPr lang="zh-CN" altLang="en-US" b="1"/>
                <a:t>浏览网页</a:t>
              </a:r>
              <a:endParaRPr lang="zh-CN" altLang="en-US" b="1"/>
            </a:p>
          </p:txBody>
        </p:sp>
        <p:sp>
          <p:nvSpPr>
            <p:cNvPr id="18" name="文本框 17"/>
            <p:cNvSpPr txBox="1"/>
            <p:nvPr/>
          </p:nvSpPr>
          <p:spPr>
            <a:xfrm>
              <a:off x="7864" y="7006"/>
              <a:ext cx="2671" cy="580"/>
            </a:xfrm>
            <a:prstGeom prst="rect">
              <a:avLst/>
            </a:prstGeom>
            <a:noFill/>
          </p:spPr>
          <p:txBody>
            <a:bodyPr wrap="square" rtlCol="0" anchor="t" anchorCtr="0">
              <a:spAutoFit/>
            </a:bodyPr>
            <a:p>
              <a:r>
                <a:rPr lang="zh-CN" altLang="en-US" b="1"/>
                <a:t>收发</a:t>
              </a:r>
              <a:r>
                <a:rPr lang="zh-CN" altLang="en-US" b="1"/>
                <a:t>邮件</a:t>
              </a:r>
              <a:endParaRPr lang="zh-CN" altLang="en-US" b="1"/>
            </a:p>
          </p:txBody>
        </p:sp>
        <p:sp>
          <p:nvSpPr>
            <p:cNvPr id="19" name="文本框 18"/>
            <p:cNvSpPr txBox="1"/>
            <p:nvPr/>
          </p:nvSpPr>
          <p:spPr>
            <a:xfrm>
              <a:off x="12191" y="7031"/>
              <a:ext cx="2671" cy="580"/>
            </a:xfrm>
            <a:prstGeom prst="rect">
              <a:avLst/>
            </a:prstGeom>
            <a:noFill/>
          </p:spPr>
          <p:txBody>
            <a:bodyPr wrap="square" rtlCol="0" anchor="t" anchorCtr="0">
              <a:spAutoFit/>
            </a:bodyPr>
            <a:p>
              <a:r>
                <a:rPr lang="zh-CN" altLang="en-US" b="1"/>
                <a:t>视频</a:t>
              </a:r>
              <a:r>
                <a:rPr lang="zh-CN" altLang="en-US" b="1"/>
                <a:t>聊天</a:t>
              </a:r>
              <a:endParaRPr lang="zh-CN" altLang="en-US" b="1"/>
            </a:p>
          </p:txBody>
        </p:sp>
      </p:grpSp>
      <p:sp>
        <p:nvSpPr>
          <p:cNvPr id="20" name="文本框 19"/>
          <p:cNvSpPr txBox="1"/>
          <p:nvPr/>
        </p:nvSpPr>
        <p:spPr>
          <a:xfrm>
            <a:off x="1148715" y="5002530"/>
            <a:ext cx="9481820" cy="1198880"/>
          </a:xfrm>
          <a:prstGeom prst="rect">
            <a:avLst/>
          </a:prstGeom>
          <a:noFill/>
        </p:spPr>
        <p:txBody>
          <a:bodyPr wrap="square" rtlCol="0">
            <a:spAutoFit/>
          </a:bodyPr>
          <a:p>
            <a:pPr marL="285750" indent="-285750">
              <a:buFont typeface="Wingdings" panose="05000000000000000000" charset="0"/>
              <a:buChar char="l"/>
            </a:pPr>
            <a:r>
              <a:rPr lang="zh-CN" altLang="en-US" sz="2400" b="1"/>
              <a:t>由于并发会引起很多问题，</a:t>
            </a:r>
            <a:r>
              <a:rPr lang="zh-CN" altLang="en-US" sz="2400" b="1">
                <a:solidFill>
                  <a:srgbClr val="00B050"/>
                </a:solidFill>
              </a:rPr>
              <a:t>操作系统需要做什么？</a:t>
            </a:r>
            <a:endParaRPr lang="zh-CN" altLang="en-US" sz="2400" b="1"/>
          </a:p>
          <a:p>
            <a:pPr marL="285750" indent="-285750">
              <a:buFont typeface="Wingdings" panose="05000000000000000000" charset="0"/>
              <a:buChar char="l"/>
            </a:pPr>
            <a:endParaRPr lang="zh-CN" altLang="en-US" sz="2400" b="1"/>
          </a:p>
          <a:p>
            <a:pPr indent="0">
              <a:buFont typeface="Wingdings" panose="05000000000000000000" charset="0"/>
              <a:buNone/>
            </a:pPr>
            <a:r>
              <a:rPr lang="zh-CN" altLang="en-US" sz="2400" b="1"/>
              <a:t>①</a:t>
            </a:r>
            <a:r>
              <a:rPr lang="en-US" altLang="zh-CN" sz="2400" b="1"/>
              <a:t> </a:t>
            </a:r>
            <a:r>
              <a:rPr lang="zh-CN" altLang="en-US" sz="2400" b="1"/>
              <a:t>切换</a:t>
            </a:r>
            <a:r>
              <a:rPr lang="en-US" altLang="zh-CN" sz="2400" b="1"/>
              <a:t>      </a:t>
            </a:r>
            <a:r>
              <a:rPr lang="zh-CN" altLang="en-US" sz="2400" b="1"/>
              <a:t>②保护</a:t>
            </a:r>
            <a:r>
              <a:rPr lang="en-US" altLang="zh-CN" sz="2400" b="1"/>
              <a:t>      </a:t>
            </a:r>
            <a:r>
              <a:rPr lang="zh-CN" altLang="en-US" sz="2400" b="1"/>
              <a:t>③同步</a:t>
            </a:r>
            <a:r>
              <a:rPr lang="en-US" altLang="zh-CN" sz="2400" b="1"/>
              <a:t>     </a:t>
            </a:r>
            <a:r>
              <a:rPr lang="zh-CN" altLang="en-US" sz="2400" b="1"/>
              <a:t>④</a:t>
            </a:r>
            <a:r>
              <a:rPr lang="en-US" altLang="zh-CN" sz="2400" b="1"/>
              <a:t>...... </a:t>
            </a:r>
            <a:endParaRPr lang="en-US" altLang="zh-CN" sz="2400" b="1"/>
          </a:p>
        </p:txBody>
      </p:sp>
      <p:pic>
        <p:nvPicPr>
          <p:cNvPr id="3" name="图片 2" descr="同步的动图"/>
          <p:cNvPicPr>
            <a:picLocks noChangeAspect="1"/>
          </p:cNvPicPr>
          <p:nvPr/>
        </p:nvPicPr>
        <p:blipFill>
          <a:blip r:embed="rId4"/>
          <a:stretch>
            <a:fillRect/>
          </a:stretch>
        </p:blipFill>
        <p:spPr>
          <a:xfrm>
            <a:off x="8507095" y="5006975"/>
            <a:ext cx="3117215" cy="164973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858456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r>
              <a:rPr lang="en-US" altLang="zh-CN" sz="4400">
                <a:latin typeface="华光魏体_CNKI" panose="02000500000000000000" charset="-122"/>
                <a:ea typeface="华光魏体_CNKI" panose="02000500000000000000" charset="-122"/>
              </a:rPr>
              <a:t>--</a:t>
            </a:r>
            <a:r>
              <a:rPr lang="zh-CN" altLang="en-US" sz="4400">
                <a:solidFill>
                  <a:srgbClr val="C00000"/>
                </a:solidFill>
                <a:latin typeface="黑体" panose="02010609060101010101" charset="-122"/>
                <a:ea typeface="黑体" panose="02010609060101010101" charset="-122"/>
              </a:rPr>
              <a:t>并发</a:t>
            </a:r>
            <a:endParaRPr lang="zh-CN" altLang="en-US" sz="4400">
              <a:solidFill>
                <a:srgbClr val="C00000"/>
              </a:solidFill>
              <a:latin typeface="黑体" panose="02010609060101010101" charset="-122"/>
              <a:ea typeface="黑体" panose="02010609060101010101" charset="-122"/>
            </a:endParaRPr>
          </a:p>
        </p:txBody>
      </p:sp>
      <p:sp>
        <p:nvSpPr>
          <p:cNvPr id="10" name="文本框 9"/>
          <p:cNvSpPr txBox="1"/>
          <p:nvPr/>
        </p:nvSpPr>
        <p:spPr>
          <a:xfrm>
            <a:off x="1414145" y="2691765"/>
            <a:ext cx="10598785" cy="1476375"/>
          </a:xfrm>
          <a:prstGeom prst="rect">
            <a:avLst/>
          </a:prstGeom>
          <a:noFill/>
        </p:spPr>
        <p:txBody>
          <a:bodyPr wrap="square" rtlCol="0">
            <a:spAutoFit/>
          </a:bodyPr>
          <a:p>
            <a:pPr indent="0">
              <a:lnSpc>
                <a:spcPct val="150000"/>
              </a:lnSpc>
              <a:buFont typeface="Wingdings" panose="05000000000000000000" charset="0"/>
              <a:buNone/>
            </a:pPr>
            <a:r>
              <a:rPr lang="zh-CN" altLang="en-US" sz="2000"/>
              <a:t>在</a:t>
            </a:r>
            <a:r>
              <a:rPr lang="zh-CN" altLang="en-US" sz="2000" b="1">
                <a:solidFill>
                  <a:srgbClr val="C00000"/>
                </a:solidFill>
              </a:rPr>
              <a:t>单</a:t>
            </a:r>
            <a:r>
              <a:rPr lang="en-US" altLang="zh-CN" sz="2000" b="1">
                <a:solidFill>
                  <a:srgbClr val="C00000"/>
                </a:solidFill>
              </a:rPr>
              <a:t>CPU</a:t>
            </a:r>
            <a:r>
              <a:rPr lang="zh-CN" altLang="en-US" sz="2000"/>
              <a:t>系统中，同时存在多个程序运行：</a:t>
            </a:r>
            <a:endParaRPr lang="zh-CN" altLang="en-US" sz="2000"/>
          </a:p>
          <a:p>
            <a:pPr marL="342900" indent="-342900">
              <a:lnSpc>
                <a:spcPct val="150000"/>
              </a:lnSpc>
              <a:buFont typeface="Wingdings" panose="05000000000000000000" charset="0"/>
              <a:buChar char="Ø"/>
            </a:pPr>
            <a:r>
              <a:rPr lang="zh-CN" altLang="en-US" sz="2000"/>
              <a:t>宏观上：这些程序同时在执行；</a:t>
            </a:r>
            <a:endParaRPr lang="zh-CN" altLang="en-US" sz="2000"/>
          </a:p>
          <a:p>
            <a:pPr marL="342900" indent="-342900">
              <a:lnSpc>
                <a:spcPct val="150000"/>
              </a:lnSpc>
              <a:buFont typeface="Wingdings" panose="05000000000000000000" charset="0"/>
              <a:buChar char="Ø"/>
            </a:pPr>
            <a:r>
              <a:rPr lang="zh-CN" altLang="en-US" sz="2000"/>
              <a:t>微观上：</a:t>
            </a:r>
            <a:r>
              <a:rPr lang="zh-CN" altLang="en-US" sz="2000" b="1">
                <a:solidFill>
                  <a:srgbClr val="C00000"/>
                </a:solidFill>
              </a:rPr>
              <a:t>任何时刻只有一个程序真正在执行</a:t>
            </a:r>
            <a:r>
              <a:rPr lang="zh-CN" altLang="en-US" sz="2000"/>
              <a:t>，即这些程序在</a:t>
            </a:r>
            <a:r>
              <a:rPr lang="en-US" altLang="zh-CN" sz="2000"/>
              <a:t>CPU</a:t>
            </a:r>
            <a:r>
              <a:rPr lang="zh-CN" altLang="en-US" sz="2000"/>
              <a:t>上是</a:t>
            </a:r>
            <a:r>
              <a:rPr lang="zh-CN" altLang="en-US" sz="2000" b="1">
                <a:solidFill>
                  <a:srgbClr val="C00000"/>
                </a:solidFill>
              </a:rPr>
              <a:t>轮流执行</a:t>
            </a:r>
            <a:r>
              <a:rPr lang="zh-CN" altLang="en-US" sz="2000"/>
              <a:t>的</a:t>
            </a:r>
            <a:endParaRPr lang="zh-CN" altLang="en-US" sz="2000"/>
          </a:p>
        </p:txBody>
      </p:sp>
      <p:sp>
        <p:nvSpPr>
          <p:cNvPr id="11" name="文本框 10"/>
          <p:cNvSpPr txBox="1"/>
          <p:nvPr/>
        </p:nvSpPr>
        <p:spPr>
          <a:xfrm>
            <a:off x="1681480" y="6348095"/>
            <a:ext cx="882904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并行（</a:t>
            </a:r>
            <a:r>
              <a:rPr lang="en-US" altLang="zh-CN" sz="2000" b="1">
                <a:latin typeface="微软雅黑" panose="020B0503020204020204" charset="-122"/>
                <a:ea typeface="微软雅黑" panose="020B0503020204020204" charset="-122"/>
                <a:cs typeface="微软雅黑" panose="020B0503020204020204" charset="-122"/>
              </a:rPr>
              <a:t>parallel</a:t>
            </a:r>
            <a:r>
              <a:rPr lang="zh-CN" altLang="en-US" sz="2000" b="1">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：多指不同程序</a:t>
            </a:r>
            <a:r>
              <a:rPr lang="zh-CN" altLang="en-US" sz="2000" b="1">
                <a:solidFill>
                  <a:srgbClr val="C00000"/>
                </a:solidFill>
                <a:latin typeface="微软雅黑" panose="020B0503020204020204" charset="-122"/>
                <a:ea typeface="微软雅黑" panose="020B0503020204020204" charset="-122"/>
                <a:cs typeface="微软雅黑" panose="020B0503020204020204" charset="-122"/>
              </a:rPr>
              <a:t>同时</a:t>
            </a:r>
            <a:r>
              <a:rPr lang="zh-CN" altLang="en-US" sz="2000">
                <a:latin typeface="微软雅黑" panose="020B0503020204020204" charset="-122"/>
                <a:ea typeface="微软雅黑" panose="020B0503020204020204" charset="-122"/>
                <a:cs typeface="微软雅黑" panose="020B0503020204020204" charset="-122"/>
              </a:rPr>
              <a:t>在多个硬件部件上执行</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1085850" y="2165350"/>
            <a:ext cx="9481820" cy="460375"/>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C00000"/>
                </a:solidFill>
              </a:rPr>
              <a:t>问题：并发到底是什么？</a:t>
            </a:r>
            <a:r>
              <a:rPr lang="en-US" altLang="zh-CN" sz="2400" b="1"/>
              <a:t> </a:t>
            </a:r>
            <a:endParaRPr lang="en-US" altLang="zh-CN" sz="2400" b="1"/>
          </a:p>
        </p:txBody>
      </p:sp>
      <p:sp>
        <p:nvSpPr>
          <p:cNvPr id="21" name="文本框 20"/>
          <p:cNvSpPr txBox="1"/>
          <p:nvPr/>
        </p:nvSpPr>
        <p:spPr>
          <a:xfrm>
            <a:off x="1188720" y="4483100"/>
            <a:ext cx="9481820" cy="829945"/>
          </a:xfrm>
          <a:prstGeom prst="rect">
            <a:avLst/>
          </a:prstGeom>
          <a:noFill/>
        </p:spPr>
        <p:txBody>
          <a:bodyPr wrap="square" rtlCol="0">
            <a:spAutoFit/>
          </a:bodyPr>
          <a:p>
            <a:pPr marL="285750" indent="-285750">
              <a:buFont typeface="Wingdings" panose="05000000000000000000" charset="0"/>
              <a:buChar char="l"/>
            </a:pPr>
            <a:r>
              <a:rPr lang="zh-CN" altLang="en-US" sz="2400" b="1"/>
              <a:t>又一个</a:t>
            </a:r>
            <a:r>
              <a:rPr lang="zh-CN" altLang="en-US" sz="2400" b="1"/>
              <a:t>问题：并发和并行一样</a:t>
            </a:r>
            <a:r>
              <a:rPr lang="zh-CN" altLang="en-US" sz="2400" b="1"/>
              <a:t>吗？</a:t>
            </a:r>
            <a:endParaRPr lang="zh-CN" altLang="en-US" sz="2400" b="1"/>
          </a:p>
          <a:p>
            <a:pPr indent="0">
              <a:buFont typeface="Wingdings" panose="05000000000000000000" charset="0"/>
              <a:buNone/>
            </a:pPr>
            <a:r>
              <a:rPr lang="en-US" altLang="zh-CN" sz="2400" b="1"/>
              <a:t> </a:t>
            </a:r>
            <a:endParaRPr lang="en-US" altLang="zh-CN" sz="2400" b="1"/>
          </a:p>
        </p:txBody>
      </p:sp>
      <p:pic>
        <p:nvPicPr>
          <p:cNvPr id="22" name="图片 21"/>
          <p:cNvPicPr/>
          <p:nvPr/>
        </p:nvPicPr>
        <p:blipFill>
          <a:blip r:embed="rId1"/>
          <a:srcRect r="905" b="19175"/>
          <a:stretch>
            <a:fillRect/>
          </a:stretch>
        </p:blipFill>
        <p:spPr>
          <a:xfrm>
            <a:off x="6568440" y="4483100"/>
            <a:ext cx="4239895" cy="1319530"/>
          </a:xfrm>
          <a:prstGeom prst="rect">
            <a:avLst/>
          </a:prstGeom>
          <a:noFill/>
          <a:ln w="9525">
            <a:noFill/>
          </a:ln>
        </p:spPr>
      </p:pic>
      <p:sp>
        <p:nvSpPr>
          <p:cNvPr id="23" name="文本框 22"/>
          <p:cNvSpPr txBox="1"/>
          <p:nvPr/>
        </p:nvSpPr>
        <p:spPr>
          <a:xfrm>
            <a:off x="1748790" y="5224780"/>
            <a:ext cx="3776980" cy="460375"/>
          </a:xfrm>
          <a:prstGeom prst="rect">
            <a:avLst/>
          </a:prstGeom>
          <a:noFill/>
        </p:spPr>
        <p:txBody>
          <a:bodyPr wrap="square" rtlCol="0">
            <a:spAutoFit/>
          </a:bodyPr>
          <a:p>
            <a:r>
              <a:rPr lang="zh-CN" altLang="en-US" sz="2400" b="1">
                <a:solidFill>
                  <a:srgbClr val="C00000"/>
                </a:solidFill>
              </a:rPr>
              <a:t>不一样</a:t>
            </a:r>
            <a:endParaRPr lang="zh-CN" altLang="en-US" sz="2400" b="1">
              <a:solidFill>
                <a:srgbClr val="C0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11"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858456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r>
              <a:rPr lang="en-US" altLang="zh-CN" sz="4400">
                <a:latin typeface="华光魏体_CNKI" panose="02000500000000000000" charset="-122"/>
                <a:ea typeface="华光魏体_CNKI" panose="02000500000000000000" charset="-122"/>
              </a:rPr>
              <a:t>--</a:t>
            </a:r>
            <a:r>
              <a:rPr lang="zh-CN" altLang="en-US" sz="4400">
                <a:solidFill>
                  <a:srgbClr val="C00000"/>
                </a:solidFill>
                <a:latin typeface="黑体" panose="02010609060101010101" charset="-122"/>
                <a:ea typeface="黑体" panose="02010609060101010101" charset="-122"/>
              </a:rPr>
              <a:t>共享</a:t>
            </a:r>
            <a:endParaRPr lang="zh-CN" altLang="en-US" sz="4400">
              <a:solidFill>
                <a:srgbClr val="C00000"/>
              </a:solidFill>
              <a:latin typeface="黑体" panose="02010609060101010101" charset="-122"/>
              <a:ea typeface="黑体" panose="02010609060101010101" charset="-122"/>
            </a:endParaRPr>
          </a:p>
        </p:txBody>
      </p:sp>
      <p:sp>
        <p:nvSpPr>
          <p:cNvPr id="3" name="文本框 2"/>
          <p:cNvSpPr txBox="1"/>
          <p:nvPr/>
        </p:nvSpPr>
        <p:spPr>
          <a:xfrm>
            <a:off x="1264285" y="5515610"/>
            <a:ext cx="10159365" cy="1014730"/>
          </a:xfrm>
          <a:prstGeom prst="rect">
            <a:avLst/>
          </a:prstGeom>
          <a:noFill/>
        </p:spPr>
        <p:txBody>
          <a:bodyPr wrap="square" rtlCol="0">
            <a:spAutoFit/>
          </a:bodyPr>
          <a:p>
            <a:pPr marL="342900" indent="-342900">
              <a:lnSpc>
                <a:spcPct val="150000"/>
              </a:lnSpc>
              <a:buFont typeface="Wingdings" panose="05000000000000000000" charset="0"/>
              <a:buChar char="Ø"/>
            </a:pPr>
            <a:r>
              <a:rPr lang="zh-CN" altLang="en-US" sz="2000"/>
              <a:t>操作系统要对</a:t>
            </a:r>
            <a:r>
              <a:rPr lang="zh-CN" altLang="en-US" sz="2000" b="1">
                <a:sym typeface="+mn-ea"/>
              </a:rPr>
              <a:t>互斥和非互斥</a:t>
            </a:r>
            <a:r>
              <a:rPr lang="zh-CN" altLang="en-US" sz="2000"/>
              <a:t>系统资源进行合理分配和使用？</a:t>
            </a:r>
            <a:endParaRPr lang="zh-CN" altLang="en-US" sz="2000"/>
          </a:p>
          <a:p>
            <a:pPr marL="342900" indent="-342900">
              <a:lnSpc>
                <a:spcPct val="150000"/>
              </a:lnSpc>
              <a:buFont typeface="Wingdings" panose="05000000000000000000" charset="0"/>
              <a:buChar char="Ø"/>
            </a:pPr>
            <a:r>
              <a:rPr lang="zh-CN" altLang="en-US" sz="2000"/>
              <a:t>资源在一个时间段内交替被多个进程所用，</a:t>
            </a:r>
            <a:r>
              <a:rPr lang="zh-CN" altLang="en-US" sz="2000" b="1"/>
              <a:t>如何保护共享资源</a:t>
            </a:r>
            <a:r>
              <a:rPr lang="zh-CN" altLang="en-US" sz="2000"/>
              <a:t>？</a:t>
            </a:r>
            <a:endParaRPr lang="zh-CN" altLang="en-US" sz="2000"/>
          </a:p>
        </p:txBody>
      </p:sp>
      <p:sp>
        <p:nvSpPr>
          <p:cNvPr id="10" name="文本框 9"/>
          <p:cNvSpPr txBox="1"/>
          <p:nvPr/>
        </p:nvSpPr>
        <p:spPr>
          <a:xfrm>
            <a:off x="2475230" y="4100830"/>
            <a:ext cx="4125595" cy="922020"/>
          </a:xfrm>
          <a:prstGeom prst="rect">
            <a:avLst/>
          </a:prstGeom>
          <a:noFill/>
        </p:spPr>
        <p:txBody>
          <a:bodyPr wrap="square" rtlCol="0">
            <a:spAutoFit/>
          </a:bodyPr>
          <a:p>
            <a:r>
              <a:rPr lang="zh-CN" altLang="en-US" b="1"/>
              <a:t>互斥共享：打印机</a:t>
            </a:r>
            <a:endParaRPr lang="zh-CN" altLang="en-US" b="1"/>
          </a:p>
          <a:p>
            <a:endParaRPr lang="zh-CN" altLang="en-US"/>
          </a:p>
          <a:p>
            <a:endParaRPr lang="zh-CN" altLang="en-US"/>
          </a:p>
        </p:txBody>
      </p:sp>
      <p:sp>
        <p:nvSpPr>
          <p:cNvPr id="18" name="文本框 17"/>
          <p:cNvSpPr txBox="1"/>
          <p:nvPr/>
        </p:nvSpPr>
        <p:spPr>
          <a:xfrm>
            <a:off x="1085850" y="2165350"/>
            <a:ext cx="9914890" cy="1198880"/>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C00000"/>
                </a:solidFill>
                <a:sym typeface="+mn-ea"/>
              </a:rPr>
              <a:t>共享（</a:t>
            </a:r>
            <a:r>
              <a:rPr lang="en-US" altLang="zh-CN" sz="2400" b="1">
                <a:solidFill>
                  <a:srgbClr val="C00000"/>
                </a:solidFill>
                <a:sym typeface="+mn-ea"/>
              </a:rPr>
              <a:t>Sharing</a:t>
            </a:r>
            <a:r>
              <a:rPr lang="zh-CN" altLang="en-US" sz="2400" b="1">
                <a:solidFill>
                  <a:srgbClr val="C00000"/>
                </a:solidFill>
                <a:sym typeface="+mn-ea"/>
              </a:rPr>
              <a:t>）</a:t>
            </a:r>
            <a:r>
              <a:rPr lang="en-US" altLang="zh-CN" sz="2400">
                <a:sym typeface="+mn-ea"/>
              </a:rPr>
              <a:t> </a:t>
            </a:r>
            <a:r>
              <a:rPr lang="zh-CN" altLang="en-US" sz="2400">
                <a:sym typeface="+mn-ea"/>
              </a:rPr>
              <a:t>：操作系统与多个用户的程序共同使用计算机中的</a:t>
            </a:r>
            <a:r>
              <a:rPr lang="en-US" altLang="zh-CN" sz="2400">
                <a:sym typeface="+mn-ea"/>
              </a:rPr>
              <a:t>  </a:t>
            </a:r>
            <a:endParaRPr lang="en-US" altLang="zh-CN" sz="2400">
              <a:sym typeface="+mn-ea"/>
            </a:endParaRPr>
          </a:p>
          <a:p>
            <a:pPr indent="0">
              <a:buFont typeface="Wingdings" panose="05000000000000000000" charset="0"/>
              <a:buNone/>
            </a:pPr>
            <a:r>
              <a:rPr lang="en-US" altLang="zh-CN" sz="2400">
                <a:sym typeface="+mn-ea"/>
              </a:rPr>
              <a:t>                                    </a:t>
            </a:r>
            <a:r>
              <a:rPr lang="zh-CN" altLang="en-US" sz="2400">
                <a:sym typeface="+mn-ea"/>
              </a:rPr>
              <a:t>资源（</a:t>
            </a:r>
            <a:r>
              <a:rPr lang="zh-CN" altLang="en-US" sz="2400" b="1">
                <a:solidFill>
                  <a:srgbClr val="C00000"/>
                </a:solidFill>
                <a:sym typeface="+mn-ea"/>
              </a:rPr>
              <a:t>共享有限的系统资源</a:t>
            </a:r>
            <a:r>
              <a:rPr lang="zh-CN" altLang="en-US" sz="2400">
                <a:sym typeface="+mn-ea"/>
              </a:rPr>
              <a:t>）</a:t>
            </a:r>
            <a:endParaRPr lang="zh-CN" altLang="en-US" sz="2400"/>
          </a:p>
          <a:p>
            <a:pPr indent="0">
              <a:buFont typeface="Wingdings" panose="05000000000000000000" charset="0"/>
              <a:buNone/>
            </a:pPr>
            <a:r>
              <a:rPr lang="en-US" altLang="zh-CN" sz="2400" b="1"/>
              <a:t> </a:t>
            </a:r>
            <a:endParaRPr lang="en-US" altLang="zh-CN" sz="2400" b="1"/>
          </a:p>
        </p:txBody>
      </p:sp>
      <p:sp>
        <p:nvSpPr>
          <p:cNvPr id="19" name="文本框 18"/>
          <p:cNvSpPr txBox="1"/>
          <p:nvPr/>
        </p:nvSpPr>
        <p:spPr>
          <a:xfrm>
            <a:off x="1155065" y="4935220"/>
            <a:ext cx="9914890" cy="460375"/>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00B050"/>
                </a:solidFill>
                <a:sym typeface="+mn-ea"/>
              </a:rPr>
              <a:t>共享给操作系统带来了哪些要求？</a:t>
            </a:r>
            <a:r>
              <a:rPr lang="en-US" altLang="zh-CN" sz="2400" b="1">
                <a:solidFill>
                  <a:srgbClr val="00B050"/>
                </a:solidFill>
                <a:sym typeface="+mn-ea"/>
              </a:rPr>
              <a:t>     </a:t>
            </a:r>
            <a:r>
              <a:rPr lang="en-US" altLang="zh-CN" sz="2400" b="1">
                <a:solidFill>
                  <a:srgbClr val="00B050"/>
                </a:solidFill>
              </a:rPr>
              <a:t> </a:t>
            </a:r>
            <a:endParaRPr lang="en-US" altLang="zh-CN" sz="2400" b="1">
              <a:solidFill>
                <a:srgbClr val="00B050"/>
              </a:solidFill>
            </a:endParaRPr>
          </a:p>
        </p:txBody>
      </p:sp>
      <p:sp>
        <p:nvSpPr>
          <p:cNvPr id="20" name="文本框 19"/>
          <p:cNvSpPr txBox="1"/>
          <p:nvPr/>
        </p:nvSpPr>
        <p:spPr>
          <a:xfrm>
            <a:off x="7077710" y="4100830"/>
            <a:ext cx="3446780" cy="368300"/>
          </a:xfrm>
          <a:prstGeom prst="rect">
            <a:avLst/>
          </a:prstGeom>
          <a:noFill/>
        </p:spPr>
        <p:txBody>
          <a:bodyPr wrap="none" rtlCol="0" anchor="t">
            <a:spAutoFit/>
          </a:bodyPr>
          <a:p>
            <a:r>
              <a:rPr lang="zh-CN" altLang="en-US" b="1">
                <a:sym typeface="+mn-ea"/>
              </a:rPr>
              <a:t>同时共享：可重入代码</a:t>
            </a:r>
            <a:r>
              <a:rPr lang="en-US" altLang="zh-CN" b="1">
                <a:sym typeface="+mn-ea"/>
              </a:rPr>
              <a:t> </a:t>
            </a:r>
            <a:r>
              <a:rPr lang="zh-CN" altLang="en-US" b="1">
                <a:sym typeface="+mn-ea"/>
              </a:rPr>
              <a:t>磁盘文件</a:t>
            </a:r>
            <a:endParaRPr lang="zh-CN" altLang="en-US" b="1"/>
          </a:p>
        </p:txBody>
      </p:sp>
      <p:pic>
        <p:nvPicPr>
          <p:cNvPr id="104" name="图片 103"/>
          <p:cNvPicPr/>
          <p:nvPr/>
        </p:nvPicPr>
        <p:blipFill>
          <a:blip r:embed="rId1"/>
          <a:srcRect l="5944" t="3370" r="5370" b="8176"/>
          <a:stretch>
            <a:fillRect/>
          </a:stretch>
        </p:blipFill>
        <p:spPr>
          <a:xfrm>
            <a:off x="2647315" y="2847340"/>
            <a:ext cx="1299845" cy="1108710"/>
          </a:xfrm>
          <a:prstGeom prst="rect">
            <a:avLst/>
          </a:prstGeom>
          <a:noFill/>
          <a:ln w="9525">
            <a:noFill/>
          </a:ln>
        </p:spPr>
      </p:pic>
      <p:pic>
        <p:nvPicPr>
          <p:cNvPr id="105" name="图片 104"/>
          <p:cNvPicPr/>
          <p:nvPr/>
        </p:nvPicPr>
        <p:blipFill>
          <a:blip r:embed="rId2"/>
          <a:stretch>
            <a:fillRect/>
          </a:stretch>
        </p:blipFill>
        <p:spPr>
          <a:xfrm>
            <a:off x="8185785" y="2926080"/>
            <a:ext cx="1703070" cy="1005840"/>
          </a:xfrm>
          <a:prstGeom prst="rect">
            <a:avLst/>
          </a:prstGeom>
          <a:noFill/>
          <a:ln w="9525">
            <a:noFill/>
          </a:ln>
        </p:spPr>
      </p:pic>
      <p:sp>
        <p:nvSpPr>
          <p:cNvPr id="23" name="文本框 22"/>
          <p:cNvSpPr txBox="1"/>
          <p:nvPr/>
        </p:nvSpPr>
        <p:spPr>
          <a:xfrm>
            <a:off x="1155065" y="4431030"/>
            <a:ext cx="5059680" cy="337185"/>
          </a:xfrm>
          <a:prstGeom prst="rect">
            <a:avLst/>
          </a:prstGeom>
          <a:noFill/>
        </p:spPr>
        <p:txBody>
          <a:bodyPr wrap="none" rtlCol="0" anchor="t">
            <a:spAutoFit/>
          </a:bodyPr>
          <a:p>
            <a:r>
              <a:rPr lang="zh-CN" altLang="en-US" sz="1600">
                <a:sym typeface="+mn-ea"/>
              </a:rPr>
              <a:t>打印机给一个进程用，就不能同时再给另外一个进程用</a:t>
            </a:r>
            <a:endParaRPr lang="zh-CN" altLang="en-US" sz="1600"/>
          </a:p>
        </p:txBody>
      </p:sp>
      <p:sp>
        <p:nvSpPr>
          <p:cNvPr id="25" name="文本框 24"/>
          <p:cNvSpPr txBox="1"/>
          <p:nvPr/>
        </p:nvSpPr>
        <p:spPr>
          <a:xfrm>
            <a:off x="6814820" y="4431030"/>
            <a:ext cx="4043680" cy="337185"/>
          </a:xfrm>
          <a:prstGeom prst="rect">
            <a:avLst/>
          </a:prstGeom>
          <a:noFill/>
        </p:spPr>
        <p:txBody>
          <a:bodyPr wrap="none" rtlCol="0" anchor="t">
            <a:spAutoFit/>
          </a:bodyPr>
          <a:p>
            <a:r>
              <a:rPr lang="zh-CN" altLang="en-US" sz="1600">
                <a:sym typeface="+mn-ea"/>
              </a:rPr>
              <a:t>磁盘上的</a:t>
            </a:r>
            <a:r>
              <a:rPr lang="zh-CN" altLang="en-US" sz="1600">
                <a:sym typeface="+mn-ea"/>
              </a:rPr>
              <a:t>一个文件，可供多个进程共享使用</a:t>
            </a:r>
            <a:endParaRPr lang="zh-CN" altLang="en-US" sz="1600">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0" grpId="0"/>
      <p:bldP spid="23" grpId="0"/>
      <p:bldP spid="20"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858456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r>
              <a:rPr lang="en-US" altLang="zh-CN" sz="4400">
                <a:latin typeface="华光魏体_CNKI" panose="02000500000000000000" charset="-122"/>
                <a:ea typeface="华光魏体_CNKI" panose="02000500000000000000" charset="-122"/>
              </a:rPr>
              <a:t>--</a:t>
            </a:r>
            <a:r>
              <a:rPr lang="zh-CN" altLang="en-US" sz="4400">
                <a:solidFill>
                  <a:srgbClr val="C00000"/>
                </a:solidFill>
                <a:latin typeface="黑体" panose="02010609060101010101" charset="-122"/>
                <a:ea typeface="黑体" panose="02010609060101010101" charset="-122"/>
              </a:rPr>
              <a:t>虚拟</a:t>
            </a:r>
            <a:endParaRPr lang="zh-CN" altLang="en-US" sz="4400">
              <a:solidFill>
                <a:srgbClr val="C00000"/>
              </a:solidFill>
              <a:latin typeface="黑体" panose="02010609060101010101" charset="-122"/>
              <a:ea typeface="黑体" panose="02010609060101010101" charset="-122"/>
            </a:endParaRPr>
          </a:p>
        </p:txBody>
      </p:sp>
      <p:sp>
        <p:nvSpPr>
          <p:cNvPr id="3" name="文本框 2"/>
          <p:cNvSpPr txBox="1"/>
          <p:nvPr/>
        </p:nvSpPr>
        <p:spPr>
          <a:xfrm>
            <a:off x="1107440" y="3176270"/>
            <a:ext cx="9181465" cy="460375"/>
          </a:xfrm>
          <a:prstGeom prst="rect">
            <a:avLst/>
          </a:prstGeom>
          <a:noFill/>
        </p:spPr>
        <p:txBody>
          <a:bodyPr wrap="square" rtlCol="0">
            <a:spAutoFit/>
          </a:bodyPr>
          <a:p>
            <a:pPr marL="342900" indent="-342900">
              <a:buFont typeface="Wingdings" panose="05000000000000000000" charset="0"/>
              <a:buChar char="l"/>
            </a:pPr>
            <a:r>
              <a:rPr lang="zh-CN" altLang="en-US" sz="2400">
                <a:latin typeface="+mj-ea"/>
                <a:ea typeface="+mj-ea"/>
                <a:cs typeface="+mj-ea"/>
              </a:rPr>
              <a:t>虚拟是操作系统管理系统资源的重要手段</a:t>
            </a:r>
            <a:r>
              <a:rPr lang="en-US" altLang="zh-CN" sz="2400">
                <a:latin typeface="+mj-ea"/>
                <a:ea typeface="+mj-ea"/>
                <a:cs typeface="+mj-ea"/>
              </a:rPr>
              <a:t> </a:t>
            </a:r>
            <a:r>
              <a:rPr lang="zh-CN" altLang="en-US" sz="2400">
                <a:latin typeface="+mj-ea"/>
                <a:ea typeface="+mj-ea"/>
                <a:cs typeface="+mj-ea"/>
              </a:rPr>
              <a:t>可以提高资源利用率</a:t>
            </a:r>
            <a:endParaRPr lang="zh-CN" altLang="en-US" sz="2400">
              <a:latin typeface="+mj-ea"/>
              <a:ea typeface="+mj-ea"/>
              <a:cs typeface="+mj-ea"/>
            </a:endParaRPr>
          </a:p>
        </p:txBody>
      </p:sp>
      <p:sp>
        <p:nvSpPr>
          <p:cNvPr id="10" name="文本框 9"/>
          <p:cNvSpPr txBox="1"/>
          <p:nvPr/>
        </p:nvSpPr>
        <p:spPr>
          <a:xfrm>
            <a:off x="1676400" y="4715510"/>
            <a:ext cx="9119235" cy="1753235"/>
          </a:xfrm>
          <a:prstGeom prst="rect">
            <a:avLst/>
          </a:prstGeom>
          <a:noFill/>
        </p:spPr>
        <p:txBody>
          <a:bodyPr wrap="square" rtlCol="0">
            <a:spAutoFit/>
          </a:bodyPr>
          <a:p>
            <a:pPr marL="342900" indent="-342900">
              <a:lnSpc>
                <a:spcPct val="150000"/>
              </a:lnSpc>
              <a:buFont typeface="Wingdings" panose="05000000000000000000" charset="0"/>
              <a:buChar char="ü"/>
            </a:pPr>
            <a:r>
              <a:rPr lang="en-US" altLang="zh-CN" sz="2400"/>
              <a:t>CPU---</a:t>
            </a:r>
            <a:r>
              <a:rPr lang="zh-CN" altLang="en-US" sz="2400"/>
              <a:t>每个进程的</a:t>
            </a:r>
            <a:r>
              <a:rPr lang="en-US" altLang="zh-CN" sz="2400"/>
              <a:t>“</a:t>
            </a:r>
            <a:r>
              <a:rPr lang="zh-CN" altLang="en-US" sz="2400"/>
              <a:t>虚处理机</a:t>
            </a:r>
            <a:r>
              <a:rPr lang="en-US" altLang="zh-CN" sz="2400"/>
              <a:t>”</a:t>
            </a:r>
            <a:endParaRPr lang="en-US" altLang="zh-CN" sz="2400"/>
          </a:p>
          <a:p>
            <a:pPr marL="285750" indent="-285750">
              <a:lnSpc>
                <a:spcPct val="150000"/>
              </a:lnSpc>
              <a:buFont typeface="Wingdings" panose="05000000000000000000" charset="0"/>
              <a:buChar char="ü"/>
            </a:pPr>
            <a:r>
              <a:rPr lang="zh-CN" altLang="en-US" sz="2400"/>
              <a:t>存储器</a:t>
            </a:r>
            <a:r>
              <a:rPr lang="en-US" altLang="zh-CN" sz="2400"/>
              <a:t>---</a:t>
            </a:r>
            <a:r>
              <a:rPr lang="zh-CN" altLang="en-US" sz="2400"/>
              <a:t>每个进程都有独立的虚拟地址空间（代码</a:t>
            </a:r>
            <a:r>
              <a:rPr lang="en-US" altLang="zh-CN" sz="2400"/>
              <a:t>+</a:t>
            </a:r>
            <a:r>
              <a:rPr lang="zh-CN" altLang="en-US" sz="2400"/>
              <a:t>数据</a:t>
            </a:r>
            <a:r>
              <a:rPr lang="en-US" altLang="zh-CN" sz="2400"/>
              <a:t>+</a:t>
            </a:r>
            <a:r>
              <a:rPr lang="zh-CN" altLang="en-US" sz="2400"/>
              <a:t>堆栈）</a:t>
            </a:r>
            <a:endParaRPr lang="zh-CN" altLang="en-US" sz="2400"/>
          </a:p>
          <a:p>
            <a:pPr marL="285750" indent="-285750">
              <a:lnSpc>
                <a:spcPct val="150000"/>
              </a:lnSpc>
              <a:buFont typeface="Wingdings" panose="05000000000000000000" charset="0"/>
              <a:buChar char="ü"/>
            </a:pPr>
            <a:r>
              <a:rPr lang="zh-CN" altLang="en-US" sz="2400"/>
              <a:t>显示设备</a:t>
            </a:r>
            <a:r>
              <a:rPr lang="en-US" altLang="zh-CN" sz="2400"/>
              <a:t>---</a:t>
            </a:r>
            <a:r>
              <a:rPr lang="zh-CN" altLang="en-US" sz="2400"/>
              <a:t>多窗口或者虚拟终端</a:t>
            </a:r>
            <a:endParaRPr lang="zh-CN" altLang="en-US" sz="2400"/>
          </a:p>
        </p:txBody>
      </p:sp>
      <p:sp>
        <p:nvSpPr>
          <p:cNvPr id="18" name="文本框 17"/>
          <p:cNvSpPr txBox="1"/>
          <p:nvPr/>
        </p:nvSpPr>
        <p:spPr>
          <a:xfrm>
            <a:off x="1086485" y="2165350"/>
            <a:ext cx="9914890" cy="1198880"/>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C00000"/>
                </a:solidFill>
                <a:sym typeface="+mn-ea"/>
              </a:rPr>
              <a:t>虚拟（</a:t>
            </a:r>
            <a:r>
              <a:rPr lang="en-US" altLang="zh-CN" sz="2400" b="1">
                <a:solidFill>
                  <a:srgbClr val="C00000"/>
                </a:solidFill>
                <a:sym typeface="+mn-ea"/>
              </a:rPr>
              <a:t>virtual</a:t>
            </a:r>
            <a:r>
              <a:rPr lang="zh-CN" altLang="en-US" sz="2400" b="1">
                <a:solidFill>
                  <a:srgbClr val="C00000"/>
                </a:solidFill>
                <a:sym typeface="+mn-ea"/>
              </a:rPr>
              <a:t>）</a:t>
            </a:r>
            <a:r>
              <a:rPr lang="en-US" altLang="zh-CN" sz="2400">
                <a:sym typeface="+mn-ea"/>
              </a:rPr>
              <a:t> </a:t>
            </a:r>
            <a:r>
              <a:rPr lang="zh-CN" altLang="en-US" sz="2400">
                <a:sym typeface="+mn-ea"/>
              </a:rPr>
              <a:t>：</a:t>
            </a:r>
            <a:r>
              <a:rPr lang="zh-CN" altLang="en-US" sz="2400">
                <a:sym typeface="+mn-ea"/>
              </a:rPr>
              <a:t>一个</a:t>
            </a:r>
            <a:r>
              <a:rPr lang="zh-CN" altLang="en-US" sz="2400" b="1">
                <a:sym typeface="+mn-ea"/>
              </a:rPr>
              <a:t>物理实体</a:t>
            </a:r>
            <a:r>
              <a:rPr lang="zh-CN" altLang="en-US" sz="2400">
                <a:sym typeface="+mn-ea"/>
              </a:rPr>
              <a:t>映射为若干个对应的</a:t>
            </a:r>
            <a:r>
              <a:rPr lang="zh-CN" altLang="en-US" sz="2400" b="1">
                <a:sym typeface="+mn-ea"/>
              </a:rPr>
              <a:t>逻辑实体</a:t>
            </a:r>
            <a:endParaRPr lang="zh-CN" altLang="en-US" sz="2400">
              <a:sym typeface="+mn-ea"/>
            </a:endParaRPr>
          </a:p>
          <a:p>
            <a:pPr indent="0">
              <a:buFont typeface="Wingdings" panose="05000000000000000000" charset="0"/>
              <a:buNone/>
            </a:pPr>
            <a:r>
              <a:rPr lang="en-US" altLang="zh-CN" sz="2400">
                <a:sym typeface="+mn-ea"/>
              </a:rPr>
              <a:t>                                 </a:t>
            </a:r>
            <a:r>
              <a:rPr lang="zh-CN" altLang="en-US" sz="2400">
                <a:sym typeface="+mn-ea"/>
              </a:rPr>
              <a:t>分时或分空间</a:t>
            </a:r>
            <a:endParaRPr lang="zh-CN" altLang="en-US" sz="2400"/>
          </a:p>
          <a:p>
            <a:pPr indent="0">
              <a:buFont typeface="Wingdings" panose="05000000000000000000" charset="0"/>
              <a:buNone/>
            </a:pPr>
            <a:r>
              <a:rPr lang="en-US" altLang="zh-CN" sz="2400" b="1"/>
              <a:t> </a:t>
            </a:r>
            <a:endParaRPr lang="en-US" altLang="zh-CN" sz="2400" b="1"/>
          </a:p>
        </p:txBody>
      </p:sp>
      <p:sp>
        <p:nvSpPr>
          <p:cNvPr id="19" name="文本框 18"/>
          <p:cNvSpPr txBox="1"/>
          <p:nvPr/>
        </p:nvSpPr>
        <p:spPr>
          <a:xfrm>
            <a:off x="1137920" y="4046855"/>
            <a:ext cx="9914890" cy="460375"/>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00B050"/>
                </a:solidFill>
                <a:sym typeface="+mn-ea"/>
              </a:rPr>
              <a:t>虚拟是如何体现的</a:t>
            </a:r>
            <a:r>
              <a:rPr lang="zh-CN" altLang="en-US" sz="2400" b="1">
                <a:solidFill>
                  <a:srgbClr val="00B050"/>
                </a:solidFill>
                <a:sym typeface="+mn-ea"/>
              </a:rPr>
              <a:t>呢？</a:t>
            </a:r>
            <a:r>
              <a:rPr lang="en-US" altLang="zh-CN" sz="2400" b="1">
                <a:solidFill>
                  <a:srgbClr val="00B050"/>
                </a:solidFill>
                <a:sym typeface="+mn-ea"/>
              </a:rPr>
              <a:t>     </a:t>
            </a:r>
            <a:r>
              <a:rPr lang="en-US" altLang="zh-CN" sz="2400" b="1">
                <a:solidFill>
                  <a:srgbClr val="00B050"/>
                </a:solidFill>
              </a:rPr>
              <a:t> </a:t>
            </a:r>
            <a:endParaRPr lang="en-US" altLang="zh-CN" sz="2400" b="1">
              <a:solidFill>
                <a:srgbClr val="00B05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858456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r>
              <a:rPr lang="en-US" altLang="zh-CN" sz="4400">
                <a:latin typeface="华光魏体_CNKI" panose="02000500000000000000" charset="-122"/>
                <a:ea typeface="华光魏体_CNKI" panose="02000500000000000000" charset="-122"/>
              </a:rPr>
              <a:t>--</a:t>
            </a:r>
            <a:r>
              <a:rPr lang="zh-CN" altLang="en-US" sz="4400">
                <a:solidFill>
                  <a:srgbClr val="C00000"/>
                </a:solidFill>
                <a:latin typeface="黑体" panose="02010609060101010101" charset="-122"/>
                <a:ea typeface="黑体" panose="02010609060101010101" charset="-122"/>
              </a:rPr>
              <a:t>异步</a:t>
            </a:r>
            <a:endParaRPr lang="zh-CN" altLang="en-US" sz="4400">
              <a:solidFill>
                <a:srgbClr val="C00000"/>
              </a:solidFill>
              <a:latin typeface="黑体" panose="02010609060101010101" charset="-122"/>
              <a:ea typeface="黑体" panose="02010609060101010101" charset="-122"/>
            </a:endParaRPr>
          </a:p>
        </p:txBody>
      </p:sp>
      <p:sp>
        <p:nvSpPr>
          <p:cNvPr id="3" name="文本框 2"/>
          <p:cNvSpPr txBox="1"/>
          <p:nvPr/>
        </p:nvSpPr>
        <p:spPr>
          <a:xfrm>
            <a:off x="1397000" y="4063365"/>
            <a:ext cx="10328275" cy="1198880"/>
          </a:xfrm>
          <a:prstGeom prst="rect">
            <a:avLst/>
          </a:prstGeom>
          <a:noFill/>
        </p:spPr>
        <p:txBody>
          <a:bodyPr wrap="square" rtlCol="0">
            <a:spAutoFit/>
          </a:bodyPr>
          <a:p>
            <a:pPr marL="342900" indent="-342900">
              <a:lnSpc>
                <a:spcPct val="150000"/>
              </a:lnSpc>
              <a:buFont typeface="Wingdings" panose="05000000000000000000" charset="0"/>
              <a:buChar char="Ø"/>
            </a:pPr>
            <a:r>
              <a:rPr lang="zh-CN" altLang="en-US" sz="2400"/>
              <a:t>进程的运行速度不可预知：多个进程并发执行，</a:t>
            </a:r>
            <a:r>
              <a:rPr lang="en-US" altLang="zh-CN" sz="2400"/>
              <a:t>“</a:t>
            </a:r>
            <a:r>
              <a:rPr lang="zh-CN" altLang="en-US" sz="2400"/>
              <a:t>走走停停</a:t>
            </a:r>
            <a:r>
              <a:rPr lang="en-US" altLang="zh-CN" sz="2400"/>
              <a:t>”</a:t>
            </a:r>
            <a:r>
              <a:rPr lang="zh-CN" altLang="en-US" sz="2400" b="1">
                <a:solidFill>
                  <a:srgbClr val="002060"/>
                </a:solidFill>
              </a:rPr>
              <a:t>无法预知每个进程运行推进的快慢</a:t>
            </a:r>
            <a:endParaRPr lang="zh-CN" altLang="en-US" sz="2400" b="1">
              <a:solidFill>
                <a:srgbClr val="002060"/>
              </a:solidFill>
            </a:endParaRPr>
          </a:p>
        </p:txBody>
      </p:sp>
      <p:sp>
        <p:nvSpPr>
          <p:cNvPr id="10" name="文本框 9"/>
          <p:cNvSpPr txBox="1"/>
          <p:nvPr/>
        </p:nvSpPr>
        <p:spPr>
          <a:xfrm>
            <a:off x="1366520" y="5243830"/>
            <a:ext cx="10100310" cy="645160"/>
          </a:xfrm>
          <a:prstGeom prst="rect">
            <a:avLst/>
          </a:prstGeom>
          <a:noFill/>
        </p:spPr>
        <p:txBody>
          <a:bodyPr wrap="square" rtlCol="0">
            <a:spAutoFit/>
          </a:bodyPr>
          <a:p>
            <a:pPr marL="342900" indent="-342900" algn="l">
              <a:lnSpc>
                <a:spcPct val="150000"/>
              </a:lnSpc>
              <a:buClrTx/>
              <a:buSzTx/>
              <a:buFont typeface="Wingdings" panose="05000000000000000000" charset="0"/>
              <a:buChar char="Ø"/>
            </a:pPr>
            <a:r>
              <a:rPr lang="zh-CN" altLang="en-US" sz="2400" b="1">
                <a:solidFill>
                  <a:srgbClr val="002060"/>
                </a:solidFill>
              </a:rPr>
              <a:t>难以重现</a:t>
            </a:r>
            <a:r>
              <a:rPr lang="zh-CN" altLang="en-US" sz="2400"/>
              <a:t>系统在某个时刻的状态（包括重现运行中的错误）</a:t>
            </a:r>
            <a:endParaRPr lang="zh-CN" altLang="en-US" sz="2400"/>
          </a:p>
        </p:txBody>
      </p:sp>
      <p:sp>
        <p:nvSpPr>
          <p:cNvPr id="11" name="文本框 10"/>
          <p:cNvSpPr txBox="1"/>
          <p:nvPr/>
        </p:nvSpPr>
        <p:spPr>
          <a:xfrm>
            <a:off x="1086485" y="2165350"/>
            <a:ext cx="10466705" cy="1198880"/>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C00000"/>
                </a:solidFill>
                <a:sym typeface="+mn-ea"/>
              </a:rPr>
              <a:t>异步（</a:t>
            </a:r>
            <a:r>
              <a:rPr lang="en-US" altLang="zh-CN" sz="2400" b="1" dirty="0" err="1">
                <a:solidFill>
                  <a:srgbClr val="C00000"/>
                </a:solidFill>
                <a:sym typeface="+mn-ea"/>
              </a:rPr>
              <a:t>Asynchronism</a:t>
            </a:r>
            <a:r>
              <a:rPr lang="zh-CN" altLang="en-US" sz="2400" b="1" dirty="0" err="1">
                <a:solidFill>
                  <a:srgbClr val="C00000"/>
                </a:solidFill>
                <a:sym typeface="+mn-ea"/>
              </a:rPr>
              <a:t>）：</a:t>
            </a:r>
            <a:r>
              <a:rPr lang="en-US" altLang="zh-CN" sz="2400" b="1" dirty="0" err="1">
                <a:solidFill>
                  <a:srgbClr val="C00000"/>
                </a:solidFill>
                <a:sym typeface="+mn-ea"/>
              </a:rPr>
              <a:t> </a:t>
            </a:r>
            <a:r>
              <a:rPr lang="zh-CN" altLang="en-US" sz="2400" dirty="0" err="1">
                <a:sym typeface="+mn-ea"/>
              </a:rPr>
              <a:t>操作系统必须随时对</a:t>
            </a:r>
            <a:r>
              <a:rPr lang="zh-CN" altLang="en-US" sz="2400" b="1" dirty="0" err="1">
                <a:solidFill>
                  <a:srgbClr val="C00000"/>
                </a:solidFill>
                <a:sym typeface="+mn-ea"/>
              </a:rPr>
              <a:t>以不可预测的次序发生</a:t>
            </a:r>
            <a:r>
              <a:rPr lang="zh-CN" altLang="en-US" sz="2400" dirty="0" err="1">
                <a:sym typeface="+mn-ea"/>
              </a:rPr>
              <a:t>的</a:t>
            </a:r>
            <a:endParaRPr lang="zh-CN" altLang="en-US" sz="2400" dirty="0" err="1">
              <a:sym typeface="+mn-ea"/>
            </a:endParaRPr>
          </a:p>
          <a:p>
            <a:pPr indent="0">
              <a:buFont typeface="Wingdings" panose="05000000000000000000" charset="0"/>
              <a:buNone/>
            </a:pPr>
            <a:r>
              <a:rPr lang="en-US" altLang="zh-CN" sz="2400" dirty="0" err="1">
                <a:sym typeface="+mn-ea"/>
              </a:rPr>
              <a:t>                                               </a:t>
            </a:r>
            <a:r>
              <a:rPr lang="zh-CN" altLang="en-US" sz="2400" dirty="0" err="1">
                <a:sym typeface="+mn-ea"/>
              </a:rPr>
              <a:t>事件进行响应和处理</a:t>
            </a:r>
            <a:endParaRPr lang="zh-CN" altLang="en-US" sz="2400" dirty="0" err="1">
              <a:sym typeface="+mn-ea"/>
            </a:endParaRPr>
          </a:p>
          <a:p>
            <a:pPr indent="0">
              <a:buFont typeface="Wingdings" panose="05000000000000000000" charset="0"/>
              <a:buNone/>
            </a:pPr>
            <a:endParaRPr lang="en-US" altLang="zh-CN" sz="2400" b="1"/>
          </a:p>
        </p:txBody>
      </p:sp>
      <p:sp>
        <p:nvSpPr>
          <p:cNvPr id="19" name="文本框 18"/>
          <p:cNvSpPr txBox="1"/>
          <p:nvPr/>
        </p:nvSpPr>
        <p:spPr>
          <a:xfrm>
            <a:off x="1155065" y="3639820"/>
            <a:ext cx="9914890" cy="460375"/>
          </a:xfrm>
          <a:prstGeom prst="rect">
            <a:avLst/>
          </a:prstGeom>
          <a:noFill/>
        </p:spPr>
        <p:txBody>
          <a:bodyPr wrap="square" rtlCol="0">
            <a:spAutoFit/>
          </a:bodyPr>
          <a:p>
            <a:pPr marL="285750" indent="-285750">
              <a:buFont typeface="Wingdings" panose="05000000000000000000" charset="0"/>
              <a:buChar char="l"/>
            </a:pPr>
            <a:r>
              <a:rPr lang="zh-CN" altLang="en-US" sz="2400" b="1">
                <a:solidFill>
                  <a:srgbClr val="00B050"/>
                </a:solidFill>
                <a:sym typeface="+mn-ea"/>
              </a:rPr>
              <a:t>异步给操作系统带来了哪些要求？</a:t>
            </a:r>
            <a:r>
              <a:rPr lang="en-US" altLang="zh-CN" sz="2400" b="1">
                <a:solidFill>
                  <a:srgbClr val="00B050"/>
                </a:solidFill>
                <a:sym typeface="+mn-ea"/>
              </a:rPr>
              <a:t>     </a:t>
            </a:r>
            <a:r>
              <a:rPr lang="en-US" altLang="zh-CN" sz="2400" b="1">
                <a:solidFill>
                  <a:srgbClr val="00B050"/>
                </a:solidFill>
              </a:rPr>
              <a:t> </a:t>
            </a:r>
            <a:endParaRPr lang="en-US" altLang="zh-CN" sz="2400" b="1">
              <a:solidFill>
                <a:srgbClr val="00B050"/>
              </a:solidFill>
            </a:endParaRPr>
          </a:p>
        </p:txBody>
      </p:sp>
      <p:sp>
        <p:nvSpPr>
          <p:cNvPr id="12" name="文本框 11"/>
          <p:cNvSpPr txBox="1"/>
          <p:nvPr/>
        </p:nvSpPr>
        <p:spPr>
          <a:xfrm>
            <a:off x="1719580" y="6192520"/>
            <a:ext cx="8107680" cy="460375"/>
          </a:xfrm>
          <a:prstGeom prst="rect">
            <a:avLst/>
          </a:prstGeom>
          <a:noFill/>
        </p:spPr>
        <p:txBody>
          <a:bodyPr wrap="none" rtlCol="0" anchor="t">
            <a:spAutoFit/>
          </a:bodyPr>
          <a:p>
            <a:r>
              <a:rPr lang="zh-CN" altLang="en-US" sz="2400" b="1">
                <a:solidFill>
                  <a:srgbClr val="C00000"/>
                </a:solidFill>
                <a:sym typeface="+mn-ea"/>
              </a:rPr>
              <a:t>操作系统需要保证：只要运行环境相同，运行结果要一致。</a:t>
            </a:r>
            <a:endParaRPr lang="zh-CN" altLang="en-US" sz="2400" b="1">
              <a:solidFill>
                <a:srgbClr val="C00000"/>
              </a:solidFill>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61695" y="574040"/>
            <a:ext cx="6000115"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操作系统的特性</a:t>
            </a:r>
            <a:endParaRPr lang="zh-CN" altLang="en-US" sz="4400">
              <a:latin typeface="华光魏体_CNKI" panose="02000500000000000000" charset="-122"/>
              <a:ea typeface="华光魏体_CNKI" panose="02000500000000000000" charset="-122"/>
            </a:endParaRPr>
          </a:p>
        </p:txBody>
      </p:sp>
      <p:sp>
        <p:nvSpPr>
          <p:cNvPr id="11" name="圆角矩形 10"/>
          <p:cNvSpPr/>
          <p:nvPr/>
        </p:nvSpPr>
        <p:spPr>
          <a:xfrm>
            <a:off x="3491865" y="2605405"/>
            <a:ext cx="2240280" cy="128968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并</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发</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a:latin typeface="Times New Roman" panose="02020603050405020304" charset="0"/>
                <a:cs typeface="Times New Roman" panose="02020603050405020304" charset="0"/>
                <a:sym typeface="+mn-ea"/>
              </a:rPr>
              <a:t>Concurrency</a:t>
            </a:r>
            <a:endParaRPr lang="zh-CN" altLang="en-US" sz="2000" b="1">
              <a:latin typeface="Times New Roman" panose="02020603050405020304" charset="0"/>
              <a:ea typeface="微软雅黑" panose="020B0503020204020204" charset="-122"/>
              <a:cs typeface="Times New Roman" panose="02020603050405020304" charset="0"/>
            </a:endParaRPr>
          </a:p>
        </p:txBody>
      </p:sp>
      <p:sp>
        <p:nvSpPr>
          <p:cNvPr id="12" name="圆角矩形 11"/>
          <p:cNvSpPr/>
          <p:nvPr/>
        </p:nvSpPr>
        <p:spPr>
          <a:xfrm>
            <a:off x="3491865" y="4098925"/>
            <a:ext cx="2240280" cy="128968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虚</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拟</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a:latin typeface="Times New Roman" panose="02020603050405020304" charset="0"/>
                <a:ea typeface="微软雅黑" panose="020B0503020204020204" charset="-122"/>
                <a:cs typeface="Times New Roman" panose="02020603050405020304" charset="0"/>
              </a:rPr>
              <a:t>Virtual</a:t>
            </a:r>
            <a:endParaRPr lang="en-US" altLang="zh-CN" sz="2000" b="1">
              <a:latin typeface="Times New Roman" panose="02020603050405020304" charset="0"/>
              <a:ea typeface="微软雅黑" panose="020B0503020204020204" charset="-122"/>
              <a:cs typeface="Times New Roman" panose="02020603050405020304" charset="0"/>
            </a:endParaRPr>
          </a:p>
        </p:txBody>
      </p:sp>
      <p:sp>
        <p:nvSpPr>
          <p:cNvPr id="21" name="圆角矩形 20"/>
          <p:cNvSpPr/>
          <p:nvPr/>
        </p:nvSpPr>
        <p:spPr>
          <a:xfrm>
            <a:off x="6076315" y="2605405"/>
            <a:ext cx="2240280" cy="128968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共</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享</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a:latin typeface="Times New Roman" panose="02020603050405020304" charset="0"/>
                <a:ea typeface="微软雅黑" panose="020B0503020204020204" charset="-122"/>
                <a:cs typeface="Times New Roman" panose="02020603050405020304" charset="0"/>
              </a:rPr>
              <a:t>Sharing</a:t>
            </a:r>
            <a:endParaRPr lang="en-US" altLang="zh-CN" sz="2000" b="1">
              <a:latin typeface="Times New Roman" panose="02020603050405020304" charset="0"/>
              <a:ea typeface="微软雅黑" panose="020B0503020204020204" charset="-122"/>
              <a:cs typeface="Times New Roman" panose="02020603050405020304" charset="0"/>
            </a:endParaRPr>
          </a:p>
        </p:txBody>
      </p:sp>
      <p:sp>
        <p:nvSpPr>
          <p:cNvPr id="22" name="圆角矩形 21"/>
          <p:cNvSpPr/>
          <p:nvPr/>
        </p:nvSpPr>
        <p:spPr>
          <a:xfrm>
            <a:off x="6111240" y="4098925"/>
            <a:ext cx="2240280" cy="1289685"/>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p>
            <a:pPr algn="ctr"/>
            <a:r>
              <a:rPr lang="zh-CN" altLang="en-US" sz="4000" b="1">
                <a:latin typeface="微软雅黑" panose="020B0503020204020204" charset="-122"/>
                <a:ea typeface="微软雅黑" panose="020B0503020204020204" charset="-122"/>
                <a:cs typeface="微软雅黑" panose="020B0503020204020204" charset="-122"/>
              </a:rPr>
              <a:t>异</a:t>
            </a:r>
            <a:r>
              <a:rPr lang="en-US" altLang="zh-CN" sz="4000" b="1">
                <a:latin typeface="微软雅黑" panose="020B0503020204020204" charset="-122"/>
                <a:ea typeface="微软雅黑" panose="020B0503020204020204" charset="-122"/>
                <a:cs typeface="微软雅黑" panose="020B0503020204020204" charset="-122"/>
              </a:rPr>
              <a:t> </a:t>
            </a:r>
            <a:r>
              <a:rPr lang="zh-CN" altLang="en-US" sz="4000" b="1">
                <a:latin typeface="微软雅黑" panose="020B0503020204020204" charset="-122"/>
                <a:ea typeface="微软雅黑" panose="020B0503020204020204" charset="-122"/>
                <a:cs typeface="微软雅黑" panose="020B0503020204020204" charset="-122"/>
              </a:rPr>
              <a:t>步</a:t>
            </a:r>
            <a:endParaRPr lang="zh-CN" altLang="en-US" sz="4000" b="1">
              <a:latin typeface="微软雅黑" panose="020B0503020204020204" charset="-122"/>
              <a:ea typeface="微软雅黑" panose="020B0503020204020204" charset="-122"/>
              <a:cs typeface="微软雅黑" panose="020B0503020204020204" charset="-122"/>
            </a:endParaRPr>
          </a:p>
          <a:p>
            <a:pPr algn="ctr"/>
            <a:r>
              <a:rPr lang="en-US" altLang="zh-CN" sz="2000" b="1" dirty="0" err="1">
                <a:latin typeface="Times New Roman" panose="02020603050405020304" charset="0"/>
                <a:cs typeface="Times New Roman" panose="02020603050405020304" charset="0"/>
                <a:sym typeface="+mn-ea"/>
              </a:rPr>
              <a:t>Asynchronism</a:t>
            </a:r>
            <a:endParaRPr lang="zh-CN" altLang="en-US" sz="2000" b="1">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210185" y="3123565"/>
            <a:ext cx="2926080" cy="460375"/>
          </a:xfrm>
          <a:prstGeom prst="rect">
            <a:avLst/>
          </a:prstGeom>
          <a:noFill/>
        </p:spPr>
        <p:txBody>
          <a:bodyPr wrap="none" rtlCol="0" anchor="t">
            <a:spAutoFit/>
          </a:bodyPr>
          <a:p>
            <a:r>
              <a:rPr lang="zh-CN" altLang="en-US" sz="2400" b="1">
                <a:sym typeface="+mn-ea"/>
              </a:rPr>
              <a:t>处理多个同时性活动</a:t>
            </a:r>
            <a:endParaRPr lang="zh-CN" altLang="en-US" sz="2400" b="1">
              <a:sym typeface="+mn-ea"/>
            </a:endParaRPr>
          </a:p>
        </p:txBody>
      </p:sp>
      <p:sp>
        <p:nvSpPr>
          <p:cNvPr id="3" name="文本框 2"/>
          <p:cNvSpPr txBox="1"/>
          <p:nvPr/>
        </p:nvSpPr>
        <p:spPr>
          <a:xfrm>
            <a:off x="210185" y="4513580"/>
            <a:ext cx="3230880" cy="460375"/>
          </a:xfrm>
          <a:prstGeom prst="rect">
            <a:avLst/>
          </a:prstGeom>
          <a:noFill/>
        </p:spPr>
        <p:txBody>
          <a:bodyPr wrap="none" rtlCol="0" anchor="t">
            <a:spAutoFit/>
          </a:bodyPr>
          <a:p>
            <a:r>
              <a:rPr lang="zh-CN" altLang="en-US" sz="2400" b="1"/>
              <a:t>最大化的利用系统资源</a:t>
            </a:r>
            <a:endParaRPr lang="zh-CN" altLang="en-US" sz="2400" b="1"/>
          </a:p>
        </p:txBody>
      </p:sp>
      <p:sp>
        <p:nvSpPr>
          <p:cNvPr id="10" name="文本框 9"/>
          <p:cNvSpPr txBox="1"/>
          <p:nvPr/>
        </p:nvSpPr>
        <p:spPr>
          <a:xfrm>
            <a:off x="8621395" y="3123565"/>
            <a:ext cx="2316480" cy="460375"/>
          </a:xfrm>
          <a:prstGeom prst="rect">
            <a:avLst/>
          </a:prstGeom>
          <a:noFill/>
        </p:spPr>
        <p:txBody>
          <a:bodyPr wrap="none" rtlCol="0" anchor="t">
            <a:spAutoFit/>
          </a:bodyPr>
          <a:p>
            <a:r>
              <a:rPr lang="zh-CN" altLang="en-US" sz="2400" b="1"/>
              <a:t>分配和保护资源</a:t>
            </a:r>
            <a:endParaRPr lang="zh-CN" altLang="en-US" sz="2400" b="1"/>
          </a:p>
        </p:txBody>
      </p:sp>
      <p:sp>
        <p:nvSpPr>
          <p:cNvPr id="17" name="文本框 16"/>
          <p:cNvSpPr txBox="1"/>
          <p:nvPr/>
        </p:nvSpPr>
        <p:spPr>
          <a:xfrm>
            <a:off x="8616950" y="4253230"/>
            <a:ext cx="3230880" cy="829945"/>
          </a:xfrm>
          <a:prstGeom prst="rect">
            <a:avLst/>
          </a:prstGeom>
          <a:noFill/>
        </p:spPr>
        <p:txBody>
          <a:bodyPr wrap="none" rtlCol="0" anchor="t">
            <a:spAutoFit/>
          </a:bodyPr>
          <a:p>
            <a:r>
              <a:rPr lang="zh-CN" altLang="en-US" sz="2400" b="1"/>
              <a:t>应对以不可预测</a:t>
            </a:r>
            <a:r>
              <a:rPr lang="zh-CN" altLang="en-US" sz="2400" b="1"/>
              <a:t>的次序</a:t>
            </a:r>
            <a:endParaRPr lang="zh-CN" altLang="en-US" sz="2400" b="1"/>
          </a:p>
          <a:p>
            <a:r>
              <a:rPr lang="zh-CN" altLang="en-US" sz="2400" b="1"/>
              <a:t>发生的事件</a:t>
            </a:r>
            <a:endParaRPr lang="zh-CN" altLang="en-US" sz="2400" b="1"/>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COMMONDATA" val="eyJoZGlkIjoiMTQ4ZmNmOThiYzQ4ZTYxODMxYTQzNDQwZTU1MmI4N2M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1222</Words>
  <Application>WPS 演示</Application>
  <PresentationFormat>宽屏</PresentationFormat>
  <Paragraphs>130</Paragraphs>
  <Slides>8</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Wingdings</vt:lpstr>
      <vt:lpstr>黑体</vt:lpstr>
      <vt:lpstr>华光魏体_CNKI</vt:lpstr>
      <vt:lpstr>华文琥珀</vt:lpstr>
      <vt:lpstr>Times New Roman</vt:lpstr>
      <vt:lpstr>微软雅黑</vt:lpstr>
      <vt:lpstr>Arial Unicode MS</vt:lpstr>
      <vt:lpstr>Calibri</vt:lpstr>
      <vt:lpstr>Office 主题​​</vt:lpstr>
      <vt:lpstr>  操作系统的特性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聂婕</cp:lastModifiedBy>
  <cp:revision>177</cp:revision>
  <dcterms:created xsi:type="dcterms:W3CDTF">2019-06-19T02:08:00Z</dcterms:created>
  <dcterms:modified xsi:type="dcterms:W3CDTF">2022-09-04T17:12:16Z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2C6AC2445FC7438EBC78B323459904DD</vt:lpwstr>
  </property>
</Properties>
</file>