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4" r:id="rId8"/>
    <p:sldId id="265" r:id="rId9"/>
    <p:sldId id="266" r:id="rId10"/>
    <p:sldId id="261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2" r:id="rId20"/>
    <p:sldId id="272" r:id="rId21"/>
    <p:sldId id="263" r:id="rId22"/>
    <p:sldId id="281" r:id="rId23"/>
    <p:sldId id="282" r:id="rId24"/>
    <p:sldId id="283" r:id="rId25"/>
    <p:sldId id="286" r:id="rId26"/>
    <p:sldId id="288" r:id="rId27"/>
    <p:sldId id="284" r:id="rId28"/>
    <p:sldId id="287" r:id="rId29"/>
    <p:sldId id="285" r:id="rId30"/>
    <p:sldId id="289" r:id="rId31"/>
    <p:sldId id="293" r:id="rId32"/>
    <p:sldId id="294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3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个人介绍；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加入班级群，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助教</a:t>
            </a:r>
            <a:r>
              <a:rPr lang="zh-CN" altLang="en-US"/>
              <a:t>介绍；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680"/>
            <a:ext cx="9548495" cy="2387600"/>
          </a:xfrm>
        </p:spPr>
        <p:txBody>
          <a:bodyPr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线程的基本概念和实现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方式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185" y="87122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91440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9525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13130" y="475615"/>
            <a:ext cx="409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中国海洋大学信息学部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8880" y="5375910"/>
            <a:ext cx="4191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niejie@ouc.edu.cn</a:t>
            </a:r>
            <a:endParaRPr lang="en-US" altLang="zh-CN" sz="32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98880" y="4850130"/>
            <a:ext cx="27324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授课教师：聂婕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04870" y="1452245"/>
            <a:ext cx="6605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</a:rPr>
              <a:t>操作系统</a:t>
            </a:r>
            <a:r>
              <a:rPr lang="en-US" altLang="zh-CN" sz="4000">
                <a:latin typeface="华文琥珀" panose="02010800040101010101" charset="-122"/>
                <a:ea typeface="华文琥珀" panose="02010800040101010101" charset="-122"/>
              </a:rPr>
              <a:t> </a:t>
            </a:r>
            <a:r>
              <a:rPr lang="en-US" altLang="zh-CN"/>
              <a:t> 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2015" y="3769995"/>
            <a:ext cx="823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Basic Understanding and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Implementation of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Thread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8880" y="6059170"/>
            <a:ext cx="838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办公地点：中国海洋大学西海岸信息南楼</a:t>
            </a:r>
            <a:r>
              <a:rPr lang="en-US" altLang="zh-CN" sz="2800">
                <a:latin typeface="华光魏体_CNKI" panose="02000500000000000000" charset="-122"/>
                <a:ea typeface="华光魏体_CNKI" panose="02000500000000000000" charset="-122"/>
              </a:rPr>
              <a:t>C305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线程和进程的比较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110" y="2720340"/>
            <a:ext cx="98437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基本单位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：调度的基本单位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</a:t>
            </a:r>
            <a:r>
              <a:rPr lang="en-US" altLang="zh-CN" sz="24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  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；资源分配的基本单位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en-US" altLang="zh-CN" sz="24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  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71870" y="2632710"/>
            <a:ext cx="1049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线程</a:t>
            </a:r>
            <a:endParaRPr lang="zh-CN" altLang="en-US" sz="28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59695" y="2632710"/>
            <a:ext cx="1049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endParaRPr lang="zh-CN" altLang="en-US" sz="28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9110" y="3275965"/>
            <a:ext cx="526986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资源的拥有情况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进程拥有系统资源（地址空间、代码、数据、文件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等）而线程不拥有系统资源，仅拥有必不可少的，能保证独立运行的资源，例如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TCB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PC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，保留局部变量、状态参数、和返回地址的一组寄存器和堆栈；</a:t>
            </a:r>
            <a:endParaRPr lang="zh-CN" altLang="en-US" sz="2400"/>
          </a:p>
          <a:p>
            <a:pPr marL="342900" indent="-342900" algn="just">
              <a:buFont typeface="Wingdings" panose="05000000000000000000" charset="0"/>
              <a:buChar char="Ø"/>
            </a:pP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8898" t="11050" r="8851" b="3523"/>
          <a:stretch>
            <a:fillRect/>
          </a:stretch>
        </p:blipFill>
        <p:spPr>
          <a:xfrm>
            <a:off x="8028940" y="3266440"/>
            <a:ext cx="2723515" cy="3482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0"/>
      <p:bldP spid="11" grpId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线程和进程的比较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110" y="2720340"/>
            <a:ext cx="98437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基本单位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：调度的基本单位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</a:t>
            </a:r>
            <a:r>
              <a:rPr lang="en-US" altLang="zh-CN" sz="24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  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；资源分配的基本单位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en-US" altLang="zh-CN" sz="24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  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71870" y="2632710"/>
            <a:ext cx="1049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线程</a:t>
            </a:r>
            <a:endParaRPr lang="zh-CN" altLang="en-US" sz="28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59695" y="2632710"/>
            <a:ext cx="1049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endParaRPr lang="zh-CN" altLang="en-US" sz="28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9110" y="3275965"/>
            <a:ext cx="526986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资源的拥有情况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进程拥有系统资源（地址空间、代码、数据、文件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等）而线程不拥有系统资源，仅拥有必不可少的，能保证独立运行的资源，例如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TCB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PC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，保留局部变量、状态参数、和返回地址的一组寄存器和堆栈；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pic>
        <p:nvPicPr>
          <p:cNvPr id="16" name="图片 15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9351" r="3054" b="-2155"/>
          <a:stretch>
            <a:fillRect/>
          </a:stretch>
        </p:blipFill>
        <p:spPr>
          <a:xfrm>
            <a:off x="7225030" y="3550285"/>
            <a:ext cx="4847590" cy="2816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0"/>
      <p:bldP spid="11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线程和进程的比较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110" y="2720340"/>
            <a:ext cx="984377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并发性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支持多线程的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OS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中，同一进程中的不同线程也可以并发；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9110" y="3275965"/>
            <a:ext cx="52698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多</a:t>
            </a:r>
            <a:r>
              <a:rPr lang="en-US" altLang="zh-CN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CPU</a:t>
            </a: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系统中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单进程不支持多核并发，单进程多线程支持多核并发，即单进程多线程可以利用多核处理器实现单进程的多核并发；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pic>
        <p:nvPicPr>
          <p:cNvPr id="17" name="图片 16" descr="图片包含 形状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55" y="3735070"/>
            <a:ext cx="4109720" cy="2710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线程和进程的比较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110" y="2720340"/>
            <a:ext cx="1016063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独立性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进程和进程之间是相互独立的；（除了为了进程通信设计的某些共享公共变量和空间外）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线程和线程之间并不独立：</a:t>
            </a: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同一进程的所有线程都具有相同的地址空间，也就是说线程可以访问该地址空间的所有的地址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endParaRPr lang="zh-CN" altLang="en-US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0375" y="4589145"/>
            <a:ext cx="96970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系统开销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进程切换的开销较大，线程切换开销较小；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进程间通信的开销大，同一进程内的线程之间通信开销小；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线程和进程的比较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110" y="2720340"/>
            <a:ext cx="10160635" cy="189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独立性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进程和进程之间是相互独立的；（除了为了进程通信设计的某些共享公共变量和空间外）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线程和线程之间并不独立：同一进程的所有线程都具有相同的地址空间，也就是说线程可以访问该地址空间的所有的地址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0375" y="4589145"/>
            <a:ext cx="96970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系统开销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进程切换的开销较大，线程切换开销较小；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进程间通信的开销大，同一进程内的线程之间通信开销小；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0"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315" y="4090035"/>
            <a:ext cx="70408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（安全性：进程好于线程，一个线程崩溃，会导致整个进程都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崩溃）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8960" y="6165850"/>
            <a:ext cx="544322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（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华光魏体_CNKI" panose="02000500000000000000" charset="-122"/>
                <a:sym typeface="+mn-ea"/>
              </a:rPr>
              <a:t>高效性：线程能减少并发执行的时间和空间开销</a:t>
            </a:r>
            <a:r>
              <a:rPr lang="zh-CN" altLang="en-US" b="1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线程和进程的比较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110" y="2720340"/>
            <a:ext cx="10160635" cy="189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独立性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进程和进程之间是相互独立的；（除了为了进程通信设计的某些共享公共变量和空间外）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线程和线程之间并不独立：同一进程的所有线程都具有相同的地址空间，也就是说线程可以访问该地址空间的所有的地址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0375" y="4589145"/>
            <a:ext cx="96970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系统开销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进程切换的开销较大，线程切换开销较小；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进程间通信的开销大，同一进程内的线程之间通信开销小；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0"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315" y="4090035"/>
            <a:ext cx="70408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（安全性：进程好于线程，一个线程崩溃，会导致整个进程都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崩溃）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8960" y="6165850"/>
            <a:ext cx="544322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（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华光魏体_CNKI" panose="02000500000000000000" charset="-122"/>
                <a:sym typeface="+mn-ea"/>
              </a:rPr>
              <a:t>高效性：线程能减少并发执行的时间和空间开销</a:t>
            </a:r>
            <a:r>
              <a:rPr lang="zh-CN" altLang="en-US" b="1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8950325" y="4811395"/>
            <a:ext cx="29343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思考：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高性能计算，适合用</a:t>
            </a:r>
            <a:r>
              <a:rPr lang="en-US" altLang="zh-CN" b="1"/>
              <a:t>?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zh-CN" altLang="en-US" b="1"/>
              <a:t>互联网应用，</a:t>
            </a:r>
            <a:r>
              <a:rPr lang="zh-CN" altLang="en-US" b="1"/>
              <a:t>适合用？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线程和进程的比较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80845" y="2664460"/>
            <a:ext cx="9685655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单进程单线程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—个人在一个桌子上吃菜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单进程多线程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多个人在同一个桌子上一起吃菜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多进程单线程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多个人每个人在自己的桌子上吃菜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的问题是多个人同时吃一道菜的时候容易发生争抢，例如两个人同时夹一个菜，一个人刚伸出筷子，结果伸到的时候已经被夹走菜了。。。此时就必须等一个人夹一口之后，在还给另外一个人夹菜，也就是说资源共享就会发生冲突争抢。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对于Windows系统来说，【开桌子】的开销很大，因此Windows鼓励大家在一个桌子上吃菜。因此 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Windows多线程学习重点是要大量面对资源争抢与同步方面的问题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对于Linux系统来说，【开桌子】的开销很小，因此Linux鼓励大家尽量每个人都开自己的桌子吃菜。这带来新的问题是:坐在两张不同的桌子上，说话不方便。因此，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Linux下的学习重点大家要学习进程间通讯的方法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7" name="图片 16" descr="图片包含 形状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1665605"/>
            <a:ext cx="2766060" cy="1824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线程和进程的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线程的状态和线程控制块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多线程操作系统中如何理解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线程的状态和线程控制块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三个基本状态：执行状态、就绪状态、阻塞状态；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TCB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（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Thread Control Block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）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华光魏体_CNKI" panose="02000500000000000000" charset="-122"/>
                <a:ea typeface="华光魏体_CNKI" panose="02000500000000000000" charset="-122"/>
              </a:rPr>
              <a:t>ID</a:t>
            </a:r>
            <a:endParaRPr lang="en-US" altLang="zh-CN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寄存器</a:t>
            </a:r>
            <a:r>
              <a:rPr lang="en-US" altLang="zh-CN">
                <a:latin typeface="华光魏体_CNKI" panose="02000500000000000000" charset="-122"/>
                <a:ea typeface="华光魏体_CNKI" panose="02000500000000000000" charset="-122"/>
              </a:rPr>
              <a:t>PC</a:t>
            </a: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等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运行状态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优先级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专有存储区（切换时的现场保护信息）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信号屏蔽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堆栈指针（专属的，用户态堆栈和内核态堆栈）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48898" t="11050" r="8851" b="3523"/>
          <a:stretch>
            <a:fillRect/>
          </a:stretch>
        </p:blipFill>
        <p:spPr>
          <a:xfrm>
            <a:off x="8361680" y="3025140"/>
            <a:ext cx="2893695" cy="3701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线程和进程的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线程的状态和线程控制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块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多线程操作系统中如何理解进程？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线程和进程的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线程的状态和线程控制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块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多线程操作系统中如何理解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线程和进程的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线程的状态和线程控制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块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多线程操作系统中如何理解进程？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传统进程执行方法称为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：单线程方法；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每个进程支持多个线程的方法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称为多线程方法；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例如：传统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UNIX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，支持多用户进程，但只支持单线程；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Windows 2000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Sloaris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Mach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是多进程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多线程；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进程是拥有资源的基本单位；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进程已经不是可执行的实体，进程的状态其实是其中线程的执行状态；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内核支持线程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KST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Kernel Supported Threads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用户级线程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ULT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User Level Threads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组合方式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ULT/KST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2.8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线程的实现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内核支持线程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KST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Kernel Supported Threads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用户级线程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ULT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User Level Threads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组合方式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ULT/KST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2.8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线程的实现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内核支持线程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KST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Kernel Supported Threads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在内核空间实现：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Windows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Solaris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Linux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2.8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线程的实现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r="12566"/>
          <a:stretch>
            <a:fillRect/>
          </a:stretch>
        </p:blipFill>
        <p:spPr>
          <a:xfrm>
            <a:off x="1087120" y="3211830"/>
            <a:ext cx="4344670" cy="3319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34430" y="3073400"/>
            <a:ext cx="5526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在操作系统的内核当中实现的一种线程机制，由操作系统的内核来完成线程的创建、终止和管理。</a:t>
            </a:r>
            <a:endParaRPr lang="zh-CN" altLang="en-US" sz="16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●在支持内核线程的操作系统中，由内核来维护进程和线程的上下文信息（PCB和TCB）；</a:t>
            </a:r>
            <a:endParaRPr lang="zh-CN" altLang="en-US" sz="16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●</a:t>
            </a:r>
            <a:r>
              <a:rPr lang="zh-CN" altLang="en-US" sz="16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线程的创建、终止和切换都是通过系统调用/内核函数的方式来进行，由内核来完成，因此系统开销较大；</a:t>
            </a:r>
            <a:endParaRPr lang="zh-CN" altLang="en-US" sz="16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●在一个进程当中，如果某个内核线程发起系统调用而被阻塞，并不会影响其他内核线程的运行；</a:t>
            </a:r>
            <a:endParaRPr lang="zh-CN" altLang="en-US" sz="16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●时间片分配给线程，多线程的进程获得更多CPU时间；●Windows NT和Windows 2000/XP支持内核线程。</a:t>
            </a:r>
            <a:endParaRPr lang="zh-CN" altLang="en-US" sz="16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内核支持线程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KST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Kernel Supported Threads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用户级线程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ULT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User Level Threads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组合方式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ULT/KST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2.8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线程的实现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用户级线程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ULT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User Level Threads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在用户空间实现：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POSIX Pthreads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Mach C-threads, Solaris threads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2.8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线程的实现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pic>
        <p:nvPicPr>
          <p:cNvPr id="2" name="图片 1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" y="3326130"/>
            <a:ext cx="5102225" cy="30778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51805" y="3025775"/>
            <a:ext cx="6521450" cy="393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在用户空间实现的线程机制，它不依赖于操作系统的内核，由一组用户级的线程库函数（</a:t>
            </a:r>
            <a:r>
              <a:rPr lang="zh-CN" altLang="en-US" sz="16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运行时系统，</a:t>
            </a:r>
            <a:r>
              <a:rPr lang="en-US" altLang="zh-CN" sz="16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Run-Time System</a:t>
            </a: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）来完成线程的管理，包括进程的创建、终止、同步和调度等。</a:t>
            </a:r>
            <a:endParaRPr lang="zh-CN" altLang="en-US" sz="16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由于用户线程的维护由相应进程来完成（通过线程库函数），不需要操作系统内核了解用户线程的存在，可用于不支持线程技术的多进程操作系统</a:t>
            </a:r>
            <a:endParaRPr lang="zh-CN" altLang="en-US" sz="16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每个进程都需要它自己私有的线程控制块（TCB）列表，用来跟踪记录它的各个线程的状态信息（PC、栈指针、寄存器），TCB由线程库函数来维护</a:t>
            </a:r>
            <a:endParaRPr lang="zh-CN" altLang="en-US" sz="16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用户线程的切换也是由线程库函数来完成，无需用户态/核心态切换，所以速度特别快；</a:t>
            </a:r>
            <a:endParaRPr lang="zh-CN" altLang="en-US" sz="16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允许每个进程拥有自定义的线程调度算法。</a:t>
            </a:r>
            <a:endParaRPr lang="zh-CN" altLang="en-US" sz="16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用户级线程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ULT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User Level Threads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在用户空间实现：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POSIX Pthreads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Mach C-threads, Solaris threads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2.8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线程的实现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pic>
        <p:nvPicPr>
          <p:cNvPr id="2" name="图片 1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" y="3326130"/>
            <a:ext cx="5102225" cy="30778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81980" y="336105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阻塞性的系统调用如何实现?如果一个线程发起系统调用而阻塞，则整个进程在等待；</a:t>
            </a:r>
            <a:endParaRPr lang="zh-CN" altLang="en-US" sz="16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当一个线程开始运行后，除非它主动地交出CPU的使用权，否则它所在的进程当中的其他线程将无法运行；</a:t>
            </a:r>
            <a:endParaRPr lang="zh-CN" altLang="en-US" sz="16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由于时间片分配给进程，故与其它进程比，在多线程执行时，每个线程得到的时间片较少，执行会较慢。</a:t>
            </a:r>
            <a:endParaRPr lang="zh-CN" altLang="en-US" sz="16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内核支持线程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KST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Kernel Supported Threads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用户级线程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ULT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User Level Threads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组合方式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ULT/KST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2.8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线程的实现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组合方式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ULT/KST  </a:t>
            </a:r>
            <a:endParaRPr lang="en-US" altLang="zh-CN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轻量级进程（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Light Weight Process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LWP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）；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Solaris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2.8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线程的实现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525" t="2537" r="2155"/>
          <a:stretch>
            <a:fillRect/>
          </a:stretch>
        </p:blipFill>
        <p:spPr>
          <a:xfrm>
            <a:off x="1589405" y="3377565"/>
            <a:ext cx="4838065" cy="3267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11390" y="2957195"/>
            <a:ext cx="49860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每个进程可以拥有多个</a:t>
            </a:r>
            <a:r>
              <a:rPr lang="en-US" altLang="zh-CN"/>
              <a:t>LWP</a:t>
            </a:r>
            <a:r>
              <a:rPr lang="zh-CN" altLang="en-US"/>
              <a:t>，组成</a:t>
            </a:r>
            <a:r>
              <a:rPr lang="zh-CN" altLang="en-US"/>
              <a:t>线程池；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每个</a:t>
            </a:r>
            <a:r>
              <a:rPr lang="en-US" altLang="zh-CN"/>
              <a:t>LWP</a:t>
            </a:r>
            <a:r>
              <a:rPr lang="zh-CN" altLang="en-US"/>
              <a:t>都连接到一个内核</a:t>
            </a:r>
            <a:r>
              <a:rPr lang="zh-CN" altLang="en-US"/>
              <a:t>线程；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用户级线程的数量较多，不需要访问内核时，不需要</a:t>
            </a:r>
            <a:r>
              <a:rPr lang="en-US" altLang="zh-CN"/>
              <a:t>LWP</a:t>
            </a:r>
            <a:r>
              <a:rPr lang="zh-CN" altLang="en-US"/>
              <a:t>时，只有需要访问内核时，</a:t>
            </a:r>
            <a:r>
              <a:rPr lang="zh-CN" altLang="en-US"/>
              <a:t>才连接到</a:t>
            </a:r>
            <a:r>
              <a:rPr lang="en-US" altLang="zh-CN"/>
              <a:t>LWP</a:t>
            </a:r>
            <a:r>
              <a:rPr lang="zh-CN" altLang="en-US"/>
              <a:t>上；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LWP</a:t>
            </a:r>
            <a:r>
              <a:rPr lang="zh-CN" altLang="en-US"/>
              <a:t>和内核级线程的对应方式有</a:t>
            </a:r>
            <a:r>
              <a:rPr lang="zh-CN" altLang="en-US"/>
              <a:t>三种：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多对</a:t>
            </a:r>
            <a:r>
              <a:rPr lang="en-US" altLang="zh-CN"/>
              <a:t>1</a:t>
            </a:r>
            <a:r>
              <a:rPr lang="zh-CN" altLang="en-US"/>
              <a:t>；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  <a:r>
              <a:rPr lang="zh-CN" altLang="en-US"/>
              <a:t>；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多对</a:t>
            </a:r>
            <a:r>
              <a:rPr lang="zh-CN" altLang="en-US"/>
              <a:t>多；</a:t>
            </a:r>
            <a:endParaRPr lang="zh-CN" altLang="en-US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线程的创建和终止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2.8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线程的实现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8785" y="2529840"/>
            <a:ext cx="96443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线程的创建：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初始化线程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，例如用户级线程中的运行时系统；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线程的终止：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终止线程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(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系统线程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)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终止的两种情况：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工作结束；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异常终止；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线程被终止后并不立即释放资源（例如：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LWP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也是一种资源），只有其他线程执行分离函数，被终止线程才与资源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分离；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线程和进程的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线程的状态和线程控制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块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多线程操作系统中如何理解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第二章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进程的描述和控制（小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结）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6404" y="1837656"/>
            <a:ext cx="2945765" cy="1392555"/>
            <a:chOff x="302983" y="2153"/>
            <a:chExt cx="2945765" cy="1392555"/>
          </a:xfrm>
        </p:grpSpPr>
        <p:sp>
          <p:nvSpPr>
            <p:cNvPr id="3" name="矩形 2"/>
            <p:cNvSpPr/>
            <p:nvPr/>
          </p:nvSpPr>
          <p:spPr>
            <a:xfrm>
              <a:off x="302983" y="2153"/>
              <a:ext cx="2945765" cy="13925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1" name="文本框 10"/>
            <p:cNvSpPr txBox="1"/>
            <p:nvPr/>
          </p:nvSpPr>
          <p:spPr>
            <a:xfrm>
              <a:off x="302983" y="2153"/>
              <a:ext cx="2945765" cy="1349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/>
                <a:t>2.1</a:t>
              </a:r>
              <a:r>
                <a:rPr lang="zh-CN" altLang="en-US" kern="1200" dirty="0"/>
                <a:t>前趋图和程序执行</a:t>
              </a:r>
              <a:endParaRPr lang="zh-CN" alt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kern="1200" dirty="0"/>
                <a:t>熟练掌握：前趋图</a:t>
              </a:r>
              <a:endParaRPr lang="zh-CN" alt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kern="1200" dirty="0"/>
                <a:t>深入理解：程序并发执行的特征</a:t>
              </a:r>
              <a:endParaRPr lang="zh-CN" altLang="en-US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96404" y="3223215"/>
            <a:ext cx="2945448" cy="1964492"/>
            <a:chOff x="276003" y="1981883"/>
            <a:chExt cx="2945448" cy="1767269"/>
          </a:xfrm>
        </p:grpSpPr>
        <p:sp>
          <p:nvSpPr>
            <p:cNvPr id="16" name="矩形 15"/>
            <p:cNvSpPr/>
            <p:nvPr/>
          </p:nvSpPr>
          <p:spPr>
            <a:xfrm>
              <a:off x="276003" y="1981883"/>
              <a:ext cx="2945448" cy="17672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17" name="文本框 16"/>
            <p:cNvSpPr txBox="1"/>
            <p:nvPr/>
          </p:nvSpPr>
          <p:spPr>
            <a:xfrm>
              <a:off x="276003" y="1981883"/>
              <a:ext cx="2945448" cy="17672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2.2</a:t>
              </a:r>
              <a:r>
                <a:rPr lang="zh-CN" altLang="en-US" sz="2000" kern="1200" dirty="0"/>
                <a:t>进程的描述</a:t>
              </a:r>
              <a:endParaRPr lang="zh-CN" altLang="en-US" sz="20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kern="1200" dirty="0"/>
                <a:t>熟练掌握：进程的定义</a:t>
              </a:r>
              <a:endParaRPr lang="zh-CN" alt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kern="1200" dirty="0"/>
                <a:t>熟练掌握：进程的特征</a:t>
              </a:r>
              <a:endParaRPr lang="zh-CN" alt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kern="1200" dirty="0"/>
                <a:t>熟练掌握：进程的状态及转换</a:t>
              </a:r>
              <a:endParaRPr lang="zh-CN" alt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kern="1200" dirty="0"/>
                <a:t>熟练掌握：</a:t>
              </a:r>
              <a:r>
                <a:rPr lang="en-US" altLang="zh-CN" kern="1200" dirty="0"/>
                <a:t>PCB</a:t>
              </a:r>
              <a:endParaRPr lang="zh-CN" altLang="en-US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96390" y="5224145"/>
            <a:ext cx="2945765" cy="1339215"/>
            <a:chOff x="293941" y="3892772"/>
            <a:chExt cx="2945448" cy="1767269"/>
          </a:xfrm>
        </p:grpSpPr>
        <p:sp>
          <p:nvSpPr>
            <p:cNvPr id="19" name="矩形 18"/>
            <p:cNvSpPr/>
            <p:nvPr/>
          </p:nvSpPr>
          <p:spPr>
            <a:xfrm>
              <a:off x="293941" y="3892772"/>
              <a:ext cx="2945448" cy="17672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0" name="文本框 19"/>
            <p:cNvSpPr txBox="1"/>
            <p:nvPr/>
          </p:nvSpPr>
          <p:spPr>
            <a:xfrm>
              <a:off x="293941" y="3892772"/>
              <a:ext cx="2945448" cy="17672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/>
                <a:t>2.3</a:t>
              </a:r>
              <a:r>
                <a:rPr lang="zh-CN" altLang="en-US" kern="1200" dirty="0"/>
                <a:t>进程控制</a:t>
              </a:r>
              <a:endParaRPr lang="zh-CN" alt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kern="1200" dirty="0"/>
                <a:t>熟练掌握：原语操作</a:t>
              </a:r>
              <a:endParaRPr lang="zh-CN" alt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kern="1200" dirty="0"/>
                <a:t>了解：进程的创建、终止、阻塞</a:t>
              </a:r>
              <a:r>
                <a:rPr lang="en-US" altLang="zh-CN" kern="1200" dirty="0"/>
                <a:t>/</a:t>
              </a:r>
              <a:r>
                <a:rPr lang="zh-CN" altLang="en-US" kern="1200" dirty="0"/>
                <a:t>唤醒、挂起</a:t>
              </a:r>
              <a:r>
                <a:rPr lang="en-US" altLang="zh-CN" kern="1200" dirty="0"/>
                <a:t>/</a:t>
              </a:r>
              <a:r>
                <a:rPr lang="zh-CN" altLang="en-US" kern="1200" dirty="0"/>
                <a:t>激活</a:t>
              </a:r>
              <a:endParaRPr lang="zh-CN" altLang="en-US" kern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42155" y="1837690"/>
            <a:ext cx="2945765" cy="4725035"/>
            <a:chOff x="3409813" y="0"/>
            <a:chExt cx="2945448" cy="1767269"/>
          </a:xfrm>
        </p:grpSpPr>
        <p:sp>
          <p:nvSpPr>
            <p:cNvPr id="22" name="矩形 21"/>
            <p:cNvSpPr/>
            <p:nvPr/>
          </p:nvSpPr>
          <p:spPr>
            <a:xfrm>
              <a:off x="3409813" y="0"/>
              <a:ext cx="2945448" cy="17672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23" name="文本框 22"/>
            <p:cNvSpPr txBox="1"/>
            <p:nvPr/>
          </p:nvSpPr>
          <p:spPr>
            <a:xfrm>
              <a:off x="3409813" y="0"/>
              <a:ext cx="2945448" cy="17672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2.4</a:t>
              </a:r>
              <a:r>
                <a:rPr lang="zh-CN" altLang="en-US" sz="2000" kern="1200" dirty="0"/>
                <a:t>进程同步</a:t>
              </a:r>
              <a:endParaRPr lang="zh-CN" altLang="en-US" sz="20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深入理解：两种形式的制约关系</a:t>
              </a:r>
              <a:endParaRPr lang="zh-CN" altLang="en-US" sz="20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熟练掌握：临界资源与临界区</a:t>
              </a:r>
              <a:endParaRPr lang="zh-CN" altLang="en-US" sz="20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熟练掌握：同步机制的四大规则</a:t>
              </a:r>
              <a:endParaRPr lang="zh-CN" altLang="en-US" sz="20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深入理解：硬件同步机制及其缺陷</a:t>
              </a:r>
              <a:endParaRPr lang="zh-CN" altLang="en-US" sz="20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熟练掌握：</a:t>
              </a:r>
              <a:r>
                <a:rPr lang="en-US" altLang="zh-CN" sz="2000" kern="1200" dirty="0"/>
                <a:t>4</a:t>
              </a:r>
              <a:r>
                <a:rPr lang="zh-CN" altLang="en-US" sz="2000" kern="1200" dirty="0"/>
                <a:t>种信号量机制</a:t>
              </a:r>
              <a:endParaRPr lang="zh-CN" altLang="en-US" sz="20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了解：管程机制</a:t>
              </a:r>
              <a:endParaRPr lang="zh-CN" altLang="en-US" sz="2000" kern="12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487300" y="1837656"/>
            <a:ext cx="2945448" cy="2413429"/>
            <a:chOff x="4750699" y="1906356"/>
            <a:chExt cx="2945448" cy="1767269"/>
          </a:xfrm>
        </p:grpSpPr>
        <p:sp>
          <p:nvSpPr>
            <p:cNvPr id="26" name="矩形 25"/>
            <p:cNvSpPr/>
            <p:nvPr/>
          </p:nvSpPr>
          <p:spPr>
            <a:xfrm>
              <a:off x="4750699" y="1906356"/>
              <a:ext cx="2945448" cy="17672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27" name="文本框 26"/>
            <p:cNvSpPr txBox="1"/>
            <p:nvPr/>
          </p:nvSpPr>
          <p:spPr>
            <a:xfrm>
              <a:off x="4750699" y="1906356"/>
              <a:ext cx="2945448" cy="17672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2.5</a:t>
              </a:r>
              <a:r>
                <a:rPr lang="zh-CN" altLang="en-US" sz="2000" kern="1200" dirty="0"/>
                <a:t>经典进程的同步问题</a:t>
              </a:r>
              <a:endParaRPr lang="zh-CN" altLang="en-US" sz="20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熟练掌握：多种信号量机制的应用方法</a:t>
              </a:r>
              <a:endParaRPr lang="zh-CN" altLang="en-US" sz="20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生产者</a:t>
              </a:r>
              <a:r>
                <a:rPr lang="en-US" altLang="zh-CN" sz="2000" kern="1200" dirty="0"/>
                <a:t>-</a:t>
              </a:r>
              <a:r>
                <a:rPr lang="zh-CN" altLang="en-US" sz="2000" kern="1200" dirty="0"/>
                <a:t>消费者问题</a:t>
              </a:r>
              <a:endParaRPr lang="zh-CN" altLang="en-US" sz="20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哲学家进餐问题</a:t>
              </a:r>
              <a:endParaRPr lang="zh-CN" altLang="en-US" sz="20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读者</a:t>
              </a:r>
              <a:r>
                <a:rPr lang="en-US" altLang="zh-CN" sz="2000" kern="1200" dirty="0"/>
                <a:t>-</a:t>
              </a:r>
              <a:r>
                <a:rPr lang="zh-CN" altLang="en-US" sz="2000" kern="1200" dirty="0"/>
                <a:t>写者问题</a:t>
              </a:r>
              <a:endParaRPr lang="zh-CN" altLang="en-US" sz="2000" kern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87300" y="4319581"/>
            <a:ext cx="2945765" cy="1835150"/>
            <a:chOff x="4377481" y="4125781"/>
            <a:chExt cx="2945765" cy="1835150"/>
          </a:xfrm>
        </p:grpSpPr>
        <p:sp>
          <p:nvSpPr>
            <p:cNvPr id="29" name="矩形 28"/>
            <p:cNvSpPr/>
            <p:nvPr/>
          </p:nvSpPr>
          <p:spPr>
            <a:xfrm>
              <a:off x="4377481" y="4125781"/>
              <a:ext cx="2945448" cy="17672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30" name="文本框 29"/>
            <p:cNvSpPr txBox="1"/>
            <p:nvPr/>
          </p:nvSpPr>
          <p:spPr>
            <a:xfrm>
              <a:off x="4377481" y="4125781"/>
              <a:ext cx="2945765" cy="18351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2.6-2.8</a:t>
              </a:r>
              <a:r>
                <a:rPr lang="zh-CN" altLang="en-US" sz="2000" kern="1200" dirty="0"/>
                <a:t>进程通信与线程</a:t>
              </a:r>
              <a:endParaRPr lang="zh-CN" altLang="en-US" sz="20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理解：通信原语</a:t>
              </a:r>
              <a:endParaRPr lang="zh-CN" altLang="en-US" sz="20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深入理解：进程与线程的区别与联系</a:t>
              </a:r>
              <a:endParaRPr lang="zh-CN" altLang="en-US" sz="2000" kern="12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原因：进程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is too heavy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！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进程是拥有资源的独立单位，进程创建（消亡）时需要为其分配（回收）内存、文件、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I/O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设备等资源；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进程切换时需要对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CPU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的状态进程保存和恢复，代价巨大。</a:t>
            </a:r>
            <a:endParaRPr lang="en-US" altLang="zh-CN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68880" y="4826635"/>
            <a:ext cx="6096000" cy="1198880"/>
          </a:xfrm>
          <a:prstGeom prst="rect">
            <a:avLst/>
          </a:prstGeom>
          <a:noFill/>
          <a:ln w="2222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/>
              <a:t>【案例】编写一个MP3播放软件。核心功能模块有三个</a:t>
            </a:r>
            <a:endParaRPr lang="zh-CN" altLang="en-US"/>
          </a:p>
          <a:p>
            <a:r>
              <a:rPr lang="zh-CN" altLang="en-US"/>
              <a:t>（1）从MP3音频文件当中读取数据</a:t>
            </a:r>
            <a:endParaRPr lang="zh-CN" altLang="en-US"/>
          </a:p>
          <a:p>
            <a:r>
              <a:rPr lang="zh-CN" altLang="en-US"/>
              <a:t>（2）对数据进行解压缩</a:t>
            </a:r>
            <a:endParaRPr lang="zh-CN" altLang="en-US"/>
          </a:p>
          <a:p>
            <a:r>
              <a:rPr lang="zh-CN" altLang="en-US"/>
              <a:t>（3）把解压缩后的音频数据播放出来。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原因：进程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is too heavy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！</a:t>
            </a:r>
            <a:endParaRPr lang="en-US" altLang="zh-CN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19830" y="3138170"/>
            <a:ext cx="6096000" cy="1198880"/>
          </a:xfrm>
          <a:prstGeom prst="rect">
            <a:avLst/>
          </a:prstGeom>
          <a:noFill/>
          <a:ln w="2222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/>
              <a:t>【案例】编写一个MP3播放软件。核心功能模块有三个</a:t>
            </a:r>
            <a:endParaRPr lang="zh-CN" altLang="en-US"/>
          </a:p>
          <a:p>
            <a:r>
              <a:rPr lang="zh-CN" altLang="en-US"/>
              <a:t>（1）从MP3音频文件当中读取数据</a:t>
            </a:r>
            <a:endParaRPr lang="zh-CN" altLang="en-US"/>
          </a:p>
          <a:p>
            <a:r>
              <a:rPr lang="zh-CN" altLang="en-US"/>
              <a:t>（2）对数据进行解压缩</a:t>
            </a:r>
            <a:endParaRPr lang="zh-CN" altLang="en-US"/>
          </a:p>
          <a:p>
            <a:r>
              <a:rPr lang="zh-CN" altLang="en-US"/>
              <a:t>（3）把解压缩后的音频数据播放出来。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79830" y="3244850"/>
            <a:ext cx="210693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b="1"/>
              <a:t>单进程的实现方法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1113790" y="3877945"/>
            <a:ext cx="2238375" cy="2214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main()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while(TRUE)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{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Read(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Decompress( );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Play( );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82080" y="4448810"/>
            <a:ext cx="210693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b="1"/>
              <a:t>多进程的实现方法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1078865" y="617410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效率低下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210185" y="4709160"/>
            <a:ext cx="97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I/O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0345" y="5041900"/>
            <a:ext cx="97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CPU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41750" y="4950460"/>
            <a:ext cx="2238375" cy="147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main()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while(TRUE)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{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Read(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);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16040" y="4945380"/>
            <a:ext cx="2238375" cy="147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main()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while(TRUE)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{Decompress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);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21775" y="4950460"/>
            <a:ext cx="2238375" cy="147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main()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while(TRUE)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{Play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);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45175" y="6489700"/>
            <a:ext cx="356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进程间通信复杂、切换代价</a:t>
            </a:r>
            <a:r>
              <a:rPr lang="zh-CN" altLang="en-US" b="1"/>
              <a:t>大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原因：进程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is too heavy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！</a:t>
            </a:r>
            <a:endParaRPr lang="en-US" altLang="zh-CN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9900" y="3271520"/>
            <a:ext cx="3383280" cy="645160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txBody>
          <a:bodyPr wrap="none" rtlCol="0" anchor="t">
            <a:spAutoFit/>
          </a:bodyPr>
          <a:p>
            <a:pPr lvl="1"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怎么解决这些问题？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61360" y="432435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需要提出一种新的实体，满足以下特性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（1）实体之间可以并发地执行；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（2）实体之间共享相同的地址空间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95130" y="4376420"/>
            <a:ext cx="2028190" cy="138366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</a:rPr>
              <a:t>线程（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</a:rPr>
              <a:t>Thread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</a:rPr>
              <a:t>）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ea typeface="华光魏体_CNKI" panose="02000500000000000000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--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作为调度和分配的基本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单位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76930" y="3196590"/>
            <a:ext cx="5788025" cy="73723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</a:rPr>
              <a:t>线程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</a:rPr>
              <a:t>=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</a:rPr>
              <a:t>进程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</a:rPr>
              <a:t>-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</a:rPr>
              <a:t>共享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</a:rPr>
              <a:t>资源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ea typeface="华光魏体_CNKI" panose="02000500000000000000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8898" t="11050" r="8851" b="3523"/>
          <a:stretch>
            <a:fillRect/>
          </a:stretch>
        </p:blipFill>
        <p:spPr>
          <a:xfrm>
            <a:off x="9318625" y="3074670"/>
            <a:ext cx="2723515" cy="3482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79245" y="4250055"/>
            <a:ext cx="77400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线程：进程当中的一条执行流程。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lvl="1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进程把一组相关的资源组合起来，构成了一个资源平台（环境），包括地址空间（代码段、数据段）、打开的文件等各种资源；线程就是进程中代码的执行流程；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为什么要引入线程？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线程和进程的比较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线程的状态和线程控制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块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多线程操作系统中如何理解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线程和进程的比较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线程的基本概念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110" y="2720340"/>
            <a:ext cx="98437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基本单位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：调度的基本单位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</a:t>
            </a:r>
            <a:r>
              <a:rPr lang="en-US" altLang="zh-CN" sz="24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  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；资源分配的基本单位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en-US" altLang="zh-CN" sz="24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  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71870" y="2632710"/>
            <a:ext cx="1049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线程</a:t>
            </a:r>
            <a:endParaRPr lang="zh-CN" altLang="en-US" sz="28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59695" y="2632710"/>
            <a:ext cx="1049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endParaRPr lang="zh-CN" altLang="en-US" sz="28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2.xml><?xml version="1.0" encoding="utf-8"?>
<p:tagLst xmlns:p="http://schemas.openxmlformats.org/presentationml/2006/main">
  <p:tag name="COMMONDATA" val="eyJoZGlkIjoiMTQ4ZmNmOThiYzQ4ZTYxODMxYTQzNDQwZTU1MmI4N2MifQ=="/>
</p:tagLst>
</file>

<file path=ppt/tags/tag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4874</Words>
  <Application>WPS 演示</Application>
  <PresentationFormat>宽屏</PresentationFormat>
  <Paragraphs>410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黑体</vt:lpstr>
      <vt:lpstr>华光魏体_CNKI</vt:lpstr>
      <vt:lpstr>华文琥珀</vt:lpstr>
      <vt:lpstr>Wingdings</vt:lpstr>
      <vt:lpstr>Calibri</vt:lpstr>
      <vt:lpstr>微软雅黑</vt:lpstr>
      <vt:lpstr>Arial Unicode MS</vt:lpstr>
      <vt:lpstr>Office 主题</vt:lpstr>
      <vt:lpstr>线程的基本概念和实现方式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Sophrina</dc:creator>
  <cp:lastModifiedBy>聂婕</cp:lastModifiedBy>
  <cp:revision>10</cp:revision>
  <dcterms:created xsi:type="dcterms:W3CDTF">2022-09-25T15:35:00Z</dcterms:created>
  <dcterms:modified xsi:type="dcterms:W3CDTF">2022-10-07T04:55:44Z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B8D234F34822433E855FCD50DCAF5DF1</vt:lpwstr>
  </property>
  <property fmtid="{D5CDD505-2E9C-101B-9397-08002B2CF9AE}" pid="3" name="KSOProductBuildVer">
    <vt:lpwstr>2052-11.1.0.12019</vt:lpwstr>
  </property>
</Properties>
</file>