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59" r:id="rId7"/>
    <p:sldId id="261" r:id="rId8"/>
    <p:sldId id="262" r:id="rId9"/>
    <p:sldId id="265" r:id="rId10"/>
    <p:sldId id="266" r:id="rId11"/>
    <p:sldId id="267" r:id="rId12"/>
    <p:sldId id="268" r:id="rId13"/>
    <p:sldId id="263" r:id="rId14"/>
    <p:sldId id="264" r:id="rId15"/>
    <p:sldId id="269" r:id="rId16"/>
    <p:sldId id="276" r:id="rId17"/>
    <p:sldId id="277" r:id="rId18"/>
    <p:sldId id="271" r:id="rId19"/>
    <p:sldId id="273" r:id="rId20"/>
    <p:sldId id="279" r:id="rId21"/>
    <p:sldId id="281" r:id="rId22"/>
    <p:sldId id="282" r:id="rId23"/>
    <p:sldId id="284" r:id="rId24"/>
    <p:sldId id="283" r:id="rId25"/>
    <p:sldId id="285" r:id="rId26"/>
    <p:sldId id="286" r:id="rId27"/>
    <p:sldId id="289" r:id="rId28"/>
    <p:sldId id="290" r:id="rId29"/>
    <p:sldId id="291" r:id="rId30"/>
    <p:sldId id="292" r:id="rId31"/>
    <p:sldId id="293" r:id="rId32"/>
    <p:sldId id="294" r:id="rId33"/>
    <p:sldId id="295" r:id="rId34"/>
    <p:sldId id="296" r:id="rId35"/>
    <p:sldId id="297" r:id="rId36"/>
    <p:sldId id="298" r:id="rId37"/>
    <p:sldId id="299" r:id="rId38"/>
    <p:sldId id="301" r:id="rId39"/>
    <p:sldId id="306" r:id="rId40"/>
    <p:sldId id="303" r:id="rId41"/>
    <p:sldId id="304" r:id="rId42"/>
    <p:sldId id="307" r:id="rId43"/>
    <p:sldId id="305" r:id="rId44"/>
    <p:sldId id="308" r:id="rId45"/>
    <p:sldId id="309" r:id="rId46"/>
    <p:sldId id="310" r:id="rId47"/>
    <p:sldId id="311" r:id="rId48"/>
    <p:sldId id="312" r:id="rId49"/>
    <p:sldId id="313" r:id="rId50"/>
    <p:sldId id="314" r:id="rId51"/>
    <p:sldId id="315" r:id="rId52"/>
    <p:sldId id="316" r:id="rId53"/>
    <p:sldId id="318" r:id="rId54"/>
    <p:sldId id="319" r:id="rId55"/>
    <p:sldId id="320" r:id="rId56"/>
    <p:sldId id="321" r:id="rId57"/>
    <p:sldId id="323" r:id="rId58"/>
    <p:sldId id="324" r:id="rId59"/>
    <p:sldId id="322" r:id="rId60"/>
    <p:sldId id="326" r:id="rId61"/>
    <p:sldId id="325" r:id="rId62"/>
    <p:sldId id="327" r:id="rId63"/>
    <p:sldId id="328" r:id="rId64"/>
    <p:sldId id="329" r:id="rId65"/>
    <p:sldId id="330" r:id="rId66"/>
    <p:sldId id="331" r:id="rId67"/>
    <p:sldId id="332" r:id="rId68"/>
    <p:sldId id="334" r:id="rId69"/>
    <p:sldId id="333" r:id="rId70"/>
    <p:sldId id="335" r:id="rId71"/>
    <p:sldId id="336" r:id="rId72"/>
    <p:sldId id="338" r:id="rId73"/>
    <p:sldId id="339" r:id="rId74"/>
    <p:sldId id="340" r:id="rId75"/>
    <p:sldId id="341" r:id="rId76"/>
    <p:sldId id="342" r:id="rId77"/>
    <p:sldId id="343"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Lst>
  <p:sldSz cx="12192000" cy="6858000"/>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phrina"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0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gs" Target="tags/tag156.xml"/><Relationship Id="rId96" Type="http://schemas.openxmlformats.org/officeDocument/2006/relationships/commentAuthors" Target="commentAuthors.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658578C-5884-496D-9739-49476F720E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1579FF5-2005-4C00-9DE1-5E0E0B7FF8D5}">
      <dgm:prSet/>
      <dgm:spPr/>
      <dgm:t>
        <a:bodyPr/>
        <a:lstStyle/>
        <a:p>
          <a:r>
            <a:rPr lang="zh-CN" b="1"/>
            <a:t>创建文件</a:t>
          </a:r>
          <a:endParaRPr lang="zh-CN"/>
        </a:p>
      </dgm:t>
    </dgm:pt>
    <dgm:pt modelId="{1521E656-9216-4DD8-8FAD-50A69FD6BB58}" cxnId="{DE42C2B2-0A9E-4968-8C0A-9F66A07FB060}" type="parTrans">
      <dgm:prSet/>
      <dgm:spPr/>
      <dgm:t>
        <a:bodyPr/>
        <a:lstStyle/>
        <a:p>
          <a:endParaRPr lang="zh-CN" altLang="en-US"/>
        </a:p>
      </dgm:t>
    </dgm:pt>
    <dgm:pt modelId="{15220AFA-2797-4CD5-84BB-A427865B609E}" cxnId="{DE42C2B2-0A9E-4968-8C0A-9F66A07FB060}" type="sibTrans">
      <dgm:prSet/>
      <dgm:spPr/>
      <dgm:t>
        <a:bodyPr/>
        <a:lstStyle/>
        <a:p>
          <a:endParaRPr lang="zh-CN" altLang="en-US"/>
        </a:p>
      </dgm:t>
    </dgm:pt>
    <dgm:pt modelId="{EF36A3F4-EEC5-4D22-A8E7-CF606DB29C40}">
      <dgm:prSet/>
      <dgm:spPr/>
      <dgm:t>
        <a:bodyPr/>
        <a:lstStyle/>
        <a:p>
          <a:r>
            <a:rPr lang="zh-CN" b="1"/>
            <a:t>删除文件</a:t>
          </a:r>
          <a:endParaRPr lang="zh-CN"/>
        </a:p>
      </dgm:t>
    </dgm:pt>
    <dgm:pt modelId="{0BD8513A-02BA-4C84-8030-862CA2682BD5}" cxnId="{4E34DC9C-AE54-4FB6-A3DB-1B3EFD8A64BD}" type="parTrans">
      <dgm:prSet/>
      <dgm:spPr/>
      <dgm:t>
        <a:bodyPr/>
        <a:lstStyle/>
        <a:p>
          <a:endParaRPr lang="zh-CN" altLang="en-US"/>
        </a:p>
      </dgm:t>
    </dgm:pt>
    <dgm:pt modelId="{F4C5AF34-A34D-4C66-9CF4-07C67A340A87}" cxnId="{4E34DC9C-AE54-4FB6-A3DB-1B3EFD8A64BD}" type="sibTrans">
      <dgm:prSet/>
      <dgm:spPr/>
      <dgm:t>
        <a:bodyPr/>
        <a:lstStyle/>
        <a:p>
          <a:endParaRPr lang="zh-CN" altLang="en-US"/>
        </a:p>
      </dgm:t>
    </dgm:pt>
    <dgm:pt modelId="{38A9A097-ADD9-4981-8D09-761FE937D8CF}">
      <dgm:prSet/>
      <dgm:spPr/>
      <dgm:t>
        <a:bodyPr/>
        <a:lstStyle/>
        <a:p>
          <a:r>
            <a:rPr lang="zh-CN" b="1"/>
            <a:t>读文件</a:t>
          </a:r>
          <a:endParaRPr lang="zh-CN"/>
        </a:p>
      </dgm:t>
    </dgm:pt>
    <dgm:pt modelId="{1B1A46D0-1CFF-4F19-9171-9D44178550C2}" cxnId="{30B94C22-0177-43E5-812C-83BA9C886B45}" type="parTrans">
      <dgm:prSet/>
      <dgm:spPr/>
      <dgm:t>
        <a:bodyPr/>
        <a:lstStyle/>
        <a:p>
          <a:endParaRPr lang="zh-CN" altLang="en-US"/>
        </a:p>
      </dgm:t>
    </dgm:pt>
    <dgm:pt modelId="{FC9DE58B-76A8-49BB-8669-06824E2D2EFF}" cxnId="{30B94C22-0177-43E5-812C-83BA9C886B45}" type="sibTrans">
      <dgm:prSet/>
      <dgm:spPr/>
      <dgm:t>
        <a:bodyPr/>
        <a:lstStyle/>
        <a:p>
          <a:endParaRPr lang="zh-CN" altLang="en-US"/>
        </a:p>
      </dgm:t>
    </dgm:pt>
    <dgm:pt modelId="{C005E6CF-A829-4164-9B13-D8202BE80091}">
      <dgm:prSet/>
      <dgm:spPr/>
      <dgm:t>
        <a:bodyPr/>
        <a:lstStyle/>
        <a:p>
          <a:r>
            <a:rPr lang="zh-CN" b="1"/>
            <a:t>写文件</a:t>
          </a:r>
          <a:endParaRPr lang="zh-CN"/>
        </a:p>
      </dgm:t>
    </dgm:pt>
    <dgm:pt modelId="{208A8457-69A6-4E0B-9297-44FA250FC06A}" cxnId="{03684BFF-4EB3-44EC-8A58-AF252A1D6B0D}" type="parTrans">
      <dgm:prSet/>
      <dgm:spPr/>
      <dgm:t>
        <a:bodyPr/>
        <a:lstStyle/>
        <a:p>
          <a:endParaRPr lang="zh-CN" altLang="en-US"/>
        </a:p>
      </dgm:t>
    </dgm:pt>
    <dgm:pt modelId="{4EB36438-4B89-4B52-B4B6-AA087F23B252}" cxnId="{03684BFF-4EB3-44EC-8A58-AF252A1D6B0D}" type="sibTrans">
      <dgm:prSet/>
      <dgm:spPr/>
      <dgm:t>
        <a:bodyPr/>
        <a:lstStyle/>
        <a:p>
          <a:endParaRPr lang="zh-CN" altLang="en-US"/>
        </a:p>
      </dgm:t>
    </dgm:pt>
    <dgm:pt modelId="{19E1299A-D31A-4E42-99E8-EBC59188E3E5}">
      <dgm:prSet/>
      <dgm:spPr/>
      <dgm:t>
        <a:bodyPr/>
        <a:lstStyle/>
        <a:p>
          <a:r>
            <a:rPr lang="zh-CN" b="1" dirty="0"/>
            <a:t>设置文件的读</a:t>
          </a:r>
          <a:r>
            <a:rPr lang="en-US" b="1" dirty="0"/>
            <a:t>/</a:t>
          </a:r>
          <a:r>
            <a:rPr lang="zh-CN" b="1" dirty="0"/>
            <a:t>写位置</a:t>
          </a:r>
          <a:endParaRPr lang="zh-CN" dirty="0"/>
        </a:p>
      </dgm:t>
    </dgm:pt>
    <dgm:pt modelId="{00002B1C-334D-4234-BF0E-B7AC866CEAF6}" cxnId="{2B96ED0F-06C9-483B-B7F5-6C7152CEE142}" type="parTrans">
      <dgm:prSet/>
      <dgm:spPr/>
      <dgm:t>
        <a:bodyPr/>
        <a:lstStyle/>
        <a:p>
          <a:endParaRPr lang="zh-CN" altLang="en-US"/>
        </a:p>
      </dgm:t>
    </dgm:pt>
    <dgm:pt modelId="{8286B5F0-10B5-4365-A86C-B207DA05C561}" cxnId="{2B96ED0F-06C9-483B-B7F5-6C7152CEE142}" type="sibTrans">
      <dgm:prSet/>
      <dgm:spPr/>
      <dgm:t>
        <a:bodyPr/>
        <a:lstStyle/>
        <a:p>
          <a:endParaRPr lang="zh-CN" altLang="en-US"/>
        </a:p>
      </dgm:t>
    </dgm:pt>
    <dgm:pt modelId="{0150CEEC-D781-4020-8515-F789664C32F2}">
      <dgm:prSet/>
      <dgm:spPr/>
      <dgm:t>
        <a:bodyPr/>
        <a:lstStyle/>
        <a:p>
          <a:r>
            <a:rPr lang="zh-CN" b="1" dirty="0"/>
            <a:t>文件的“打开”和“关闭”操作</a:t>
          </a:r>
          <a:endParaRPr lang="zh-CN" dirty="0"/>
        </a:p>
      </dgm:t>
    </dgm:pt>
    <dgm:pt modelId="{00BC488D-AC71-4929-AC55-625759455F95}" cxnId="{04165FCD-5FF7-407C-86D3-4341DFCD9848}" type="parTrans">
      <dgm:prSet/>
      <dgm:spPr/>
      <dgm:t>
        <a:bodyPr/>
        <a:lstStyle/>
        <a:p>
          <a:endParaRPr lang="zh-CN" altLang="en-US"/>
        </a:p>
      </dgm:t>
    </dgm:pt>
    <dgm:pt modelId="{6A71C835-081D-4737-A092-894D7E31F5FE}" cxnId="{04165FCD-5FF7-407C-86D3-4341DFCD9848}" type="sibTrans">
      <dgm:prSet/>
      <dgm:spPr/>
      <dgm:t>
        <a:bodyPr/>
        <a:lstStyle/>
        <a:p>
          <a:endParaRPr lang="zh-CN" altLang="en-US"/>
        </a:p>
      </dgm:t>
    </dgm:pt>
    <dgm:pt modelId="{889F807B-67B1-427D-AF4A-E9FA9580D235}">
      <dgm:prSet/>
      <dgm:spPr/>
      <dgm:t>
        <a:bodyPr/>
        <a:lstStyle/>
        <a:p>
          <a:r>
            <a:rPr lang="zh-CN" altLang="en-US" dirty="0"/>
            <a:t>其它文件操作</a:t>
          </a:r>
          <a:endParaRPr lang="zh-CN" dirty="0"/>
        </a:p>
      </dgm:t>
    </dgm:pt>
    <dgm:pt modelId="{DD5D87B9-42CC-4E1D-A197-5D690897F205}" cxnId="{26C9CFC9-A036-4A3C-AABD-CC1419244038}" type="parTrans">
      <dgm:prSet/>
      <dgm:spPr/>
      <dgm:t>
        <a:bodyPr/>
        <a:lstStyle/>
        <a:p>
          <a:endParaRPr lang="zh-CN" altLang="en-US"/>
        </a:p>
      </dgm:t>
    </dgm:pt>
    <dgm:pt modelId="{AE691D18-7217-4883-BD0E-32434A576F52}" cxnId="{26C9CFC9-A036-4A3C-AABD-CC1419244038}" type="sibTrans">
      <dgm:prSet/>
      <dgm:spPr/>
      <dgm:t>
        <a:bodyPr/>
        <a:lstStyle/>
        <a:p>
          <a:endParaRPr lang="zh-CN" altLang="en-US"/>
        </a:p>
      </dgm:t>
    </dgm:pt>
    <dgm:pt modelId="{2CFED054-1B67-442E-98E5-5E2C452EFE53}" type="pres">
      <dgm:prSet presAssocID="{C658578C-5884-496D-9739-49476F720EC6}" presName="linear" presStyleCnt="0">
        <dgm:presLayoutVars>
          <dgm:animLvl val="lvl"/>
          <dgm:resizeHandles val="exact"/>
        </dgm:presLayoutVars>
      </dgm:prSet>
      <dgm:spPr/>
      <dgm:t>
        <a:bodyPr/>
        <a:lstStyle/>
        <a:p>
          <a:endParaRPr lang="zh-CN" altLang="en-US"/>
        </a:p>
      </dgm:t>
    </dgm:pt>
    <dgm:pt modelId="{822B863D-3F47-4A6C-8956-6A9541B1AEEE}" type="pres">
      <dgm:prSet presAssocID="{41579FF5-2005-4C00-9DE1-5E0E0B7FF8D5}" presName="parentText" presStyleLbl="node1" presStyleIdx="0" presStyleCnt="7">
        <dgm:presLayoutVars>
          <dgm:chMax val="0"/>
          <dgm:bulletEnabled val="1"/>
        </dgm:presLayoutVars>
      </dgm:prSet>
      <dgm:spPr/>
      <dgm:t>
        <a:bodyPr/>
        <a:lstStyle/>
        <a:p>
          <a:endParaRPr lang="zh-CN" altLang="en-US"/>
        </a:p>
      </dgm:t>
    </dgm:pt>
    <dgm:pt modelId="{9DCE8454-8E71-4AE9-95C9-2F6B8ABF7B9C}" type="pres">
      <dgm:prSet presAssocID="{15220AFA-2797-4CD5-84BB-A427865B609E}" presName="spacer" presStyleCnt="0"/>
      <dgm:spPr/>
    </dgm:pt>
    <dgm:pt modelId="{D9F9C55F-6FAC-4995-97B1-1542C07751D0}" type="pres">
      <dgm:prSet presAssocID="{EF36A3F4-EEC5-4D22-A8E7-CF606DB29C40}" presName="parentText" presStyleLbl="node1" presStyleIdx="1" presStyleCnt="7">
        <dgm:presLayoutVars>
          <dgm:chMax val="0"/>
          <dgm:bulletEnabled val="1"/>
        </dgm:presLayoutVars>
      </dgm:prSet>
      <dgm:spPr/>
      <dgm:t>
        <a:bodyPr/>
        <a:lstStyle/>
        <a:p>
          <a:endParaRPr lang="zh-CN" altLang="en-US"/>
        </a:p>
      </dgm:t>
    </dgm:pt>
    <dgm:pt modelId="{CC441940-CC69-40CA-AEB4-31B0B0DC122A}" type="pres">
      <dgm:prSet presAssocID="{F4C5AF34-A34D-4C66-9CF4-07C67A340A87}" presName="spacer" presStyleCnt="0"/>
      <dgm:spPr/>
    </dgm:pt>
    <dgm:pt modelId="{B4F51208-70A2-4F9F-B8A8-B09FF7BF7833}" type="pres">
      <dgm:prSet presAssocID="{38A9A097-ADD9-4981-8D09-761FE937D8CF}" presName="parentText" presStyleLbl="node1" presStyleIdx="2" presStyleCnt="7">
        <dgm:presLayoutVars>
          <dgm:chMax val="0"/>
          <dgm:bulletEnabled val="1"/>
        </dgm:presLayoutVars>
      </dgm:prSet>
      <dgm:spPr/>
      <dgm:t>
        <a:bodyPr/>
        <a:lstStyle/>
        <a:p>
          <a:endParaRPr lang="zh-CN" altLang="en-US"/>
        </a:p>
      </dgm:t>
    </dgm:pt>
    <dgm:pt modelId="{8B828D47-19A3-4B3E-871F-954E1C80B062}" type="pres">
      <dgm:prSet presAssocID="{FC9DE58B-76A8-49BB-8669-06824E2D2EFF}" presName="spacer" presStyleCnt="0"/>
      <dgm:spPr/>
    </dgm:pt>
    <dgm:pt modelId="{DE1F373D-F287-4FD3-93A0-CD8D01FE88F9}" type="pres">
      <dgm:prSet presAssocID="{C005E6CF-A829-4164-9B13-D8202BE80091}" presName="parentText" presStyleLbl="node1" presStyleIdx="3" presStyleCnt="7">
        <dgm:presLayoutVars>
          <dgm:chMax val="0"/>
          <dgm:bulletEnabled val="1"/>
        </dgm:presLayoutVars>
      </dgm:prSet>
      <dgm:spPr/>
      <dgm:t>
        <a:bodyPr/>
        <a:lstStyle/>
        <a:p>
          <a:endParaRPr lang="zh-CN" altLang="en-US"/>
        </a:p>
      </dgm:t>
    </dgm:pt>
    <dgm:pt modelId="{8AD63D4E-BDCA-4CBC-B03C-47CAD3F04762}" type="pres">
      <dgm:prSet presAssocID="{4EB36438-4B89-4B52-B4B6-AA087F23B252}" presName="spacer" presStyleCnt="0"/>
      <dgm:spPr/>
    </dgm:pt>
    <dgm:pt modelId="{632624E4-7947-44C3-BF8D-BBA7091686E8}" type="pres">
      <dgm:prSet presAssocID="{19E1299A-D31A-4E42-99E8-EBC59188E3E5}" presName="parentText" presStyleLbl="node1" presStyleIdx="4" presStyleCnt="7">
        <dgm:presLayoutVars>
          <dgm:chMax val="0"/>
          <dgm:bulletEnabled val="1"/>
        </dgm:presLayoutVars>
      </dgm:prSet>
      <dgm:spPr/>
      <dgm:t>
        <a:bodyPr/>
        <a:lstStyle/>
        <a:p>
          <a:endParaRPr lang="zh-CN" altLang="en-US"/>
        </a:p>
      </dgm:t>
    </dgm:pt>
    <dgm:pt modelId="{260B64BB-FC2B-4095-A624-BE54BA716315}" type="pres">
      <dgm:prSet presAssocID="{8286B5F0-10B5-4365-A86C-B207DA05C561}" presName="spacer" presStyleCnt="0"/>
      <dgm:spPr/>
    </dgm:pt>
    <dgm:pt modelId="{02394983-BCF5-4229-BBBE-9886F69D26F9}" type="pres">
      <dgm:prSet presAssocID="{0150CEEC-D781-4020-8515-F789664C32F2}" presName="parentText" presStyleLbl="node1" presStyleIdx="5" presStyleCnt="7">
        <dgm:presLayoutVars>
          <dgm:chMax val="0"/>
          <dgm:bulletEnabled val="1"/>
        </dgm:presLayoutVars>
      </dgm:prSet>
      <dgm:spPr/>
      <dgm:t>
        <a:bodyPr/>
        <a:lstStyle/>
        <a:p>
          <a:endParaRPr lang="zh-CN" altLang="en-US"/>
        </a:p>
      </dgm:t>
    </dgm:pt>
    <dgm:pt modelId="{761E2FB6-10E2-4FCF-87C3-50930F588175}" type="pres">
      <dgm:prSet presAssocID="{6A71C835-081D-4737-A092-894D7E31F5FE}" presName="spacer" presStyleCnt="0"/>
      <dgm:spPr/>
    </dgm:pt>
    <dgm:pt modelId="{B25C9ABC-0BB2-4F96-A121-560612ED0090}" type="pres">
      <dgm:prSet presAssocID="{889F807B-67B1-427D-AF4A-E9FA9580D235}" presName="parentText" presStyleLbl="node1" presStyleIdx="6" presStyleCnt="7">
        <dgm:presLayoutVars>
          <dgm:chMax val="0"/>
          <dgm:bulletEnabled val="1"/>
        </dgm:presLayoutVars>
      </dgm:prSet>
      <dgm:spPr/>
      <dgm:t>
        <a:bodyPr/>
        <a:lstStyle/>
        <a:p>
          <a:endParaRPr lang="zh-CN" altLang="en-US"/>
        </a:p>
      </dgm:t>
    </dgm:pt>
  </dgm:ptLst>
  <dgm:cxnLst>
    <dgm:cxn modelId="{82E47E25-C523-4BDE-82B5-3B1D1E7FD061}" type="presOf" srcId="{0150CEEC-D781-4020-8515-F789664C32F2}" destId="{02394983-BCF5-4229-BBBE-9886F69D26F9}" srcOrd="0" destOrd="0" presId="urn:microsoft.com/office/officeart/2005/8/layout/vList2"/>
    <dgm:cxn modelId="{2B96ED0F-06C9-483B-B7F5-6C7152CEE142}" srcId="{C658578C-5884-496D-9739-49476F720EC6}" destId="{19E1299A-D31A-4E42-99E8-EBC59188E3E5}" srcOrd="4" destOrd="0" parTransId="{00002B1C-334D-4234-BF0E-B7AC866CEAF6}" sibTransId="{8286B5F0-10B5-4365-A86C-B207DA05C561}"/>
    <dgm:cxn modelId="{F219E74F-DE19-439C-95A8-53C405BC6124}" type="presOf" srcId="{38A9A097-ADD9-4981-8D09-761FE937D8CF}" destId="{B4F51208-70A2-4F9F-B8A8-B09FF7BF7833}" srcOrd="0" destOrd="0" presId="urn:microsoft.com/office/officeart/2005/8/layout/vList2"/>
    <dgm:cxn modelId="{376DA892-E794-4343-828A-A6E118B7AA21}" type="presOf" srcId="{EF36A3F4-EEC5-4D22-A8E7-CF606DB29C40}" destId="{D9F9C55F-6FAC-4995-97B1-1542C07751D0}" srcOrd="0" destOrd="0" presId="urn:microsoft.com/office/officeart/2005/8/layout/vList2"/>
    <dgm:cxn modelId="{9543E776-3713-4E85-8D5B-B5BCDEC611C0}" type="presOf" srcId="{C658578C-5884-496D-9739-49476F720EC6}" destId="{2CFED054-1B67-442E-98E5-5E2C452EFE53}" srcOrd="0" destOrd="0" presId="urn:microsoft.com/office/officeart/2005/8/layout/vList2"/>
    <dgm:cxn modelId="{30B94C22-0177-43E5-812C-83BA9C886B45}" srcId="{C658578C-5884-496D-9739-49476F720EC6}" destId="{38A9A097-ADD9-4981-8D09-761FE937D8CF}" srcOrd="2" destOrd="0" parTransId="{1B1A46D0-1CFF-4F19-9171-9D44178550C2}" sibTransId="{FC9DE58B-76A8-49BB-8669-06824E2D2EFF}"/>
    <dgm:cxn modelId="{03684BFF-4EB3-44EC-8A58-AF252A1D6B0D}" srcId="{C658578C-5884-496D-9739-49476F720EC6}" destId="{C005E6CF-A829-4164-9B13-D8202BE80091}" srcOrd="3" destOrd="0" parTransId="{208A8457-69A6-4E0B-9297-44FA250FC06A}" sibTransId="{4EB36438-4B89-4B52-B4B6-AA087F23B252}"/>
    <dgm:cxn modelId="{13638E98-65BA-4392-B376-3C621BCAD3FE}" type="presOf" srcId="{889F807B-67B1-427D-AF4A-E9FA9580D235}" destId="{B25C9ABC-0BB2-4F96-A121-560612ED0090}" srcOrd="0" destOrd="0" presId="urn:microsoft.com/office/officeart/2005/8/layout/vList2"/>
    <dgm:cxn modelId="{294CFD7E-6189-44AD-AA7C-E38740489063}" type="presOf" srcId="{19E1299A-D31A-4E42-99E8-EBC59188E3E5}" destId="{632624E4-7947-44C3-BF8D-BBA7091686E8}" srcOrd="0" destOrd="0" presId="urn:microsoft.com/office/officeart/2005/8/layout/vList2"/>
    <dgm:cxn modelId="{04165FCD-5FF7-407C-86D3-4341DFCD9848}" srcId="{C658578C-5884-496D-9739-49476F720EC6}" destId="{0150CEEC-D781-4020-8515-F789664C32F2}" srcOrd="5" destOrd="0" parTransId="{00BC488D-AC71-4929-AC55-625759455F95}" sibTransId="{6A71C835-081D-4737-A092-894D7E31F5FE}"/>
    <dgm:cxn modelId="{26C9CFC9-A036-4A3C-AABD-CC1419244038}" srcId="{C658578C-5884-496D-9739-49476F720EC6}" destId="{889F807B-67B1-427D-AF4A-E9FA9580D235}" srcOrd="6" destOrd="0" parTransId="{DD5D87B9-42CC-4E1D-A197-5D690897F205}" sibTransId="{AE691D18-7217-4883-BD0E-32434A576F52}"/>
    <dgm:cxn modelId="{4E34DC9C-AE54-4FB6-A3DB-1B3EFD8A64BD}" srcId="{C658578C-5884-496D-9739-49476F720EC6}" destId="{EF36A3F4-EEC5-4D22-A8E7-CF606DB29C40}" srcOrd="1" destOrd="0" parTransId="{0BD8513A-02BA-4C84-8030-862CA2682BD5}" sibTransId="{F4C5AF34-A34D-4C66-9CF4-07C67A340A87}"/>
    <dgm:cxn modelId="{31CE289C-2FF3-43DE-A05C-C5824A12BCF6}" type="presOf" srcId="{41579FF5-2005-4C00-9DE1-5E0E0B7FF8D5}" destId="{822B863D-3F47-4A6C-8956-6A9541B1AEEE}" srcOrd="0" destOrd="0" presId="urn:microsoft.com/office/officeart/2005/8/layout/vList2"/>
    <dgm:cxn modelId="{DE42C2B2-0A9E-4968-8C0A-9F66A07FB060}" srcId="{C658578C-5884-496D-9739-49476F720EC6}" destId="{41579FF5-2005-4C00-9DE1-5E0E0B7FF8D5}" srcOrd="0" destOrd="0" parTransId="{1521E656-9216-4DD8-8FAD-50A69FD6BB58}" sibTransId="{15220AFA-2797-4CD5-84BB-A427865B609E}"/>
    <dgm:cxn modelId="{8FD5BE70-2664-44C1-A886-A03575ED181B}" type="presOf" srcId="{C005E6CF-A829-4164-9B13-D8202BE80091}" destId="{DE1F373D-F287-4FD3-93A0-CD8D01FE88F9}" srcOrd="0" destOrd="0" presId="urn:microsoft.com/office/officeart/2005/8/layout/vList2"/>
    <dgm:cxn modelId="{6AB76AEE-5733-4713-9A4F-BE9B5E57B2F7}" type="presParOf" srcId="{2CFED054-1B67-442E-98E5-5E2C452EFE53}" destId="{822B863D-3F47-4A6C-8956-6A9541B1AEEE}" srcOrd="0" destOrd="0" presId="urn:microsoft.com/office/officeart/2005/8/layout/vList2"/>
    <dgm:cxn modelId="{0C4B9304-87E6-48AE-8B82-3E69E3F74672}" type="presParOf" srcId="{2CFED054-1B67-442E-98E5-5E2C452EFE53}" destId="{9DCE8454-8E71-4AE9-95C9-2F6B8ABF7B9C}" srcOrd="1" destOrd="0" presId="urn:microsoft.com/office/officeart/2005/8/layout/vList2"/>
    <dgm:cxn modelId="{BAEA69D5-7597-4383-B39E-69FF8E969C49}" type="presParOf" srcId="{2CFED054-1B67-442E-98E5-5E2C452EFE53}" destId="{D9F9C55F-6FAC-4995-97B1-1542C07751D0}" srcOrd="2" destOrd="0" presId="urn:microsoft.com/office/officeart/2005/8/layout/vList2"/>
    <dgm:cxn modelId="{8AA3B05E-3D44-47BB-BA15-A64A7BDB6F61}" type="presParOf" srcId="{2CFED054-1B67-442E-98E5-5E2C452EFE53}" destId="{CC441940-CC69-40CA-AEB4-31B0B0DC122A}" srcOrd="3" destOrd="0" presId="urn:microsoft.com/office/officeart/2005/8/layout/vList2"/>
    <dgm:cxn modelId="{3C1C9A56-21D1-4D2D-A22B-285F02FABDEB}" type="presParOf" srcId="{2CFED054-1B67-442E-98E5-5E2C452EFE53}" destId="{B4F51208-70A2-4F9F-B8A8-B09FF7BF7833}" srcOrd="4" destOrd="0" presId="urn:microsoft.com/office/officeart/2005/8/layout/vList2"/>
    <dgm:cxn modelId="{97714EF1-9DAF-40A5-BA0B-DC651806C799}" type="presParOf" srcId="{2CFED054-1B67-442E-98E5-5E2C452EFE53}" destId="{8B828D47-19A3-4B3E-871F-954E1C80B062}" srcOrd="5" destOrd="0" presId="urn:microsoft.com/office/officeart/2005/8/layout/vList2"/>
    <dgm:cxn modelId="{DF5F0C37-9028-46FD-8C3E-06549FB1FCCD}" type="presParOf" srcId="{2CFED054-1B67-442E-98E5-5E2C452EFE53}" destId="{DE1F373D-F287-4FD3-93A0-CD8D01FE88F9}" srcOrd="6" destOrd="0" presId="urn:microsoft.com/office/officeart/2005/8/layout/vList2"/>
    <dgm:cxn modelId="{326C980F-497A-4130-9E07-1EFC8A14C63A}" type="presParOf" srcId="{2CFED054-1B67-442E-98E5-5E2C452EFE53}" destId="{8AD63D4E-BDCA-4CBC-B03C-47CAD3F04762}" srcOrd="7" destOrd="0" presId="urn:microsoft.com/office/officeart/2005/8/layout/vList2"/>
    <dgm:cxn modelId="{6B0D5C0F-2A9F-4089-A639-6F006D6DEB4B}" type="presParOf" srcId="{2CFED054-1B67-442E-98E5-5E2C452EFE53}" destId="{632624E4-7947-44C3-BF8D-BBA7091686E8}" srcOrd="8" destOrd="0" presId="urn:microsoft.com/office/officeart/2005/8/layout/vList2"/>
    <dgm:cxn modelId="{665B5F6E-076A-42D0-A5E8-DA5EA4E4C79F}" type="presParOf" srcId="{2CFED054-1B67-442E-98E5-5E2C452EFE53}" destId="{260B64BB-FC2B-4095-A624-BE54BA716315}" srcOrd="9" destOrd="0" presId="urn:microsoft.com/office/officeart/2005/8/layout/vList2"/>
    <dgm:cxn modelId="{1C03FE8A-D502-47DC-8FEE-2EC980EE32AB}" type="presParOf" srcId="{2CFED054-1B67-442E-98E5-5E2C452EFE53}" destId="{02394983-BCF5-4229-BBBE-9886F69D26F9}" srcOrd="10" destOrd="0" presId="urn:microsoft.com/office/officeart/2005/8/layout/vList2"/>
    <dgm:cxn modelId="{92A402EB-2069-460D-8FAF-5962655CF362}" type="presParOf" srcId="{2CFED054-1B67-442E-98E5-5E2C452EFE53}" destId="{761E2FB6-10E2-4FCF-87C3-50930F588175}" srcOrd="11" destOrd="0" presId="urn:microsoft.com/office/officeart/2005/8/layout/vList2"/>
    <dgm:cxn modelId="{CC2AFE26-DCC2-4398-A7B3-E58346E88AC5}" type="presParOf" srcId="{2CFED054-1B67-442E-98E5-5E2C452EFE53}" destId="{B25C9ABC-0BB2-4F96-A121-560612ED0090}"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F4F38-9D6C-42DC-9E4D-C7504A984033}" type="doc">
      <dgm:prSet loTypeId="list" loCatId="list" qsTypeId="urn:microsoft.com/office/officeart/2005/8/quickstyle/simple1" qsCatId="simple" csTypeId="urn:microsoft.com/office/officeart/2005/8/colors/accent1_2" csCatId="accent1"/>
      <dgm:spPr/>
      <dgm:t>
        <a:bodyPr/>
        <a:lstStyle/>
        <a:p>
          <a:endParaRPr lang="zh-CN" altLang="en-US"/>
        </a:p>
      </dgm:t>
    </dgm:pt>
    <dgm:pt modelId="{9644D97B-D48C-4937-974D-33F5235FBAB3}">
      <dgm:prSet phldr="0" custT="1"/>
      <dgm:spPr/>
      <dgm:t>
        <a:bodyPr vert="horz" wrap="square"/>
        <a:p>
          <a:pPr rtl="0">
            <a:lnSpc>
              <a:spcPct val="100000"/>
            </a:lnSpc>
            <a:spcBef>
              <a:spcPct val="0"/>
            </a:spcBef>
            <a:spcAft>
              <a:spcPct val="35000"/>
            </a:spcAft>
          </a:pPr>
          <a:r>
            <a:rPr kumimoji="1" lang="zh-CN" sz="3200">
              <a:latin typeface="华光魏体_CNKI" panose="02000500000000000000" charset="-122"/>
              <a:ea typeface="华光魏体_CNKI" panose="02000500000000000000" charset="-122"/>
            </a:rPr>
            <a:t>串结构</a:t>
          </a:r>
          <a:r>
            <a:rPr lang="zh-CN" sz="3200">
              <a:latin typeface="华光魏体_CNKI" panose="02000500000000000000" charset="-122"/>
              <a:ea typeface="华光魏体_CNKI" panose="02000500000000000000" charset="-122"/>
            </a:rPr>
            <a:t/>
          </a:r>
          <a:endParaRPr lang="zh-CN" sz="3200">
            <a:latin typeface="华光魏体_CNKI" panose="02000500000000000000" charset="-122"/>
            <a:ea typeface="华光魏体_CNKI" panose="02000500000000000000" charset="-122"/>
          </a:endParaRPr>
        </a:p>
      </dgm:t>
    </dgm:pt>
    <dgm:pt modelId="{224EBDE1-ACFD-4F85-9355-09CCCEC5F336}" cxnId="{3149F987-842F-4F92-813C-1DFFE6E53052}" type="parTrans">
      <dgm:prSet/>
      <dgm:spPr/>
      <dgm:t>
        <a:bodyPr/>
        <a:lstStyle/>
        <a:p>
          <a:endParaRPr lang="zh-CN" altLang="en-US"/>
        </a:p>
      </dgm:t>
    </dgm:pt>
    <dgm:pt modelId="{EAA6051D-3BFE-46BA-9886-E0E565B51DAF}" cxnId="{3149F987-842F-4F92-813C-1DFFE6E53052}" type="sibTrans">
      <dgm:prSet/>
      <dgm:spPr/>
      <dgm:t>
        <a:bodyPr/>
        <a:lstStyle/>
        <a:p>
          <a:endParaRPr lang="zh-CN" altLang="en-US"/>
        </a:p>
      </dgm:t>
    </dgm:pt>
    <dgm:pt modelId="{C1914C07-A194-49A3-B4EE-B14B85021B00}">
      <dgm:prSet phldr="0" custT="1"/>
      <dgm:spPr/>
      <dgm:t>
        <a:bodyPr vert="horz" wrap="square"/>
        <a:p>
          <a:pPr rtl="0">
            <a:lnSpc>
              <a:spcPct val="100000"/>
            </a:lnSpc>
            <a:spcBef>
              <a:spcPct val="0"/>
            </a:spcBef>
            <a:spcAft>
              <a:spcPct val="15000"/>
            </a:spcAft>
          </a:pPr>
          <a:r>
            <a:rPr kumimoji="1" lang="zh-CN" sz="2400">
              <a:latin typeface="华光魏体_CNKI" panose="02000500000000000000" charset="-122"/>
              <a:ea typeface="华光魏体_CNKI" panose="02000500000000000000" charset="-122"/>
              <a:cs typeface="华光魏体_CNKI" panose="02000500000000000000" charset="-122"/>
            </a:rPr>
            <a:t>记录的顺序与关键字无关。</a:t>
          </a:r>
          <a:r>
            <a:rPr lang="zh-CN" sz="2400">
              <a:latin typeface="华光魏体_CNKI" panose="02000500000000000000" charset="-122"/>
              <a:ea typeface="华光魏体_CNKI" panose="02000500000000000000" charset="-122"/>
              <a:cs typeface="华光魏体_CNKI" panose="02000500000000000000" charset="-122"/>
            </a:rPr>
            <a:t/>
          </a:r>
          <a:endParaRPr lang="zh-CN" sz="2400">
            <a:latin typeface="华光魏体_CNKI" panose="02000500000000000000" charset="-122"/>
            <a:ea typeface="华光魏体_CNKI" panose="02000500000000000000" charset="-122"/>
            <a:cs typeface="华光魏体_CNKI" panose="02000500000000000000" charset="-122"/>
          </a:endParaRPr>
        </a:p>
      </dgm:t>
    </dgm:pt>
    <dgm:pt modelId="{999C18DA-289C-4D89-BAC6-C35544BCCD23}" cxnId="{7DA22A82-9DEA-4D91-9802-DB5CA207B1C7}" type="parTrans">
      <dgm:prSet/>
      <dgm:spPr/>
      <dgm:t>
        <a:bodyPr/>
        <a:lstStyle/>
        <a:p>
          <a:endParaRPr lang="zh-CN" altLang="en-US"/>
        </a:p>
      </dgm:t>
    </dgm:pt>
    <dgm:pt modelId="{CC833AAD-20FF-4C08-970D-A1C97A01EB24}" cxnId="{7DA22A82-9DEA-4D91-9802-DB5CA207B1C7}" type="sibTrans">
      <dgm:prSet/>
      <dgm:spPr/>
      <dgm:t>
        <a:bodyPr/>
        <a:lstStyle/>
        <a:p>
          <a:endParaRPr lang="zh-CN" altLang="en-US"/>
        </a:p>
      </dgm:t>
    </dgm:pt>
    <dgm:pt modelId="{B17F3033-A676-4D15-AB7C-E0D48ACC08EB}">
      <dgm:prSet phldr="0" custT="1"/>
      <dgm:spPr/>
      <dgm:t>
        <a:bodyPr vert="horz" wrap="square"/>
        <a:p>
          <a:pPr rtl="0">
            <a:lnSpc>
              <a:spcPct val="100000"/>
            </a:lnSpc>
            <a:spcBef>
              <a:spcPct val="0"/>
            </a:spcBef>
            <a:spcAft>
              <a:spcPct val="15000"/>
            </a:spcAft>
          </a:pPr>
          <a:r>
            <a:rPr kumimoji="1" lang="zh-CN" sz="2400">
              <a:latin typeface="华光魏体_CNKI" panose="02000500000000000000" charset="-122"/>
              <a:ea typeface="华光魏体_CNKI" panose="02000500000000000000" charset="-122"/>
              <a:cs typeface="华光魏体_CNKI" panose="02000500000000000000" charset="-122"/>
            </a:rPr>
            <a:t>通常依据时间，最先存入的记录作为第一个记录，其次存入的为第二个记录， 依此类推</a:t>
          </a:r>
          <a:r>
            <a:rPr lang="zh-CN" sz="2400">
              <a:latin typeface="华光魏体_CNKI" panose="02000500000000000000" charset="-122"/>
              <a:ea typeface="华光魏体_CNKI" panose="02000500000000000000" charset="-122"/>
              <a:cs typeface="华光魏体_CNKI" panose="02000500000000000000" charset="-122"/>
            </a:rPr>
            <a:t/>
          </a:r>
          <a:endParaRPr lang="zh-CN" sz="2400">
            <a:latin typeface="华光魏体_CNKI" panose="02000500000000000000" charset="-122"/>
            <a:ea typeface="华光魏体_CNKI" panose="02000500000000000000" charset="-122"/>
            <a:cs typeface="华光魏体_CNKI" panose="02000500000000000000" charset="-122"/>
          </a:endParaRPr>
        </a:p>
      </dgm:t>
    </dgm:pt>
    <dgm:pt modelId="{647C74CD-5399-40D0-A986-3A384A41C77A}" cxnId="{26AB1397-FF67-4489-B776-BAA8D49F4C2E}" type="parTrans">
      <dgm:prSet/>
      <dgm:spPr/>
    </dgm:pt>
    <dgm:pt modelId="{BD29ACB1-FFBD-48AA-B0A2-DED7B4C02616}" cxnId="{26AB1397-FF67-4489-B776-BAA8D49F4C2E}" type="sibTrans">
      <dgm:prSet/>
      <dgm:spPr/>
    </dgm:pt>
    <dgm:pt modelId="{9E8D0365-88C0-4420-B5AF-FBAAB49B6E6F}">
      <dgm:prSet phldr="0" custT="1"/>
      <dgm:spPr/>
      <dgm:t>
        <a:bodyPr vert="horz" wrap="square"/>
        <a:p>
          <a:pPr rtl="0">
            <a:lnSpc>
              <a:spcPct val="100000"/>
            </a:lnSpc>
            <a:spcBef>
              <a:spcPct val="0"/>
            </a:spcBef>
            <a:spcAft>
              <a:spcPct val="35000"/>
            </a:spcAft>
          </a:pPr>
          <a:r>
            <a:rPr kumimoji="1" lang="zh-CN" sz="2800">
              <a:latin typeface="华光魏体_CNKI" panose="02000500000000000000" charset="-122"/>
              <a:ea typeface="华光魏体_CNKI" panose="02000500000000000000" charset="-122"/>
            </a:rPr>
            <a:t>顺序结构</a:t>
          </a:r>
          <a:r>
            <a:rPr kumimoji="1" lang="zh-CN" sz="2800">
              <a:latin typeface="华光魏体_CNKI" panose="02000500000000000000" charset="-122"/>
              <a:ea typeface="华光魏体_CNKI" panose="02000500000000000000" charset="-122"/>
            </a:rPr>
            <a:t/>
          </a:r>
          <a:endParaRPr kumimoji="1" lang="zh-CN" sz="2800">
            <a:latin typeface="华光魏体_CNKI" panose="02000500000000000000" charset="-122"/>
            <a:ea typeface="华光魏体_CNKI" panose="02000500000000000000" charset="-122"/>
          </a:endParaRPr>
        </a:p>
      </dgm:t>
    </dgm:pt>
    <dgm:pt modelId="{DEF2F943-9E60-4304-88F2-B94ACBAE6BE4}" cxnId="{626EBD1F-8C2D-4E64-AFC0-CBC2442F4B4D}" type="parTrans">
      <dgm:prSet/>
      <dgm:spPr/>
      <dgm:t>
        <a:bodyPr/>
        <a:lstStyle/>
        <a:p>
          <a:endParaRPr lang="zh-CN" altLang="en-US"/>
        </a:p>
      </dgm:t>
    </dgm:pt>
    <dgm:pt modelId="{738CEE28-80D9-4635-A173-A6235B390B74}" cxnId="{626EBD1F-8C2D-4E64-AFC0-CBC2442F4B4D}" type="sibTrans">
      <dgm:prSet/>
      <dgm:spPr/>
      <dgm:t>
        <a:bodyPr/>
        <a:lstStyle/>
        <a:p>
          <a:endParaRPr lang="zh-CN" altLang="en-US"/>
        </a:p>
      </dgm:t>
    </dgm:pt>
    <dgm:pt modelId="{727D1DF4-67F9-43DB-8BD3-66D15E3368BD}">
      <dgm:prSet phldr="0" custT="1"/>
      <dgm:spPr/>
      <dgm:t>
        <a:bodyPr vert="horz" wrap="square"/>
        <a:p>
          <a:pPr rtl="0">
            <a:lnSpc>
              <a:spcPct val="100000"/>
            </a:lnSpc>
            <a:spcBef>
              <a:spcPct val="0"/>
            </a:spcBef>
            <a:spcAft>
              <a:spcPct val="15000"/>
            </a:spcAft>
          </a:pPr>
          <a:r>
            <a:rPr kumimoji="1" lang="zh-CN" sz="2400">
              <a:latin typeface="华光魏体_CNKI" panose="02000500000000000000" charset="-122"/>
              <a:ea typeface="华光魏体_CNKI" panose="02000500000000000000" charset="-122"/>
              <a:cs typeface="华光魏体_CNKI" panose="02000500000000000000" charset="-122"/>
            </a:rPr>
            <a:t>记录按关键字</a:t>
          </a:r>
          <a:r>
            <a:rPr kumimoji="1" lang="en-US" sz="2400">
              <a:latin typeface="华光魏体_CNKI" panose="02000500000000000000" charset="-122"/>
              <a:ea typeface="华光魏体_CNKI" panose="02000500000000000000" charset="-122"/>
              <a:cs typeface="华光魏体_CNKI" panose="02000500000000000000" charset="-122"/>
            </a:rPr>
            <a:t>(</a:t>
          </a:r>
          <a:r>
            <a:rPr kumimoji="1" lang="zh-CN" sz="2400">
              <a:latin typeface="华光魏体_CNKI" panose="02000500000000000000" charset="-122"/>
              <a:ea typeface="华光魏体_CNKI" panose="02000500000000000000" charset="-122"/>
              <a:cs typeface="华光魏体_CNKI" panose="02000500000000000000" charset="-122"/>
            </a:rPr>
            <a:t>词</a:t>
          </a:r>
          <a:r>
            <a:rPr kumimoji="1" lang="en-US" sz="2400">
              <a:latin typeface="华光魏体_CNKI" panose="02000500000000000000" charset="-122"/>
              <a:ea typeface="华光魏体_CNKI" panose="02000500000000000000" charset="-122"/>
              <a:cs typeface="华光魏体_CNKI" panose="02000500000000000000" charset="-122"/>
            </a:rPr>
            <a:t>)</a:t>
          </a:r>
          <a:r>
            <a:rPr kumimoji="1" lang="zh-CN" sz="2400">
              <a:latin typeface="华光魏体_CNKI" panose="02000500000000000000" charset="-122"/>
              <a:ea typeface="华光魏体_CNKI" panose="02000500000000000000" charset="-122"/>
              <a:cs typeface="华光魏体_CNKI" panose="02000500000000000000" charset="-122"/>
            </a:rPr>
            <a:t>排列。可以按关键词的长短排序，或按其英文字母顺序排序。</a:t>
          </a:r>
          <a:r>
            <a:rPr lang="zh-CN" sz="2400">
              <a:latin typeface="华光魏体_CNKI" panose="02000500000000000000" charset="-122"/>
              <a:ea typeface="华光魏体_CNKI" panose="02000500000000000000" charset="-122"/>
              <a:cs typeface="华光魏体_CNKI" panose="02000500000000000000" charset="-122"/>
            </a:rPr>
            <a:t/>
          </a:r>
          <a:endParaRPr lang="zh-CN" sz="2400">
            <a:latin typeface="华光魏体_CNKI" panose="02000500000000000000" charset="-122"/>
            <a:ea typeface="华光魏体_CNKI" panose="02000500000000000000" charset="-122"/>
            <a:cs typeface="华光魏体_CNKI" panose="02000500000000000000" charset="-122"/>
          </a:endParaRPr>
        </a:p>
      </dgm:t>
    </dgm:pt>
    <dgm:pt modelId="{623EF13D-A4DF-482A-B728-21EEBE2E76E2}" cxnId="{4A9E2443-DA6D-4B86-84D5-5505DC4D1CA9}" type="parTrans">
      <dgm:prSet/>
      <dgm:spPr/>
      <dgm:t>
        <a:bodyPr/>
        <a:lstStyle/>
        <a:p>
          <a:endParaRPr lang="zh-CN" altLang="en-US"/>
        </a:p>
      </dgm:t>
    </dgm:pt>
    <dgm:pt modelId="{07DA3ED9-5ED2-46F4-9ACD-6AF86D345C2B}" cxnId="{4A9E2443-DA6D-4B86-84D5-5505DC4D1CA9}" type="sibTrans">
      <dgm:prSet/>
      <dgm:spPr/>
      <dgm:t>
        <a:bodyPr/>
        <a:lstStyle/>
        <a:p>
          <a:endParaRPr lang="zh-CN" altLang="en-US"/>
        </a:p>
      </dgm:t>
    </dgm:pt>
    <dgm:pt modelId="{85CF036D-C130-41B5-AD75-D2F4EDCF47E2}" type="pres">
      <dgm:prSet presAssocID="{984F4F38-9D6C-42DC-9E4D-C7504A984033}" presName="Name0" presStyleCnt="0">
        <dgm:presLayoutVars>
          <dgm:dir/>
          <dgm:animLvl val="lvl"/>
          <dgm:resizeHandles val="exact"/>
        </dgm:presLayoutVars>
      </dgm:prSet>
      <dgm:spPr/>
      <dgm:t>
        <a:bodyPr/>
        <a:lstStyle/>
        <a:p>
          <a:endParaRPr lang="zh-CN" altLang="en-US"/>
        </a:p>
      </dgm:t>
    </dgm:pt>
    <dgm:pt modelId="{CDCA8AD0-E46D-4F21-B70B-A2E9DB69A8D5}" type="pres">
      <dgm:prSet presAssocID="{9644D97B-D48C-4937-974D-33F5235FBAB3}" presName="composite" presStyleCnt="0"/>
      <dgm:spPr/>
    </dgm:pt>
    <dgm:pt modelId="{9B5ABE11-E705-4C79-BBDA-D2F4DEA515BE}" type="pres">
      <dgm:prSet presAssocID="{9644D97B-D48C-4937-974D-33F5235FBAB3}" presName="parTx" presStyleLbl="alignNode1" presStyleIdx="0" presStyleCnt="2">
        <dgm:presLayoutVars>
          <dgm:chMax val="0"/>
          <dgm:chPref val="0"/>
          <dgm:bulletEnabled val="1"/>
        </dgm:presLayoutVars>
      </dgm:prSet>
      <dgm:spPr/>
      <dgm:t>
        <a:bodyPr/>
        <a:lstStyle/>
        <a:p>
          <a:endParaRPr lang="zh-CN" altLang="en-US"/>
        </a:p>
      </dgm:t>
    </dgm:pt>
    <dgm:pt modelId="{03500B4A-48F4-42B3-A43A-D9A7F951FDA0}" type="pres">
      <dgm:prSet presAssocID="{9644D97B-D48C-4937-974D-33F5235FBAB3}" presName="desTx" presStyleLbl="alignAccFollowNode1" presStyleIdx="0" presStyleCnt="2">
        <dgm:presLayoutVars>
          <dgm:bulletEnabled val="1"/>
        </dgm:presLayoutVars>
      </dgm:prSet>
      <dgm:spPr/>
      <dgm:t>
        <a:bodyPr/>
        <a:lstStyle/>
        <a:p>
          <a:endParaRPr lang="zh-CN" altLang="en-US"/>
        </a:p>
      </dgm:t>
    </dgm:pt>
    <dgm:pt modelId="{04427492-04F9-4717-8EB7-B73BDED0C9F6}" type="pres">
      <dgm:prSet presAssocID="{EAA6051D-3BFE-46BA-9886-E0E565B51DAF}" presName="space" presStyleCnt="0"/>
      <dgm:spPr/>
    </dgm:pt>
    <dgm:pt modelId="{A5BDC9BC-324D-46DC-AF8D-6DA25D27EBDB}" type="pres">
      <dgm:prSet presAssocID="{9E8D0365-88C0-4420-B5AF-FBAAB49B6E6F}" presName="composite" presStyleCnt="0"/>
      <dgm:spPr/>
    </dgm:pt>
    <dgm:pt modelId="{20578512-E940-4834-B5F2-B4F5946C07B4}" type="pres">
      <dgm:prSet presAssocID="{9E8D0365-88C0-4420-B5AF-FBAAB49B6E6F}" presName="parTx" presStyleLbl="alignNode1" presStyleIdx="1" presStyleCnt="2">
        <dgm:presLayoutVars>
          <dgm:chMax val="0"/>
          <dgm:chPref val="0"/>
          <dgm:bulletEnabled val="1"/>
        </dgm:presLayoutVars>
      </dgm:prSet>
      <dgm:spPr/>
      <dgm:t>
        <a:bodyPr/>
        <a:lstStyle/>
        <a:p>
          <a:endParaRPr lang="zh-CN" altLang="en-US"/>
        </a:p>
      </dgm:t>
    </dgm:pt>
    <dgm:pt modelId="{B7C0E2F6-0E53-49AB-9B4A-A48BAED6672A}" type="pres">
      <dgm:prSet presAssocID="{9E8D0365-88C0-4420-B5AF-FBAAB49B6E6F}" presName="desTx" presStyleLbl="alignAccFollowNode1" presStyleIdx="1" presStyleCnt="2">
        <dgm:presLayoutVars>
          <dgm:bulletEnabled val="1"/>
        </dgm:presLayoutVars>
      </dgm:prSet>
      <dgm:spPr/>
      <dgm:t>
        <a:bodyPr/>
        <a:lstStyle/>
        <a:p>
          <a:endParaRPr lang="zh-CN" altLang="en-US"/>
        </a:p>
      </dgm:t>
    </dgm:pt>
  </dgm:ptLst>
  <dgm:cxnLst>
    <dgm:cxn modelId="{3149F987-842F-4F92-813C-1DFFE6E53052}" srcId="{984F4F38-9D6C-42DC-9E4D-C7504A984033}" destId="{9644D97B-D48C-4937-974D-33F5235FBAB3}" srcOrd="0" destOrd="0" parTransId="{224EBDE1-ACFD-4F85-9355-09CCCEC5F336}" sibTransId="{EAA6051D-3BFE-46BA-9886-E0E565B51DAF}"/>
    <dgm:cxn modelId="{7DA22A82-9DEA-4D91-9802-DB5CA207B1C7}" srcId="{9644D97B-D48C-4937-974D-33F5235FBAB3}" destId="{C1914C07-A194-49A3-B4EE-B14B85021B00}" srcOrd="0" destOrd="0" parTransId="{999C18DA-289C-4D89-BAC6-C35544BCCD23}" sibTransId="{CC833AAD-20FF-4C08-970D-A1C97A01EB24}"/>
    <dgm:cxn modelId="{26AB1397-FF67-4489-B776-BAA8D49F4C2E}" srcId="{9644D97B-D48C-4937-974D-33F5235FBAB3}" destId="{B17F3033-A676-4D15-AB7C-E0D48ACC08EB}" srcOrd="1" destOrd="0" parTransId="{647C74CD-5399-40D0-A986-3A384A41C77A}" sibTransId="{BD29ACB1-FFBD-48AA-B0A2-DED7B4C02616}"/>
    <dgm:cxn modelId="{626EBD1F-8C2D-4E64-AFC0-CBC2442F4B4D}" srcId="{984F4F38-9D6C-42DC-9E4D-C7504A984033}" destId="{9E8D0365-88C0-4420-B5AF-FBAAB49B6E6F}" srcOrd="1" destOrd="0" parTransId="{DEF2F943-9E60-4304-88F2-B94ACBAE6BE4}" sibTransId="{738CEE28-80D9-4635-A173-A6235B390B74}"/>
    <dgm:cxn modelId="{4A9E2443-DA6D-4B86-84D5-5505DC4D1CA9}" srcId="{9E8D0365-88C0-4420-B5AF-FBAAB49B6E6F}" destId="{727D1DF4-67F9-43DB-8BD3-66D15E3368BD}" srcOrd="0" destOrd="1" parTransId="{623EF13D-A4DF-482A-B728-21EEBE2E76E2}" sibTransId="{07DA3ED9-5ED2-46F4-9ACD-6AF86D345C2B}"/>
    <dgm:cxn modelId="{95EA9636-442A-4AF0-9AE1-A84FB1A7082C}" type="presOf" srcId="{984F4F38-9D6C-42DC-9E4D-C7504A984033}" destId="{85CF036D-C130-41B5-AD75-D2F4EDCF47E2}" srcOrd="0" destOrd="0" presId="urn:microsoft.com/office/officeart/2005/8/layout/hList1"/>
    <dgm:cxn modelId="{1B69162F-C43E-4E73-AA96-9856FDAECAB2}" type="presParOf" srcId="{85CF036D-C130-41B5-AD75-D2F4EDCF47E2}" destId="{CDCA8AD0-E46D-4F21-B70B-A2E9DB69A8D5}" srcOrd="0" destOrd="0" presId="urn:microsoft.com/office/officeart/2005/8/layout/hList1"/>
    <dgm:cxn modelId="{2ECDD8D0-565D-40D1-BD8D-29D51EBD5AB9}" type="presParOf" srcId="{CDCA8AD0-E46D-4F21-B70B-A2E9DB69A8D5}" destId="{9B5ABE11-E705-4C79-BBDA-D2F4DEA515BE}" srcOrd="0" destOrd="0" presId="urn:microsoft.com/office/officeart/2005/8/layout/hList1"/>
    <dgm:cxn modelId="{3B46435D-9BAD-4332-95F0-1DFB74C46A5A}" type="presOf" srcId="{9644D97B-D48C-4937-974D-33F5235FBAB3}" destId="{9B5ABE11-E705-4C79-BBDA-D2F4DEA515BE}" srcOrd="0" destOrd="0" presId="urn:microsoft.com/office/officeart/2005/8/layout/hList1"/>
    <dgm:cxn modelId="{052D87BB-E817-41C8-B106-769CD7ADF346}" type="presParOf" srcId="{CDCA8AD0-E46D-4F21-B70B-A2E9DB69A8D5}" destId="{03500B4A-48F4-42B3-A43A-D9A7F951FDA0}" srcOrd="1" destOrd="0" presId="urn:microsoft.com/office/officeart/2005/8/layout/hList1"/>
    <dgm:cxn modelId="{EC186F4E-1DFF-4FFD-84B3-9D9B2B6959C8}" type="presOf" srcId="{C1914C07-A194-49A3-B4EE-B14B85021B00}" destId="{03500B4A-48F4-42B3-A43A-D9A7F951FDA0}" srcOrd="0" destOrd="0" presId="urn:microsoft.com/office/officeart/2005/8/layout/hList1"/>
    <dgm:cxn modelId="{3B4AF0BC-46E9-4DEE-AF35-DB480879195F}" type="presOf" srcId="{B17F3033-A676-4D15-AB7C-E0D48ACC08EB}" destId="{03500B4A-48F4-42B3-A43A-D9A7F951FDA0}" srcOrd="0" destOrd="1" presId="urn:microsoft.com/office/officeart/2005/8/layout/hList1"/>
    <dgm:cxn modelId="{E9A7F526-87AD-44A9-8CF9-5CC9E8374B00}" type="presParOf" srcId="{85CF036D-C130-41B5-AD75-D2F4EDCF47E2}" destId="{04427492-04F9-4717-8EB7-B73BDED0C9F6}" srcOrd="1" destOrd="0" presId="urn:microsoft.com/office/officeart/2005/8/layout/hList1"/>
    <dgm:cxn modelId="{22BE794D-40B2-4452-B856-4FECD49E3AA6}" type="presParOf" srcId="{85CF036D-C130-41B5-AD75-D2F4EDCF47E2}" destId="{A5BDC9BC-324D-46DC-AF8D-6DA25D27EBDB}" srcOrd="2" destOrd="0" presId="urn:microsoft.com/office/officeart/2005/8/layout/hList1"/>
    <dgm:cxn modelId="{14E6A707-88F8-4D53-B64E-9FBFFE11C0DB}" type="presParOf" srcId="{A5BDC9BC-324D-46DC-AF8D-6DA25D27EBDB}" destId="{20578512-E940-4834-B5F2-B4F5946C07B4}" srcOrd="0" destOrd="2" presId="urn:microsoft.com/office/officeart/2005/8/layout/hList1"/>
    <dgm:cxn modelId="{DB758E67-A0EC-4F89-B971-34BEFE2AD065}" type="presOf" srcId="{9E8D0365-88C0-4420-B5AF-FBAAB49B6E6F}" destId="{20578512-E940-4834-B5F2-B4F5946C07B4}" srcOrd="0" destOrd="0" presId="urn:microsoft.com/office/officeart/2005/8/layout/hList1"/>
    <dgm:cxn modelId="{DACB93C5-E4E7-4B3E-8759-AD889770F6FC}" type="presParOf" srcId="{A5BDC9BC-324D-46DC-AF8D-6DA25D27EBDB}" destId="{B7C0E2F6-0E53-49AB-9B4A-A48BAED6672A}" srcOrd="1" destOrd="2" presId="urn:microsoft.com/office/officeart/2005/8/layout/hList1"/>
    <dgm:cxn modelId="{F6EC4072-17C7-49C8-830B-F83F1AB19FB8}" type="presOf" srcId="{727D1DF4-67F9-43DB-8BD3-66D15E3368BD}" destId="{B7C0E2F6-0E53-49AB-9B4A-A48BAED6672A}" srcOrd="0"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98160" cy="4065905"/>
        <a:chOff x="0" y="0"/>
        <a:chExt cx="5598160" cy="4065905"/>
      </a:xfrm>
    </dsp:grpSpPr>
    <dsp:sp modelId="{822B863D-3F47-4A6C-8956-6A9541B1AEEE}">
      <dsp:nvSpPr>
        <dsp:cNvPr id="3" name="圆角矩形 2"/>
        <dsp:cNvSpPr/>
      </dsp:nvSpPr>
      <dsp:spPr bwMode="white">
        <a:xfrm>
          <a:off x="0" y="104127"/>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b="1"/>
            <a:t>创建文件</a:t>
          </a:r>
          <a:endParaRPr lang="zh-CN"/>
        </a:p>
      </dsp:txBody>
      <dsp:txXfrm>
        <a:off x="0" y="104127"/>
        <a:ext cx="5598160" cy="504190"/>
      </dsp:txXfrm>
    </dsp:sp>
    <dsp:sp modelId="{D9F9C55F-6FAC-4995-97B1-1542C07751D0}">
      <dsp:nvSpPr>
        <dsp:cNvPr id="4" name="圆角矩形 3"/>
        <dsp:cNvSpPr/>
      </dsp:nvSpPr>
      <dsp:spPr bwMode="white">
        <a:xfrm>
          <a:off x="0" y="663037"/>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b="1"/>
            <a:t>删除文件</a:t>
          </a:r>
          <a:endParaRPr lang="zh-CN"/>
        </a:p>
      </dsp:txBody>
      <dsp:txXfrm>
        <a:off x="0" y="663037"/>
        <a:ext cx="5598160" cy="504190"/>
      </dsp:txXfrm>
    </dsp:sp>
    <dsp:sp modelId="{B4F51208-70A2-4F9F-B8A8-B09FF7BF7833}">
      <dsp:nvSpPr>
        <dsp:cNvPr id="5" name="圆角矩形 4"/>
        <dsp:cNvSpPr/>
      </dsp:nvSpPr>
      <dsp:spPr bwMode="white">
        <a:xfrm>
          <a:off x="0" y="1221947"/>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b="1"/>
            <a:t>读文件</a:t>
          </a:r>
          <a:endParaRPr lang="zh-CN"/>
        </a:p>
      </dsp:txBody>
      <dsp:txXfrm>
        <a:off x="0" y="1221947"/>
        <a:ext cx="5598160" cy="504190"/>
      </dsp:txXfrm>
    </dsp:sp>
    <dsp:sp modelId="{DE1F373D-F287-4FD3-93A0-CD8D01FE88F9}">
      <dsp:nvSpPr>
        <dsp:cNvPr id="6" name="圆角矩形 5"/>
        <dsp:cNvSpPr/>
      </dsp:nvSpPr>
      <dsp:spPr bwMode="white">
        <a:xfrm>
          <a:off x="0" y="1780857"/>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b="1"/>
            <a:t>写文件</a:t>
          </a:r>
          <a:endParaRPr lang="zh-CN"/>
        </a:p>
      </dsp:txBody>
      <dsp:txXfrm>
        <a:off x="0" y="1780857"/>
        <a:ext cx="5598160" cy="504190"/>
      </dsp:txXfrm>
    </dsp:sp>
    <dsp:sp modelId="{632624E4-7947-44C3-BF8D-BBA7091686E8}">
      <dsp:nvSpPr>
        <dsp:cNvPr id="7" name="圆角矩形 6"/>
        <dsp:cNvSpPr/>
      </dsp:nvSpPr>
      <dsp:spPr bwMode="white">
        <a:xfrm>
          <a:off x="0" y="2339767"/>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b="1" dirty="0"/>
            <a:t>设置文件的读</a:t>
          </a:r>
          <a:r>
            <a:rPr lang="en-US" b="1" dirty="0"/>
            <a:t>/</a:t>
          </a:r>
          <a:r>
            <a:rPr lang="zh-CN" b="1" dirty="0"/>
            <a:t>写位置</a:t>
          </a:r>
          <a:endParaRPr lang="zh-CN" dirty="0"/>
        </a:p>
      </dsp:txBody>
      <dsp:txXfrm>
        <a:off x="0" y="2339767"/>
        <a:ext cx="5598160" cy="504190"/>
      </dsp:txXfrm>
    </dsp:sp>
    <dsp:sp modelId="{02394983-BCF5-4229-BBBE-9886F69D26F9}">
      <dsp:nvSpPr>
        <dsp:cNvPr id="8" name="圆角矩形 7"/>
        <dsp:cNvSpPr/>
      </dsp:nvSpPr>
      <dsp:spPr bwMode="white">
        <a:xfrm>
          <a:off x="0" y="2898678"/>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b="1" dirty="0"/>
            <a:t>文件的“打开”和“关闭”操作</a:t>
          </a:r>
          <a:endParaRPr lang="zh-CN" dirty="0"/>
        </a:p>
      </dsp:txBody>
      <dsp:txXfrm>
        <a:off x="0" y="2898678"/>
        <a:ext cx="5598160" cy="504190"/>
      </dsp:txXfrm>
    </dsp:sp>
    <dsp:sp modelId="{B25C9ABC-0BB2-4F96-A121-560612ED0090}">
      <dsp:nvSpPr>
        <dsp:cNvPr id="9" name="圆角矩形 8"/>
        <dsp:cNvSpPr/>
      </dsp:nvSpPr>
      <dsp:spPr bwMode="white">
        <a:xfrm>
          <a:off x="0" y="3457588"/>
          <a:ext cx="5598160" cy="504190"/>
        </a:xfrm>
        <a:prstGeom prst="roundRect">
          <a:avLst/>
        </a:prstGeom>
      </dsp:spPr>
      <dsp:style>
        <a:lnRef idx="2">
          <a:schemeClr val="lt1"/>
        </a:lnRef>
        <a:fillRef idx="1">
          <a:schemeClr val="accent1"/>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a:t>其它文件操作</a:t>
          </a:r>
          <a:endParaRPr lang="zh-CN" dirty="0"/>
        </a:p>
      </dsp:txBody>
      <dsp:txXfrm>
        <a:off x="0" y="3457588"/>
        <a:ext cx="5598160" cy="504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0120" cy="3517265"/>
        <a:chOff x="0" y="0"/>
        <a:chExt cx="8580120" cy="3517265"/>
      </a:xfrm>
    </dsp:grpSpPr>
    <dsp:sp modelId="{9B5ABE11-E705-4C79-BBDA-D2F4DEA515BE}">
      <dsp:nvSpPr>
        <dsp:cNvPr id="3" name="矩形 2"/>
        <dsp:cNvSpPr/>
      </dsp:nvSpPr>
      <dsp:spPr bwMode="white">
        <a:xfrm>
          <a:off x="0" y="0"/>
          <a:ext cx="4009402" cy="1265173"/>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227584" tIns="130048" rIns="227584" bIns="13004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kumimoji="1" lang="zh-CN" sz="3200">
              <a:latin typeface="华光魏体_CNKI" panose="02000500000000000000" charset="-122"/>
              <a:ea typeface="华光魏体_CNKI" panose="02000500000000000000" charset="-122"/>
            </a:rPr>
            <a:t>串结构</a:t>
          </a:r>
          <a:endParaRPr lang="zh-CN" sz="3200">
            <a:latin typeface="华光魏体_CNKI" panose="02000500000000000000" charset="-122"/>
            <a:ea typeface="华光魏体_CNKI" panose="02000500000000000000" charset="-122"/>
          </a:endParaRPr>
        </a:p>
      </dsp:txBody>
      <dsp:txXfrm>
        <a:off x="0" y="0"/>
        <a:ext cx="4009402" cy="1265173"/>
      </dsp:txXfrm>
    </dsp:sp>
    <dsp:sp modelId="{03500B4A-48F4-42B3-A43A-D9A7F951FDA0}">
      <dsp:nvSpPr>
        <dsp:cNvPr id="4" name="矩形 3"/>
        <dsp:cNvSpPr/>
      </dsp:nvSpPr>
      <dsp:spPr bwMode="white">
        <a:xfrm>
          <a:off x="0" y="1265173"/>
          <a:ext cx="4009402" cy="225209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28016" tIns="128016" rIns="170688" bIns="192024"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rtl="0">
            <a:lnSpc>
              <a:spcPct val="100000"/>
            </a:lnSpc>
            <a:spcBef>
              <a:spcPct val="0"/>
            </a:spcBef>
            <a:spcAft>
              <a:spcPct val="15000"/>
            </a:spcAft>
            <a:buChar char="•"/>
          </a:pPr>
          <a:r>
            <a:rPr kumimoji="1" lang="zh-CN" sz="2400">
              <a:solidFill>
                <a:schemeClr val="dk1"/>
              </a:solidFill>
              <a:latin typeface="华光魏体_CNKI" panose="02000500000000000000" charset="-122"/>
              <a:ea typeface="华光魏体_CNKI" panose="02000500000000000000" charset="-122"/>
              <a:cs typeface="华光魏体_CNKI" panose="02000500000000000000" charset="-122"/>
            </a:rPr>
            <a:t>记录的顺序与关键字无关。</a:t>
          </a:r>
          <a:endParaRPr lang="zh-CN" sz="2400">
            <a:solidFill>
              <a:schemeClr val="dk1"/>
            </a:solidFill>
            <a:latin typeface="华光魏体_CNKI" panose="02000500000000000000" charset="-122"/>
            <a:ea typeface="华光魏体_CNKI" panose="02000500000000000000" charset="-122"/>
            <a:cs typeface="华光魏体_CNKI" panose="02000500000000000000" charset="-122"/>
          </a:endParaRPr>
        </a:p>
        <a:p>
          <a:pPr marL="228600" lvl="1" indent="-228600" rtl="0">
            <a:lnSpc>
              <a:spcPct val="100000"/>
            </a:lnSpc>
            <a:spcBef>
              <a:spcPct val="0"/>
            </a:spcBef>
            <a:spcAft>
              <a:spcPct val="15000"/>
            </a:spcAft>
            <a:buChar char="•"/>
          </a:pPr>
          <a:r>
            <a:rPr kumimoji="1" lang="zh-CN" sz="2400">
              <a:solidFill>
                <a:schemeClr val="dk1"/>
              </a:solidFill>
              <a:latin typeface="华光魏体_CNKI" panose="02000500000000000000" charset="-122"/>
              <a:ea typeface="华光魏体_CNKI" panose="02000500000000000000" charset="-122"/>
              <a:cs typeface="华光魏体_CNKI" panose="02000500000000000000" charset="-122"/>
            </a:rPr>
            <a:t>通常依据时间，最先存入的记录作为第一个记录，其次存入的为第二个记录， 依此类推</a:t>
          </a:r>
          <a:endParaRPr lang="zh-CN" sz="2400">
            <a:solidFill>
              <a:schemeClr val="dk1"/>
            </a:solidFill>
            <a:latin typeface="华光魏体_CNKI" panose="02000500000000000000" charset="-122"/>
            <a:ea typeface="华光魏体_CNKI" panose="02000500000000000000" charset="-122"/>
            <a:cs typeface="华光魏体_CNKI" panose="02000500000000000000" charset="-122"/>
          </a:endParaRPr>
        </a:p>
      </dsp:txBody>
      <dsp:txXfrm>
        <a:off x="0" y="1265173"/>
        <a:ext cx="4009402" cy="2252092"/>
      </dsp:txXfrm>
    </dsp:sp>
    <dsp:sp modelId="{20578512-E940-4834-B5F2-B4F5946C07B4}">
      <dsp:nvSpPr>
        <dsp:cNvPr id="5" name="矩形 4"/>
        <dsp:cNvSpPr/>
      </dsp:nvSpPr>
      <dsp:spPr bwMode="white">
        <a:xfrm>
          <a:off x="4570718" y="0"/>
          <a:ext cx="4009402" cy="1265173"/>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199136" tIns="113792" rIns="199136"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kumimoji="1" lang="zh-CN" sz="2800">
              <a:latin typeface="华光魏体_CNKI" panose="02000500000000000000" charset="-122"/>
              <a:ea typeface="华光魏体_CNKI" panose="02000500000000000000" charset="-122"/>
            </a:rPr>
            <a:t>顺序结构</a:t>
          </a:r>
          <a:endParaRPr kumimoji="1" lang="zh-CN" sz="2800">
            <a:latin typeface="华光魏体_CNKI" panose="02000500000000000000" charset="-122"/>
            <a:ea typeface="华光魏体_CNKI" panose="02000500000000000000" charset="-122"/>
          </a:endParaRPr>
        </a:p>
      </dsp:txBody>
      <dsp:txXfrm>
        <a:off x="4570718" y="0"/>
        <a:ext cx="4009402" cy="1265173"/>
      </dsp:txXfrm>
    </dsp:sp>
    <dsp:sp modelId="{B7C0E2F6-0E53-49AB-9B4A-A48BAED6672A}">
      <dsp:nvSpPr>
        <dsp:cNvPr id="6" name="矩形 5"/>
        <dsp:cNvSpPr/>
      </dsp:nvSpPr>
      <dsp:spPr bwMode="white">
        <a:xfrm>
          <a:off x="4570718" y="1265173"/>
          <a:ext cx="4009402" cy="2252092"/>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28016" tIns="128016" rIns="170688" bIns="192024"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rtl="0">
            <a:lnSpc>
              <a:spcPct val="100000"/>
            </a:lnSpc>
            <a:spcBef>
              <a:spcPct val="0"/>
            </a:spcBef>
            <a:spcAft>
              <a:spcPct val="15000"/>
            </a:spcAft>
            <a:buChar char="•"/>
          </a:pPr>
          <a:r>
            <a:rPr kumimoji="1" lang="zh-CN" sz="2400">
              <a:solidFill>
                <a:schemeClr val="dk1"/>
              </a:solidFill>
              <a:latin typeface="华光魏体_CNKI" panose="02000500000000000000" charset="-122"/>
              <a:ea typeface="华光魏体_CNKI" panose="02000500000000000000" charset="-122"/>
              <a:cs typeface="华光魏体_CNKI" panose="02000500000000000000" charset="-122"/>
            </a:rPr>
            <a:t>记录按关键字</a:t>
          </a:r>
          <a:r>
            <a:rPr kumimoji="1" lang="en-US" sz="2400">
              <a:solidFill>
                <a:schemeClr val="dk1"/>
              </a:solidFill>
              <a:latin typeface="华光魏体_CNKI" panose="02000500000000000000" charset="-122"/>
              <a:ea typeface="华光魏体_CNKI" panose="02000500000000000000" charset="-122"/>
              <a:cs typeface="华光魏体_CNKI" panose="02000500000000000000" charset="-122"/>
            </a:rPr>
            <a:t>(</a:t>
          </a:r>
          <a:r>
            <a:rPr kumimoji="1" lang="zh-CN" sz="2400">
              <a:solidFill>
                <a:schemeClr val="dk1"/>
              </a:solidFill>
              <a:latin typeface="华光魏体_CNKI" panose="02000500000000000000" charset="-122"/>
              <a:ea typeface="华光魏体_CNKI" panose="02000500000000000000" charset="-122"/>
              <a:cs typeface="华光魏体_CNKI" panose="02000500000000000000" charset="-122"/>
            </a:rPr>
            <a:t>词</a:t>
          </a:r>
          <a:r>
            <a:rPr kumimoji="1" lang="en-US" sz="2400">
              <a:solidFill>
                <a:schemeClr val="dk1"/>
              </a:solidFill>
              <a:latin typeface="华光魏体_CNKI" panose="02000500000000000000" charset="-122"/>
              <a:ea typeface="华光魏体_CNKI" panose="02000500000000000000" charset="-122"/>
              <a:cs typeface="华光魏体_CNKI" panose="02000500000000000000" charset="-122"/>
            </a:rPr>
            <a:t>)</a:t>
          </a:r>
          <a:r>
            <a:rPr kumimoji="1" lang="zh-CN" sz="2400">
              <a:solidFill>
                <a:schemeClr val="dk1"/>
              </a:solidFill>
              <a:latin typeface="华光魏体_CNKI" panose="02000500000000000000" charset="-122"/>
              <a:ea typeface="华光魏体_CNKI" panose="02000500000000000000" charset="-122"/>
              <a:cs typeface="华光魏体_CNKI" panose="02000500000000000000" charset="-122"/>
            </a:rPr>
            <a:t>排列。可以按关键词的长短排序，或按其英文字母顺序排序。</a:t>
          </a:r>
          <a:endParaRPr lang="zh-CN" sz="2400">
            <a:solidFill>
              <a:schemeClr val="dk1"/>
            </a:solidFill>
            <a:latin typeface="华光魏体_CNKI" panose="02000500000000000000" charset="-122"/>
            <a:ea typeface="华光魏体_CNKI" panose="02000500000000000000" charset="-122"/>
            <a:cs typeface="华光魏体_CNKI" panose="02000500000000000000" charset="-122"/>
          </a:endParaRPr>
        </a:p>
      </dsp:txBody>
      <dsp:txXfrm>
        <a:off x="4570718" y="1265173"/>
        <a:ext cx="4009402" cy="22520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个人介绍；</a:t>
            </a:r>
            <a:r>
              <a:rPr lang="en-US" altLang="zh-CN"/>
              <a:t> </a:t>
            </a:r>
            <a:endParaRPr lang="en-US" altLang="zh-CN"/>
          </a:p>
          <a:p>
            <a:r>
              <a:rPr lang="en-US" altLang="zh-CN"/>
              <a:t>2. </a:t>
            </a:r>
            <a:r>
              <a:rPr lang="zh-CN" altLang="en-US"/>
              <a:t>加入班级群，</a:t>
            </a:r>
            <a:endParaRPr lang="zh-CN" altLang="en-US"/>
          </a:p>
          <a:p>
            <a:r>
              <a:rPr lang="en-US" altLang="zh-CN"/>
              <a:t>3. </a:t>
            </a:r>
            <a:r>
              <a:rPr lang="zh-CN" altLang="en-US"/>
              <a:t>助教</a:t>
            </a:r>
            <a:r>
              <a:rPr lang="zh-CN" altLang="en-US"/>
              <a:t>介绍；</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image" Target="../media/image5.jpeg"/><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5.jpeg"/><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image" Target="../media/image5.jpeg"/><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xml"/><Relationship Id="rId6" Type="http://schemas.openxmlformats.org/officeDocument/2006/relationships/tags" Target="../tags/tag8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xml"/><Relationship Id="rId6" Type="http://schemas.openxmlformats.org/officeDocument/2006/relationships/tags" Target="../tags/tag9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9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tags" Target="../tags/tag99.xm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tags" Target="../tags/tag101.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tags" Target="../tags/tag102.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tags" Target="../tags/tag103.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tags" Target="../tags/tag104.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vmlDrawing" Target="../drawings/vmlDrawing6.vml"/><Relationship Id="rId4" Type="http://schemas.openxmlformats.org/officeDocument/2006/relationships/slideLayout" Target="../slideLayouts/slideLayout1.xml"/><Relationship Id="rId3" Type="http://schemas.openxmlformats.org/officeDocument/2006/relationships/tags" Target="../tags/tag105.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vmlDrawing" Target="../drawings/vmlDrawing7.vml"/><Relationship Id="rId5" Type="http://schemas.openxmlformats.org/officeDocument/2006/relationships/slideLayout" Target="../slideLayouts/slideLayout1.xml"/><Relationship Id="rId4" Type="http://schemas.openxmlformats.org/officeDocument/2006/relationships/tags" Target="../tags/tag106.xml"/><Relationship Id="rId3" Type="http://schemas.openxmlformats.org/officeDocument/2006/relationships/image" Target="../media/image11.png"/><Relationship Id="rId2" Type="http://schemas.openxmlformats.org/officeDocument/2006/relationships/image" Target="../media/image9.wmf"/><Relationship Id="rId1"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vmlDrawing" Target="../drawings/vmlDrawing8.vml"/><Relationship Id="rId4" Type="http://schemas.openxmlformats.org/officeDocument/2006/relationships/slideLayout" Target="../slideLayouts/slideLayout1.xml"/><Relationship Id="rId3" Type="http://schemas.openxmlformats.org/officeDocument/2006/relationships/tags" Target="../tags/tag107.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vmlDrawing" Target="../drawings/vmlDrawing9.vml"/><Relationship Id="rId5" Type="http://schemas.openxmlformats.org/officeDocument/2006/relationships/slideLayout" Target="../slideLayouts/slideLayout1.xml"/><Relationship Id="rId4" Type="http://schemas.openxmlformats.org/officeDocument/2006/relationships/tags" Target="../tags/tag108.xml"/><Relationship Id="rId3" Type="http://schemas.openxmlformats.org/officeDocument/2006/relationships/image" Target="../media/image12.png"/><Relationship Id="rId2" Type="http://schemas.openxmlformats.org/officeDocument/2006/relationships/image" Target="../media/image9.wmf"/><Relationship Id="rId1"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tags" Target="../tags/tag109.xml"/><Relationship Id="rId1" Type="http://schemas.openxmlformats.org/officeDocument/2006/relationships/image" Target="../media/image13.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1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11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image" Target="../media/image14.jpe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tags" Target="../tags/tag117.xml"/><Relationship Id="rId1" Type="http://schemas.openxmlformats.org/officeDocument/2006/relationships/image" Target="../media/image15.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11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19.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image" Target="../media/image16.jpe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xml"/><Relationship Id="rId2" Type="http://schemas.openxmlformats.org/officeDocument/2006/relationships/tags" Target="../tags/tag121.xml"/><Relationship Id="rId1" Type="http://schemas.openxmlformats.org/officeDocument/2006/relationships/image" Target="../media/image16.jpe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image" Target="../media/image16.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xml"/><Relationship Id="rId2" Type="http://schemas.openxmlformats.org/officeDocument/2006/relationships/tags" Target="../tags/tag123.xml"/><Relationship Id="rId1" Type="http://schemas.openxmlformats.org/officeDocument/2006/relationships/image" Target="../media/image17.jpe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image" Target="../media/image17.jpe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xml"/><Relationship Id="rId2" Type="http://schemas.openxmlformats.org/officeDocument/2006/relationships/tags" Target="../tags/tag125.xml"/><Relationship Id="rId1"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image" Target="../media/image18.jpe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xml"/><Relationship Id="rId2" Type="http://schemas.openxmlformats.org/officeDocument/2006/relationships/tags" Target="../tags/tag127.xml"/><Relationship Id="rId1" Type="http://schemas.openxmlformats.org/officeDocument/2006/relationships/image" Target="../media/image18.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tags" Target="../tags/tag128.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xml"/><Relationship Id="rId2" Type="http://schemas.openxmlformats.org/officeDocument/2006/relationships/tags" Target="../tags/tag129.xml"/><Relationship Id="rId1" Type="http://schemas.openxmlformats.org/officeDocument/2006/relationships/image" Target="../media/image19.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tags" Target="../tags/tag130.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xml"/><Relationship Id="rId2" Type="http://schemas.openxmlformats.org/officeDocument/2006/relationships/tags" Target="../tags/tag131.xml"/><Relationship Id="rId1" Type="http://schemas.openxmlformats.org/officeDocument/2006/relationships/image" Target="../media/image13.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ags" Target="../tags/tag13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tags" Target="../tags/tag133.xml"/></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vmlDrawing" Target="../drawings/vmlDrawing10.vml"/><Relationship Id="rId4" Type="http://schemas.openxmlformats.org/officeDocument/2006/relationships/slideLayout" Target="../slideLayouts/slideLayout1.xml"/><Relationship Id="rId3" Type="http://schemas.openxmlformats.org/officeDocument/2006/relationships/tags" Target="../tags/tag134.xml"/><Relationship Id="rId2" Type="http://schemas.openxmlformats.org/officeDocument/2006/relationships/image" Target="../media/image20.wmf"/><Relationship Id="rId1" Type="http://schemas.openxmlformats.org/officeDocument/2006/relationships/oleObject" Target="../embeddings/oleObject10.bin"/></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xml"/><Relationship Id="rId2" Type="http://schemas.openxmlformats.org/officeDocument/2006/relationships/tags" Target="../tags/tag135.xml"/><Relationship Id="rId1" Type="http://schemas.openxmlformats.org/officeDocument/2006/relationships/image" Target="../media/image2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image" Target="../media/image21.jpe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xml"/><Relationship Id="rId2" Type="http://schemas.openxmlformats.org/officeDocument/2006/relationships/tags" Target="../tags/tag137.xml"/><Relationship Id="rId1" Type="http://schemas.openxmlformats.org/officeDocument/2006/relationships/image" Target="../media/image22.jpe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image" Target="../media/image23.jpe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xml"/><Relationship Id="rId2" Type="http://schemas.openxmlformats.org/officeDocument/2006/relationships/tags" Target="../tags/tag139.xml"/><Relationship Id="rId1" Type="http://schemas.openxmlformats.org/officeDocument/2006/relationships/image" Target="../media/image24.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tags" Target="../tags/tag140.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tags" Target="../tags/tag14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tags" Target="../tags/tag14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tags" Target="../tags/tag14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tags" Target="../tags/tag144.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1.xml"/><Relationship Id="rId2" Type="http://schemas.openxmlformats.org/officeDocument/2006/relationships/tags" Target="../tags/tag145.xml"/><Relationship Id="rId1" Type="http://schemas.openxmlformats.org/officeDocument/2006/relationships/image" Target="../media/image2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tags" Target="../tags/tag14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tags" Target="../tags/tag147.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image" Target="../media/image26.jpe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xml"/><Relationship Id="rId2" Type="http://schemas.openxmlformats.org/officeDocument/2006/relationships/tags" Target="../tags/tag149.xml"/><Relationship Id="rId1" Type="http://schemas.openxmlformats.org/officeDocument/2006/relationships/image" Target="../media/image27.jpeg"/></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image" Target="../media/image28.jpe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xml"/><Relationship Id="rId2" Type="http://schemas.openxmlformats.org/officeDocument/2006/relationships/tags" Target="../tags/tag151.xml"/><Relationship Id="rId1" Type="http://schemas.openxmlformats.org/officeDocument/2006/relationships/image" Target="../media/image29.jpeg"/></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image" Target="../media/image30.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xml"/><Relationship Id="rId1" Type="http://schemas.openxmlformats.org/officeDocument/2006/relationships/tags" Target="../tags/tag15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xml"/><Relationship Id="rId1" Type="http://schemas.openxmlformats.org/officeDocument/2006/relationships/tags" Target="../tags/tag15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xml"/><Relationship Id="rId1" Type="http://schemas.openxmlformats.org/officeDocument/2006/relationships/tags" Target="../tags/tag15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1122680"/>
            <a:ext cx="9548495" cy="2387600"/>
          </a:xfrm>
        </p:spPr>
        <p:txBody>
          <a:bodyPr/>
          <a:p>
            <a:r>
              <a:rPr lang="zh-CN" altLang="en-US">
                <a:solidFill>
                  <a:schemeClr val="accent1">
                    <a:lumMod val="75000"/>
                  </a:schemeClr>
                </a:solidFill>
                <a:latin typeface="Times New Roman" panose="02020603050405020304" charset="0"/>
                <a:ea typeface="黑体" panose="02010609060101010101" charset="-122"/>
                <a:cs typeface="Times New Roman" panose="02020603050405020304" charset="0"/>
              </a:rPr>
              <a:t>文件</a:t>
            </a:r>
            <a:r>
              <a:rPr lang="zh-CN" altLang="en-US">
                <a:solidFill>
                  <a:schemeClr val="accent1">
                    <a:lumMod val="75000"/>
                  </a:schemeClr>
                </a:solidFill>
                <a:latin typeface="Times New Roman" panose="02020603050405020304" charset="0"/>
                <a:ea typeface="黑体" panose="02010609060101010101" charset="-122"/>
                <a:cs typeface="Times New Roman" panose="02020603050405020304" charset="0"/>
              </a:rPr>
              <a:t>管理</a:t>
            </a:r>
            <a:endParaRPr lang="zh-CN" altLang="en-US">
              <a:solidFill>
                <a:schemeClr val="accent1">
                  <a:lumMod val="75000"/>
                </a:schemeClr>
              </a:solidFill>
              <a:latin typeface="Times New Roman" panose="02020603050405020304" charset="0"/>
              <a:ea typeface="黑体" panose="02010609060101010101" charset="-122"/>
              <a:cs typeface="Times New Roman" panose="02020603050405020304" charset="0"/>
            </a:endParaRPr>
          </a:p>
        </p:txBody>
      </p:sp>
      <p:grpSp>
        <p:nvGrpSpPr>
          <p:cNvPr id="6" name="组合 5"/>
          <p:cNvGrpSpPr/>
          <p:nvPr/>
        </p:nvGrpSpPr>
        <p:grpSpPr>
          <a:xfrm>
            <a:off x="210185" y="87122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91440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95250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913130" y="475615"/>
            <a:ext cx="4098290" cy="368300"/>
          </a:xfrm>
          <a:prstGeom prst="rect">
            <a:avLst/>
          </a:prstGeom>
          <a:noFill/>
        </p:spPr>
        <p:txBody>
          <a:bodyPr wrap="square" rtlCol="0">
            <a:spAutoFit/>
          </a:bodyPr>
          <a:p>
            <a:r>
              <a:rPr lang="zh-CN" altLang="en-US">
                <a:latin typeface="华光魏体_CNKI" panose="02000500000000000000" charset="-122"/>
                <a:ea typeface="华光魏体_CNKI" panose="02000500000000000000" charset="-122"/>
              </a:rPr>
              <a:t>中国海洋大学信息学部</a:t>
            </a:r>
            <a:endParaRPr lang="zh-CN" altLang="en-US">
              <a:latin typeface="华光魏体_CNKI" panose="02000500000000000000" charset="-122"/>
              <a:ea typeface="华光魏体_CNKI" panose="02000500000000000000" charset="-122"/>
            </a:endParaRPr>
          </a:p>
        </p:txBody>
      </p:sp>
      <p:sp>
        <p:nvSpPr>
          <p:cNvPr id="19" name="文本框 18"/>
          <p:cNvSpPr txBox="1"/>
          <p:nvPr/>
        </p:nvSpPr>
        <p:spPr>
          <a:xfrm>
            <a:off x="1198880" y="5375910"/>
            <a:ext cx="4191635" cy="583565"/>
          </a:xfrm>
          <a:prstGeom prst="rect">
            <a:avLst/>
          </a:prstGeom>
          <a:noFill/>
        </p:spPr>
        <p:txBody>
          <a:bodyPr wrap="square" rtlCol="0">
            <a:spAutoFit/>
          </a:bodyPr>
          <a:p>
            <a:r>
              <a:rPr lang="en-US" altLang="zh-CN" sz="3200" b="1">
                <a:gradFill>
                  <a:gsLst>
                    <a:gs pos="0">
                      <a:srgbClr val="7B32B2"/>
                    </a:gs>
                    <a:gs pos="100000">
                      <a:srgbClr val="401A5D"/>
                    </a:gs>
                  </a:gsLst>
                  <a:lin scaled="0"/>
                </a:gradFill>
                <a:latin typeface="Times New Roman" panose="02020603050405020304" charset="0"/>
                <a:cs typeface="Times New Roman" panose="02020603050405020304" charset="0"/>
              </a:rPr>
              <a:t>niejie@ouc.edu.cn</a:t>
            </a:r>
            <a:endParaRPr lang="en-US" altLang="zh-CN" sz="3200" b="1">
              <a:gradFill>
                <a:gsLst>
                  <a:gs pos="0">
                    <a:srgbClr val="7B32B2"/>
                  </a:gs>
                  <a:gs pos="100000">
                    <a:srgbClr val="401A5D"/>
                  </a:gs>
                </a:gsLst>
                <a:lin scaled="0"/>
              </a:gradFill>
              <a:latin typeface="Times New Roman" panose="02020603050405020304" charset="0"/>
              <a:cs typeface="Times New Roman" panose="02020603050405020304" charset="0"/>
            </a:endParaRPr>
          </a:p>
        </p:txBody>
      </p:sp>
      <p:sp>
        <p:nvSpPr>
          <p:cNvPr id="20" name="文本框 19"/>
          <p:cNvSpPr txBox="1"/>
          <p:nvPr/>
        </p:nvSpPr>
        <p:spPr>
          <a:xfrm>
            <a:off x="1198880" y="4850130"/>
            <a:ext cx="2732405" cy="798830"/>
          </a:xfrm>
          <a:prstGeom prst="rect">
            <a:avLst/>
          </a:prstGeom>
          <a:noFill/>
        </p:spPr>
        <p:txBody>
          <a:bodyPr wrap="square" rtlCol="0">
            <a:spAutoFit/>
          </a:bodyPr>
          <a:p>
            <a:r>
              <a:rPr lang="zh-CN" altLang="en-US" sz="2800">
                <a:latin typeface="华光魏体_CNKI" panose="02000500000000000000" charset="-122"/>
                <a:ea typeface="华光魏体_CNKI" panose="02000500000000000000" charset="-122"/>
              </a:rPr>
              <a:t>授课教师：聂婕</a:t>
            </a:r>
            <a:endParaRPr lang="zh-CN" altLang="en-US" sz="2800">
              <a:latin typeface="华光魏体_CNKI" panose="02000500000000000000" charset="-122"/>
              <a:ea typeface="华光魏体_CNKI" panose="02000500000000000000" charset="-122"/>
            </a:endParaRPr>
          </a:p>
          <a:p>
            <a:endParaRPr lang="en-US" altLang="zh-CN"/>
          </a:p>
        </p:txBody>
      </p:sp>
      <p:sp>
        <p:nvSpPr>
          <p:cNvPr id="3" name="文本框 2"/>
          <p:cNvSpPr txBox="1"/>
          <p:nvPr/>
        </p:nvSpPr>
        <p:spPr>
          <a:xfrm>
            <a:off x="3404870" y="1452245"/>
            <a:ext cx="6605905" cy="706755"/>
          </a:xfrm>
          <a:prstGeom prst="rect">
            <a:avLst/>
          </a:prstGeom>
          <a:noFill/>
        </p:spPr>
        <p:txBody>
          <a:bodyPr wrap="square" rtlCol="0">
            <a:spAutoFit/>
          </a:bodyPr>
          <a:p>
            <a:r>
              <a:rPr lang="zh-CN" altLang="en-US" sz="4000">
                <a:latin typeface="华文琥珀" panose="02010800040101010101" charset="-122"/>
                <a:ea typeface="华文琥珀" panose="02010800040101010101" charset="-122"/>
              </a:rPr>
              <a:t>操作系统</a:t>
            </a:r>
            <a:r>
              <a:rPr lang="en-US" altLang="zh-CN" sz="4000">
                <a:latin typeface="华文琥珀" panose="02010800040101010101" charset="-122"/>
                <a:ea typeface="华文琥珀" panose="02010800040101010101" charset="-122"/>
              </a:rPr>
              <a:t> </a:t>
            </a:r>
            <a:r>
              <a:rPr lang="en-US" altLang="zh-CN"/>
              <a:t> </a:t>
            </a:r>
            <a:r>
              <a:rPr lang="en-US" altLang="zh-CN" sz="4000">
                <a:latin typeface="Times New Roman" panose="02020603050405020304" charset="0"/>
                <a:cs typeface="Times New Roman" panose="02020603050405020304" charset="0"/>
              </a:rPr>
              <a:t>Operating System</a:t>
            </a:r>
            <a:endParaRPr lang="en-US" altLang="zh-CN" sz="4000">
              <a:latin typeface="Times New Roman" panose="02020603050405020304" charset="0"/>
              <a:cs typeface="Times New Roman" panose="02020603050405020304" charset="0"/>
            </a:endParaRPr>
          </a:p>
        </p:txBody>
      </p:sp>
      <p:sp>
        <p:nvSpPr>
          <p:cNvPr id="10" name="文本框 9"/>
          <p:cNvSpPr txBox="1"/>
          <p:nvPr/>
        </p:nvSpPr>
        <p:spPr>
          <a:xfrm>
            <a:off x="2152015" y="3769995"/>
            <a:ext cx="8238490" cy="521970"/>
          </a:xfrm>
          <a:prstGeom prst="rect">
            <a:avLst/>
          </a:prstGeom>
          <a:noFill/>
        </p:spPr>
        <p:txBody>
          <a:bodyPr wrap="square" rtlCol="0">
            <a:spAutoFit/>
          </a:bodyPr>
          <a:p>
            <a:pPr algn="ctr"/>
            <a:r>
              <a:rPr lang="en-US" altLang="zh-CN" sz="2800">
                <a:latin typeface="Times New Roman" panose="02020603050405020304" charset="0"/>
                <a:cs typeface="Times New Roman" panose="02020603050405020304" charset="0"/>
              </a:rPr>
              <a:t> File </a:t>
            </a:r>
            <a:r>
              <a:rPr lang="en-US" altLang="zh-CN" sz="2800">
                <a:latin typeface="Times New Roman" panose="02020603050405020304" charset="0"/>
                <a:cs typeface="Times New Roman" panose="02020603050405020304" charset="0"/>
              </a:rPr>
              <a:t>Management</a:t>
            </a:r>
            <a:endParaRPr lang="en-US" altLang="zh-CN" sz="2800">
              <a:latin typeface="Times New Roman" panose="02020603050405020304" charset="0"/>
              <a:cs typeface="Times New Roman" panose="02020603050405020304" charset="0"/>
            </a:endParaRPr>
          </a:p>
        </p:txBody>
      </p:sp>
      <p:sp>
        <p:nvSpPr>
          <p:cNvPr id="11" name="文本框 10"/>
          <p:cNvSpPr txBox="1"/>
          <p:nvPr/>
        </p:nvSpPr>
        <p:spPr>
          <a:xfrm>
            <a:off x="1198880" y="6059170"/>
            <a:ext cx="8381365" cy="798830"/>
          </a:xfrm>
          <a:prstGeom prst="rect">
            <a:avLst/>
          </a:prstGeom>
          <a:noFill/>
        </p:spPr>
        <p:txBody>
          <a:bodyPr wrap="square" rtlCol="0">
            <a:spAutoFit/>
          </a:bodyPr>
          <a:p>
            <a:r>
              <a:rPr lang="zh-CN" altLang="en-US" sz="2800">
                <a:latin typeface="华光魏体_CNKI" panose="02000500000000000000" charset="-122"/>
                <a:ea typeface="华光魏体_CNKI" panose="02000500000000000000" charset="-122"/>
              </a:rPr>
              <a:t>办公地点：中国海洋大学西海岸信息南楼</a:t>
            </a:r>
            <a:r>
              <a:rPr lang="en-US" altLang="zh-CN" sz="2800">
                <a:latin typeface="华光魏体_CNKI" panose="02000500000000000000" charset="-122"/>
                <a:ea typeface="华光魏体_CNKI" panose="02000500000000000000" charset="-122"/>
              </a:rPr>
              <a:t>C305</a:t>
            </a:r>
            <a:endParaRPr lang="zh-CN" altLang="en-US" sz="2800">
              <a:latin typeface="华光魏体_CNKI" panose="02000500000000000000" charset="-122"/>
              <a:ea typeface="华光魏体_CNKI" panose="02000500000000000000" charset="-122"/>
            </a:endParaRPr>
          </a:p>
          <a:p>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273665" cy="110680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无结构文件</a:t>
            </a: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举例</a:t>
            </a:r>
            <a:endPar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8281" y="2982796"/>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a:spLocks noChangeArrowheads="1"/>
          </p:cNvSpPr>
          <p:nvPr/>
        </p:nvSpPr>
        <p:spPr bwMode="auto">
          <a:xfrm>
            <a:off x="3542681" y="2982796"/>
            <a:ext cx="4191000" cy="30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4"/>
          <p:cNvSpPr>
            <a:spLocks noChangeShapeType="1"/>
          </p:cNvSpPr>
          <p:nvPr/>
        </p:nvSpPr>
        <p:spPr bwMode="auto">
          <a:xfrm>
            <a:off x="4304681" y="3287596"/>
            <a:ext cx="1524000" cy="28956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Text Box 5"/>
          <p:cNvSpPr txBox="1">
            <a:spLocks noChangeArrowheads="1"/>
          </p:cNvSpPr>
          <p:nvPr/>
        </p:nvSpPr>
        <p:spPr bwMode="auto">
          <a:xfrm>
            <a:off x="5219081" y="6106996"/>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0" lang="zh-CN" altLang="en-US" sz="1800">
                <a:solidFill>
                  <a:srgbClr val="FF0066"/>
                </a:solidFill>
                <a:latin typeface="Verdana" panose="020B0604030504040204" pitchFamily="34" charset="0"/>
              </a:rPr>
              <a:t>文件中的内容</a:t>
            </a:r>
            <a:endParaRPr kumimoji="0" lang="zh-CN" altLang="en-US" sz="1800">
              <a:solidFill>
                <a:srgbClr val="FF0066"/>
              </a:solidFill>
              <a:latin typeface="Verdana" panose="020B0604030504040204" pitchFamily="34" charset="0"/>
            </a:endParaRPr>
          </a:p>
        </p:txBody>
      </p:sp>
      <p:sp>
        <p:nvSpPr>
          <p:cNvPr id="16" name="Line 6"/>
          <p:cNvSpPr>
            <a:spLocks noChangeShapeType="1"/>
          </p:cNvSpPr>
          <p:nvPr/>
        </p:nvSpPr>
        <p:spPr bwMode="auto">
          <a:xfrm flipH="1">
            <a:off x="6133481" y="3287596"/>
            <a:ext cx="3505200" cy="28956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Rectangle 7"/>
          <p:cNvSpPr>
            <a:spLocks noChangeArrowheads="1"/>
          </p:cNvSpPr>
          <p:nvPr/>
        </p:nvSpPr>
        <p:spPr bwMode="auto">
          <a:xfrm>
            <a:off x="9181481" y="2906596"/>
            <a:ext cx="1447800" cy="3810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6" grpId="0" bldLvl="0" animBg="1"/>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232535" y="1875790"/>
            <a:ext cx="4838700" cy="433832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文件的逻辑单位：</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数据项</a:t>
            </a:r>
            <a:r>
              <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是数据组织中可以命名的最小逻辑单位， 即原子数据，又称为数据元素或字</a:t>
            </a: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rPr>
              <a:t>记录：</a:t>
            </a:r>
            <a:r>
              <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是一组相关数据项的集合，用于描述一个对象在某方面的属性；</a:t>
            </a:r>
            <a:r>
              <a:rPr lang="zh-CN" altLang="en-US" sz="2000" dirty="0">
                <a:solidFill>
                  <a:schemeClr val="tx2"/>
                </a:solidFill>
                <a:latin typeface="华光魏体_CNKI" panose="02000500000000000000" charset="-122"/>
                <a:ea typeface="华光魏体_CNKI" panose="02000500000000000000" charset="-122"/>
                <a:cs typeface="华光魏体_CNKI" panose="02000500000000000000" charset="-122"/>
                <a:sym typeface="+mn-ea"/>
              </a:rPr>
              <a:t>一个记录由多个数据项组成。</a:t>
            </a:r>
            <a:endParaRPr lang="zh-CN" altLang="en-US" sz="2000" dirty="0">
              <a:solidFill>
                <a:schemeClr val="tx2"/>
              </a:solidFill>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a:t>
            </a:r>
            <a:r>
              <a:rPr lang="zh-CN" altLang="en-US" sz="2000" dirty="0">
                <a:solidFill>
                  <a:schemeClr val="tx2"/>
                </a:solidFill>
                <a:latin typeface="华光魏体_CNKI" panose="02000500000000000000" charset="-122"/>
                <a:ea typeface="华光魏体_CNKI" panose="02000500000000000000" charset="-122"/>
                <a:cs typeface="华光魏体_CNKI" panose="02000500000000000000" charset="-122"/>
                <a:sym typeface="+mn-ea"/>
              </a:rPr>
              <a:t>具有文件名</a:t>
            </a:r>
            <a:r>
              <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的</a:t>
            </a:r>
            <a:r>
              <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由一条或者多条记录组成的集合。</a:t>
            </a: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grpSp>
        <p:nvGrpSpPr>
          <p:cNvPr id="2" name="Group 3"/>
          <p:cNvGrpSpPr/>
          <p:nvPr/>
        </p:nvGrpSpPr>
        <p:grpSpPr bwMode="auto">
          <a:xfrm>
            <a:off x="6209665" y="2902585"/>
            <a:ext cx="5638165" cy="2686050"/>
            <a:chOff x="288" y="940"/>
            <a:chExt cx="4992" cy="3044"/>
          </a:xfrm>
        </p:grpSpPr>
        <p:sp>
          <p:nvSpPr>
            <p:cNvPr id="3" name="AutoShape 4"/>
            <p:cNvSpPr>
              <a:spLocks noChangeArrowheads="1"/>
            </p:cNvSpPr>
            <p:nvPr/>
          </p:nvSpPr>
          <p:spPr bwMode="auto">
            <a:xfrm>
              <a:off x="1584" y="1008"/>
              <a:ext cx="192"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375 w 21600"/>
                <a:gd name="T13" fmla="*/ 2905 h 21600"/>
                <a:gd name="T14" fmla="*/ 18225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10" name="Text Box 5"/>
            <p:cNvSpPr txBox="1">
              <a:spLocks noChangeArrowheads="1"/>
            </p:cNvSpPr>
            <p:nvPr/>
          </p:nvSpPr>
          <p:spPr bwMode="auto">
            <a:xfrm>
              <a:off x="1776" y="940"/>
              <a:ext cx="192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Times New Roman" panose="02020603050405020304" charset="0"/>
                </a:rPr>
                <a:t>数据项</a:t>
              </a:r>
              <a:r>
                <a:rPr lang="en-US" altLang="zh-CN" sz="1800" dirty="0">
                  <a:latin typeface="Times New Roman" panose="02020603050405020304" charset="0"/>
                </a:rPr>
                <a:t>(</a:t>
              </a:r>
              <a:r>
                <a:rPr lang="zh-CN" altLang="en-US" sz="1800" dirty="0">
                  <a:latin typeface="Times New Roman" panose="02020603050405020304" charset="0"/>
                </a:rPr>
                <a:t>字段</a:t>
              </a:r>
              <a:r>
                <a:rPr lang="en-US" altLang="zh-CN" sz="1800" dirty="0">
                  <a:latin typeface="Times New Roman" panose="02020603050405020304" charset="0"/>
                </a:rPr>
                <a:t>)</a:t>
              </a:r>
              <a:endParaRPr lang="zh-CN" altLang="en-US" sz="1800" dirty="0">
                <a:latin typeface="Times New Roman" panose="02020603050405020304" charset="0"/>
              </a:endParaRPr>
            </a:p>
          </p:txBody>
        </p:sp>
        <p:sp>
          <p:nvSpPr>
            <p:cNvPr id="11" name="Text Box 6"/>
            <p:cNvSpPr txBox="1">
              <a:spLocks noChangeArrowheads="1"/>
            </p:cNvSpPr>
            <p:nvPr/>
          </p:nvSpPr>
          <p:spPr bwMode="auto">
            <a:xfrm>
              <a:off x="2832" y="2592"/>
              <a:ext cx="72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Times New Roman" panose="02020603050405020304" charset="0"/>
                </a:rPr>
                <a:t>记录</a:t>
              </a:r>
              <a:endParaRPr lang="zh-CN" altLang="en-US" sz="1800" dirty="0">
                <a:latin typeface="Times New Roman" panose="02020603050405020304" charset="0"/>
              </a:endParaRPr>
            </a:p>
          </p:txBody>
        </p:sp>
        <p:sp>
          <p:nvSpPr>
            <p:cNvPr id="12" name="AutoShape 7"/>
            <p:cNvSpPr/>
            <p:nvPr/>
          </p:nvSpPr>
          <p:spPr bwMode="auto">
            <a:xfrm rot="-5383921">
              <a:off x="3072" y="960"/>
              <a:ext cx="192" cy="3168"/>
            </a:xfrm>
            <a:prstGeom prst="leftBrace">
              <a:avLst>
                <a:gd name="adj1" fmla="val 126042"/>
                <a:gd name="adj2" fmla="val 50046"/>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nvGrpSpPr>
            <p:cNvPr id="16" name="Group 8"/>
            <p:cNvGrpSpPr/>
            <p:nvPr/>
          </p:nvGrpSpPr>
          <p:grpSpPr bwMode="auto">
            <a:xfrm>
              <a:off x="1248" y="1536"/>
              <a:ext cx="4032" cy="864"/>
              <a:chOff x="1056" y="1536"/>
              <a:chExt cx="4032" cy="864"/>
            </a:xfrm>
          </p:grpSpPr>
          <p:sp>
            <p:nvSpPr>
              <p:cNvPr id="19" name="Rectangle 9"/>
              <p:cNvSpPr>
                <a:spLocks noChangeArrowheads="1"/>
              </p:cNvSpPr>
              <p:nvPr/>
            </p:nvSpPr>
            <p:spPr bwMode="auto">
              <a:xfrm>
                <a:off x="1056" y="153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bg1"/>
                    </a:solidFill>
                    <a:latin typeface="Times New Roman" panose="02020603050405020304" charset="0"/>
                    <a:ea typeface="楷体_GB2312" pitchFamily="49" charset="-122"/>
                  </a:rPr>
                  <a:t>学号</a:t>
                </a:r>
                <a:endParaRPr lang="zh-CN" altLang="en-US" sz="1800" dirty="0">
                  <a:solidFill>
                    <a:schemeClr val="bg1"/>
                  </a:solidFill>
                  <a:latin typeface="Times New Roman" panose="02020603050405020304" charset="0"/>
                  <a:ea typeface="楷体_GB2312" pitchFamily="49" charset="-122"/>
                </a:endParaRPr>
              </a:p>
            </p:txBody>
          </p:sp>
          <p:sp>
            <p:nvSpPr>
              <p:cNvPr id="20" name="Rectangle 10"/>
              <p:cNvSpPr>
                <a:spLocks noChangeArrowheads="1"/>
              </p:cNvSpPr>
              <p:nvPr/>
            </p:nvSpPr>
            <p:spPr bwMode="auto">
              <a:xfrm>
                <a:off x="1824" y="153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姓名</a:t>
                </a:r>
                <a:endParaRPr lang="zh-CN" altLang="en-US" sz="1800">
                  <a:solidFill>
                    <a:schemeClr val="bg1"/>
                  </a:solidFill>
                  <a:latin typeface="Times New Roman" panose="02020603050405020304" charset="0"/>
                  <a:ea typeface="楷体_GB2312" pitchFamily="49" charset="-122"/>
                </a:endParaRPr>
              </a:p>
            </p:txBody>
          </p:sp>
          <p:sp>
            <p:nvSpPr>
              <p:cNvPr id="21" name="Rectangle 11"/>
              <p:cNvSpPr>
                <a:spLocks noChangeArrowheads="1"/>
              </p:cNvSpPr>
              <p:nvPr/>
            </p:nvSpPr>
            <p:spPr bwMode="auto">
              <a:xfrm>
                <a:off x="2592" y="153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性别</a:t>
                </a:r>
                <a:endParaRPr lang="zh-CN" altLang="en-US" sz="1800">
                  <a:solidFill>
                    <a:schemeClr val="bg1"/>
                  </a:solidFill>
                  <a:latin typeface="Times New Roman" panose="02020603050405020304" charset="0"/>
                  <a:ea typeface="楷体_GB2312" pitchFamily="49" charset="-122"/>
                </a:endParaRPr>
              </a:p>
            </p:txBody>
          </p:sp>
          <p:sp>
            <p:nvSpPr>
              <p:cNvPr id="22" name="Rectangle 12"/>
              <p:cNvSpPr>
                <a:spLocks noChangeArrowheads="1"/>
              </p:cNvSpPr>
              <p:nvPr/>
            </p:nvSpPr>
            <p:spPr bwMode="auto">
              <a:xfrm>
                <a:off x="3360" y="153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年龄</a:t>
                </a:r>
                <a:endParaRPr lang="zh-CN" altLang="en-US" sz="1800">
                  <a:solidFill>
                    <a:schemeClr val="bg1"/>
                  </a:solidFill>
                  <a:latin typeface="Times New Roman" panose="02020603050405020304" charset="0"/>
                  <a:ea typeface="楷体_GB2312" pitchFamily="49" charset="-122"/>
                </a:endParaRPr>
              </a:p>
            </p:txBody>
          </p:sp>
          <p:sp>
            <p:nvSpPr>
              <p:cNvPr id="23" name="Rectangle 13"/>
              <p:cNvSpPr>
                <a:spLocks noChangeArrowheads="1"/>
              </p:cNvSpPr>
              <p:nvPr/>
            </p:nvSpPr>
            <p:spPr bwMode="auto">
              <a:xfrm>
                <a:off x="4128" y="1536"/>
                <a:ext cx="960"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班级</a:t>
                </a:r>
                <a:endParaRPr lang="zh-CN" altLang="en-US" sz="1800">
                  <a:solidFill>
                    <a:schemeClr val="bg1"/>
                  </a:solidFill>
                  <a:latin typeface="Times New Roman" panose="02020603050405020304" charset="0"/>
                  <a:ea typeface="楷体_GB2312" pitchFamily="49" charset="-122"/>
                </a:endParaRPr>
              </a:p>
            </p:txBody>
          </p:sp>
          <p:sp>
            <p:nvSpPr>
              <p:cNvPr id="24" name="Rectangle 14"/>
              <p:cNvSpPr>
                <a:spLocks noChangeArrowheads="1"/>
              </p:cNvSpPr>
              <p:nvPr/>
            </p:nvSpPr>
            <p:spPr bwMode="auto">
              <a:xfrm>
                <a:off x="1056" y="1824"/>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01</a:t>
                </a:r>
                <a:endParaRPr lang="en-US" altLang="zh-CN" sz="1800">
                  <a:solidFill>
                    <a:schemeClr val="bg1"/>
                  </a:solidFill>
                  <a:latin typeface="Times New Roman" panose="02020603050405020304" charset="0"/>
                  <a:ea typeface="楷体_GB2312" pitchFamily="49" charset="-122"/>
                </a:endParaRPr>
              </a:p>
            </p:txBody>
          </p:sp>
          <p:sp>
            <p:nvSpPr>
              <p:cNvPr id="17" name="Rectangle 15"/>
              <p:cNvSpPr>
                <a:spLocks noChangeArrowheads="1"/>
              </p:cNvSpPr>
              <p:nvPr/>
            </p:nvSpPr>
            <p:spPr bwMode="auto">
              <a:xfrm>
                <a:off x="1824" y="1824"/>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张三</a:t>
                </a:r>
                <a:endParaRPr lang="zh-CN" altLang="en-US" sz="1800">
                  <a:solidFill>
                    <a:schemeClr val="bg1"/>
                  </a:solidFill>
                  <a:latin typeface="Times New Roman" panose="02020603050405020304" charset="0"/>
                  <a:ea typeface="楷体_GB2312" pitchFamily="49" charset="-122"/>
                </a:endParaRPr>
              </a:p>
            </p:txBody>
          </p:sp>
          <p:sp>
            <p:nvSpPr>
              <p:cNvPr id="26" name="Rectangle 16"/>
              <p:cNvSpPr>
                <a:spLocks noChangeArrowheads="1"/>
              </p:cNvSpPr>
              <p:nvPr/>
            </p:nvSpPr>
            <p:spPr bwMode="auto">
              <a:xfrm>
                <a:off x="2592" y="1824"/>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男</a:t>
                </a:r>
                <a:endParaRPr lang="zh-CN" altLang="en-US" sz="1800">
                  <a:solidFill>
                    <a:schemeClr val="bg1"/>
                  </a:solidFill>
                  <a:latin typeface="Times New Roman" panose="02020603050405020304" charset="0"/>
                  <a:ea typeface="楷体_GB2312" pitchFamily="49" charset="-122"/>
                </a:endParaRPr>
              </a:p>
            </p:txBody>
          </p:sp>
          <p:sp>
            <p:nvSpPr>
              <p:cNvPr id="27" name="Rectangle 17"/>
              <p:cNvSpPr>
                <a:spLocks noChangeArrowheads="1"/>
              </p:cNvSpPr>
              <p:nvPr/>
            </p:nvSpPr>
            <p:spPr bwMode="auto">
              <a:xfrm>
                <a:off x="3360" y="1824"/>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20</a:t>
                </a:r>
                <a:endParaRPr lang="en-US" altLang="zh-CN" sz="1800">
                  <a:solidFill>
                    <a:schemeClr val="bg1"/>
                  </a:solidFill>
                  <a:latin typeface="Times New Roman" panose="02020603050405020304" charset="0"/>
                  <a:ea typeface="楷体_GB2312" pitchFamily="49" charset="-122"/>
                </a:endParaRPr>
              </a:p>
            </p:txBody>
          </p:sp>
          <p:sp>
            <p:nvSpPr>
              <p:cNvPr id="28" name="Rectangle 18"/>
              <p:cNvSpPr>
                <a:spLocks noChangeArrowheads="1"/>
              </p:cNvSpPr>
              <p:nvPr/>
            </p:nvSpPr>
            <p:spPr bwMode="auto">
              <a:xfrm>
                <a:off x="4128" y="1824"/>
                <a:ext cx="960"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JSJ04</a:t>
                </a:r>
                <a:r>
                  <a:rPr lang="zh-CN" altLang="en-US" sz="1800">
                    <a:solidFill>
                      <a:schemeClr val="bg1"/>
                    </a:solidFill>
                    <a:latin typeface="Times New Roman" panose="02020603050405020304" charset="0"/>
                    <a:ea typeface="楷体_GB2312" pitchFamily="49" charset="-122"/>
                  </a:rPr>
                  <a:t>－</a:t>
                </a:r>
                <a:r>
                  <a:rPr lang="en-US" altLang="zh-CN" sz="1800">
                    <a:solidFill>
                      <a:schemeClr val="bg1"/>
                    </a:solidFill>
                    <a:latin typeface="Times New Roman" panose="02020603050405020304" charset="0"/>
                    <a:ea typeface="楷体_GB2312" pitchFamily="49" charset="-122"/>
                  </a:rPr>
                  <a:t>5</a:t>
                </a:r>
                <a:endParaRPr lang="en-US" altLang="zh-CN" sz="1800">
                  <a:solidFill>
                    <a:schemeClr val="bg1"/>
                  </a:solidFill>
                  <a:latin typeface="Times New Roman" panose="02020603050405020304" charset="0"/>
                </a:endParaRPr>
              </a:p>
            </p:txBody>
          </p:sp>
          <p:sp>
            <p:nvSpPr>
              <p:cNvPr id="29" name="Rectangle 19"/>
              <p:cNvSpPr>
                <a:spLocks noChangeArrowheads="1"/>
              </p:cNvSpPr>
              <p:nvPr/>
            </p:nvSpPr>
            <p:spPr bwMode="auto">
              <a:xfrm>
                <a:off x="1056" y="2112"/>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02</a:t>
                </a:r>
                <a:endParaRPr lang="en-US" altLang="zh-CN" sz="1800">
                  <a:solidFill>
                    <a:schemeClr val="bg1"/>
                  </a:solidFill>
                  <a:latin typeface="Times New Roman" panose="02020603050405020304" charset="0"/>
                  <a:ea typeface="楷体_GB2312" pitchFamily="49" charset="-122"/>
                </a:endParaRPr>
              </a:p>
            </p:txBody>
          </p:sp>
          <p:sp>
            <p:nvSpPr>
              <p:cNvPr id="30" name="Rectangle 20"/>
              <p:cNvSpPr>
                <a:spLocks noChangeArrowheads="1"/>
              </p:cNvSpPr>
              <p:nvPr/>
            </p:nvSpPr>
            <p:spPr bwMode="auto">
              <a:xfrm>
                <a:off x="1824" y="2112"/>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李四</a:t>
                </a:r>
                <a:endParaRPr lang="zh-CN" altLang="en-US" sz="1800">
                  <a:solidFill>
                    <a:schemeClr val="bg1"/>
                  </a:solidFill>
                  <a:latin typeface="Times New Roman" panose="02020603050405020304" charset="0"/>
                  <a:ea typeface="楷体_GB2312" pitchFamily="49" charset="-122"/>
                </a:endParaRPr>
              </a:p>
            </p:txBody>
          </p:sp>
          <p:sp>
            <p:nvSpPr>
              <p:cNvPr id="31" name="Rectangle 21"/>
              <p:cNvSpPr>
                <a:spLocks noChangeArrowheads="1"/>
              </p:cNvSpPr>
              <p:nvPr/>
            </p:nvSpPr>
            <p:spPr bwMode="auto">
              <a:xfrm>
                <a:off x="2592" y="2112"/>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男</a:t>
                </a:r>
                <a:endParaRPr lang="zh-CN" altLang="en-US" sz="1800">
                  <a:solidFill>
                    <a:schemeClr val="bg1"/>
                  </a:solidFill>
                  <a:latin typeface="Times New Roman" panose="02020603050405020304" charset="0"/>
                  <a:ea typeface="楷体_GB2312" pitchFamily="49" charset="-122"/>
                </a:endParaRPr>
              </a:p>
            </p:txBody>
          </p:sp>
          <p:sp>
            <p:nvSpPr>
              <p:cNvPr id="32" name="Rectangle 22"/>
              <p:cNvSpPr>
                <a:spLocks noChangeArrowheads="1"/>
              </p:cNvSpPr>
              <p:nvPr/>
            </p:nvSpPr>
            <p:spPr bwMode="auto">
              <a:xfrm>
                <a:off x="3360" y="2112"/>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20</a:t>
                </a:r>
                <a:endParaRPr lang="en-US" altLang="zh-CN" sz="1800">
                  <a:solidFill>
                    <a:schemeClr val="bg1"/>
                  </a:solidFill>
                  <a:latin typeface="Times New Roman" panose="02020603050405020304" charset="0"/>
                  <a:ea typeface="楷体_GB2312" pitchFamily="49" charset="-122"/>
                </a:endParaRPr>
              </a:p>
            </p:txBody>
          </p:sp>
          <p:sp>
            <p:nvSpPr>
              <p:cNvPr id="33" name="Rectangle 23"/>
              <p:cNvSpPr>
                <a:spLocks noChangeArrowheads="1"/>
              </p:cNvSpPr>
              <p:nvPr/>
            </p:nvSpPr>
            <p:spPr bwMode="auto">
              <a:xfrm>
                <a:off x="4128" y="2112"/>
                <a:ext cx="960"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JSJ04</a:t>
                </a:r>
                <a:r>
                  <a:rPr lang="zh-CN" altLang="en-US" sz="1800">
                    <a:solidFill>
                      <a:schemeClr val="bg1"/>
                    </a:solidFill>
                    <a:latin typeface="Times New Roman" panose="02020603050405020304" charset="0"/>
                    <a:ea typeface="楷体_GB2312" pitchFamily="49" charset="-122"/>
                  </a:rPr>
                  <a:t>－</a:t>
                </a:r>
                <a:r>
                  <a:rPr lang="en-US" altLang="zh-CN" sz="1800">
                    <a:solidFill>
                      <a:schemeClr val="bg1"/>
                    </a:solidFill>
                    <a:latin typeface="Times New Roman" panose="02020603050405020304" charset="0"/>
                    <a:ea typeface="楷体_GB2312" pitchFamily="49" charset="-122"/>
                  </a:rPr>
                  <a:t>5</a:t>
                </a:r>
                <a:endParaRPr lang="en-US" altLang="zh-CN" sz="1800">
                  <a:solidFill>
                    <a:schemeClr val="bg1"/>
                  </a:solidFill>
                  <a:latin typeface="Times New Roman" panose="02020603050405020304" charset="0"/>
                </a:endParaRPr>
              </a:p>
            </p:txBody>
          </p:sp>
        </p:grpSp>
        <p:grpSp>
          <p:nvGrpSpPr>
            <p:cNvPr id="18" name="Group 24"/>
            <p:cNvGrpSpPr/>
            <p:nvPr/>
          </p:nvGrpSpPr>
          <p:grpSpPr bwMode="auto">
            <a:xfrm>
              <a:off x="1248" y="3696"/>
              <a:ext cx="4032" cy="288"/>
              <a:chOff x="1056" y="3696"/>
              <a:chExt cx="4032" cy="288"/>
            </a:xfrm>
          </p:grpSpPr>
          <p:sp>
            <p:nvSpPr>
              <p:cNvPr id="34" name="Rectangle 25"/>
              <p:cNvSpPr>
                <a:spLocks noChangeArrowheads="1"/>
              </p:cNvSpPr>
              <p:nvPr/>
            </p:nvSpPr>
            <p:spPr bwMode="auto">
              <a:xfrm>
                <a:off x="1056" y="369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Times New Roman" panose="02020603050405020304" charset="0"/>
                    <a:ea typeface="楷体_GB2312" pitchFamily="49" charset="-122"/>
                  </a:rPr>
                  <a:t>40</a:t>
                </a:r>
                <a:endParaRPr lang="en-US" altLang="zh-CN" sz="1800" dirty="0">
                  <a:solidFill>
                    <a:schemeClr val="bg1"/>
                  </a:solidFill>
                  <a:latin typeface="Times New Roman" panose="02020603050405020304" charset="0"/>
                  <a:ea typeface="楷体_GB2312" pitchFamily="49" charset="-122"/>
                </a:endParaRPr>
              </a:p>
            </p:txBody>
          </p:sp>
          <p:sp>
            <p:nvSpPr>
              <p:cNvPr id="35" name="Rectangle 26"/>
              <p:cNvSpPr>
                <a:spLocks noChangeArrowheads="1"/>
              </p:cNvSpPr>
              <p:nvPr/>
            </p:nvSpPr>
            <p:spPr bwMode="auto">
              <a:xfrm>
                <a:off x="1824" y="369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王五</a:t>
                </a:r>
                <a:endParaRPr lang="zh-CN" altLang="en-US" sz="1800">
                  <a:solidFill>
                    <a:schemeClr val="bg1"/>
                  </a:solidFill>
                  <a:latin typeface="Times New Roman" panose="02020603050405020304" charset="0"/>
                  <a:ea typeface="楷体_GB2312" pitchFamily="49" charset="-122"/>
                </a:endParaRPr>
              </a:p>
            </p:txBody>
          </p:sp>
          <p:sp>
            <p:nvSpPr>
              <p:cNvPr id="37" name="Rectangle 27"/>
              <p:cNvSpPr>
                <a:spLocks noChangeArrowheads="1"/>
              </p:cNvSpPr>
              <p:nvPr/>
            </p:nvSpPr>
            <p:spPr bwMode="auto">
              <a:xfrm>
                <a:off x="2592" y="369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chemeClr val="bg1"/>
                    </a:solidFill>
                    <a:latin typeface="Times New Roman" panose="02020603050405020304" charset="0"/>
                    <a:ea typeface="楷体_GB2312" pitchFamily="49" charset="-122"/>
                  </a:rPr>
                  <a:t>男</a:t>
                </a:r>
                <a:endParaRPr lang="zh-CN" altLang="en-US" sz="1800">
                  <a:solidFill>
                    <a:schemeClr val="bg1"/>
                  </a:solidFill>
                  <a:latin typeface="Times New Roman" panose="02020603050405020304" charset="0"/>
                  <a:ea typeface="楷体_GB2312" pitchFamily="49" charset="-122"/>
                </a:endParaRPr>
              </a:p>
            </p:txBody>
          </p:sp>
          <p:sp>
            <p:nvSpPr>
              <p:cNvPr id="38" name="Rectangle 28"/>
              <p:cNvSpPr>
                <a:spLocks noChangeArrowheads="1"/>
              </p:cNvSpPr>
              <p:nvPr/>
            </p:nvSpPr>
            <p:spPr bwMode="auto">
              <a:xfrm>
                <a:off x="3360" y="3696"/>
                <a:ext cx="768"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20</a:t>
                </a:r>
                <a:endParaRPr lang="en-US" altLang="zh-CN" sz="1800">
                  <a:solidFill>
                    <a:schemeClr val="bg1"/>
                  </a:solidFill>
                  <a:latin typeface="Times New Roman" panose="02020603050405020304" charset="0"/>
                  <a:ea typeface="楷体_GB2312" pitchFamily="49" charset="-122"/>
                </a:endParaRPr>
              </a:p>
            </p:txBody>
          </p:sp>
          <p:sp>
            <p:nvSpPr>
              <p:cNvPr id="39" name="Rectangle 29"/>
              <p:cNvSpPr>
                <a:spLocks noChangeArrowheads="1"/>
              </p:cNvSpPr>
              <p:nvPr/>
            </p:nvSpPr>
            <p:spPr bwMode="auto">
              <a:xfrm>
                <a:off x="4128" y="3696"/>
                <a:ext cx="960" cy="288"/>
              </a:xfrm>
              <a:prstGeom prst="rect">
                <a:avLst/>
              </a:prstGeom>
              <a:solidFill>
                <a:schemeClr val="accent2"/>
              </a:solidFill>
              <a:ln w="28575">
                <a:solidFill>
                  <a:srgbClr val="FF6600"/>
                </a:solidFill>
                <a:miter lim="800000"/>
              </a:ln>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bg1"/>
                    </a:solidFill>
                    <a:latin typeface="Times New Roman" panose="02020603050405020304" charset="0"/>
                    <a:ea typeface="楷体_GB2312" pitchFamily="49" charset="-122"/>
                  </a:rPr>
                  <a:t>JSJ04</a:t>
                </a:r>
                <a:r>
                  <a:rPr lang="zh-CN" altLang="en-US" sz="1800">
                    <a:solidFill>
                      <a:schemeClr val="bg1"/>
                    </a:solidFill>
                    <a:latin typeface="Times New Roman" panose="02020603050405020304" charset="0"/>
                    <a:ea typeface="楷体_GB2312" pitchFamily="49" charset="-122"/>
                  </a:rPr>
                  <a:t>－</a:t>
                </a:r>
                <a:r>
                  <a:rPr lang="en-US" altLang="zh-CN" sz="1800">
                    <a:solidFill>
                      <a:schemeClr val="bg1"/>
                    </a:solidFill>
                    <a:latin typeface="Times New Roman" panose="02020603050405020304" charset="0"/>
                    <a:ea typeface="楷体_GB2312" pitchFamily="49" charset="-122"/>
                  </a:rPr>
                  <a:t>5</a:t>
                </a:r>
                <a:endParaRPr lang="en-US" altLang="zh-CN" sz="1800">
                  <a:solidFill>
                    <a:schemeClr val="bg1"/>
                  </a:solidFill>
                  <a:latin typeface="Times New Roman" panose="02020603050405020304" charset="0"/>
                </a:endParaRPr>
              </a:p>
            </p:txBody>
          </p:sp>
        </p:grpSp>
        <p:sp>
          <p:nvSpPr>
            <p:cNvPr id="40" name="Line 30"/>
            <p:cNvSpPr>
              <a:spLocks noChangeShapeType="1"/>
            </p:cNvSpPr>
            <p:nvPr/>
          </p:nvSpPr>
          <p:spPr bwMode="auto">
            <a:xfrm>
              <a:off x="3168" y="3024"/>
              <a:ext cx="0" cy="528"/>
            </a:xfrm>
            <a:prstGeom prst="line">
              <a:avLst/>
            </a:prstGeom>
            <a:noFill/>
            <a:ln w="762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1" name="AutoShape 31"/>
            <p:cNvSpPr/>
            <p:nvPr/>
          </p:nvSpPr>
          <p:spPr bwMode="auto">
            <a:xfrm>
              <a:off x="1008" y="1632"/>
              <a:ext cx="96" cy="2208"/>
            </a:xfrm>
            <a:prstGeom prst="leftBrace">
              <a:avLst>
                <a:gd name="adj1" fmla="val 191667"/>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42" name="Text Box 32"/>
            <p:cNvSpPr txBox="1">
              <a:spLocks noChangeArrowheads="1"/>
            </p:cNvSpPr>
            <p:nvPr/>
          </p:nvSpPr>
          <p:spPr bwMode="auto">
            <a:xfrm>
              <a:off x="288" y="2534"/>
              <a:ext cx="72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latin typeface="Times New Roman" panose="02020603050405020304" charset="0"/>
                </a:rPr>
                <a:t>文件</a:t>
              </a:r>
              <a:endParaRPr lang="zh-CN" altLang="en-US" sz="1800" dirty="0">
                <a:latin typeface="Times New Roman" panose="0202060305040502030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232535" y="1875790"/>
            <a:ext cx="8674735" cy="498475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文件名和类型</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文件名的组成：</a:t>
            </a:r>
            <a:r>
              <a:rPr lang="zh-CN" altLang="en-US" sz="2400" dirty="0">
                <a:solidFill>
                  <a:srgbClr val="7030A0"/>
                </a:solidFill>
                <a:latin typeface="华光魏体_CNKI" panose="02000500000000000000" charset="-122"/>
                <a:ea typeface="华光魏体_CNKI" panose="02000500000000000000" charset="-122"/>
                <a:cs typeface="Times New Roman" panose="02020603050405020304" charset="0"/>
              </a:rPr>
              <a:t>文件名字符串</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文件类型</a:t>
            </a:r>
            <a:endParaRPr lang="zh-CN" altLang="en-US" sz="2400" dirty="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类型：</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800100" lvl="1" indent="-342900">
              <a:lnSpc>
                <a:spcPct val="150000"/>
              </a:lnSpc>
              <a:buFont typeface="Wingdings" panose="05000000000000000000" charset="0"/>
              <a:buChar char="ü"/>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用途：系统文件；用户文件；库文件</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800100" lvl="1" indent="-342900">
              <a:lnSpc>
                <a:spcPct val="150000"/>
              </a:lnSpc>
              <a:buFont typeface="Wingdings" panose="05000000000000000000" charset="0"/>
              <a:buChar char="ü"/>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文件中的数据形式：源文件；目标文件；可执行</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800100" lvl="1" indent="-342900">
              <a:lnSpc>
                <a:spcPct val="150000"/>
              </a:lnSpc>
              <a:buFont typeface="Wingdings" panose="05000000000000000000" charset="0"/>
              <a:buChar char="ü"/>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存取控制属性：只执行；只读；读写</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800100" lvl="1" indent="-342900">
              <a:lnSpc>
                <a:spcPct val="150000"/>
              </a:lnSpc>
              <a:buFont typeface="Wingdings" panose="05000000000000000000" charset="0"/>
              <a:buChar char="ü"/>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组织形式和处理方式：普通文件；目录文件、特殊</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800100" lvl="1" indent="-342900">
              <a:lnSpc>
                <a:spcPct val="150000"/>
              </a:lnSpc>
              <a:buFont typeface="Wingdings" panose="05000000000000000000" charset="0"/>
              <a:buChar char="ü"/>
            </a:pP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232535" y="1875790"/>
            <a:ext cx="8674735" cy="110680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文件系统的层次</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结构</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721924" name="Picture 4" descr="7-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965200" y="2727325"/>
            <a:ext cx="5310505" cy="3540125"/>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6676390" y="2650490"/>
            <a:ext cx="4593590" cy="1568450"/>
          </a:xfrm>
          <a:prstGeom prst="rect">
            <a:avLst/>
          </a:prstGeom>
          <a:noFill/>
        </p:spPr>
        <p:txBody>
          <a:bodyPr wrap="square" rtlCol="0" anchor="t">
            <a:spAutoFit/>
          </a:bodyPr>
          <a:p>
            <a:pPr marL="342900" indent="-342900">
              <a:buFont typeface="Wingdings" panose="05000000000000000000" charset="0"/>
              <a:buChar char="p"/>
            </a:pP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文件管理系统管理的对象</a:t>
            </a:r>
            <a:r>
              <a:rPr lang="zh-CN" altLang="en-US" sz="2400">
                <a:latin typeface="华光魏体_CNKI" panose="02000500000000000000" charset="-122"/>
                <a:ea typeface="华光魏体_CNKI" panose="02000500000000000000" charset="-122"/>
                <a:cs typeface="华光魏体_CNKI" panose="02000500000000000000" charset="-122"/>
                <a:sym typeface="+mn-ea"/>
              </a:rPr>
              <a:t>如下：</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zh-CN" altLang="en-US" sz="2400">
                <a:latin typeface="华光魏体_CNKI" panose="02000500000000000000" charset="-122"/>
                <a:ea typeface="华光魏体_CNKI" panose="02000500000000000000" charset="-122"/>
                <a:cs typeface="华光魏体_CNKI" panose="02000500000000000000" charset="-122"/>
                <a:sym typeface="+mn-ea"/>
              </a:rPr>
              <a:t>　　</a:t>
            </a:r>
            <a:r>
              <a:rPr lang="en-US" altLang="zh-CN" sz="2400">
                <a:latin typeface="华光魏体_CNKI" panose="02000500000000000000" charset="-122"/>
                <a:ea typeface="华光魏体_CNKI" panose="02000500000000000000" charset="-122"/>
                <a:cs typeface="华光魏体_CNKI" panose="02000500000000000000" charset="-122"/>
                <a:sym typeface="+mn-ea"/>
              </a:rPr>
              <a:t>(1) </a:t>
            </a:r>
            <a:r>
              <a:rPr lang="zh-CN" altLang="en-US" sz="2400">
                <a:latin typeface="华光魏体_CNKI" panose="02000500000000000000" charset="-122"/>
                <a:ea typeface="华光魏体_CNKI" panose="02000500000000000000" charset="-122"/>
                <a:cs typeface="华光魏体_CNKI" panose="02000500000000000000" charset="-122"/>
                <a:sym typeface="+mn-ea"/>
              </a:rPr>
              <a:t>文件。</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zh-CN" altLang="en-US" sz="2400">
                <a:latin typeface="华光魏体_CNKI" panose="02000500000000000000" charset="-122"/>
                <a:ea typeface="华光魏体_CNKI" panose="02000500000000000000" charset="-122"/>
                <a:cs typeface="华光魏体_CNKI" panose="02000500000000000000" charset="-122"/>
                <a:sym typeface="+mn-ea"/>
              </a:rPr>
              <a:t>　　</a:t>
            </a:r>
            <a:r>
              <a:rPr lang="en-US" altLang="zh-CN" sz="2400">
                <a:latin typeface="华光魏体_CNKI" panose="02000500000000000000" charset="-122"/>
                <a:ea typeface="华光魏体_CNKI" panose="02000500000000000000" charset="-122"/>
                <a:cs typeface="华光魏体_CNKI" panose="02000500000000000000" charset="-122"/>
                <a:sym typeface="+mn-ea"/>
              </a:rPr>
              <a:t>(2) </a:t>
            </a:r>
            <a:r>
              <a:rPr lang="zh-CN" altLang="en-US" sz="2400">
                <a:latin typeface="华光魏体_CNKI" panose="02000500000000000000" charset="-122"/>
                <a:ea typeface="华光魏体_CNKI" panose="02000500000000000000" charset="-122"/>
                <a:cs typeface="华光魏体_CNKI" panose="02000500000000000000" charset="-122"/>
                <a:sym typeface="+mn-ea"/>
              </a:rPr>
              <a:t>目录。</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zh-CN" altLang="en-US" sz="2400">
                <a:latin typeface="华光魏体_CNKI" panose="02000500000000000000" charset="-122"/>
                <a:ea typeface="华光魏体_CNKI" panose="02000500000000000000" charset="-122"/>
                <a:cs typeface="华光魏体_CNKI" panose="02000500000000000000" charset="-122"/>
                <a:sym typeface="+mn-ea"/>
              </a:rPr>
              <a:t>　　</a:t>
            </a:r>
            <a:r>
              <a:rPr lang="en-US" altLang="zh-CN" sz="2400">
                <a:latin typeface="华光魏体_CNKI" panose="02000500000000000000" charset="-122"/>
                <a:ea typeface="华光魏体_CNKI" panose="02000500000000000000" charset="-122"/>
                <a:cs typeface="华光魏体_CNKI" panose="02000500000000000000" charset="-122"/>
                <a:sym typeface="+mn-ea"/>
              </a:rPr>
              <a:t>(3) </a:t>
            </a:r>
            <a:r>
              <a:rPr lang="zh-CN" altLang="en-US" sz="2400">
                <a:latin typeface="华光魏体_CNKI" panose="02000500000000000000" charset="-122"/>
                <a:ea typeface="华光魏体_CNKI" panose="02000500000000000000" charset="-122"/>
                <a:cs typeface="华光魏体_CNKI" panose="02000500000000000000" charset="-122"/>
                <a:sym typeface="+mn-ea"/>
              </a:rPr>
              <a:t>磁盘</a:t>
            </a:r>
            <a:r>
              <a:rPr lang="en-US" altLang="zh-CN" sz="2400">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磁带</a:t>
            </a:r>
            <a:r>
              <a:rPr lang="en-US" altLang="zh-CN" sz="2400">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存储空间。</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232535" y="1875790"/>
            <a:ext cx="8674735" cy="110680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文件系统的层次</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结构</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721924" name="Picture 4" descr="7-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965200" y="2727325"/>
            <a:ext cx="5310505" cy="3540125"/>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6676390" y="2650490"/>
            <a:ext cx="4593590" cy="3846195"/>
          </a:xfrm>
          <a:prstGeom prst="rect">
            <a:avLst/>
          </a:prstGeom>
          <a:noFill/>
        </p:spPr>
        <p:txBody>
          <a:bodyPr wrap="square" rtlCol="0" anchor="t">
            <a:spAutoFit/>
          </a:bodyPr>
          <a:p>
            <a:pPr marL="342900" indent="-342900">
              <a:buFont typeface="Wingdings" panose="05000000000000000000" charset="0"/>
              <a:buChar char="p"/>
            </a:pPr>
            <a:r>
              <a:rPr lang="zh-CN" altLang="en-US" sz="2400">
                <a:solidFill>
                  <a:srgbClr val="FF0000"/>
                </a:solidFill>
                <a:latin typeface="华光魏体_CNKI" panose="02000500000000000000" charset="-122"/>
                <a:ea typeface="华光魏体_CNKI" panose="02000500000000000000" charset="-122"/>
                <a:sym typeface="+mn-ea"/>
              </a:rPr>
              <a:t>对对象操纵和管理的软件集合</a:t>
            </a:r>
            <a:endParaRPr lang="zh-CN" altLang="en-US" sz="2000">
              <a:solidFill>
                <a:srgbClr val="FF0000"/>
              </a:solidFill>
              <a:latin typeface="华光魏体_CNKI" panose="02000500000000000000" charset="-122"/>
              <a:ea typeface="华光魏体_CNKI" panose="02000500000000000000" charset="-122"/>
              <a:sym typeface="+mn-ea"/>
            </a:endParaRPr>
          </a:p>
          <a:p>
            <a:pPr indent="0">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该层是文件管理系统的核心部分。文件系统的功能大多是在这一层实现的，其中包括有：① 对文件存储空间的管理；② 对文件目录的管理；③ 用于将文件的逻辑地址转换为物理地址的机制；④ 对文件读和写的管理；⑤ 对文件的共享与保护等功能。在实现这些功能时，</a:t>
            </a:r>
            <a:r>
              <a:rPr lang="en-US" altLang="zh-CN" sz="2000">
                <a:latin typeface="华光魏体_CNKI" panose="02000500000000000000" charset="-122"/>
                <a:ea typeface="华光魏体_CNKI" panose="02000500000000000000" charset="-122"/>
                <a:cs typeface="华光魏体_CNKI" panose="02000500000000000000" charset="-122"/>
                <a:sym typeface="+mn-ea"/>
              </a:rPr>
              <a:t>OS</a:t>
            </a:r>
            <a:r>
              <a:rPr lang="zh-CN" altLang="en-US" sz="2000">
                <a:latin typeface="华光魏体_CNKI" panose="02000500000000000000" charset="-122"/>
                <a:ea typeface="华光魏体_CNKI" panose="02000500000000000000" charset="-122"/>
                <a:cs typeface="华光魏体_CNKI" panose="02000500000000000000" charset="-122"/>
                <a:sym typeface="+mn-ea"/>
              </a:rPr>
              <a:t>通常都采取了层次组织结构，即在每一层中都包含了一定的功能，处于某个层次的软件，只能调用同层或更低层次中的功能模块。</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232535" y="1875790"/>
            <a:ext cx="8674735" cy="110680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文件系统的层次</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结构</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721924" name="Picture 4" descr="7-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965200" y="2727325"/>
            <a:ext cx="5310505" cy="3540125"/>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6676390" y="2650490"/>
            <a:ext cx="4593590" cy="3846195"/>
          </a:xfrm>
          <a:prstGeom prst="rect">
            <a:avLst/>
          </a:prstGeom>
          <a:noFill/>
        </p:spPr>
        <p:txBody>
          <a:bodyPr wrap="square" rtlCol="0" anchor="t">
            <a:spAutoFit/>
          </a:bodyPr>
          <a:p>
            <a:pPr marL="342900" indent="-342900">
              <a:buFont typeface="Wingdings" panose="05000000000000000000" charset="0"/>
              <a:buChar char="p"/>
            </a:pPr>
            <a:r>
              <a:rPr lang="zh-CN" altLang="en-US" sz="2400">
                <a:solidFill>
                  <a:srgbClr val="FF0000"/>
                </a:solidFill>
                <a:latin typeface="华光魏体_CNKI" panose="02000500000000000000" charset="-122"/>
                <a:ea typeface="华光魏体_CNKI" panose="02000500000000000000" charset="-122"/>
                <a:sym typeface="+mn-ea"/>
              </a:rPr>
              <a:t>文件系统的接口</a:t>
            </a:r>
            <a:endParaRPr lang="zh-CN" altLang="en-US" sz="2000">
              <a:solidFill>
                <a:srgbClr val="FF0000"/>
              </a:solidFill>
              <a:latin typeface="华光魏体_CNKI" panose="02000500000000000000" charset="-122"/>
              <a:ea typeface="华光魏体_CNKI" panose="02000500000000000000" charset="-122"/>
              <a:sym typeface="+mn-ea"/>
            </a:endParaRPr>
          </a:p>
          <a:p>
            <a:pPr indent="0">
              <a:buFont typeface="Wingdings" panose="05000000000000000000" charset="0"/>
              <a:buNone/>
            </a:pPr>
            <a:r>
              <a:rPr lang="zh-CN" altLang="en-US" sz="2000">
                <a:latin typeface="华光魏体_CNKI" panose="02000500000000000000" charset="-122"/>
                <a:ea typeface="华光魏体_CNKI" panose="02000500000000000000" charset="-122"/>
                <a:sym typeface="+mn-ea"/>
              </a:rPr>
              <a:t>文件系统以接口的形式提供了一组对文件和记录操作的方法和手段。</a:t>
            </a:r>
            <a:endParaRPr lang="zh-CN" altLang="en-US" sz="2000">
              <a:latin typeface="华光魏体_CNKI" panose="02000500000000000000" charset="-122"/>
              <a:ea typeface="华光魏体_CNKI" panose="02000500000000000000" charset="-122"/>
              <a:sym typeface="+mn-ea"/>
            </a:endParaRPr>
          </a:p>
          <a:p>
            <a:pPr marL="342900" indent="-342900">
              <a:buFont typeface="Wingdings" panose="05000000000000000000" charset="0"/>
              <a:buChar char="Ø"/>
            </a:pP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命令接口，</a:t>
            </a:r>
            <a:r>
              <a:rPr lang="zh-CN" altLang="en-US" sz="2000">
                <a:latin typeface="华光魏体_CNKI" panose="02000500000000000000" charset="-122"/>
                <a:ea typeface="华光魏体_CNKI" panose="02000500000000000000" charset="-122"/>
                <a:cs typeface="华光魏体_CNKI" panose="02000500000000000000" charset="-122"/>
                <a:sym typeface="+mn-ea"/>
              </a:rPr>
              <a:t>是指作为用户与文件系统直接交互的接口，用户可通过键盘终端键入命令取得文件系统的服务。</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marL="342900" indent="-342900">
              <a:buFont typeface="Wingdings" panose="05000000000000000000" charset="0"/>
              <a:buChar char="Ø"/>
            </a:pP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程序接口</a:t>
            </a:r>
            <a:r>
              <a:rPr lang="zh-CN" altLang="en-US" sz="2000">
                <a:latin typeface="华光魏体_CNKI" panose="02000500000000000000" charset="-122"/>
                <a:ea typeface="华光魏体_CNKI" panose="02000500000000000000" charset="-122"/>
                <a:cs typeface="华光魏体_CNKI" panose="02000500000000000000" charset="-122"/>
                <a:sym typeface="+mn-ea"/>
              </a:rPr>
              <a:t>，是指作为用户程序与文件系统的接口，用户程序可通过系统调用取得文件系统的服务，例如，用于创建文件的系统调用</a:t>
            </a:r>
            <a:r>
              <a:rPr lang="en-US" altLang="zh-CN" sz="2000">
                <a:latin typeface="华光魏体_CNKI" panose="02000500000000000000" charset="-122"/>
                <a:ea typeface="华光魏体_CNKI" panose="02000500000000000000" charset="-122"/>
                <a:cs typeface="华光魏体_CNKI" panose="02000500000000000000" charset="-122"/>
                <a:sym typeface="+mn-ea"/>
              </a:rPr>
              <a:t>Creat</a:t>
            </a:r>
            <a:r>
              <a:rPr lang="zh-CN" altLang="en-US" sz="2000">
                <a:latin typeface="华光魏体_CNKI" panose="02000500000000000000" charset="-122"/>
                <a:ea typeface="华光魏体_CNKI" panose="02000500000000000000" charset="-122"/>
                <a:cs typeface="华光魏体_CNKI" panose="02000500000000000000" charset="-122"/>
                <a:sym typeface="+mn-ea"/>
              </a:rPr>
              <a:t>，用于打开一个文件的系统调用</a:t>
            </a:r>
            <a:r>
              <a:rPr lang="en-US" altLang="zh-CN" sz="2000">
                <a:latin typeface="华光魏体_CNKI" panose="02000500000000000000" charset="-122"/>
                <a:ea typeface="华光魏体_CNKI" panose="02000500000000000000" charset="-122"/>
                <a:cs typeface="华光魏体_CNKI" panose="02000500000000000000" charset="-122"/>
                <a:sym typeface="+mn-ea"/>
              </a:rPr>
              <a:t>Open</a:t>
            </a:r>
            <a:r>
              <a:rPr lang="zh-CN" altLang="en-US" sz="2000">
                <a:latin typeface="华光魏体_CNKI" panose="02000500000000000000" charset="-122"/>
                <a:ea typeface="华光魏体_CNKI" panose="02000500000000000000" charset="-122"/>
                <a:cs typeface="华光魏体_CNKI" panose="02000500000000000000" charset="-122"/>
                <a:sym typeface="+mn-ea"/>
              </a:rPr>
              <a:t>等。</a:t>
            </a:r>
            <a:endParaRPr lang="zh-CN" altLang="en-US" sz="2000">
              <a:latin typeface="华光魏体_CNKI" panose="02000500000000000000" charset="-122"/>
              <a:ea typeface="华光魏体_CNKI" panose="02000500000000000000" charset="-122"/>
              <a:cs typeface="华光魏体_CNKI" panose="02000500000000000000" charset="-122"/>
            </a:endParaRPr>
          </a:p>
          <a:p>
            <a:pPr indent="0">
              <a:buFont typeface="Wingdings" panose="05000000000000000000" charset="0"/>
              <a:buNone/>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232535" y="1875790"/>
            <a:ext cx="8674735" cy="64516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对对象的操纵软件：文件</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操作</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graphicFrame>
        <p:nvGraphicFramePr>
          <p:cNvPr id="27" name="内容占位符 26"/>
          <p:cNvGraphicFramePr>
            <a:graphicFrameLocks noGrp="1"/>
          </p:cNvGraphicFramePr>
          <p:nvPr>
            <p:ph idx="1"/>
          </p:nvPr>
        </p:nvGraphicFramePr>
        <p:xfrm>
          <a:off x="2414905" y="2615565"/>
          <a:ext cx="5598160" cy="40659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8" name="矩形 27"/>
          <p:cNvSpPr/>
          <p:nvPr/>
        </p:nvSpPr>
        <p:spPr>
          <a:xfrm>
            <a:off x="2167890" y="2615565"/>
            <a:ext cx="5932805" cy="291528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p>
            <a:pPr algn="ctr"/>
            <a:endParaRPr lang="zh-CN" altLang="en-US"/>
          </a:p>
        </p:txBody>
      </p:sp>
      <p:sp>
        <p:nvSpPr>
          <p:cNvPr id="2" name="文本框 1"/>
          <p:cNvSpPr txBox="1"/>
          <p:nvPr/>
        </p:nvSpPr>
        <p:spPr>
          <a:xfrm>
            <a:off x="8244840" y="2694305"/>
            <a:ext cx="3845560" cy="2802255"/>
          </a:xfrm>
          <a:prstGeom prst="rect">
            <a:avLst/>
          </a:prstGeom>
          <a:noFill/>
        </p:spPr>
        <p:txBody>
          <a:bodyPr wrap="square" rtlCol="0" anchor="t">
            <a:spAutoFit/>
          </a:bodyPr>
          <a:p>
            <a:pPr>
              <a:lnSpc>
                <a:spcPct val="140000"/>
              </a:lnSpc>
            </a:pPr>
            <a:r>
              <a:rPr lang="zh-CN" altLang="en-US">
                <a:latin typeface="黑体" panose="02010609060101010101" charset="-122"/>
                <a:ea typeface="黑体" panose="02010609060101010101" charset="-122"/>
                <a:sym typeface="+mn-ea"/>
              </a:rPr>
              <a:t>　</a:t>
            </a:r>
            <a:r>
              <a:rPr lang="zh-CN" altLang="en-US">
                <a:solidFill>
                  <a:srgbClr val="FF0000"/>
                </a:solidFill>
                <a:latin typeface="黑体" panose="02010609060101010101" charset="-122"/>
                <a:ea typeface="黑体" panose="02010609060101010101" charset="-122"/>
                <a:sym typeface="+mn-ea"/>
              </a:rPr>
              <a:t>　</a:t>
            </a:r>
            <a:r>
              <a:rPr lang="en-US" altLang="zh-CN">
                <a:solidFill>
                  <a:srgbClr val="FF0000"/>
                </a:solidFill>
                <a:latin typeface="黑体" panose="02010609060101010101" charset="-122"/>
                <a:ea typeface="黑体" panose="02010609060101010101" charset="-122"/>
                <a:sym typeface="+mn-ea"/>
              </a:rPr>
              <a:t>1. </a:t>
            </a:r>
            <a:r>
              <a:rPr lang="zh-CN" altLang="en-US">
                <a:solidFill>
                  <a:srgbClr val="FF0000"/>
                </a:solidFill>
                <a:latin typeface="黑体" panose="02010609060101010101" charset="-122"/>
                <a:ea typeface="黑体" panose="02010609060101010101" charset="-122"/>
                <a:sym typeface="+mn-ea"/>
              </a:rPr>
              <a:t>最基本的文件操作</a:t>
            </a:r>
            <a:br>
              <a:rPr lang="zh-CN" altLang="en-US">
                <a:latin typeface="黑体" panose="02010609060101010101" charset="-122"/>
                <a:ea typeface="黑体" panose="02010609060101010101" charset="-122"/>
                <a:sym typeface="+mn-ea"/>
              </a:rPr>
            </a:br>
            <a:r>
              <a:rPr lang="zh-CN" altLang="en-US">
                <a:sym typeface="+mn-ea"/>
              </a:rPr>
              <a:t>　　最基本的文件操作包含下述内容：</a:t>
            </a:r>
            <a:br>
              <a:rPr lang="zh-CN" altLang="en-US">
                <a:sym typeface="+mn-ea"/>
              </a:rPr>
            </a:br>
            <a:r>
              <a:rPr lang="zh-CN" altLang="en-US">
                <a:sym typeface="+mn-ea"/>
              </a:rPr>
              <a:t>　　</a:t>
            </a:r>
            <a:r>
              <a:rPr lang="en-US" altLang="zh-CN">
                <a:sym typeface="+mn-ea"/>
              </a:rPr>
              <a:t>(1) </a:t>
            </a:r>
            <a:r>
              <a:rPr lang="zh-CN" altLang="en-US">
                <a:sym typeface="+mn-ea"/>
              </a:rPr>
              <a:t>创建文件。</a:t>
            </a:r>
            <a:br>
              <a:rPr lang="zh-CN" altLang="en-US">
                <a:sym typeface="+mn-ea"/>
              </a:rPr>
            </a:br>
            <a:r>
              <a:rPr lang="zh-CN" altLang="en-US">
                <a:sym typeface="+mn-ea"/>
              </a:rPr>
              <a:t>　　</a:t>
            </a:r>
            <a:r>
              <a:rPr lang="en-US" altLang="zh-CN">
                <a:sym typeface="+mn-ea"/>
              </a:rPr>
              <a:t>(2) </a:t>
            </a:r>
            <a:r>
              <a:rPr lang="zh-CN" altLang="en-US">
                <a:sym typeface="+mn-ea"/>
              </a:rPr>
              <a:t>删除文件。</a:t>
            </a:r>
            <a:br>
              <a:rPr lang="zh-CN" altLang="en-US">
                <a:sym typeface="+mn-ea"/>
              </a:rPr>
            </a:br>
            <a:r>
              <a:rPr lang="zh-CN" altLang="en-US">
                <a:sym typeface="+mn-ea"/>
              </a:rPr>
              <a:t>　　</a:t>
            </a:r>
            <a:r>
              <a:rPr lang="en-US" altLang="zh-CN">
                <a:sym typeface="+mn-ea"/>
              </a:rPr>
              <a:t>(3) </a:t>
            </a:r>
            <a:r>
              <a:rPr lang="zh-CN" altLang="en-US">
                <a:sym typeface="+mn-ea"/>
              </a:rPr>
              <a:t>读文件。</a:t>
            </a:r>
            <a:br>
              <a:rPr lang="zh-CN" altLang="en-US">
                <a:sym typeface="+mn-ea"/>
              </a:rPr>
            </a:br>
            <a:r>
              <a:rPr lang="zh-CN" altLang="en-US">
                <a:sym typeface="+mn-ea"/>
              </a:rPr>
              <a:t>　　</a:t>
            </a:r>
            <a:r>
              <a:rPr lang="en-US" altLang="zh-CN">
                <a:sym typeface="+mn-ea"/>
              </a:rPr>
              <a:t>(4) </a:t>
            </a:r>
            <a:r>
              <a:rPr lang="zh-CN" altLang="en-US">
                <a:sym typeface="+mn-ea"/>
              </a:rPr>
              <a:t>写文件。</a:t>
            </a:r>
            <a:br>
              <a:rPr lang="zh-CN" altLang="en-US">
                <a:sym typeface="+mn-ea"/>
              </a:rPr>
            </a:br>
            <a:r>
              <a:rPr lang="zh-CN" altLang="en-US">
                <a:sym typeface="+mn-ea"/>
              </a:rPr>
              <a:t>　　</a:t>
            </a:r>
            <a:r>
              <a:rPr lang="en-US" altLang="zh-CN">
                <a:sym typeface="+mn-ea"/>
              </a:rPr>
              <a:t>(5) </a:t>
            </a:r>
            <a:r>
              <a:rPr lang="zh-CN" altLang="en-US">
                <a:sym typeface="+mn-ea"/>
              </a:rPr>
              <a:t>设置文件的读</a:t>
            </a:r>
            <a:r>
              <a:rPr lang="en-US" altLang="zh-CN">
                <a:sym typeface="+mn-ea"/>
              </a:rPr>
              <a:t>/</a:t>
            </a:r>
            <a:r>
              <a:rPr lang="zh-CN" altLang="en-US">
                <a:sym typeface="+mn-ea"/>
              </a:rPr>
              <a:t>写位置。 </a:t>
            </a:r>
            <a:endParaRPr lang="zh-CN" altLang="en-US">
              <a:sym typeface="+mn-ea"/>
            </a:endParaRPr>
          </a:p>
        </p:txBody>
      </p:sp>
    </p:spTree>
    <p:custDataLst>
      <p:tags r:id="rId6"/>
    </p:custDataLst>
  </p:cSld>
  <p:clrMapOvr>
    <a:masterClrMapping/>
  </p:clrMapOvr>
  <p:timing>
    <p:tnLst>
      <p:par>
        <p:cTn id="1" dur="indefinite" restart="never" nodeType="tmRoot"/>
      </p:par>
    </p:tnLst>
    <p:bldLst>
      <p:bldGraphic spid="27" grpId="0" uiExpand="1">
        <p:bldSub>
          <a:bldDgm bld="one"/>
        </p:bldSub>
      </p:bldGraphic>
      <p:bldP spid="2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443103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对对象的操纵软件：文件的</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打开</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和</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关闭</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endPar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常规操作：</a:t>
            </a:r>
            <a:r>
              <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rPr>
              <a:t>通过检索目录，找到指定文件的属性和它在外存上的属性，对文件进行操作。</a:t>
            </a: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kumimoji="1" lang="zh-CN" altLang="en-US" sz="2000" dirty="0">
                <a:solidFill>
                  <a:schemeClr val="accent3">
                    <a:lumMod val="75000"/>
                  </a:schemeClr>
                </a:solidFill>
                <a:latin typeface="华光魏体_CNKI" panose="02000500000000000000" charset="-122"/>
                <a:ea typeface="华光魏体_CNKI" panose="02000500000000000000" charset="-122"/>
                <a:cs typeface="Times New Roman" panose="02020603050405020304" charset="0"/>
                <a:sym typeface="+mn-ea"/>
              </a:rPr>
              <a:t>缺点：</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如果对文件进行多次操作，需要多次检索目录，这样比较麻烦。所以，</a:t>
            </a: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OS</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一般提供打开文件的功能。</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rPr>
              <a:t>打开（</a:t>
            </a:r>
            <a:r>
              <a:rPr kumimoji="1" lang="en-US" altLang="zh-CN"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rPr>
              <a:t>Open</a:t>
            </a:r>
            <a:r>
              <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rPr>
              <a:t>）：</a:t>
            </a: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marL="457200" indent="-457200">
              <a:lnSpc>
                <a:spcPct val="150000"/>
              </a:lnSpc>
              <a:buFont typeface="+mj-ea"/>
              <a:buAutoNum type="circleNumDbPlain"/>
            </a:pPr>
            <a:r>
              <a:rPr kumimoji="1" lang="en-US" sz="2000" dirty="0">
                <a:latin typeface="华光魏体_CNKI" panose="02000500000000000000" charset="-122"/>
                <a:ea typeface="华光魏体_CNKI" panose="02000500000000000000" charset="-122"/>
                <a:cs typeface="华光魏体_CNKI" panose="02000500000000000000" charset="-122"/>
                <a:sym typeface="+mn-ea"/>
              </a:rPr>
              <a:t>OS</a:t>
            </a:r>
            <a:r>
              <a:rPr kumimoji="1" lang="zh-CN" sz="2000" dirty="0">
                <a:latin typeface="华光魏体_CNKI" panose="02000500000000000000" charset="-122"/>
                <a:ea typeface="华光魏体_CNKI" panose="02000500000000000000" charset="-122"/>
                <a:cs typeface="华光魏体_CNKI" panose="02000500000000000000" charset="-122"/>
                <a:sym typeface="+mn-ea"/>
              </a:rPr>
              <a:t>将指定文件的属性</a:t>
            </a:r>
            <a:r>
              <a:rPr kumimoji="1" lang="en-US" sz="2000" dirty="0">
                <a:latin typeface="华光魏体_CNKI" panose="02000500000000000000" charset="-122"/>
                <a:ea typeface="华光魏体_CNKI" panose="02000500000000000000" charset="-122"/>
                <a:cs typeface="华光魏体_CNKI" panose="02000500000000000000" charset="-122"/>
                <a:sym typeface="+mn-ea"/>
              </a:rPr>
              <a:t>(</a:t>
            </a:r>
            <a:r>
              <a:rPr kumimoji="1" lang="zh-CN" sz="2000" dirty="0">
                <a:latin typeface="华光魏体_CNKI" panose="02000500000000000000" charset="-122"/>
                <a:ea typeface="华光魏体_CNKI" panose="02000500000000000000" charset="-122"/>
                <a:cs typeface="华光魏体_CNKI" panose="02000500000000000000" charset="-122"/>
                <a:sym typeface="+mn-ea"/>
              </a:rPr>
              <a:t>包括物理位置</a:t>
            </a:r>
            <a:r>
              <a:rPr kumimoji="1" lang="en-US" sz="2000" dirty="0">
                <a:latin typeface="华光魏体_CNKI" panose="02000500000000000000" charset="-122"/>
                <a:ea typeface="华光魏体_CNKI" panose="02000500000000000000" charset="-122"/>
                <a:cs typeface="华光魏体_CNKI" panose="02000500000000000000" charset="-122"/>
                <a:sym typeface="+mn-ea"/>
              </a:rPr>
              <a:t>)</a:t>
            </a:r>
            <a:r>
              <a:rPr kumimoji="1" lang="zh-CN" sz="2000" dirty="0">
                <a:latin typeface="华光魏体_CNKI" panose="02000500000000000000" charset="-122"/>
                <a:ea typeface="华光魏体_CNKI" panose="02000500000000000000" charset="-122"/>
                <a:cs typeface="华光魏体_CNKI" panose="02000500000000000000" charset="-122"/>
                <a:sym typeface="+mn-ea"/>
              </a:rPr>
              <a:t>从外存拷贝到内存“打开文件表”的一个表目中，并将该表目的编号</a:t>
            </a:r>
            <a:r>
              <a:rPr kumimoji="1" lang="en-US" sz="2000" dirty="0">
                <a:latin typeface="华光魏体_CNKI" panose="02000500000000000000" charset="-122"/>
                <a:ea typeface="华光魏体_CNKI" panose="02000500000000000000" charset="-122"/>
                <a:cs typeface="华光魏体_CNKI" panose="02000500000000000000" charset="-122"/>
                <a:sym typeface="+mn-ea"/>
              </a:rPr>
              <a:t>(</a:t>
            </a:r>
            <a:r>
              <a:rPr kumimoji="1" lang="zh-CN" sz="2000" dirty="0">
                <a:latin typeface="华光魏体_CNKI" panose="02000500000000000000" charset="-122"/>
                <a:ea typeface="华光魏体_CNKI" panose="02000500000000000000" charset="-122"/>
                <a:cs typeface="华光魏体_CNKI" panose="02000500000000000000" charset="-122"/>
                <a:sym typeface="+mn-ea"/>
              </a:rPr>
              <a:t>索引</a:t>
            </a:r>
            <a:r>
              <a:rPr kumimoji="1" lang="en-US" sz="2000" dirty="0">
                <a:latin typeface="华光魏体_CNKI" panose="02000500000000000000" charset="-122"/>
                <a:ea typeface="华光魏体_CNKI" panose="02000500000000000000" charset="-122"/>
                <a:cs typeface="华光魏体_CNKI" panose="02000500000000000000" charset="-122"/>
                <a:sym typeface="+mn-ea"/>
              </a:rPr>
              <a:t>)</a:t>
            </a:r>
            <a:r>
              <a:rPr kumimoji="1" lang="zh-CN" sz="2000" dirty="0">
                <a:latin typeface="华光魏体_CNKI" panose="02000500000000000000" charset="-122"/>
                <a:ea typeface="华光魏体_CNKI" panose="02000500000000000000" charset="-122"/>
                <a:cs typeface="华光魏体_CNKI" panose="02000500000000000000" charset="-122"/>
                <a:sym typeface="+mn-ea"/>
              </a:rPr>
              <a:t>返回给用户。</a:t>
            </a:r>
            <a:endParaRPr kumimoji="1" lang="zh-CN" sz="2000" dirty="0">
              <a:latin typeface="华光魏体_CNKI" panose="02000500000000000000" charset="-122"/>
              <a:ea typeface="华光魏体_CNKI" panose="02000500000000000000" charset="-122"/>
              <a:cs typeface="华光魏体_CNKI" panose="02000500000000000000" charset="-122"/>
              <a:sym typeface="+mn-ea"/>
            </a:endParaRPr>
          </a:p>
          <a:p>
            <a:pPr marL="457200" indent="-457200">
              <a:lnSpc>
                <a:spcPct val="150000"/>
              </a:lnSpc>
              <a:buFont typeface="+mj-ea"/>
              <a:buAutoNum type="circleNumDbPlain"/>
            </a:pPr>
            <a:r>
              <a:rPr kumimoji="1" lang="zh-CN" sz="2000" dirty="0">
                <a:latin typeface="华光魏体_CNKI" panose="02000500000000000000" charset="-122"/>
                <a:ea typeface="华光魏体_CNKI" panose="02000500000000000000" charset="-122"/>
                <a:cs typeface="华光魏体_CNKI" panose="02000500000000000000" charset="-122"/>
                <a:sym typeface="+mn-ea"/>
              </a:rPr>
              <a:t>用户再对该文件进行操作时，便利用该索引号向</a:t>
            </a:r>
            <a:r>
              <a:rPr kumimoji="1" lang="en-US" sz="2000" dirty="0">
                <a:latin typeface="华光魏体_CNKI" panose="02000500000000000000" charset="-122"/>
                <a:ea typeface="华光魏体_CNKI" panose="02000500000000000000" charset="-122"/>
                <a:cs typeface="华光魏体_CNKI" panose="02000500000000000000" charset="-122"/>
                <a:sym typeface="+mn-ea"/>
              </a:rPr>
              <a:t>OS</a:t>
            </a:r>
            <a:r>
              <a:rPr kumimoji="1" lang="zh-CN" sz="2000" dirty="0">
                <a:latin typeface="华光魏体_CNKI" panose="02000500000000000000" charset="-122"/>
                <a:ea typeface="华光魏体_CNKI" panose="02000500000000000000" charset="-122"/>
                <a:cs typeface="华光魏体_CNKI" panose="02000500000000000000" charset="-122"/>
                <a:sym typeface="+mn-ea"/>
              </a:rPr>
              <a:t>提出请求。</a:t>
            </a:r>
            <a:endParaRPr kumimoji="1" lang="zh-CN" sz="2000" dirty="0">
              <a:latin typeface="华光魏体_CNKI" panose="02000500000000000000" charset="-122"/>
              <a:ea typeface="华光魏体_CNKI" panose="02000500000000000000" charset="-122"/>
              <a:cs typeface="华光魏体_CNKI" panose="02000500000000000000" charset="-122"/>
              <a:sym typeface="+mn-ea"/>
            </a:endParaRPr>
          </a:p>
          <a:p>
            <a:pPr marL="457200" indent="-457200">
              <a:lnSpc>
                <a:spcPct val="150000"/>
              </a:lnSpc>
              <a:buFont typeface="+mj-ea"/>
              <a:buAutoNum type="circleNumDbPlain"/>
            </a:pPr>
            <a:r>
              <a:rPr kumimoji="1" lang="en-US" sz="2000" dirty="0">
                <a:latin typeface="华光魏体_CNKI" panose="02000500000000000000" charset="-122"/>
                <a:ea typeface="华光魏体_CNKI" panose="02000500000000000000" charset="-122"/>
                <a:cs typeface="华光魏体_CNKI" panose="02000500000000000000" charset="-122"/>
                <a:sym typeface="+mn-ea"/>
              </a:rPr>
              <a:t>OS</a:t>
            </a:r>
            <a:r>
              <a:rPr kumimoji="1" lang="zh-CN" sz="2000" dirty="0">
                <a:latin typeface="华光魏体_CNKI" panose="02000500000000000000" charset="-122"/>
                <a:ea typeface="华光魏体_CNKI" panose="02000500000000000000" charset="-122"/>
                <a:cs typeface="华光魏体_CNKI" panose="02000500000000000000" charset="-122"/>
                <a:sym typeface="+mn-ea"/>
              </a:rPr>
              <a:t>可直接利用该索引号到“打开文件表”中查找，从而避免了对该文件的再次检索。</a:t>
            </a: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350774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对对象的操纵软件：文件的</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打开</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和</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关闭</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endPar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常规操作：</a:t>
            </a:r>
            <a:r>
              <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rPr>
              <a:t>通过检索目录，找到指定文件的属性和它在外存上的属性，对文件进行操作。</a:t>
            </a: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kumimoji="1" lang="zh-CN" altLang="en-US" sz="2000" dirty="0">
                <a:solidFill>
                  <a:schemeClr val="accent3">
                    <a:lumMod val="75000"/>
                  </a:schemeClr>
                </a:solidFill>
                <a:latin typeface="华光魏体_CNKI" panose="02000500000000000000" charset="-122"/>
                <a:ea typeface="华光魏体_CNKI" panose="02000500000000000000" charset="-122"/>
                <a:cs typeface="Times New Roman" panose="02020603050405020304" charset="0"/>
                <a:sym typeface="+mn-ea"/>
              </a:rPr>
              <a:t>缺点：</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如果对文件进行多次操作，需要多次检索目录，这样比较麻烦。所以，</a:t>
            </a: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OS</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一般提供打开文件的功能。</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rPr>
              <a:t>关闭（</a:t>
            </a:r>
            <a:r>
              <a:rPr kumimoji="1" lang="en-US" altLang="zh-CN"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rPr>
              <a:t>Close</a:t>
            </a:r>
            <a:r>
              <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rPr>
              <a:t>）：</a:t>
            </a: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marL="457200" indent="-457200">
              <a:lnSpc>
                <a:spcPct val="150000"/>
              </a:lnSpc>
              <a:buFont typeface="+mj-ea"/>
              <a:buAutoNum type="circleNumDbPlain"/>
            </a:pPr>
            <a:r>
              <a:rPr kumimoji="1" lang="zh-CN" sz="2000" dirty="0">
                <a:latin typeface="华光魏体_CNKI" panose="02000500000000000000" charset="-122"/>
                <a:ea typeface="华光魏体_CNKI" panose="02000500000000000000" charset="-122"/>
                <a:cs typeface="华光魏体_CNKI" panose="02000500000000000000" charset="-122"/>
                <a:sym typeface="+mn-ea"/>
              </a:rPr>
              <a:t>用户不再需要对该文件操作时，可利用“关闭”系统调用来关闭此文件，</a:t>
            </a:r>
            <a:r>
              <a:rPr kumimoji="1" lang="en-US" sz="2000" dirty="0">
                <a:latin typeface="华光魏体_CNKI" panose="02000500000000000000" charset="-122"/>
                <a:ea typeface="华光魏体_CNKI" panose="02000500000000000000" charset="-122"/>
                <a:cs typeface="华光魏体_CNKI" panose="02000500000000000000" charset="-122"/>
                <a:sym typeface="+mn-ea"/>
              </a:rPr>
              <a:t>OS</a:t>
            </a:r>
            <a:r>
              <a:rPr kumimoji="1" lang="zh-CN" sz="2000" dirty="0">
                <a:latin typeface="华光魏体_CNKI" panose="02000500000000000000" charset="-122"/>
                <a:ea typeface="华光魏体_CNKI" panose="02000500000000000000" charset="-122"/>
                <a:cs typeface="华光魏体_CNKI" panose="02000500000000000000" charset="-122"/>
                <a:sym typeface="+mn-ea"/>
              </a:rPr>
              <a:t>把该文件对应的表目删除掉。</a:t>
            </a: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56845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对对象的操纵软件：文件的</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打开</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和</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关闭</a:t>
            </a:r>
            <a:r>
              <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rPr>
              <a:t>”</a:t>
            </a:r>
            <a:endParaRPr lang="en-US" altLang="zh-CN"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kumimoji="1" lang="en-US" altLang="zh-CN" sz="2000" dirty="0">
                <a:solidFill>
                  <a:schemeClr val="accent3">
                    <a:lumMod val="75000"/>
                  </a:schemeClr>
                </a:solidFill>
                <a:latin typeface="华光魏体_CNKI" panose="02000500000000000000" charset="-122"/>
                <a:ea typeface="华光魏体_CNKI" panose="02000500000000000000" charset="-122"/>
                <a:sym typeface="+mn-ea"/>
              </a:rPr>
              <a:t>C</a:t>
            </a:r>
            <a:r>
              <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rPr>
              <a:t>语言的</a:t>
            </a:r>
            <a:r>
              <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rPr>
              <a:t>实现：</a:t>
            </a: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2" name="图片 1"/>
          <p:cNvPicPr>
            <a:picLocks noChangeAspect="1"/>
          </p:cNvPicPr>
          <p:nvPr/>
        </p:nvPicPr>
        <p:blipFill>
          <a:blip r:embed="rId1"/>
          <a:stretch>
            <a:fillRect/>
          </a:stretch>
        </p:blipFill>
        <p:spPr>
          <a:xfrm>
            <a:off x="3292475" y="3061970"/>
            <a:ext cx="5317490" cy="3597275"/>
          </a:xfrm>
          <a:prstGeom prst="rect">
            <a:avLst/>
          </a:prstGeom>
        </p:spPr>
      </p:pic>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3415030"/>
          </a:xfrm>
          <a:prstGeom prst="rect">
            <a:avLst/>
          </a:prstGeom>
          <a:noFill/>
        </p:spPr>
        <p:txBody>
          <a:bodyPr wrap="square" rtlCol="0">
            <a:spAutoFit/>
          </a:bodyPr>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7.1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文件和文件系统</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7.2 </a:t>
            </a:r>
            <a:r>
              <a:rPr lang="zh-CN" altLang="en-US" sz="2400">
                <a:latin typeface="Times New Roman" panose="02020603050405020304" charset="0"/>
                <a:ea typeface="华光魏体_CNKI" panose="02000500000000000000" charset="-122"/>
                <a:cs typeface="Times New Roman" panose="02020603050405020304" charset="0"/>
                <a:sym typeface="+mn-ea"/>
              </a:rPr>
              <a:t>文件的逻辑</a:t>
            </a:r>
            <a:r>
              <a:rPr lang="zh-CN" altLang="en-US" sz="2400">
                <a:latin typeface="Times New Roman" panose="02020603050405020304" charset="0"/>
                <a:ea typeface="华光魏体_CNKI" panose="02000500000000000000" charset="-122"/>
                <a:cs typeface="Times New Roman" panose="02020603050405020304" charset="0"/>
                <a:sym typeface="+mn-ea"/>
              </a:rPr>
              <a:t>结构</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7.3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文件目录</a:t>
            </a: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 </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7.4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文件共享</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7.5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文件保护</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433832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rPr>
              <a:t>对对象的操纵软件：其他文件操作</a:t>
            </a:r>
            <a:endParaRPr lang="zh-CN" altLang="en-US" sz="2400" dirty="0">
              <a:solidFill>
                <a:schemeClr val="tx2"/>
              </a:solidFill>
              <a:latin typeface="华光魏体_CNKI" panose="02000500000000000000" charset="-122"/>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en-US" altLang="zh-CN" sz="2000">
                <a:latin typeface="华光魏体_CNKI" panose="02000500000000000000" charset="-122"/>
                <a:ea typeface="华光魏体_CNKI" panose="02000500000000000000" charset="-122"/>
                <a:cs typeface="华光魏体_CNKI" panose="02000500000000000000" charset="-122"/>
                <a:sym typeface="+mn-ea"/>
              </a:rPr>
              <a:t>OS</a:t>
            </a:r>
            <a:r>
              <a:rPr lang="zh-CN" altLang="en-US" sz="2000">
                <a:latin typeface="华光魏体_CNKI" panose="02000500000000000000" charset="-122"/>
                <a:ea typeface="华光魏体_CNKI" panose="02000500000000000000" charset="-122"/>
                <a:cs typeface="华光魏体_CNKI" panose="02000500000000000000" charset="-122"/>
                <a:sym typeface="+mn-ea"/>
              </a:rPr>
              <a:t>为用户都提供了一系列文件操作的系统调用，其中最常用的一类是有关对文件属性的操作，即允许用户直接设置和获得文件的属性，如改变已存文件的文件名、改变文件的拥有者</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文件主</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、改变对文件的访问权，以及查询文件的状态</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包括文件类型、大小和拥有者以及对文件的访问权等</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。另一类是有关目录的操作，如创建一个目录，删除一个目录，改变当前目录和工作目录等。此外，还有用于实现文件共享的系统调用，以及用于对文件系统进行操作的系统调用等。</a:t>
            </a:r>
            <a:endParaRPr lang="zh-CN" altLang="en-US" sz="200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p"/>
            </a:pP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3415030"/>
          </a:xfrm>
          <a:prstGeom prst="rect">
            <a:avLst/>
          </a:prstGeom>
          <a:noFill/>
        </p:spPr>
        <p:txBody>
          <a:bodyPr wrap="square" rtlCol="0">
            <a:spAutoFit/>
          </a:bodyPr>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7.1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文件和文件系统</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7.2 </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sym typeface="+mn-ea"/>
              </a:rPr>
              <a:t>文件的逻辑结构</a:t>
            </a:r>
            <a:endParaRPr lang="zh-CN" altLang="en-US" sz="2400">
              <a:solidFill>
                <a:srgbClr val="FF0000"/>
              </a:solidFill>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7.3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文件目录</a:t>
            </a: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 </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7.4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文件共享</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7.5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文件保护</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014730"/>
          </a:xfrm>
          <a:prstGeom prst="rect">
            <a:avLst/>
          </a:prstGeom>
          <a:noFill/>
        </p:spPr>
        <p:txBody>
          <a:bodyPr wrap="square" rtlCol="0">
            <a:spAutoFit/>
          </a:bodyPr>
          <a:p>
            <a:pPr marL="342900" indent="-342900">
              <a:lnSpc>
                <a:spcPct val="150000"/>
              </a:lnSpc>
              <a:buFont typeface="Wingdings" panose="05000000000000000000" charset="0"/>
              <a:buChar char="p"/>
            </a:pP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583690" y="2414270"/>
            <a:ext cx="9923145" cy="230695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rPr>
              <a:t>逻辑结构：</a:t>
            </a:r>
            <a:r>
              <a:rPr lang="en-US" altLang="zh-CN" sz="2400">
                <a:latin typeface="华光魏体_CNKI" panose="02000500000000000000" charset="-122"/>
                <a:ea typeface="华光魏体_CNKI" panose="02000500000000000000" charset="-122"/>
              </a:rPr>
              <a:t>File Logical Structure </a:t>
            </a:r>
            <a:endParaRPr lang="en-US" altLang="zh-CN" sz="2400">
              <a:latin typeface="华光魏体_CNKI" panose="02000500000000000000" charset="-122"/>
              <a:ea typeface="华光魏体_CNKI" panose="02000500000000000000" charset="-122"/>
            </a:endParaRPr>
          </a:p>
          <a:p>
            <a:pPr indent="0">
              <a:lnSpc>
                <a:spcPct val="150000"/>
              </a:lnSpc>
              <a:buFont typeface="Wingdings" panose="05000000000000000000" charset="0"/>
              <a:buNone/>
            </a:pPr>
            <a:r>
              <a:rPr lang="zh-CN" altLang="en-US" sz="2400">
                <a:latin typeface="华光魏体_CNKI" panose="02000500000000000000" charset="-122"/>
                <a:ea typeface="华光魏体_CNKI" panose="02000500000000000000" charset="-122"/>
                <a:sym typeface="+mn-ea"/>
              </a:rPr>
              <a:t>记录在文件中的组织方式；</a:t>
            </a:r>
            <a:endParaRPr lang="en-US" altLang="zh-CN"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rPr>
              <a:t>物理结构：</a:t>
            </a:r>
            <a:r>
              <a:rPr lang="en-US" altLang="zh-CN" sz="2400">
                <a:latin typeface="华光魏体_CNKI" panose="02000500000000000000" charset="-122"/>
                <a:ea typeface="华光魏体_CNKI" panose="02000500000000000000" charset="-122"/>
              </a:rPr>
              <a:t>File Physical Structure</a:t>
            </a:r>
            <a:r>
              <a:rPr lang="zh-CN" altLang="en-US" sz="2400">
                <a:latin typeface="华光魏体_CNKI" panose="02000500000000000000" charset="-122"/>
                <a:ea typeface="华光魏体_CNKI" panose="02000500000000000000" charset="-122"/>
              </a:rPr>
              <a:t>也叫做文件的存储结构（第八</a:t>
            </a:r>
            <a:r>
              <a:rPr lang="zh-CN" altLang="en-US" sz="2400">
                <a:latin typeface="华光魏体_CNKI" panose="02000500000000000000" charset="-122"/>
                <a:ea typeface="华光魏体_CNKI" panose="02000500000000000000" charset="-122"/>
              </a:rPr>
              <a:t>章）</a:t>
            </a:r>
            <a:endParaRPr lang="zh-CN" altLang="en-US" sz="2400">
              <a:latin typeface="华光魏体_CNKI" panose="02000500000000000000" charset="-122"/>
              <a:ea typeface="华光魏体_CNKI" panose="02000500000000000000" charset="-122"/>
            </a:endParaRPr>
          </a:p>
          <a:p>
            <a:pPr indent="0">
              <a:lnSpc>
                <a:spcPct val="150000"/>
              </a:lnSpc>
              <a:buFont typeface="Wingdings" panose="05000000000000000000" charset="0"/>
              <a:buNone/>
            </a:pPr>
            <a:r>
              <a:rPr lang="zh-CN" altLang="en-US" sz="2400">
                <a:latin typeface="华光魏体_CNKI" panose="02000500000000000000" charset="-122"/>
                <a:ea typeface="华光魏体_CNKI" panose="02000500000000000000" charset="-122"/>
              </a:rPr>
              <a:t>文件在外存上的存储</a:t>
            </a:r>
            <a:r>
              <a:rPr lang="zh-CN" altLang="en-US" sz="2400">
                <a:latin typeface="华光魏体_CNKI" panose="02000500000000000000" charset="-122"/>
                <a:ea typeface="华光魏体_CNKI" panose="02000500000000000000" charset="-122"/>
              </a:rPr>
              <a:t>方法；</a:t>
            </a:r>
            <a:endParaRPr lang="zh-CN" altLang="en-US" sz="2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014730"/>
          </a:xfrm>
          <a:prstGeom prst="rect">
            <a:avLst/>
          </a:prstGeom>
          <a:noFill/>
        </p:spPr>
        <p:txBody>
          <a:bodyPr wrap="square" rtlCol="0">
            <a:spAutoFit/>
          </a:bodyPr>
          <a:p>
            <a:pPr marL="342900" indent="-342900">
              <a:lnSpc>
                <a:spcPct val="150000"/>
              </a:lnSpc>
              <a:buFont typeface="Wingdings" panose="05000000000000000000" charset="0"/>
              <a:buChar char="p"/>
            </a:pP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583690" y="2414270"/>
            <a:ext cx="9923145" cy="359981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rPr>
              <a:t>逻辑结构：</a:t>
            </a:r>
            <a:r>
              <a:rPr lang="en-US" altLang="zh-CN" sz="2400">
                <a:latin typeface="华光魏体_CNKI" panose="02000500000000000000" charset="-122"/>
                <a:ea typeface="华光魏体_CNKI" panose="02000500000000000000" charset="-122"/>
              </a:rPr>
              <a:t>File Logical Structure </a:t>
            </a:r>
            <a:endParaRPr lang="en-US" altLang="zh-CN" sz="2400">
              <a:latin typeface="华光魏体_CNKI" panose="02000500000000000000" charset="-122"/>
              <a:ea typeface="华光魏体_CNKI" panose="02000500000000000000" charset="-122"/>
            </a:endParaRPr>
          </a:p>
          <a:p>
            <a:pPr indent="0">
              <a:lnSpc>
                <a:spcPct val="150000"/>
              </a:lnSpc>
              <a:buFont typeface="Wingdings" panose="05000000000000000000" charset="0"/>
              <a:buNone/>
            </a:pPr>
            <a:r>
              <a:rPr lang="zh-CN" altLang="en-US" sz="2400">
                <a:latin typeface="华光魏体_CNKI" panose="02000500000000000000" charset="-122"/>
                <a:ea typeface="华光魏体_CNKI" panose="02000500000000000000" charset="-122"/>
                <a:sym typeface="+mn-ea"/>
              </a:rPr>
              <a:t>记录在文件中的组织方式；</a:t>
            </a:r>
            <a:endParaRPr lang="en-US" altLang="zh-CN"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rPr>
              <a:t>要求：</a:t>
            </a:r>
            <a:endParaRPr lang="zh-CN" altLang="en-US" sz="2400">
              <a:latin typeface="华光魏体_CNKI" panose="02000500000000000000" charset="-122"/>
              <a:ea typeface="华光魏体_CNKI" panose="02000500000000000000" charset="-122"/>
            </a:endParaRPr>
          </a:p>
          <a:p>
            <a:pPr marL="914400" lvl="1"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提高检索速度，能从大量记录中快速找到指定的记录。</a:t>
            </a:r>
            <a:endParaRPr lang="zh-CN" altLang="en-US" sz="2000" dirty="0">
              <a:latin typeface="华光魏体_CNKI" panose="02000500000000000000" charset="-122"/>
              <a:ea typeface="华光魏体_CNKI" panose="02000500000000000000" charset="-122"/>
            </a:endParaRPr>
          </a:p>
          <a:p>
            <a:pPr marL="914400" lvl="1"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便于修改，便于增加、修改、删除记录。</a:t>
            </a:r>
            <a:endParaRPr lang="zh-CN" altLang="en-US" sz="2000" dirty="0">
              <a:latin typeface="华光魏体_CNKI" panose="02000500000000000000" charset="-122"/>
              <a:ea typeface="华光魏体_CNKI" panose="02000500000000000000" charset="-122"/>
            </a:endParaRPr>
          </a:p>
          <a:p>
            <a:pPr marL="914400" lvl="1"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降低文件的存储量，即减少文件的存储空间</a:t>
            </a:r>
            <a:endParaRPr lang="zh-CN" altLang="en-US" sz="2000" dirty="0">
              <a:latin typeface="华光魏体_CNKI" panose="02000500000000000000" charset="-122"/>
              <a:ea typeface="华光魏体_CNKI" panose="02000500000000000000" charset="-122"/>
            </a:endParaRPr>
          </a:p>
          <a:p>
            <a:pPr indent="0">
              <a:lnSpc>
                <a:spcPct val="150000"/>
              </a:lnSpc>
              <a:buFont typeface="Wingdings" panose="05000000000000000000" charset="0"/>
              <a:buNone/>
            </a:pPr>
            <a:endParaRPr lang="zh-CN" altLang="en-US" sz="20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014730"/>
          </a:xfrm>
          <a:prstGeom prst="rect">
            <a:avLst/>
          </a:prstGeom>
          <a:noFill/>
        </p:spPr>
        <p:txBody>
          <a:bodyPr wrap="square" rtlCol="0">
            <a:spAutoFit/>
          </a:bodyPr>
          <a:p>
            <a:pPr marL="342900" indent="-342900">
              <a:lnSpc>
                <a:spcPct val="150000"/>
              </a:lnSpc>
              <a:buFont typeface="Wingdings" panose="05000000000000000000" charset="0"/>
              <a:buChar char="p"/>
            </a:pP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463675" y="1736725"/>
            <a:ext cx="10613390" cy="498475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rPr>
              <a:t>逻辑结构：</a:t>
            </a:r>
            <a:r>
              <a:rPr lang="en-US" altLang="zh-CN" sz="2400">
                <a:latin typeface="华光魏体_CNKI" panose="02000500000000000000" charset="-122"/>
                <a:ea typeface="华光魏体_CNKI" panose="02000500000000000000" charset="-122"/>
              </a:rPr>
              <a:t>File Logical Structure </a:t>
            </a:r>
            <a:endParaRPr lang="en-US" altLang="zh-CN" sz="2400">
              <a:latin typeface="华光魏体_CNKI" panose="02000500000000000000" charset="-122"/>
              <a:ea typeface="华光魏体_CNKI" panose="02000500000000000000" charset="-122"/>
            </a:endParaRPr>
          </a:p>
          <a:p>
            <a:pPr indent="0">
              <a:lnSpc>
                <a:spcPct val="150000"/>
              </a:lnSpc>
              <a:buFont typeface="Wingdings" panose="05000000000000000000" charset="0"/>
              <a:buNone/>
            </a:pPr>
            <a:r>
              <a:rPr lang="zh-CN" altLang="en-US" sz="2400">
                <a:latin typeface="华光魏体_CNKI" panose="02000500000000000000" charset="-122"/>
                <a:ea typeface="华光魏体_CNKI" panose="02000500000000000000" charset="-122"/>
                <a:sym typeface="+mn-ea"/>
              </a:rPr>
              <a:t>记录在文件中的组织方式；</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solidFill>
                  <a:srgbClr val="FF0000"/>
                </a:solidFill>
                <a:latin typeface="华光魏体_CNKI" panose="02000500000000000000" charset="-122"/>
                <a:ea typeface="华光魏体_CNKI" panose="02000500000000000000" charset="-122"/>
                <a:sym typeface="+mn-ea"/>
              </a:rPr>
              <a:t>有结构</a:t>
            </a:r>
            <a:r>
              <a:rPr lang="zh-CN" altLang="en-US" sz="2400">
                <a:latin typeface="华光魏体_CNKI" panose="02000500000000000000" charset="-122"/>
                <a:ea typeface="华光魏体_CNKI" panose="02000500000000000000" charset="-122"/>
                <a:sym typeface="+mn-ea"/>
              </a:rPr>
              <a:t>文件：</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u"/>
            </a:pPr>
            <a:r>
              <a:rPr lang="zh-CN" altLang="en-US" sz="2000">
                <a:latin typeface="华光魏体_CNKI" panose="02000500000000000000" charset="-122"/>
                <a:ea typeface="华光魏体_CNKI" panose="02000500000000000000" charset="-122"/>
                <a:sym typeface="+mn-ea"/>
              </a:rPr>
              <a:t>按照记录的长度分类：</a:t>
            </a:r>
            <a:endParaRPr lang="zh-CN" altLang="en-US" sz="20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定长记录文件：所有记录的长度是相同</a:t>
            </a:r>
            <a:r>
              <a:rPr lang="zh-CN" altLang="en-US" sz="2000">
                <a:latin typeface="华光魏体_CNKI" panose="02000500000000000000" charset="-122"/>
                <a:ea typeface="华光魏体_CNKI" panose="02000500000000000000" charset="-122"/>
                <a:sym typeface="+mn-ea"/>
              </a:rPr>
              <a:t>的；</a:t>
            </a:r>
            <a:endParaRPr lang="zh-CN" altLang="en-US" sz="20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变长记录文件：记录的长度是可变</a:t>
            </a:r>
            <a:r>
              <a:rPr lang="zh-CN" altLang="en-US" sz="2000">
                <a:latin typeface="华光魏体_CNKI" panose="02000500000000000000" charset="-122"/>
                <a:ea typeface="华光魏体_CNKI" panose="02000500000000000000" charset="-122"/>
                <a:sym typeface="+mn-ea"/>
              </a:rPr>
              <a:t>的；</a:t>
            </a:r>
            <a:endParaRPr lang="zh-CN" altLang="en-US" sz="20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u"/>
            </a:pPr>
            <a:r>
              <a:rPr lang="zh-CN" altLang="en-US" sz="2000">
                <a:latin typeface="华光魏体_CNKI" panose="02000500000000000000" charset="-122"/>
                <a:ea typeface="华光魏体_CNKI" panose="02000500000000000000" charset="-122"/>
                <a:sym typeface="+mn-ea"/>
              </a:rPr>
              <a:t>按照记录的组织方式分：</a:t>
            </a:r>
            <a:endParaRPr lang="zh-CN" altLang="en-US" sz="20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顺序文件：记录按照某种顺序排列，一般为定长记录</a:t>
            </a:r>
            <a:r>
              <a:rPr lang="zh-CN" altLang="en-US" sz="2000">
                <a:latin typeface="华光魏体_CNKI" panose="02000500000000000000" charset="-122"/>
                <a:ea typeface="华光魏体_CNKI" panose="02000500000000000000" charset="-122"/>
                <a:sym typeface="+mn-ea"/>
              </a:rPr>
              <a:t>文件；</a:t>
            </a:r>
            <a:endParaRPr lang="zh-CN" altLang="en-US" sz="20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索引文件：</a:t>
            </a:r>
            <a:r>
              <a:rPr kumimoji="1" lang="zh-CN" sz="2000">
                <a:latin typeface="华光魏体_CNKI" panose="02000500000000000000" charset="-122"/>
                <a:ea typeface="华光魏体_CNKI" panose="02000500000000000000" charset="-122"/>
                <a:sym typeface="+mn-ea"/>
              </a:rPr>
              <a:t>记录可以是变长的，建一个索引，为每个记录建一个表项，以加快检索速度；</a:t>
            </a:r>
            <a:endParaRPr lang="zh-CN" altLang="en-US" sz="2000">
              <a:latin typeface="华光魏体_CNKI" panose="02000500000000000000" charset="-122"/>
              <a:ea typeface="华光魏体_CNKI" panose="02000500000000000000" charset="-122"/>
              <a:sym typeface="+mn-ea"/>
            </a:endParaRPr>
          </a:p>
          <a:p>
            <a:pPr marL="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索引顺序文件：</a:t>
            </a:r>
            <a:r>
              <a:rPr kumimoji="1" lang="zh-CN" sz="2000">
                <a:latin typeface="华光魏体_CNKI" panose="02000500000000000000" charset="-122"/>
                <a:ea typeface="华光魏体_CNKI" panose="02000500000000000000" charset="-122"/>
                <a:sym typeface="+mn-ea"/>
              </a:rPr>
              <a:t>上述两种方式的结合。建立索引表，为每组记录中的</a:t>
            </a:r>
            <a:r>
              <a:rPr kumimoji="1" lang="zh-CN" sz="2000">
                <a:solidFill>
                  <a:srgbClr val="FF0000"/>
                </a:solidFill>
                <a:latin typeface="华光魏体_CNKI" panose="02000500000000000000" charset="-122"/>
                <a:ea typeface="华光魏体_CNKI" panose="02000500000000000000" charset="-122"/>
                <a:sym typeface="+mn-ea"/>
              </a:rPr>
              <a:t>第一个记录</a:t>
            </a:r>
            <a:r>
              <a:rPr kumimoji="1" lang="zh-CN" sz="2000">
                <a:latin typeface="华光魏体_CNKI" panose="02000500000000000000" charset="-122"/>
                <a:ea typeface="华光魏体_CNKI" panose="02000500000000000000" charset="-122"/>
                <a:sym typeface="+mn-ea"/>
              </a:rPr>
              <a:t>建表项；</a:t>
            </a:r>
            <a:endParaRPr lang="zh-CN" altLang="en-US" sz="20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014730"/>
          </a:xfrm>
          <a:prstGeom prst="rect">
            <a:avLst/>
          </a:prstGeom>
          <a:noFill/>
        </p:spPr>
        <p:txBody>
          <a:bodyPr wrap="square" rtlCol="0">
            <a:spAutoFit/>
          </a:bodyPr>
          <a:p>
            <a:pPr marL="342900" indent="-342900">
              <a:lnSpc>
                <a:spcPct val="150000"/>
              </a:lnSpc>
              <a:buFont typeface="Wingdings" panose="05000000000000000000" charset="0"/>
              <a:buChar char="p"/>
            </a:pPr>
            <a:endParaRPr kumimoji="1" lang="zh-CN" altLang="en-US" sz="20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463675" y="1736725"/>
            <a:ext cx="10613390" cy="452310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rPr>
              <a:t>逻辑结构：</a:t>
            </a:r>
            <a:r>
              <a:rPr lang="en-US" altLang="zh-CN" sz="2400">
                <a:latin typeface="华光魏体_CNKI" panose="02000500000000000000" charset="-122"/>
                <a:ea typeface="华光魏体_CNKI" panose="02000500000000000000" charset="-122"/>
              </a:rPr>
              <a:t>File Logical Structure </a:t>
            </a:r>
            <a:endParaRPr lang="en-US" altLang="zh-CN" sz="2400">
              <a:latin typeface="华光魏体_CNKI" panose="02000500000000000000" charset="-122"/>
              <a:ea typeface="华光魏体_CNKI" panose="02000500000000000000" charset="-122"/>
            </a:endParaRPr>
          </a:p>
          <a:p>
            <a:pPr indent="0">
              <a:lnSpc>
                <a:spcPct val="150000"/>
              </a:lnSpc>
              <a:buFont typeface="Wingdings" panose="05000000000000000000" charset="0"/>
              <a:buNone/>
            </a:pPr>
            <a:r>
              <a:rPr lang="zh-CN" altLang="en-US" sz="2400">
                <a:latin typeface="华光魏体_CNKI" panose="02000500000000000000" charset="-122"/>
                <a:ea typeface="华光魏体_CNKI" panose="02000500000000000000" charset="-122"/>
                <a:sym typeface="+mn-ea"/>
              </a:rPr>
              <a:t>记录在文件中的组织方式；</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solidFill>
                  <a:srgbClr val="FF0000"/>
                </a:solidFill>
                <a:latin typeface="华光魏体_CNKI" panose="02000500000000000000" charset="-122"/>
                <a:ea typeface="华光魏体_CNKI" panose="02000500000000000000" charset="-122"/>
                <a:sym typeface="+mn-ea"/>
              </a:rPr>
              <a:t>无结构</a:t>
            </a:r>
            <a:r>
              <a:rPr lang="zh-CN" altLang="en-US" sz="2400">
                <a:latin typeface="华光魏体_CNKI" panose="02000500000000000000" charset="-122"/>
                <a:ea typeface="华光魏体_CNKI" panose="02000500000000000000" charset="-122"/>
                <a:sym typeface="+mn-ea"/>
              </a:rPr>
              <a:t>文件：</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ü"/>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无结构的文件，即</a:t>
            </a: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流式文件</a:t>
            </a:r>
            <a:endParaRPr kumimoji="1"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ü"/>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对流式文件的访问，</a:t>
            </a: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采用读写指针</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来指出下一个要访问的字符。</a:t>
            </a:r>
            <a:endParaRPr kumimoji="1"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ü"/>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可以把流式文件看作是记录式文件的一个特例（只有一条记录的记录式文件）。</a:t>
            </a:r>
            <a:endParaRPr kumimoji="1"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ü"/>
            </a:pP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UNIX</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系统把所有文件</a:t>
            </a: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都看作流式文件</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，即使是有结构文件，也看作流式文件；</a:t>
            </a: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UNIX</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系统不对文件进行格式处理。</a:t>
            </a:r>
            <a:endParaRPr kumimoji="1" lang="zh-CN" altLang="en-US" sz="2000" dirty="0">
              <a:latin typeface="华光魏体_CNKI" panose="02000500000000000000" charset="-122"/>
              <a:ea typeface="华光魏体_CNKI" panose="02000500000000000000" charset="-122"/>
              <a:cs typeface="华光魏体_CNKI" panose="02000500000000000000" charset="-122"/>
            </a:endParaRPr>
          </a:p>
          <a:p>
            <a:pPr indent="0">
              <a:lnSpc>
                <a:spcPct val="150000"/>
              </a:lnSpc>
              <a:buFont typeface="Wingdings" panose="05000000000000000000" charset="0"/>
              <a:buNone/>
            </a:pPr>
            <a:endParaRPr lang="zh-CN" altLang="en-US" sz="2000">
              <a:latin typeface="华光魏体_CNKI" panose="02000500000000000000" charset="-122"/>
              <a:ea typeface="华光魏体_CNKI" panose="02000500000000000000" charset="-122"/>
              <a:cs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113155" y="1870075"/>
            <a:ext cx="10979785" cy="645160"/>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顺序文件：一条接一条的记录顺序组合在</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一起</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内容占位符 2"/>
          <p:cNvGraphicFramePr>
            <a:graphicFrameLocks noGrp="1"/>
          </p:cNvGraphicFramePr>
          <p:nvPr>
            <p:ph idx="1"/>
          </p:nvPr>
        </p:nvGraphicFramePr>
        <p:xfrm>
          <a:off x="1736090" y="2837815"/>
          <a:ext cx="8580120" cy="35172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387667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顺序文件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000">
                <a:latin typeface="华光魏体_CNKI" panose="02000500000000000000" charset="-122"/>
                <a:ea typeface="华光魏体_CNKI" panose="02000500000000000000" charset="-122"/>
                <a:cs typeface="华光魏体_CNKI" panose="02000500000000000000" charset="-122"/>
                <a:sym typeface="+mn-ea"/>
              </a:rPr>
              <a:t>优点：顺序文件的最佳应用场合是在对文件中的记录进行批量存取时</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即每次要读或写一大批记录</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。所有逻辑文件中顺序文件的存取效率是最高的。此外，对于顺序存储设备</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如磁带</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，也只有顺序文件才能被存储并能有效地工作。</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000">
                <a:latin typeface="华光魏体_CNKI" panose="02000500000000000000" charset="-122"/>
                <a:ea typeface="华光魏体_CNKI" panose="02000500000000000000" charset="-122"/>
                <a:cs typeface="华光魏体_CNKI" panose="02000500000000000000" charset="-122"/>
                <a:sym typeface="+mn-ea"/>
              </a:rPr>
              <a:t>缺点：交互操作困难，例如增、删、查、改；需要检索查找到相应记录；尤其是对于</a:t>
            </a:r>
            <a:r>
              <a:rPr lang="zh-CN" altLang="en-US" sz="2000">
                <a:latin typeface="华光魏体_CNKI" panose="02000500000000000000" charset="-122"/>
                <a:ea typeface="华光魏体_CNKI" panose="02000500000000000000" charset="-122"/>
                <a:cs typeface="华光魏体_CNKI" panose="02000500000000000000" charset="-122"/>
                <a:sym typeface="+mn-ea"/>
              </a:rPr>
              <a:t>大文件。</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000">
                <a:latin typeface="华光魏体_CNKI" panose="02000500000000000000" charset="-122"/>
                <a:ea typeface="华光魏体_CNKI" panose="02000500000000000000" charset="-122"/>
                <a:cs typeface="华光魏体_CNKI" panose="02000500000000000000" charset="-122"/>
                <a:sym typeface="+mn-ea"/>
              </a:rPr>
              <a:t>解决方案：</a:t>
            </a:r>
            <a:r>
              <a:rPr kumimoji="1" lang="zh-CN" sz="2000" dirty="0">
                <a:latin typeface="华光魏体_CNKI" panose="02000500000000000000" charset="-122"/>
                <a:ea typeface="华光魏体_CNKI" panose="02000500000000000000" charset="-122"/>
                <a:cs typeface="华光魏体_CNKI" panose="02000500000000000000" charset="-122"/>
                <a:sym typeface="+mn-ea"/>
              </a:rPr>
              <a:t>为顺序文件配置一个运行记录文件</a:t>
            </a:r>
            <a:r>
              <a:rPr kumimoji="1" lang="en-US" sz="2000" dirty="0">
                <a:latin typeface="华光魏体_CNKI" panose="02000500000000000000" charset="-122"/>
                <a:ea typeface="华光魏体_CNKI" panose="02000500000000000000" charset="-122"/>
                <a:cs typeface="华光魏体_CNKI" panose="02000500000000000000" charset="-122"/>
                <a:sym typeface="+mn-ea"/>
              </a:rPr>
              <a:t>(</a:t>
            </a:r>
            <a:r>
              <a:rPr kumimoji="1" lang="zh-CN" sz="2000" dirty="0">
                <a:latin typeface="华光魏体_CNKI" panose="02000500000000000000" charset="-122"/>
                <a:ea typeface="华光魏体_CNKI" panose="02000500000000000000" charset="-122"/>
                <a:cs typeface="华光魏体_CNKI" panose="02000500000000000000" charset="-122"/>
                <a:sym typeface="+mn-ea"/>
              </a:rPr>
              <a:t>事务文件</a:t>
            </a:r>
            <a:r>
              <a:rPr kumimoji="1" lang="en-US" sz="2000" dirty="0">
                <a:latin typeface="华光魏体_CNKI" panose="02000500000000000000" charset="-122"/>
                <a:ea typeface="华光魏体_CNKI" panose="02000500000000000000" charset="-122"/>
                <a:cs typeface="华光魏体_CNKI" panose="02000500000000000000" charset="-122"/>
                <a:sym typeface="+mn-ea"/>
              </a:rPr>
              <a:t>)</a:t>
            </a:r>
            <a:r>
              <a:rPr kumimoji="1" lang="zh-CN" sz="2000" dirty="0">
                <a:latin typeface="华光魏体_CNKI" panose="02000500000000000000" charset="-122"/>
                <a:ea typeface="华光魏体_CNKI" panose="02000500000000000000" charset="-122"/>
                <a:cs typeface="华光魏体_CNKI" panose="02000500000000000000" charset="-122"/>
                <a:sym typeface="+mn-ea"/>
              </a:rPr>
              <a:t>，把要增加、删除或修改的信息记录其中，定时将该文件与原主文件合并，产生一个按关键字排序的新文件。</a:t>
            </a:r>
            <a:endParaRPr lang="zh-CN" altLang="en-US" sz="200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p"/>
            </a:pPr>
            <a:endParaRPr kumimoji="1" lang="zh-CN" altLang="en-US" sz="2000" dirty="0">
              <a:solidFill>
                <a:schemeClr val="accent3">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198880"/>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顺序文件的寻址</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方式：</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kumimoji="1" lang="zh-CN" altLang="en-US" sz="2400" dirty="0">
                <a:solidFill>
                  <a:schemeClr val="tx1"/>
                </a:solidFill>
                <a:latin typeface="华光魏体_CNKI" panose="02000500000000000000" charset="-122"/>
                <a:ea typeface="华光魏体_CNKI" panose="02000500000000000000" charset="-122"/>
                <a:sym typeface="+mn-ea"/>
              </a:rPr>
              <a:t>隐式寻址方式：一条一条的查找，直到找到需要访问的记录；</a:t>
            </a:r>
            <a:endParaRPr kumimoji="1" lang="zh-CN" altLang="en-US" sz="2400" dirty="0">
              <a:solidFill>
                <a:schemeClr val="tx1"/>
              </a:solidFill>
              <a:latin typeface="华光魏体_CNKI" panose="02000500000000000000" charset="-122"/>
              <a:ea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pic>
        <p:nvPicPr>
          <p:cNvPr id="737284" name="Picture 4" descr="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2978" y="3232468"/>
            <a:ext cx="7200900" cy="31432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1198880"/>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顺序文件的寻址</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方式：</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kumimoji="1" lang="zh-CN" altLang="en-US" sz="2400" dirty="0">
                <a:solidFill>
                  <a:schemeClr val="tx1"/>
                </a:solidFill>
                <a:latin typeface="华光魏体_CNKI" panose="02000500000000000000" charset="-122"/>
                <a:ea typeface="华光魏体_CNKI" panose="02000500000000000000" charset="-122"/>
                <a:sym typeface="+mn-ea"/>
              </a:rPr>
              <a:t>显式寻址方式：</a:t>
            </a:r>
            <a:r>
              <a:rPr lang="zh-CN" altLang="en-US" sz="2400">
                <a:latin typeface="华光魏体_CNKI" panose="02000500000000000000" charset="-122"/>
                <a:ea typeface="华光魏体_CNKI" panose="02000500000000000000" charset="-122"/>
                <a:sym typeface="+mn-ea"/>
              </a:rPr>
              <a:t>对记录实现直接或随机访问【直接</a:t>
            </a:r>
            <a:r>
              <a:rPr lang="zh-CN" altLang="en-US" sz="2400">
                <a:latin typeface="华光魏体_CNKI" panose="02000500000000000000" charset="-122"/>
                <a:ea typeface="华光魏体_CNKI" panose="02000500000000000000" charset="-122"/>
                <a:sym typeface="+mn-ea"/>
              </a:rPr>
              <a:t>定位】</a:t>
            </a:r>
            <a:endParaRPr kumimoji="1" lang="zh-CN" altLang="en-US" sz="2400" dirty="0">
              <a:solidFill>
                <a:schemeClr val="tx1"/>
              </a:solidFill>
              <a:latin typeface="华光魏体_CNKI" panose="02000500000000000000" charset="-122"/>
              <a:ea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3415030"/>
          </a:xfrm>
          <a:prstGeom prst="rect">
            <a:avLst/>
          </a:prstGeom>
          <a:noFill/>
        </p:spPr>
        <p:txBody>
          <a:bodyPr wrap="square" rtlCol="0">
            <a:spAutoFit/>
          </a:bodyPr>
          <a:p>
            <a:pPr indent="0">
              <a:lnSpc>
                <a:spcPct val="150000"/>
              </a:lnSpc>
              <a:buNone/>
            </a:pP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7.1 </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rPr>
              <a:t>文件和文件系统</a:t>
            </a:r>
            <a:endParaRPr lang="zh-CN" altLang="en-US" sz="2400">
              <a:solidFill>
                <a:srgbClr val="FF0000"/>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7.2 </a:t>
            </a:r>
            <a:r>
              <a:rPr lang="zh-CN" altLang="en-US" sz="2400">
                <a:latin typeface="Times New Roman" panose="02020603050405020304" charset="0"/>
                <a:ea typeface="华光魏体_CNKI" panose="02000500000000000000" charset="-122"/>
                <a:cs typeface="Times New Roman" panose="02020603050405020304" charset="0"/>
                <a:sym typeface="+mn-ea"/>
              </a:rPr>
              <a:t>文件的逻辑</a:t>
            </a:r>
            <a:r>
              <a:rPr lang="zh-CN" altLang="en-US" sz="2400">
                <a:latin typeface="Times New Roman" panose="02020603050405020304" charset="0"/>
                <a:ea typeface="华光魏体_CNKI" panose="02000500000000000000" charset="-122"/>
                <a:cs typeface="Times New Roman" panose="02020603050405020304" charset="0"/>
                <a:sym typeface="+mn-ea"/>
              </a:rPr>
              <a:t>结构</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7.3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文件目录</a:t>
            </a: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 </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7.4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文件共享</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7.5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文件保护</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30695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顺序文件的寻址</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方式：</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kumimoji="1" lang="zh-CN" altLang="en-US" sz="2400" dirty="0">
                <a:solidFill>
                  <a:schemeClr val="tx1"/>
                </a:solidFill>
                <a:latin typeface="华光魏体_CNKI" panose="02000500000000000000" charset="-122"/>
                <a:ea typeface="华光魏体_CNKI" panose="02000500000000000000" charset="-122"/>
                <a:sym typeface="+mn-ea"/>
              </a:rPr>
              <a:t>显式寻址方式：</a:t>
            </a:r>
            <a:r>
              <a:rPr lang="zh-CN" altLang="en-US" sz="2400">
                <a:latin typeface="华光魏体_CNKI" panose="02000500000000000000" charset="-122"/>
                <a:ea typeface="华光魏体_CNKI" panose="02000500000000000000" charset="-122"/>
                <a:sym typeface="+mn-ea"/>
              </a:rPr>
              <a:t>对记录实现直接或随机访问【直接</a:t>
            </a:r>
            <a:r>
              <a:rPr lang="zh-CN" altLang="en-US" sz="2400">
                <a:latin typeface="华光魏体_CNKI" panose="02000500000000000000" charset="-122"/>
                <a:ea typeface="华光魏体_CNKI" panose="02000500000000000000" charset="-122"/>
                <a:sym typeface="+mn-ea"/>
              </a:rPr>
              <a:t>定位】</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kumimoji="1" lang="zh-CN" altLang="en-US" sz="2400" dirty="0">
                <a:solidFill>
                  <a:schemeClr val="tx1"/>
                </a:solidFill>
                <a:latin typeface="华光魏体_CNKI" panose="02000500000000000000" charset="-122"/>
                <a:ea typeface="华光魏体_CNKI" panose="02000500000000000000" charset="-122"/>
                <a:sym typeface="+mn-ea"/>
              </a:rPr>
              <a:t>只能对定长记录实现，无法对变长记录文件进行显示寻址。</a:t>
            </a:r>
            <a:endParaRPr kumimoji="1" lang="zh-CN" altLang="en-US" sz="2400" dirty="0">
              <a:solidFill>
                <a:schemeClr val="tx1"/>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endParaRPr kumimoji="1" lang="zh-CN" altLang="en-US" sz="2400" dirty="0">
              <a:solidFill>
                <a:schemeClr val="tx1"/>
              </a:solidFill>
              <a:latin typeface="华光魏体_CNKI" panose="02000500000000000000" charset="-122"/>
              <a:ea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471487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对于定长记录文件，如果要查找第</a:t>
            </a:r>
            <a:r>
              <a:rPr kumimoji="1" lang="en-US" altLang="zh-CN" sz="2000" dirty="0" err="1">
                <a:latin typeface="华光魏体_CNKI" panose="02000500000000000000" charset="-122"/>
                <a:ea typeface="华光魏体_CNKI" panose="02000500000000000000" charset="-122"/>
                <a:cs typeface="华光魏体_CNKI" panose="02000500000000000000" charset="-122"/>
                <a:sym typeface="+mn-ea"/>
              </a:rPr>
              <a:t>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个记录， 可直接计算来获得第</a:t>
            </a:r>
            <a:r>
              <a:rPr kumimoji="1" lang="en-US" altLang="zh-CN" sz="2000" dirty="0" err="1">
                <a:latin typeface="华光魏体_CNKI" panose="02000500000000000000" charset="-122"/>
                <a:ea typeface="华光魏体_CNKI" panose="02000500000000000000" charset="-122"/>
                <a:cs typeface="华光魏体_CNKI" panose="02000500000000000000" charset="-122"/>
                <a:sym typeface="+mn-ea"/>
              </a:rPr>
              <a:t>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个记录相对于第一个记录首址的地址；</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但是，对于可变长度记录文件，要查找第</a:t>
            </a:r>
            <a:r>
              <a:rPr kumimoji="1" lang="en-US" altLang="zh-CN" sz="2000" dirty="0" err="1">
                <a:latin typeface="华光魏体_CNKI" panose="02000500000000000000" charset="-122"/>
                <a:ea typeface="华光魏体_CNKI" panose="02000500000000000000" charset="-122"/>
                <a:cs typeface="华光魏体_CNKI" panose="02000500000000000000" charset="-122"/>
                <a:sym typeface="+mn-ea"/>
              </a:rPr>
              <a:t>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个记录，须首先计算出该记录的首地址。为此，须顺序查找每个记录，获得相应记录的长度</a:t>
            </a: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Li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，然后才能按下式计算出第</a:t>
            </a:r>
            <a:r>
              <a:rPr kumimoji="1" lang="en-US" altLang="zh-CN" sz="2000" dirty="0" err="1">
                <a:latin typeface="华光魏体_CNKI" panose="02000500000000000000" charset="-122"/>
                <a:ea typeface="华光魏体_CNKI" panose="02000500000000000000" charset="-122"/>
                <a:cs typeface="华光魏体_CNKI" panose="02000500000000000000" charset="-122"/>
                <a:sym typeface="+mn-ea"/>
              </a:rPr>
              <a:t>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个记录的首址。所以，对于可变长度记录文件，查找起来比较费时。</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Ø"/>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解决方案：</a:t>
            </a:r>
            <a:r>
              <a:rPr lang="zh-CN" sz="2000" dirty="0">
                <a:solidFill>
                  <a:schemeClr val="accent1">
                    <a:lumMod val="75000"/>
                  </a:schemeClr>
                </a:solidFill>
                <a:latin typeface="华光魏体_CNKI" panose="02000500000000000000" charset="-122"/>
                <a:ea typeface="华光魏体_CNKI" panose="02000500000000000000" charset="-122"/>
                <a:sym typeface="+mn-ea"/>
              </a:rPr>
              <a:t>给变长记录文件配备一个索引表</a:t>
            </a:r>
            <a:r>
              <a:rPr kumimoji="1"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a:t>
            </a:r>
            <a:r>
              <a:rPr lang="zh-CN" sz="2000">
                <a:solidFill>
                  <a:schemeClr val="accent1">
                    <a:lumMod val="75000"/>
                  </a:schemeClr>
                </a:solidFill>
                <a:latin typeface="华光魏体_CNKI" panose="02000500000000000000" charset="-122"/>
                <a:ea typeface="华光魏体_CNKI" panose="02000500000000000000" charset="-122"/>
                <a:sym typeface="+mn-ea"/>
              </a:rPr>
              <a:t>按记录的关键字排序，</a:t>
            </a:r>
            <a:r>
              <a:rPr lang="zh-CN" sz="2000">
                <a:solidFill>
                  <a:srgbClr val="FF0000"/>
                </a:solidFill>
                <a:latin typeface="华光魏体_CNKI" panose="02000500000000000000" charset="-122"/>
                <a:ea typeface="华光魏体_CNKI" panose="02000500000000000000" charset="-122"/>
                <a:sym typeface="+mn-ea"/>
              </a:rPr>
              <a:t>其本身是一个定长记录的顺序文件</a:t>
            </a:r>
            <a:r>
              <a:rPr lang="zh-CN" sz="2000">
                <a:solidFill>
                  <a:schemeClr val="accent1">
                    <a:lumMod val="75000"/>
                  </a:schemeClr>
                </a:solidFill>
                <a:latin typeface="华光魏体_CNKI" panose="02000500000000000000" charset="-122"/>
                <a:ea typeface="华光魏体_CNKI" panose="02000500000000000000" charset="-122"/>
                <a:sym typeface="+mn-ea"/>
              </a:rPr>
              <a:t>；使变长记录文件可以直接存取。</a:t>
            </a:r>
            <a:endParaRPr lang="zh-CN" sz="2000">
              <a:solidFill>
                <a:schemeClr val="accent1">
                  <a:lumMod val="75000"/>
                </a:schemeClr>
              </a:solidFill>
              <a:latin typeface="华光魏体_CNKI" panose="02000500000000000000" charset="-122"/>
              <a:ea typeface="华光魏体_CNKI" panose="02000500000000000000" charset="-122"/>
            </a:endParaRPr>
          </a:p>
          <a:p>
            <a:pPr lvl="1" rtl="0">
              <a:lnSpc>
                <a:spcPct val="100000"/>
              </a:lnSpc>
              <a:spcBef>
                <a:spcPct val="0"/>
              </a:spcBef>
              <a:spcAft>
                <a:spcPct val="20000"/>
              </a:spcAft>
              <a:buChar char="•"/>
            </a:pPr>
            <a:endParaRPr lang="zh-CN" sz="2000">
              <a:solidFill>
                <a:schemeClr val="tx1"/>
              </a:solidFill>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8682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lang="zh-CN" sz="2000" dirty="0">
                <a:solidFill>
                  <a:schemeClr val="accent1">
                    <a:lumMod val="75000"/>
                  </a:schemeClr>
                </a:solidFill>
                <a:latin typeface="华光魏体_CNKI" panose="02000500000000000000" charset="-122"/>
                <a:ea typeface="华光魏体_CNKI" panose="02000500000000000000" charset="-122"/>
                <a:sym typeface="+mn-ea"/>
              </a:rPr>
              <a:t>给变长记录文件配备一个索引表</a:t>
            </a:r>
            <a:r>
              <a:rPr kumimoji="1"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a:t>
            </a:r>
            <a:r>
              <a:rPr lang="zh-CN" sz="2000">
                <a:solidFill>
                  <a:schemeClr val="accent1">
                    <a:lumMod val="75000"/>
                  </a:schemeClr>
                </a:solidFill>
                <a:latin typeface="华光魏体_CNKI" panose="02000500000000000000" charset="-122"/>
                <a:ea typeface="华光魏体_CNKI" panose="02000500000000000000" charset="-122"/>
                <a:sym typeface="+mn-ea"/>
              </a:rPr>
              <a:t>按记录的关键字排序，</a:t>
            </a:r>
            <a:r>
              <a:rPr lang="zh-CN" sz="2000">
                <a:solidFill>
                  <a:srgbClr val="FF0000"/>
                </a:solidFill>
                <a:latin typeface="华光魏体_CNKI" panose="02000500000000000000" charset="-122"/>
                <a:ea typeface="华光魏体_CNKI" panose="02000500000000000000" charset="-122"/>
                <a:sym typeface="+mn-ea"/>
              </a:rPr>
              <a:t>其本身是一个定长记录的顺序文件</a:t>
            </a:r>
            <a:r>
              <a:rPr lang="zh-CN" sz="2000">
                <a:solidFill>
                  <a:schemeClr val="accent1">
                    <a:lumMod val="75000"/>
                  </a:schemeClr>
                </a:solidFill>
                <a:latin typeface="华光魏体_CNKI" panose="02000500000000000000" charset="-122"/>
                <a:ea typeface="华光魏体_CNKI" panose="02000500000000000000" charset="-122"/>
                <a:sym typeface="+mn-ea"/>
              </a:rPr>
              <a:t>；使变长记录文件可以直接存取。</a:t>
            </a:r>
            <a:endParaRPr lang="zh-CN" sz="2000">
              <a:solidFill>
                <a:schemeClr val="accent1">
                  <a:lumMod val="75000"/>
                </a:schemeClr>
              </a:solidFill>
              <a:latin typeface="华光魏体_CNKI" panose="02000500000000000000" charset="-122"/>
              <a:ea typeface="华光魏体_CNKI" panose="02000500000000000000" charset="-122"/>
            </a:endParaRPr>
          </a:p>
          <a:p>
            <a:pPr lvl="1" rtl="0">
              <a:lnSpc>
                <a:spcPct val="100000"/>
              </a:lnSpc>
              <a:spcBef>
                <a:spcPct val="0"/>
              </a:spcBef>
              <a:spcAft>
                <a:spcPct val="20000"/>
              </a:spcAft>
              <a:buChar char="•"/>
            </a:pPr>
            <a:endParaRPr lang="zh-CN" sz="2000">
              <a:solidFill>
                <a:schemeClr val="tx1"/>
              </a:solidFill>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pic>
        <p:nvPicPr>
          <p:cNvPr id="740356" name="Picture 4" descr="7-4"/>
          <p:cNvPicPr>
            <a:picLocks noChangeAspect="1" noChangeArrowheads="1"/>
          </p:cNvPicPr>
          <p:nvPr/>
        </p:nvPicPr>
        <p:blipFill>
          <a:blip r:embed="rId1">
            <a:extLst>
              <a:ext uri="{28A0092B-C50C-407E-A947-70E740481C1C}">
                <a14:useLocalDpi xmlns:a14="http://schemas.microsoft.com/office/drawing/2010/main" val="0"/>
              </a:ext>
            </a:extLst>
          </a:blip>
          <a:srcRect r="43499"/>
          <a:stretch>
            <a:fillRect/>
          </a:stretch>
        </p:blipFill>
        <p:spPr bwMode="auto">
          <a:xfrm>
            <a:off x="4566285" y="3513455"/>
            <a:ext cx="3783330" cy="258953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8682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lang="zh-CN" sz="2000" dirty="0">
                <a:solidFill>
                  <a:schemeClr val="accent1">
                    <a:lumMod val="75000"/>
                  </a:schemeClr>
                </a:solidFill>
                <a:latin typeface="华光魏体_CNKI" panose="02000500000000000000" charset="-122"/>
                <a:ea typeface="华光魏体_CNKI" panose="02000500000000000000" charset="-122"/>
                <a:sym typeface="+mn-ea"/>
              </a:rPr>
              <a:t>给变长记录文件配备一个索引表</a:t>
            </a:r>
            <a:r>
              <a:rPr kumimoji="1"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a:t>
            </a:r>
            <a:r>
              <a:rPr lang="zh-CN" sz="2000">
                <a:solidFill>
                  <a:schemeClr val="accent1">
                    <a:lumMod val="75000"/>
                  </a:schemeClr>
                </a:solidFill>
                <a:latin typeface="华光魏体_CNKI" panose="02000500000000000000" charset="-122"/>
                <a:ea typeface="华光魏体_CNKI" panose="02000500000000000000" charset="-122"/>
                <a:sym typeface="+mn-ea"/>
              </a:rPr>
              <a:t>按记录的关键字排序，</a:t>
            </a:r>
            <a:r>
              <a:rPr lang="zh-CN" sz="2000">
                <a:solidFill>
                  <a:srgbClr val="FF0000"/>
                </a:solidFill>
                <a:latin typeface="华光魏体_CNKI" panose="02000500000000000000" charset="-122"/>
                <a:ea typeface="华光魏体_CNKI" panose="02000500000000000000" charset="-122"/>
                <a:sym typeface="+mn-ea"/>
              </a:rPr>
              <a:t>其本身是一个定长记录的顺序文件</a:t>
            </a:r>
            <a:r>
              <a:rPr lang="zh-CN" sz="2000">
                <a:solidFill>
                  <a:schemeClr val="accent1">
                    <a:lumMod val="75000"/>
                  </a:schemeClr>
                </a:solidFill>
                <a:latin typeface="华光魏体_CNKI" panose="02000500000000000000" charset="-122"/>
                <a:ea typeface="华光魏体_CNKI" panose="02000500000000000000" charset="-122"/>
                <a:sym typeface="+mn-ea"/>
              </a:rPr>
              <a:t>；使变长记录文件可以直接存取。</a:t>
            </a:r>
            <a:endParaRPr lang="zh-CN" sz="2000">
              <a:solidFill>
                <a:schemeClr val="accent1">
                  <a:lumMod val="75000"/>
                </a:schemeClr>
              </a:solidFill>
              <a:latin typeface="华光魏体_CNKI" panose="02000500000000000000" charset="-122"/>
              <a:ea typeface="华光魏体_CNKI" panose="02000500000000000000" charset="-122"/>
            </a:endParaRPr>
          </a:p>
          <a:p>
            <a:pPr lvl="1" rtl="0">
              <a:lnSpc>
                <a:spcPct val="100000"/>
              </a:lnSpc>
              <a:spcBef>
                <a:spcPct val="0"/>
              </a:spcBef>
              <a:spcAft>
                <a:spcPct val="20000"/>
              </a:spcAft>
              <a:buChar char="•"/>
            </a:pPr>
            <a:endParaRPr lang="zh-CN" sz="2000">
              <a:solidFill>
                <a:schemeClr val="tx1"/>
              </a:solidFill>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6145530" y="3827145"/>
            <a:ext cx="5271770" cy="2584450"/>
          </a:xfrm>
          <a:prstGeom prst="rect">
            <a:avLst/>
          </a:prstGeom>
          <a:solidFill>
            <a:schemeClr val="accent2">
              <a:lumMod val="60000"/>
              <a:lumOff val="40000"/>
            </a:schemeClr>
          </a:solidFill>
        </p:spPr>
        <p:txBody>
          <a:bodyPr wrap="square" rtlCol="0" anchor="t">
            <a:spAutoFit/>
          </a:bodyPr>
          <a:p>
            <a:pPr marL="285750" indent="-285750">
              <a:buFont typeface="Wingdings" panose="05000000000000000000" charset="0"/>
              <a:buChar char="p"/>
            </a:pP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具有多个索引表的索引文件</a:t>
            </a:r>
            <a:br>
              <a:rPr lang="zh-CN" altLang="en-US">
                <a:latin typeface="华光魏体_CNKI" panose="02000500000000000000" charset="-122"/>
                <a:ea typeface="华光魏体_CNKI" panose="02000500000000000000" charset="-122"/>
                <a:cs typeface="华光魏体_CNKI" panose="02000500000000000000" charset="-122"/>
                <a:sym typeface="+mn-ea"/>
              </a:rPr>
            </a:br>
            <a:r>
              <a:rPr lang="zh-CN" altLang="en-US">
                <a:latin typeface="华光魏体_CNKI" panose="02000500000000000000" charset="-122"/>
                <a:ea typeface="华光魏体_CNKI" panose="02000500000000000000" charset="-122"/>
                <a:cs typeface="华光魏体_CNKI" panose="02000500000000000000" charset="-122"/>
                <a:sym typeface="+mn-ea"/>
              </a:rPr>
              <a:t>使用按关键字建立索引表的索引文件与顺序文件一样，都只能按该关键字进行检索。而实际应用情况往往是：不同的用户，为了不同的目的，希望能按不同的属性</a:t>
            </a:r>
            <a:r>
              <a:rPr lang="en-US" altLang="zh-CN">
                <a:latin typeface="华光魏体_CNKI" panose="02000500000000000000" charset="-122"/>
                <a:ea typeface="华光魏体_CNKI" panose="02000500000000000000" charset="-122"/>
                <a:cs typeface="华光魏体_CNKI" panose="02000500000000000000" charset="-122"/>
                <a:sym typeface="+mn-ea"/>
              </a:rPr>
              <a:t>(</a:t>
            </a:r>
            <a:r>
              <a:rPr lang="zh-CN" altLang="en-US">
                <a:latin typeface="华光魏体_CNKI" panose="02000500000000000000" charset="-122"/>
                <a:ea typeface="华光魏体_CNKI" panose="02000500000000000000" charset="-122"/>
                <a:cs typeface="华光魏体_CNKI" panose="02000500000000000000" charset="-122"/>
                <a:sym typeface="+mn-ea"/>
              </a:rPr>
              <a:t>或不同的关键字</a:t>
            </a:r>
            <a:r>
              <a:rPr lang="en-US" altLang="zh-CN">
                <a:latin typeface="华光魏体_CNKI" panose="02000500000000000000" charset="-122"/>
                <a:ea typeface="华光魏体_CNKI" panose="02000500000000000000" charset="-122"/>
                <a:cs typeface="华光魏体_CNKI" panose="02000500000000000000" charset="-122"/>
                <a:sym typeface="+mn-ea"/>
              </a:rPr>
              <a:t>)</a:t>
            </a:r>
            <a:r>
              <a:rPr lang="zh-CN" altLang="en-US">
                <a:latin typeface="华光魏体_CNKI" panose="02000500000000000000" charset="-122"/>
                <a:ea typeface="华光魏体_CNKI" panose="02000500000000000000" charset="-122"/>
                <a:cs typeface="华光魏体_CNKI" panose="02000500000000000000" charset="-122"/>
                <a:sym typeface="+mn-ea"/>
              </a:rPr>
              <a:t>来检索一条记录。为实现此要求，需要为顺序文件建立多个索引表，即为每一种可能成为检索条件的域</a:t>
            </a:r>
            <a:r>
              <a:rPr lang="en-US" altLang="zh-CN">
                <a:latin typeface="华光魏体_CNKI" panose="02000500000000000000" charset="-122"/>
                <a:ea typeface="华光魏体_CNKI" panose="02000500000000000000" charset="-122"/>
                <a:cs typeface="华光魏体_CNKI" panose="02000500000000000000" charset="-122"/>
                <a:sym typeface="+mn-ea"/>
              </a:rPr>
              <a:t>(</a:t>
            </a:r>
            <a:r>
              <a:rPr lang="zh-CN" altLang="en-US">
                <a:latin typeface="华光魏体_CNKI" panose="02000500000000000000" charset="-122"/>
                <a:ea typeface="华光魏体_CNKI" panose="02000500000000000000" charset="-122"/>
                <a:cs typeface="华光魏体_CNKI" panose="02000500000000000000" charset="-122"/>
                <a:sym typeface="+mn-ea"/>
              </a:rPr>
              <a:t>属性或关键字</a:t>
            </a:r>
            <a:r>
              <a:rPr lang="en-US" altLang="zh-CN">
                <a:latin typeface="华光魏体_CNKI" panose="02000500000000000000" charset="-122"/>
                <a:ea typeface="华光魏体_CNKI" panose="02000500000000000000" charset="-122"/>
                <a:cs typeface="华光魏体_CNKI" panose="02000500000000000000" charset="-122"/>
                <a:sym typeface="+mn-ea"/>
              </a:rPr>
              <a:t>)</a:t>
            </a:r>
            <a:r>
              <a:rPr lang="zh-CN" altLang="en-US">
                <a:latin typeface="华光魏体_CNKI" panose="02000500000000000000" charset="-122"/>
                <a:ea typeface="华光魏体_CNKI" panose="02000500000000000000" charset="-122"/>
                <a:cs typeface="华光魏体_CNKI" panose="02000500000000000000" charset="-122"/>
                <a:sym typeface="+mn-ea"/>
              </a:rPr>
              <a:t>都配置一张索引表。在每一个索引表中，都按相应的一种属性或关键字进行排序。</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pic>
        <p:nvPicPr>
          <p:cNvPr id="10" name="Picture 4" descr="7-4"/>
          <p:cNvPicPr>
            <a:picLocks noChangeAspect="1" noChangeArrowheads="1"/>
          </p:cNvPicPr>
          <p:nvPr/>
        </p:nvPicPr>
        <p:blipFill>
          <a:blip r:embed="rId1">
            <a:extLst>
              <a:ext uri="{28A0092B-C50C-407E-A947-70E740481C1C}">
                <a14:useLocalDpi xmlns:a14="http://schemas.microsoft.com/office/drawing/2010/main" val="0"/>
              </a:ext>
            </a:extLst>
          </a:blip>
          <a:srcRect l="55410"/>
          <a:stretch>
            <a:fillRect/>
          </a:stretch>
        </p:blipFill>
        <p:spPr bwMode="auto">
          <a:xfrm>
            <a:off x="1844675" y="3623310"/>
            <a:ext cx="3215005" cy="27882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387667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顺序文件：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Ø"/>
            </a:pPr>
            <a:r>
              <a:rPr lang="zh-CN" sz="2000">
                <a:solidFill>
                  <a:schemeClr val="tx1"/>
                </a:solidFill>
                <a:latin typeface="华光魏体_CNKI" panose="02000500000000000000" charset="-122"/>
                <a:ea typeface="华光魏体_CNKI" panose="02000500000000000000" charset="-122"/>
              </a:rPr>
              <a:t>当文件中的记录规模很大时，因为需要对每一条记录都建立索引，所以索引记录的数量也会很大，所以引入了索引顺序文件，不需要对所有的记录都建立</a:t>
            </a:r>
            <a:r>
              <a:rPr lang="zh-CN" sz="2000">
                <a:solidFill>
                  <a:schemeClr val="tx1"/>
                </a:solidFill>
                <a:latin typeface="华光魏体_CNKI" panose="02000500000000000000" charset="-122"/>
                <a:ea typeface="华光魏体_CNKI" panose="02000500000000000000" charset="-122"/>
              </a:rPr>
              <a:t>索引。</a:t>
            </a:r>
            <a:endParaRPr lang="zh-CN" sz="2000">
              <a:solidFill>
                <a:schemeClr val="tx1"/>
              </a:solidFill>
              <a:latin typeface="华光魏体_CNKI" panose="02000500000000000000" charset="-122"/>
              <a:ea typeface="华光魏体_CNKI" panose="02000500000000000000" charset="-122"/>
            </a:endParaRPr>
          </a:p>
          <a:p>
            <a:pPr marL="0" lvl="1" indent="-342900">
              <a:lnSpc>
                <a:spcPct val="150000"/>
              </a:lnSpc>
              <a:buFont typeface="Wingdings" panose="05000000000000000000" charset="0"/>
              <a:buChar char="Ø"/>
            </a:pPr>
            <a:r>
              <a:rPr lang="zh-CN" sz="2000">
                <a:solidFill>
                  <a:schemeClr val="tx1"/>
                </a:solidFill>
                <a:latin typeface="华光魏体_CNKI" panose="02000500000000000000" charset="-122"/>
                <a:ea typeface="华光魏体_CNKI" panose="02000500000000000000" charset="-122"/>
              </a:rPr>
              <a:t>基本思想：</a:t>
            </a:r>
            <a:r>
              <a:rPr lang="zh-CN" altLang="en-US" sz="2000" dirty="0">
                <a:latin typeface="华光魏体_CNKI" panose="02000500000000000000" charset="-122"/>
                <a:ea typeface="华光魏体_CNKI" panose="02000500000000000000" charset="-122"/>
                <a:sym typeface="+mn-ea"/>
              </a:rPr>
              <a:t>将顺序文件中的所有记录分组，为每组建一个索引项，指向每组的第一个记录。</a:t>
            </a:r>
            <a:endParaRPr lang="zh-CN" altLang="en-US" sz="2000" dirty="0">
              <a:latin typeface="华光魏体_CNKI" panose="02000500000000000000" charset="-122"/>
              <a:ea typeface="华光魏体_CNKI" panose="02000500000000000000" charset="-122"/>
              <a:sym typeface="+mn-ea"/>
            </a:endParaRPr>
          </a:p>
          <a:p>
            <a:pPr marL="0" lvl="1" indent="-342900">
              <a:lnSpc>
                <a:spcPct val="150000"/>
              </a:lnSpc>
              <a:buFont typeface="Wingdings" panose="05000000000000000000" charset="0"/>
              <a:buChar char="Ø"/>
            </a:pPr>
            <a:r>
              <a:rPr lang="zh-CN" altLang="en-US" sz="2000" dirty="0">
                <a:latin typeface="华光魏体_CNKI" panose="02000500000000000000" charset="-122"/>
                <a:ea typeface="华光魏体_CNKI" panose="02000500000000000000" charset="-122"/>
                <a:sym typeface="+mn-ea"/>
              </a:rPr>
              <a:t>它克服了变长记录不能直接存取、索引文件存储量较大的问题。</a:t>
            </a:r>
            <a:endParaRPr lang="zh-CN" altLang="en-US" sz="2000" dirty="0">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443345" y="4329430"/>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345" y="4329430"/>
                        <a:ext cx="4827270" cy="2407920"/>
                      </a:xfrm>
                      <a:prstGeom prst="rect">
                        <a:avLst/>
                      </a:prstGeom>
                      <a:noFill/>
                      <a:ln>
                        <a:noFill/>
                      </a:ln>
                      <a:effectLst/>
                    </p:spPr>
                  </p:pic>
                </p:oleObj>
              </mc:Fallback>
            </mc:AlternateContent>
          </a:graphicData>
        </a:graphic>
      </p:graphicFrame>
      <p:sp>
        <p:nvSpPr>
          <p:cNvPr id="11" name="文本框 10"/>
          <p:cNvSpPr txBox="1"/>
          <p:nvPr/>
        </p:nvSpPr>
        <p:spPr>
          <a:xfrm>
            <a:off x="1452880" y="438213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24390" cy="1753235"/>
          </a:xfrm>
          <a:prstGeom prst="rect">
            <a:avLst/>
          </a:prstGeom>
          <a:solidFill>
            <a:schemeClr val="accent2">
              <a:lumMod val="40000"/>
              <a:lumOff val="60000"/>
            </a:schemeClr>
          </a:solidFill>
        </p:spPr>
        <p:txBody>
          <a:bodyPr wrap="square" rtlCol="0" anchor="t">
            <a:spAutoFit/>
          </a:bodyPr>
          <a:p>
            <a:pPr>
              <a:lnSpc>
                <a:spcPct val="150000"/>
              </a:lnSpc>
            </a:pP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一级索引顺序文件</a:t>
            </a:r>
            <a:br>
              <a:rPr lang="zh-CN" altLang="en-US">
                <a:latin typeface="华光魏体_CNKI" panose="02000500000000000000" charset="-122"/>
                <a:ea typeface="华光魏体_CNKI" panose="02000500000000000000" charset="-122"/>
                <a:cs typeface="华光魏体_CNKI" panose="02000500000000000000" charset="-122"/>
                <a:sym typeface="+mn-ea"/>
              </a:rPr>
            </a:br>
            <a:r>
              <a:rPr lang="zh-CN" altLang="en-US">
                <a:latin typeface="华光魏体_CNKI" panose="02000500000000000000" charset="-122"/>
                <a:ea typeface="华光魏体_CNKI" panose="02000500000000000000" charset="-122"/>
                <a:cs typeface="华光魏体_CNKI" panose="02000500000000000000" charset="-122"/>
                <a:sym typeface="+mn-ea"/>
              </a:rPr>
              <a:t>　　最简单的索引顺序文件只使用了一级索引。其具体的建立方法是，首先将变长记录顺序文件中的所有记录分为若干个组，如</a:t>
            </a:r>
            <a:r>
              <a:rPr lang="en-US" altLang="zh-CN">
                <a:latin typeface="华光魏体_CNKI" panose="02000500000000000000" charset="-122"/>
                <a:ea typeface="华光魏体_CNKI" panose="02000500000000000000" charset="-122"/>
                <a:cs typeface="华光魏体_CNKI" panose="02000500000000000000" charset="-122"/>
                <a:sym typeface="+mn-ea"/>
              </a:rPr>
              <a:t>50</a:t>
            </a:r>
            <a:r>
              <a:rPr lang="zh-CN" altLang="en-US">
                <a:latin typeface="华光魏体_CNKI" panose="02000500000000000000" charset="-122"/>
                <a:ea typeface="华光魏体_CNKI" panose="02000500000000000000" charset="-122"/>
                <a:cs typeface="华光魏体_CNKI" panose="02000500000000000000" charset="-122"/>
                <a:sym typeface="+mn-ea"/>
              </a:rPr>
              <a:t>个记录为一个组。然后为顺序文件建立一张索引表，并为每组中的第一个记录在索引表中建立一个索引项。</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1337945"/>
          </a:xfrm>
          <a:prstGeom prst="rect">
            <a:avLst/>
          </a:prstGeom>
          <a:solidFill>
            <a:schemeClr val="accent2">
              <a:lumMod val="40000"/>
              <a:lumOff val="60000"/>
            </a:schemeClr>
          </a:solidFill>
        </p:spPr>
        <p:txBody>
          <a:bodyPr wrap="square" rtlCol="0" anchor="t">
            <a:spAutoFit/>
          </a:bodyPr>
          <a:p>
            <a:pPr>
              <a:lnSpc>
                <a:spcPct val="150000"/>
              </a:lnSpc>
            </a:pP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二级索引顺序文件</a:t>
            </a:r>
            <a:br>
              <a:rPr lang="zh-CN" altLang="en-US">
                <a:latin typeface="华光魏体_CNKI" panose="02000500000000000000" charset="-122"/>
                <a:ea typeface="华光魏体_CNKI" panose="02000500000000000000" charset="-122"/>
                <a:cs typeface="华光魏体_CNKI" panose="02000500000000000000" charset="-122"/>
                <a:sym typeface="+mn-ea"/>
              </a:rPr>
            </a:br>
            <a:r>
              <a:rPr lang="zh-CN" altLang="en-US">
                <a:latin typeface="华光魏体_CNKI" panose="02000500000000000000" charset="-122"/>
                <a:ea typeface="华光魏体_CNKI" panose="02000500000000000000" charset="-122"/>
                <a:cs typeface="华光魏体_CNKI" panose="02000500000000000000" charset="-122"/>
                <a:sym typeface="+mn-ea"/>
              </a:rPr>
              <a:t>　　</a:t>
            </a:r>
            <a:r>
              <a:rPr lang="zh-CN" altLang="en-US">
                <a:latin typeface="华光魏体_CNKI" panose="02000500000000000000" charset="-122"/>
                <a:ea typeface="华光魏体_CNKI" panose="02000500000000000000" charset="-122"/>
                <a:sym typeface="+mn-ea"/>
              </a:rPr>
              <a:t>对于一个非常大的文件，为找到一个记录而须查找的记录数目仍然很多。为了进一步提高检索效率，可以为顺序文件建立多级索引，即为索引文件再建立一张索引表，从而形成两级索引表。</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922020"/>
          </a:xfrm>
          <a:prstGeom prst="rect">
            <a:avLst/>
          </a:prstGeom>
          <a:solidFill>
            <a:schemeClr val="accent2">
              <a:lumMod val="40000"/>
              <a:lumOff val="60000"/>
            </a:schemeClr>
          </a:solidFill>
        </p:spPr>
        <p:txBody>
          <a:bodyPr wrap="square" rtlCol="0" anchor="t">
            <a:spAutoFit/>
          </a:bodyPr>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建立多级索引后的查找次数的</a:t>
            </a:r>
            <a:r>
              <a:rPr lang="zh-CN" altLang="en-US">
                <a:latin typeface="华光魏体_CNKI" panose="02000500000000000000" charset="-122"/>
                <a:ea typeface="华光魏体_CNKI" panose="02000500000000000000" charset="-122"/>
                <a:cs typeface="华光魏体_CNKI" panose="02000500000000000000" charset="-122"/>
                <a:sym typeface="+mn-ea"/>
              </a:rPr>
              <a:t>变化：</a:t>
            </a:r>
            <a:endParaRPr lang="zh-CN" altLang="en-US">
              <a:latin typeface="华光魏体_CNKI" panose="02000500000000000000" charset="-122"/>
              <a:ea typeface="华光魏体_CNKI" panose="02000500000000000000" charset="-122"/>
              <a:cs typeface="华光魏体_CNKI" panose="02000500000000000000" charset="-122"/>
              <a:sym typeface="+mn-ea"/>
            </a:endParaRPr>
          </a:p>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最初始情况：对于一个含有</a:t>
            </a:r>
            <a:r>
              <a:rPr lang="en-US" altLang="zh-CN">
                <a:latin typeface="华光魏体_CNKI" panose="02000500000000000000" charset="-122"/>
                <a:ea typeface="华光魏体_CNKI" panose="02000500000000000000" charset="-122"/>
                <a:cs typeface="华光魏体_CNKI" panose="02000500000000000000" charset="-122"/>
                <a:sym typeface="+mn-ea"/>
              </a:rPr>
              <a:t>10</a:t>
            </a:r>
            <a:r>
              <a:rPr lang="en-US" altLang="zh-CN" baseline="30000">
                <a:latin typeface="华光魏体_CNKI" panose="02000500000000000000" charset="-122"/>
                <a:ea typeface="华光魏体_CNKI" panose="02000500000000000000" charset="-122"/>
                <a:cs typeface="华光魏体_CNKI" panose="02000500000000000000" charset="-122"/>
                <a:sym typeface="+mn-ea"/>
              </a:rPr>
              <a:t>6</a:t>
            </a:r>
            <a:r>
              <a:rPr lang="zh-CN" altLang="en-US">
                <a:latin typeface="华光魏体_CNKI" panose="02000500000000000000" charset="-122"/>
                <a:ea typeface="华光魏体_CNKI" panose="02000500000000000000" charset="-122"/>
                <a:cs typeface="华光魏体_CNKI" panose="02000500000000000000" charset="-122"/>
                <a:sym typeface="+mn-ea"/>
              </a:rPr>
              <a:t>个记录的顺序文件，如果顺序查找，平均访问次数？</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922020"/>
          </a:xfrm>
          <a:prstGeom prst="rect">
            <a:avLst/>
          </a:prstGeom>
          <a:solidFill>
            <a:schemeClr val="accent2">
              <a:lumMod val="40000"/>
              <a:lumOff val="60000"/>
            </a:schemeClr>
          </a:solidFill>
        </p:spPr>
        <p:txBody>
          <a:bodyPr wrap="square" rtlCol="0" anchor="t">
            <a:spAutoFit/>
          </a:bodyPr>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建立多级索引后的查找次数的</a:t>
            </a:r>
            <a:r>
              <a:rPr lang="zh-CN" altLang="en-US">
                <a:latin typeface="华光魏体_CNKI" panose="02000500000000000000" charset="-122"/>
                <a:ea typeface="华光魏体_CNKI" panose="02000500000000000000" charset="-122"/>
                <a:cs typeface="华光魏体_CNKI" panose="02000500000000000000" charset="-122"/>
                <a:sym typeface="+mn-ea"/>
              </a:rPr>
              <a:t>变化：</a:t>
            </a:r>
            <a:endParaRPr lang="zh-CN" altLang="en-US">
              <a:latin typeface="华光魏体_CNKI" panose="02000500000000000000" charset="-122"/>
              <a:ea typeface="华光魏体_CNKI" panose="02000500000000000000" charset="-122"/>
              <a:cs typeface="华光魏体_CNKI" panose="02000500000000000000" charset="-122"/>
              <a:sym typeface="+mn-ea"/>
            </a:endParaRPr>
          </a:p>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最初始情况：对于一个含有</a:t>
            </a:r>
            <a:r>
              <a:rPr lang="en-US" altLang="zh-CN">
                <a:latin typeface="华光魏体_CNKI" panose="02000500000000000000" charset="-122"/>
                <a:ea typeface="华光魏体_CNKI" panose="02000500000000000000" charset="-122"/>
                <a:cs typeface="华光魏体_CNKI" panose="02000500000000000000" charset="-122"/>
                <a:sym typeface="+mn-ea"/>
              </a:rPr>
              <a:t>10</a:t>
            </a:r>
            <a:r>
              <a:rPr lang="en-US" altLang="zh-CN" baseline="30000">
                <a:latin typeface="华光魏体_CNKI" panose="02000500000000000000" charset="-122"/>
                <a:ea typeface="华光魏体_CNKI" panose="02000500000000000000" charset="-122"/>
                <a:cs typeface="华光魏体_CNKI" panose="02000500000000000000" charset="-122"/>
                <a:sym typeface="+mn-ea"/>
              </a:rPr>
              <a:t>6</a:t>
            </a:r>
            <a:r>
              <a:rPr lang="zh-CN" altLang="en-US">
                <a:latin typeface="华光魏体_CNKI" panose="02000500000000000000" charset="-122"/>
                <a:ea typeface="华光魏体_CNKI" panose="02000500000000000000" charset="-122"/>
                <a:cs typeface="华光魏体_CNKI" panose="02000500000000000000" charset="-122"/>
                <a:sym typeface="+mn-ea"/>
              </a:rPr>
              <a:t>个记录的顺序文件，如果顺序查找，平均访问次数？</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6074981" y="6115939"/>
                <a:ext cx="1022985" cy="6623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10</m:t>
                          </m:r>
                        </m:e>
                        <m:sup>
                          <m:r>
                            <a:rPr lang="en-US" altLang="zh-CN" sz="2000" i="1">
                              <a:latin typeface="Cambria Math" panose="02040503050406030204" charset="0"/>
                              <a:cs typeface="Cambria Math" panose="02040503050406030204" charset="0"/>
                            </a:rPr>
                            <m:t>6</m:t>
                          </m:r>
                        </m:sup>
                      </m:sSup>
                    </m:oMath>
                  </m:oMathPara>
                </a14:m>
                <a:endParaRPr lang="en-US" altLang="zh-CN" sz="2000" i="1">
                  <a:latin typeface="Arial" panose="020B0604020202020204" pitchFamily="34"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6074981" y="6115939"/>
                <a:ext cx="1022985" cy="662305"/>
              </a:xfrm>
              <a:prstGeom prst="rect">
                <a:avLst/>
              </a:prstGeom>
              <a:blipFill rotWithShape="1">
                <a:blip r:embed="rId3"/>
                <a:stretch>
                  <a:fillRect l="-56" t="-38" r="56" b="38"/>
                </a:stretch>
              </a:blipFill>
            </p:spPr>
            <p:txBody>
              <a:bodyPr/>
              <a:lstStyle/>
              <a:p>
                <a:r>
                  <a:rPr lang="zh-CN" altLang="en-US">
                    <a:noFill/>
                  </a:rPr>
                  <a:t> </a:t>
                </a:r>
              </a:p>
            </p:txBody>
          </p:sp>
        </mc:Fallback>
      </mc:AlternateContent>
    </p:spTree>
    <p:custDataLst>
      <p:tags r:id="rId4"/>
    </p:custDataLst>
  </p:cSld>
  <p:clrMapOvr>
    <a:masterClrMapping/>
  </p:clrMapOvr>
  <p:timing>
    <p:tnLst>
      <p:par>
        <p:cTn id="1" dur="indefinite" restart="never" nodeType="tmRoot"/>
      </p:par>
    </p:tnLst>
    <p:bldLst>
      <p:bldP spid="10" grpId="0"/>
      <p:bldP spid="10"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922020"/>
          </a:xfrm>
          <a:prstGeom prst="rect">
            <a:avLst/>
          </a:prstGeom>
          <a:solidFill>
            <a:schemeClr val="accent2">
              <a:lumMod val="40000"/>
              <a:lumOff val="60000"/>
            </a:schemeClr>
          </a:solidFill>
        </p:spPr>
        <p:txBody>
          <a:bodyPr wrap="square" rtlCol="0" anchor="t">
            <a:spAutoFit/>
          </a:bodyPr>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建立多级索引后的查找次数的</a:t>
            </a:r>
            <a:r>
              <a:rPr lang="zh-CN" altLang="en-US">
                <a:latin typeface="华光魏体_CNKI" panose="02000500000000000000" charset="-122"/>
                <a:ea typeface="华光魏体_CNKI" panose="02000500000000000000" charset="-122"/>
                <a:cs typeface="华光魏体_CNKI" panose="02000500000000000000" charset="-122"/>
                <a:sym typeface="+mn-ea"/>
              </a:rPr>
              <a:t>变化：</a:t>
            </a:r>
            <a:endParaRPr lang="zh-CN" altLang="en-US">
              <a:latin typeface="华光魏体_CNKI" panose="02000500000000000000" charset="-122"/>
              <a:ea typeface="华光魏体_CNKI" panose="02000500000000000000" charset="-122"/>
              <a:cs typeface="华光魏体_CNKI" panose="02000500000000000000" charset="-122"/>
              <a:sym typeface="+mn-ea"/>
            </a:endParaRPr>
          </a:p>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最初始情况：对于一个含有</a:t>
            </a:r>
            <a:r>
              <a:rPr lang="en-US" altLang="zh-CN">
                <a:latin typeface="华光魏体_CNKI" panose="02000500000000000000" charset="-122"/>
                <a:ea typeface="华光魏体_CNKI" panose="02000500000000000000" charset="-122"/>
                <a:cs typeface="华光魏体_CNKI" panose="02000500000000000000" charset="-122"/>
                <a:sym typeface="+mn-ea"/>
              </a:rPr>
              <a:t>10</a:t>
            </a:r>
            <a:r>
              <a:rPr lang="en-US" altLang="zh-CN" baseline="30000">
                <a:latin typeface="华光魏体_CNKI" panose="02000500000000000000" charset="-122"/>
                <a:ea typeface="华光魏体_CNKI" panose="02000500000000000000" charset="-122"/>
                <a:cs typeface="华光魏体_CNKI" panose="02000500000000000000" charset="-122"/>
                <a:sym typeface="+mn-ea"/>
              </a:rPr>
              <a:t>6</a:t>
            </a:r>
            <a:r>
              <a:rPr lang="zh-CN" altLang="en-US">
                <a:latin typeface="华光魏体_CNKI" panose="02000500000000000000" charset="-122"/>
                <a:ea typeface="华光魏体_CNKI" panose="02000500000000000000" charset="-122"/>
                <a:cs typeface="华光魏体_CNKI" panose="02000500000000000000" charset="-122"/>
                <a:sym typeface="+mn-ea"/>
              </a:rPr>
              <a:t>个记录的顺序文件，如果</a:t>
            </a: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建立了一级索引</a:t>
            </a:r>
            <a:r>
              <a:rPr lang="zh-CN" altLang="en-US">
                <a:latin typeface="华光魏体_CNKI" panose="02000500000000000000" charset="-122"/>
                <a:ea typeface="华光魏体_CNKI" panose="02000500000000000000" charset="-122"/>
                <a:cs typeface="华光魏体_CNKI" panose="02000500000000000000" charset="-122"/>
                <a:sym typeface="+mn-ea"/>
              </a:rPr>
              <a:t>，那么平均访问</a:t>
            </a:r>
            <a:r>
              <a:rPr lang="zh-CN" altLang="en-US">
                <a:latin typeface="华光魏体_CNKI" panose="02000500000000000000" charset="-122"/>
                <a:ea typeface="华光魏体_CNKI" panose="02000500000000000000" charset="-122"/>
                <a:cs typeface="华光魏体_CNKI" panose="02000500000000000000" charset="-122"/>
                <a:sym typeface="+mn-ea"/>
              </a:rPr>
              <a:t>次数？</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64516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操作系统管理硬件和软件</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资源；</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922020"/>
          </a:xfrm>
          <a:prstGeom prst="rect">
            <a:avLst/>
          </a:prstGeom>
          <a:solidFill>
            <a:schemeClr val="accent2">
              <a:lumMod val="40000"/>
              <a:lumOff val="60000"/>
            </a:schemeClr>
          </a:solidFill>
        </p:spPr>
        <p:txBody>
          <a:bodyPr wrap="square" rtlCol="0" anchor="t">
            <a:spAutoFit/>
          </a:bodyPr>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建立多级索引后的查找次数的</a:t>
            </a:r>
            <a:r>
              <a:rPr lang="zh-CN" altLang="en-US">
                <a:latin typeface="华光魏体_CNKI" panose="02000500000000000000" charset="-122"/>
                <a:ea typeface="华光魏体_CNKI" panose="02000500000000000000" charset="-122"/>
                <a:cs typeface="华光魏体_CNKI" panose="02000500000000000000" charset="-122"/>
                <a:sym typeface="+mn-ea"/>
              </a:rPr>
              <a:t>变化：</a:t>
            </a:r>
            <a:endParaRPr lang="zh-CN" altLang="en-US">
              <a:latin typeface="华光魏体_CNKI" panose="02000500000000000000" charset="-122"/>
              <a:ea typeface="华光魏体_CNKI" panose="02000500000000000000" charset="-122"/>
              <a:cs typeface="华光魏体_CNKI" panose="02000500000000000000" charset="-122"/>
              <a:sym typeface="+mn-ea"/>
            </a:endParaRPr>
          </a:p>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最初始情况：对于一个含有</a:t>
            </a:r>
            <a:r>
              <a:rPr lang="en-US" altLang="zh-CN">
                <a:latin typeface="华光魏体_CNKI" panose="02000500000000000000" charset="-122"/>
                <a:ea typeface="华光魏体_CNKI" panose="02000500000000000000" charset="-122"/>
                <a:cs typeface="华光魏体_CNKI" panose="02000500000000000000" charset="-122"/>
                <a:sym typeface="+mn-ea"/>
              </a:rPr>
              <a:t>10</a:t>
            </a:r>
            <a:r>
              <a:rPr lang="en-US" altLang="zh-CN" baseline="30000">
                <a:latin typeface="华光魏体_CNKI" panose="02000500000000000000" charset="-122"/>
                <a:ea typeface="华光魏体_CNKI" panose="02000500000000000000" charset="-122"/>
                <a:cs typeface="华光魏体_CNKI" panose="02000500000000000000" charset="-122"/>
                <a:sym typeface="+mn-ea"/>
              </a:rPr>
              <a:t>6</a:t>
            </a:r>
            <a:r>
              <a:rPr lang="zh-CN" altLang="en-US">
                <a:latin typeface="华光魏体_CNKI" panose="02000500000000000000" charset="-122"/>
                <a:ea typeface="华光魏体_CNKI" panose="02000500000000000000" charset="-122"/>
                <a:cs typeface="华光魏体_CNKI" panose="02000500000000000000" charset="-122"/>
                <a:sym typeface="+mn-ea"/>
              </a:rPr>
              <a:t>个记录的顺序文件，如果</a:t>
            </a: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建立了一级索引</a:t>
            </a:r>
            <a:r>
              <a:rPr lang="zh-CN" altLang="en-US">
                <a:latin typeface="华光魏体_CNKI" panose="02000500000000000000" charset="-122"/>
                <a:ea typeface="华光魏体_CNKI" panose="02000500000000000000" charset="-122"/>
                <a:cs typeface="华光魏体_CNKI" panose="02000500000000000000" charset="-122"/>
                <a:sym typeface="+mn-ea"/>
              </a:rPr>
              <a:t>，那么平均访问</a:t>
            </a:r>
            <a:r>
              <a:rPr lang="zh-CN" altLang="en-US">
                <a:latin typeface="华光魏体_CNKI" panose="02000500000000000000" charset="-122"/>
                <a:ea typeface="华光魏体_CNKI" panose="02000500000000000000" charset="-122"/>
                <a:cs typeface="华光魏体_CNKI" panose="02000500000000000000" charset="-122"/>
                <a:sym typeface="+mn-ea"/>
              </a:rPr>
              <a:t>次数？</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4846256" y="6148959"/>
                <a:ext cx="2499995" cy="6623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ad>
                        <m:radPr>
                          <m:degHide m:val="on"/>
                          <m:ctrlPr>
                            <a:rPr lang="en-US" altLang="zh-CN" sz="2000" i="1">
                              <a:latin typeface="Cambria Math" panose="02040503050406030204" charset="0"/>
                              <a:cs typeface="Cambria Math" panose="02040503050406030204" charset="0"/>
                            </a:rPr>
                          </m:ctrlPr>
                        </m:radPr>
                        <m:deg/>
                        <m:e>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10</m:t>
                              </m:r>
                            </m:e>
                            <m:sup>
                              <m:r>
                                <a:rPr lang="en-US" altLang="zh-CN" sz="2000" i="1">
                                  <a:latin typeface="Cambria Math" panose="02040503050406030204" charset="0"/>
                                  <a:cs typeface="Cambria Math" panose="02040503050406030204" charset="0"/>
                                </a:rPr>
                                <m:t>6</m:t>
                              </m:r>
                            </m:sup>
                          </m:sSup>
                        </m:e>
                      </m:rad>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ad>
                        <m:radPr>
                          <m:degHide m:val="on"/>
                          <m:ctrlPr>
                            <a:rPr lang="en-US" altLang="zh-CN" sz="2000" i="1">
                              <a:latin typeface="Cambria Math" panose="02040503050406030204" charset="0"/>
                              <a:cs typeface="Cambria Math" panose="02040503050406030204" charset="0"/>
                            </a:rPr>
                          </m:ctrlPr>
                        </m:radPr>
                        <m:deg/>
                        <m:e>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10</m:t>
                              </m:r>
                            </m:e>
                            <m:sup>
                              <m:r>
                                <a:rPr lang="en-US" altLang="zh-CN" sz="2000" i="1">
                                  <a:latin typeface="Cambria Math" panose="02040503050406030204" charset="0"/>
                                  <a:cs typeface="Cambria Math" panose="02040503050406030204" charset="0"/>
                                </a:rPr>
                                <m:t>6</m:t>
                              </m:r>
                            </m:sup>
                          </m:sSup>
                        </m:e>
                      </m:rad>
                    </m:oMath>
                  </m:oMathPara>
                </a14:m>
                <a:endParaRPr lang="en-US" altLang="zh-CN" sz="2000" i="1">
                  <a:latin typeface="Arial" panose="020B0604020202020204" pitchFamily="34" charset="0"/>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4846256" y="6148959"/>
                <a:ext cx="2499995" cy="662305"/>
              </a:xfrm>
              <a:prstGeom prst="rect">
                <a:avLst/>
              </a:prstGeom>
              <a:blipFill rotWithShape="1">
                <a:blip r:embed="rId3"/>
                <a:stretch>
                  <a:fillRect l="-23" t="-38" r="23" b="38"/>
                </a:stretch>
              </a:blipFill>
            </p:spPr>
            <p:txBody>
              <a:bodyPr/>
              <a:lstStyle/>
              <a:p>
                <a:r>
                  <a:rPr lang="zh-CN" altLang="en-US">
                    <a:noFill/>
                  </a:rPr>
                  <a:t> </a:t>
                </a:r>
              </a:p>
            </p:txBody>
          </p:sp>
        </mc:Fallback>
      </mc:AlternateContent>
    </p:spTree>
    <p:custDataLst>
      <p:tags r:id="rId4"/>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922020"/>
          </a:xfrm>
          <a:prstGeom prst="rect">
            <a:avLst/>
          </a:prstGeom>
          <a:solidFill>
            <a:schemeClr val="accent2">
              <a:lumMod val="40000"/>
              <a:lumOff val="60000"/>
            </a:schemeClr>
          </a:solidFill>
        </p:spPr>
        <p:txBody>
          <a:bodyPr wrap="square" rtlCol="0" anchor="t">
            <a:spAutoFit/>
          </a:bodyPr>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建立多级索引后的查找次数的</a:t>
            </a:r>
            <a:r>
              <a:rPr lang="zh-CN" altLang="en-US">
                <a:latin typeface="华光魏体_CNKI" panose="02000500000000000000" charset="-122"/>
                <a:ea typeface="华光魏体_CNKI" panose="02000500000000000000" charset="-122"/>
                <a:cs typeface="华光魏体_CNKI" panose="02000500000000000000" charset="-122"/>
                <a:sym typeface="+mn-ea"/>
              </a:rPr>
              <a:t>变化：</a:t>
            </a:r>
            <a:endParaRPr lang="zh-CN" altLang="en-US">
              <a:latin typeface="华光魏体_CNKI" panose="02000500000000000000" charset="-122"/>
              <a:ea typeface="华光魏体_CNKI" panose="02000500000000000000" charset="-122"/>
              <a:cs typeface="华光魏体_CNKI" panose="02000500000000000000" charset="-122"/>
              <a:sym typeface="+mn-ea"/>
            </a:endParaRPr>
          </a:p>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最初始情况：对于一个含有</a:t>
            </a:r>
            <a:r>
              <a:rPr lang="en-US" altLang="zh-CN">
                <a:latin typeface="华光魏体_CNKI" panose="02000500000000000000" charset="-122"/>
                <a:ea typeface="华光魏体_CNKI" panose="02000500000000000000" charset="-122"/>
                <a:cs typeface="华光魏体_CNKI" panose="02000500000000000000" charset="-122"/>
                <a:sym typeface="+mn-ea"/>
              </a:rPr>
              <a:t>10</a:t>
            </a:r>
            <a:r>
              <a:rPr lang="en-US" altLang="zh-CN" baseline="30000">
                <a:latin typeface="华光魏体_CNKI" panose="02000500000000000000" charset="-122"/>
                <a:ea typeface="华光魏体_CNKI" panose="02000500000000000000" charset="-122"/>
                <a:cs typeface="华光魏体_CNKI" panose="02000500000000000000" charset="-122"/>
                <a:sym typeface="+mn-ea"/>
              </a:rPr>
              <a:t>6</a:t>
            </a:r>
            <a:r>
              <a:rPr lang="zh-CN" altLang="en-US">
                <a:latin typeface="华光魏体_CNKI" panose="02000500000000000000" charset="-122"/>
                <a:ea typeface="华光魏体_CNKI" panose="02000500000000000000" charset="-122"/>
                <a:cs typeface="华光魏体_CNKI" panose="02000500000000000000" charset="-122"/>
                <a:sym typeface="+mn-ea"/>
              </a:rPr>
              <a:t>个记录的顺序文件，如果</a:t>
            </a: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建立了二级索引</a:t>
            </a:r>
            <a:r>
              <a:rPr lang="zh-CN" altLang="en-US">
                <a:latin typeface="华光魏体_CNKI" panose="02000500000000000000" charset="-122"/>
                <a:ea typeface="华光魏体_CNKI" panose="02000500000000000000" charset="-122"/>
                <a:cs typeface="华光魏体_CNKI" panose="02000500000000000000" charset="-122"/>
                <a:sym typeface="+mn-ea"/>
              </a:rPr>
              <a:t>，那么平均访问</a:t>
            </a:r>
            <a:r>
              <a:rPr lang="zh-CN" altLang="en-US">
                <a:latin typeface="华光魏体_CNKI" panose="02000500000000000000" charset="-122"/>
                <a:ea typeface="华光魏体_CNKI" panose="02000500000000000000" charset="-122"/>
                <a:cs typeface="华光魏体_CNKI" panose="02000500000000000000" charset="-122"/>
                <a:sym typeface="+mn-ea"/>
              </a:rPr>
              <a:t>次数？</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3"/>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979785" cy="203009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索引顺序文件的查找</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方法</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endParaRPr lang="zh-CN" sz="2000">
              <a:solidFill>
                <a:schemeClr val="tx1"/>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graphicFrame>
        <p:nvGraphicFramePr>
          <p:cNvPr id="3" name="Object 3"/>
          <p:cNvGraphicFramePr>
            <a:graphicFrameLocks noGrp="1" noChangeAspect="1"/>
          </p:cNvGraphicFramePr>
          <p:nvPr>
            <p:ph idx="1"/>
          </p:nvPr>
        </p:nvGraphicFramePr>
        <p:xfrm>
          <a:off x="6311900" y="2507615"/>
          <a:ext cx="4827270" cy="2407920"/>
        </p:xfrm>
        <a:graphic>
          <a:graphicData uri="http://schemas.openxmlformats.org/presentationml/2006/ole">
            <mc:AlternateContent xmlns:mc="http://schemas.openxmlformats.org/markup-compatibility/2006">
              <mc:Choice xmlns:v="urn:schemas-microsoft-com:vml" Requires="v">
                <p:oleObj spid="_x0000_s30741" name="VISIO" r:id="rId1" imgW="3162300" imgH="1577340" progId="Visio.Drawing.4">
                  <p:embed/>
                </p:oleObj>
              </mc:Choice>
              <mc:Fallback>
                <p:oleObj name="VISIO" r:id="rId1" imgW="3162300" imgH="157734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2507615"/>
                        <a:ext cx="4827270" cy="2407920"/>
                      </a:xfrm>
                      <a:prstGeom prst="rect">
                        <a:avLst/>
                      </a:prstGeom>
                      <a:noFill/>
                      <a:ln>
                        <a:noFill/>
                      </a:ln>
                      <a:effectLst/>
                    </p:spPr>
                  </p:pic>
                </p:oleObj>
              </mc:Fallback>
            </mc:AlternateContent>
          </a:graphicData>
        </a:graphic>
      </p:graphicFrame>
      <p:sp>
        <p:nvSpPr>
          <p:cNvPr id="11" name="文本框 10"/>
          <p:cNvSpPr txBox="1"/>
          <p:nvPr/>
        </p:nvSpPr>
        <p:spPr>
          <a:xfrm>
            <a:off x="1414145" y="2507615"/>
            <a:ext cx="4745990" cy="2475865"/>
          </a:xfrm>
          <a:prstGeom prst="rect">
            <a:avLst/>
          </a:prstGeom>
          <a:solidFill>
            <a:schemeClr val="accent3">
              <a:lumMod val="40000"/>
              <a:lumOff val="60000"/>
            </a:schemeClr>
          </a:solidFill>
        </p:spPr>
        <p:txBody>
          <a:bodyPr wrap="square" rtlCol="0" anchor="t">
            <a:noAutofit/>
          </a:bodyPr>
          <a:p>
            <a:pPr indent="0">
              <a:lnSpc>
                <a:spcPct val="150000"/>
              </a:lnSpc>
              <a:buFont typeface="+mj-ea"/>
              <a:buNone/>
            </a:pPr>
            <a:r>
              <a:rPr lang="zh-CN" altLang="en-US" sz="2000" dirty="0">
                <a:latin typeface="华光魏体_CNKI" panose="02000500000000000000" charset="-122"/>
                <a:ea typeface="华光魏体_CNKI" panose="02000500000000000000" charset="-122"/>
                <a:sym typeface="+mn-ea"/>
              </a:rPr>
              <a:t>查找</a:t>
            </a:r>
            <a:r>
              <a:rPr lang="zh-CN" altLang="en-US" sz="2000" dirty="0">
                <a:latin typeface="华光魏体_CNKI" panose="02000500000000000000" charset="-122"/>
                <a:ea typeface="华光魏体_CNKI" panose="02000500000000000000" charset="-122"/>
                <a:sym typeface="+mn-ea"/>
              </a:rPr>
              <a:t>方式：</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根据提供的关键字在索引表中查找，找到所在的组以后，获得该组第一条记录所在的位置。</a:t>
            </a:r>
            <a:endParaRPr lang="zh-CN" altLang="en-US" sz="2000" dirty="0">
              <a:latin typeface="华光魏体_CNKI" panose="02000500000000000000" charset="-122"/>
              <a:ea typeface="华光魏体_CNKI" panose="02000500000000000000" charset="-122"/>
              <a:sym typeface="+mn-ea"/>
            </a:endParaRPr>
          </a:p>
          <a:p>
            <a:pPr marL="457200" indent="-457200">
              <a:lnSpc>
                <a:spcPct val="150000"/>
              </a:lnSpc>
              <a:buFont typeface="+mj-ea"/>
              <a:buAutoNum type="circleNumDbPlain"/>
            </a:pPr>
            <a:r>
              <a:rPr lang="zh-CN" altLang="en-US" sz="2000" dirty="0">
                <a:latin typeface="华光魏体_CNKI" panose="02000500000000000000" charset="-122"/>
                <a:ea typeface="华光魏体_CNKI" panose="02000500000000000000" charset="-122"/>
                <a:sym typeface="+mn-ea"/>
              </a:rPr>
              <a:t>再在顺序文件中顺序查找记录。</a:t>
            </a:r>
            <a:endParaRPr lang="zh-CN" altLang="en-US" sz="2000" dirty="0">
              <a:latin typeface="华光魏体_CNKI" panose="02000500000000000000" charset="-122"/>
              <a:ea typeface="华光魏体_CNKI" panose="02000500000000000000" charset="-122"/>
              <a:sym typeface="+mn-ea"/>
            </a:endParaRPr>
          </a:p>
        </p:txBody>
      </p:sp>
      <p:sp>
        <p:nvSpPr>
          <p:cNvPr id="2" name="文本框 1"/>
          <p:cNvSpPr txBox="1"/>
          <p:nvPr/>
        </p:nvSpPr>
        <p:spPr>
          <a:xfrm>
            <a:off x="1414145" y="5054600"/>
            <a:ext cx="9787255" cy="922020"/>
          </a:xfrm>
          <a:prstGeom prst="rect">
            <a:avLst/>
          </a:prstGeom>
          <a:solidFill>
            <a:schemeClr val="accent2">
              <a:lumMod val="40000"/>
              <a:lumOff val="60000"/>
            </a:schemeClr>
          </a:solidFill>
        </p:spPr>
        <p:txBody>
          <a:bodyPr wrap="square" rtlCol="0" anchor="t">
            <a:spAutoFit/>
          </a:bodyPr>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建立多级索引后的查找次数的</a:t>
            </a:r>
            <a:r>
              <a:rPr lang="zh-CN" altLang="en-US">
                <a:latin typeface="华光魏体_CNKI" panose="02000500000000000000" charset="-122"/>
                <a:ea typeface="华光魏体_CNKI" panose="02000500000000000000" charset="-122"/>
                <a:cs typeface="华光魏体_CNKI" panose="02000500000000000000" charset="-122"/>
                <a:sym typeface="+mn-ea"/>
              </a:rPr>
              <a:t>变化：</a:t>
            </a:r>
            <a:endParaRPr lang="zh-CN" altLang="en-US">
              <a:latin typeface="华光魏体_CNKI" panose="02000500000000000000" charset="-122"/>
              <a:ea typeface="华光魏体_CNKI" panose="02000500000000000000" charset="-122"/>
              <a:cs typeface="华光魏体_CNKI" panose="02000500000000000000" charset="-122"/>
              <a:sym typeface="+mn-ea"/>
            </a:endParaRPr>
          </a:p>
          <a:p>
            <a:pPr>
              <a:lnSpc>
                <a:spcPct val="150000"/>
              </a:lnSpc>
            </a:pPr>
            <a:r>
              <a:rPr lang="zh-CN" altLang="en-US">
                <a:latin typeface="华光魏体_CNKI" panose="02000500000000000000" charset="-122"/>
                <a:ea typeface="华光魏体_CNKI" panose="02000500000000000000" charset="-122"/>
                <a:cs typeface="华光魏体_CNKI" panose="02000500000000000000" charset="-122"/>
                <a:sym typeface="+mn-ea"/>
              </a:rPr>
              <a:t>最初始情况：对于一个含有</a:t>
            </a:r>
            <a:r>
              <a:rPr lang="en-US" altLang="zh-CN">
                <a:latin typeface="华光魏体_CNKI" panose="02000500000000000000" charset="-122"/>
                <a:ea typeface="华光魏体_CNKI" panose="02000500000000000000" charset="-122"/>
                <a:cs typeface="华光魏体_CNKI" panose="02000500000000000000" charset="-122"/>
                <a:sym typeface="+mn-ea"/>
              </a:rPr>
              <a:t>10</a:t>
            </a:r>
            <a:r>
              <a:rPr lang="en-US" altLang="zh-CN" baseline="30000">
                <a:latin typeface="华光魏体_CNKI" panose="02000500000000000000" charset="-122"/>
                <a:ea typeface="华光魏体_CNKI" panose="02000500000000000000" charset="-122"/>
                <a:cs typeface="华光魏体_CNKI" panose="02000500000000000000" charset="-122"/>
                <a:sym typeface="+mn-ea"/>
              </a:rPr>
              <a:t>6</a:t>
            </a:r>
            <a:r>
              <a:rPr lang="zh-CN" altLang="en-US">
                <a:latin typeface="华光魏体_CNKI" panose="02000500000000000000" charset="-122"/>
                <a:ea typeface="华光魏体_CNKI" panose="02000500000000000000" charset="-122"/>
                <a:cs typeface="华光魏体_CNKI" panose="02000500000000000000" charset="-122"/>
                <a:sym typeface="+mn-ea"/>
              </a:rPr>
              <a:t>个记录的顺序文件，如果</a:t>
            </a:r>
            <a:r>
              <a:rPr lang="zh-CN" altLang="en-US">
                <a:solidFill>
                  <a:srgbClr val="FF0000"/>
                </a:solidFill>
                <a:latin typeface="华光魏体_CNKI" panose="02000500000000000000" charset="-122"/>
                <a:ea typeface="华光魏体_CNKI" panose="02000500000000000000" charset="-122"/>
                <a:cs typeface="华光魏体_CNKI" panose="02000500000000000000" charset="-122"/>
                <a:sym typeface="+mn-ea"/>
              </a:rPr>
              <a:t>建立了二级索引</a:t>
            </a:r>
            <a:r>
              <a:rPr lang="zh-CN" altLang="en-US">
                <a:latin typeface="华光魏体_CNKI" panose="02000500000000000000" charset="-122"/>
                <a:ea typeface="华光魏体_CNKI" panose="02000500000000000000" charset="-122"/>
                <a:cs typeface="华光魏体_CNKI" panose="02000500000000000000" charset="-122"/>
                <a:sym typeface="+mn-ea"/>
              </a:rPr>
              <a:t>，那么平均访问</a:t>
            </a:r>
            <a:r>
              <a:rPr lang="zh-CN" altLang="en-US">
                <a:latin typeface="华光魏体_CNKI" panose="02000500000000000000" charset="-122"/>
                <a:ea typeface="华光魏体_CNKI" panose="02000500000000000000" charset="-122"/>
                <a:cs typeface="华光魏体_CNKI" panose="02000500000000000000" charset="-122"/>
                <a:sym typeface="+mn-ea"/>
              </a:rPr>
              <a:t>次数？</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4614481" y="6148959"/>
                <a:ext cx="3943985" cy="6623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ad>
                        <m:radPr>
                          <m:ctrlPr>
                            <a:rPr lang="en-US" altLang="zh-CN" sz="2000" i="1">
                              <a:latin typeface="Cambria Math" panose="02040503050406030204" charset="0"/>
                              <a:cs typeface="Cambria Math" panose="02040503050406030204" charset="0"/>
                            </a:rPr>
                          </m:ctrlPr>
                        </m:radPr>
                        <m:deg>
                          <m:r>
                            <a:rPr lang="en-US" altLang="zh-CN" sz="2000" i="1">
                              <a:latin typeface="Cambria Math" panose="02040503050406030204" charset="0"/>
                              <a:cs typeface="Cambria Math" panose="02040503050406030204" charset="0"/>
                            </a:rPr>
                            <m:t>3</m:t>
                          </m:r>
                        </m:deg>
                        <m:e>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10</m:t>
                              </m:r>
                            </m:e>
                            <m:sup>
                              <m:r>
                                <a:rPr lang="en-US" altLang="zh-CN" sz="2000" i="1">
                                  <a:latin typeface="Cambria Math" panose="02040503050406030204" charset="0"/>
                                  <a:cs typeface="Cambria Math" panose="02040503050406030204" charset="0"/>
                                </a:rPr>
                                <m:t>6</m:t>
                              </m:r>
                            </m:sup>
                          </m:sSup>
                        </m:e>
                      </m:rad>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ad>
                        <m:radPr>
                          <m:ctrlPr>
                            <a:rPr lang="en-US" altLang="zh-CN" sz="2000" i="1">
                              <a:latin typeface="Cambria Math" panose="02040503050406030204" charset="0"/>
                              <a:cs typeface="Cambria Math" panose="02040503050406030204" charset="0"/>
                            </a:rPr>
                          </m:ctrlPr>
                        </m:radPr>
                        <m:deg>
                          <m:r>
                            <a:rPr lang="en-US" altLang="zh-CN" sz="2000" i="1">
                              <a:latin typeface="Cambria Math" panose="02040503050406030204" charset="0"/>
                              <a:cs typeface="Cambria Math" panose="02040503050406030204" charset="0"/>
                            </a:rPr>
                            <m:t>3</m:t>
                          </m:r>
                        </m:deg>
                        <m:e>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10</m:t>
                              </m:r>
                            </m:e>
                            <m:sup>
                              <m:r>
                                <a:rPr lang="en-US" altLang="zh-CN" sz="2000" i="1">
                                  <a:latin typeface="Cambria Math" panose="02040503050406030204" charset="0"/>
                                  <a:cs typeface="Cambria Math" panose="02040503050406030204" charset="0"/>
                                </a:rPr>
                                <m:t>6</m:t>
                              </m:r>
                            </m:sup>
                          </m:sSup>
                        </m:e>
                      </m:rad>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ad>
                        <m:radPr>
                          <m:ctrlPr>
                            <a:rPr lang="en-US" altLang="zh-CN" sz="2000" i="1">
                              <a:latin typeface="Cambria Math" panose="02040503050406030204" charset="0"/>
                              <a:cs typeface="Cambria Math" panose="02040503050406030204" charset="0"/>
                            </a:rPr>
                          </m:ctrlPr>
                        </m:radPr>
                        <m:deg>
                          <m:r>
                            <a:rPr lang="en-US" altLang="zh-CN" sz="2000" i="1">
                              <a:latin typeface="Cambria Math" panose="02040503050406030204" charset="0"/>
                              <a:cs typeface="Cambria Math" panose="02040503050406030204" charset="0"/>
                            </a:rPr>
                            <m:t>3</m:t>
                          </m:r>
                        </m:deg>
                        <m:e>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10</m:t>
                              </m:r>
                            </m:e>
                            <m:sup>
                              <m:r>
                                <a:rPr lang="en-US" altLang="zh-CN" sz="2000" i="1">
                                  <a:latin typeface="Cambria Math" panose="02040503050406030204" charset="0"/>
                                  <a:cs typeface="Cambria Math" panose="02040503050406030204" charset="0"/>
                                </a:rPr>
                                <m:t>6</m:t>
                              </m:r>
                            </m:sup>
                          </m:sSup>
                        </m:e>
                      </m:rad>
                    </m:oMath>
                  </m:oMathPara>
                </a14:m>
                <a:endParaRPr lang="en-US" altLang="zh-CN" sz="2000" i="1">
                  <a:latin typeface="Arial" panose="020B0604020202020204" pitchFamily="34" charset="0"/>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4614481" y="6148959"/>
                <a:ext cx="3943985" cy="662305"/>
              </a:xfrm>
              <a:prstGeom prst="rect">
                <a:avLst/>
              </a:prstGeom>
              <a:blipFill rotWithShape="1">
                <a:blip r:embed="rId3"/>
                <a:stretch>
                  <a:fillRect l="-14" t="-38" r="14" b="38"/>
                </a:stretch>
              </a:blipFill>
            </p:spPr>
            <p:txBody>
              <a:bodyPr/>
              <a:lstStyle/>
              <a:p>
                <a:r>
                  <a:rPr lang="zh-CN" altLang="en-US">
                    <a:noFill/>
                  </a:rPr>
                  <a:t> </a:t>
                </a:r>
              </a:p>
            </p:txBody>
          </p:sp>
        </mc:Fallback>
      </mc:AlternateContent>
    </p:spTree>
    <p:custDataLst>
      <p:tags r:id="rId4"/>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5379720" cy="5815965"/>
          </a:xfrm>
          <a:prstGeom prst="rect">
            <a:avLst/>
          </a:prstGeom>
          <a:noFill/>
        </p:spPr>
        <p:txBody>
          <a:bodyPr wrap="square" rtlCol="0">
            <a:spAutoFit/>
          </a:bodyPr>
          <a:p>
            <a:pPr marL="342900" indent="-342900">
              <a:lnSpc>
                <a:spcPct val="150000"/>
              </a:lnSpc>
              <a:buFont typeface="Wingdings" panose="05000000000000000000" charset="0"/>
              <a:buChar char="p"/>
            </a:pP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直接</a:t>
            </a:r>
            <a:r>
              <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rPr>
              <a:t>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sym typeface="+mn-ea"/>
              </a:rPr>
              <a:t>前述几种文件结构对记录进行存取时，都须利用给定的记录键值，先对线性表或链表进行检索，以找到指定记录的地址。然而对于直接文件，则可</a:t>
            </a:r>
            <a:r>
              <a:rPr lang="zh-CN" altLang="en-US" sz="2000">
                <a:solidFill>
                  <a:srgbClr val="FF0000"/>
                </a:solidFill>
                <a:latin typeface="华光魏体_CNKI" panose="02000500000000000000" charset="-122"/>
                <a:ea typeface="华光魏体_CNKI" panose="02000500000000000000" charset="-122"/>
                <a:sym typeface="+mn-ea"/>
              </a:rPr>
              <a:t>根据给定的关键字直接获得指定记录的地址</a:t>
            </a:r>
            <a:r>
              <a:rPr lang="zh-CN" altLang="en-US" sz="2000">
                <a:latin typeface="华光魏体_CNKI" panose="02000500000000000000" charset="-122"/>
                <a:ea typeface="华光魏体_CNKI" panose="02000500000000000000" charset="-122"/>
                <a:sym typeface="+mn-ea"/>
              </a:rPr>
              <a:t>。</a:t>
            </a:r>
            <a:endParaRPr lang="zh-CN" altLang="en-US" sz="20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solidFill>
                  <a:schemeClr val="accent3">
                    <a:lumMod val="75000"/>
                  </a:schemeClr>
                </a:solidFill>
                <a:latin typeface="华光魏体_CNKI" panose="02000500000000000000" charset="-122"/>
                <a:ea typeface="华光魏体_CNKI" panose="02000500000000000000" charset="-122"/>
                <a:sym typeface="+mn-ea"/>
              </a:rPr>
              <a:t>哈希文件</a:t>
            </a:r>
            <a:endParaRPr kumimoji="1" lang="zh-CN" altLang="en-US" sz="2400" dirty="0">
              <a:solidFill>
                <a:schemeClr val="accent3">
                  <a:lumMod val="75000"/>
                </a:schemeClr>
              </a:solidFill>
              <a:latin typeface="华光魏体_CNKI" panose="02000500000000000000" charset="-122"/>
              <a:ea typeface="华光魏体_CNKI" panose="02000500000000000000" charset="-122"/>
              <a:sym typeface="+mn-ea"/>
            </a:endParaRPr>
          </a:p>
          <a:p>
            <a:pPr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目前应用最为广泛的一种直接文件。它利用</a:t>
            </a:r>
            <a:r>
              <a:rPr lang="en-US" altLang="zh-CN" sz="2000">
                <a:latin typeface="华光魏体_CNKI" panose="02000500000000000000" charset="-122"/>
                <a:ea typeface="华光魏体_CNKI" panose="02000500000000000000" charset="-122"/>
                <a:cs typeface="华光魏体_CNKI" panose="02000500000000000000" charset="-122"/>
                <a:sym typeface="+mn-ea"/>
              </a:rPr>
              <a:t>Hash</a:t>
            </a:r>
            <a:r>
              <a:rPr lang="zh-CN" altLang="en-US" sz="2000">
                <a:latin typeface="华光魏体_CNKI" panose="02000500000000000000" charset="-122"/>
                <a:ea typeface="华光魏体_CNKI" panose="02000500000000000000" charset="-122"/>
                <a:cs typeface="华光魏体_CNKI" panose="02000500000000000000" charset="-122"/>
                <a:sym typeface="+mn-ea"/>
              </a:rPr>
              <a:t>函数</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或称散列函数</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可将关键字转换为相应记录的地址。</a:t>
            </a:r>
            <a:endParaRPr lang="zh-CN" sz="2000">
              <a:solidFill>
                <a:schemeClr val="tx1"/>
              </a:solidFill>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7.2</a:t>
            </a:r>
            <a:r>
              <a:rPr lang="zh-CN" altLang="en-US" sz="4400">
                <a:latin typeface="华光魏体_CNKI" panose="02000500000000000000" charset="-122"/>
                <a:ea typeface="华光魏体_CNKI" panose="02000500000000000000" charset="-122"/>
              </a:rPr>
              <a:t>文件的逻辑</a:t>
            </a:r>
            <a:r>
              <a:rPr lang="zh-CN" altLang="en-US" sz="4400">
                <a:latin typeface="华光魏体_CNKI" panose="02000500000000000000" charset="-122"/>
                <a:ea typeface="华光魏体_CNKI" panose="02000500000000000000" charset="-122"/>
              </a:rPr>
              <a:t>结构</a:t>
            </a:r>
            <a:endParaRPr lang="zh-CN" altLang="en-US" sz="4400">
              <a:latin typeface="华光魏体_CNKI" panose="02000500000000000000" charset="-122"/>
              <a:ea typeface="华光魏体_CNKI" panose="02000500000000000000" charset="-122"/>
            </a:endParaRPr>
          </a:p>
        </p:txBody>
      </p:sp>
      <p:pic>
        <p:nvPicPr>
          <p:cNvPr id="748548" name="Picture 4" descr="7-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0870" y="2742565"/>
            <a:ext cx="4993005" cy="2962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3415030"/>
          </a:xfrm>
          <a:prstGeom prst="rect">
            <a:avLst/>
          </a:prstGeom>
          <a:noFill/>
        </p:spPr>
        <p:txBody>
          <a:bodyPr wrap="square" rtlCol="0">
            <a:spAutoFit/>
          </a:bodyPr>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7.1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文件和文件系统</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7.2 </a:t>
            </a:r>
            <a:r>
              <a:rPr lang="zh-CN" altLang="en-US" sz="2400">
                <a:latin typeface="Times New Roman" panose="02020603050405020304" charset="0"/>
                <a:ea typeface="华光魏体_CNKI" panose="02000500000000000000" charset="-122"/>
                <a:cs typeface="Times New Roman" panose="02020603050405020304" charset="0"/>
                <a:sym typeface="+mn-ea"/>
              </a:rPr>
              <a:t>文件的逻辑</a:t>
            </a:r>
            <a:r>
              <a:rPr lang="zh-CN" altLang="en-US" sz="2400">
                <a:latin typeface="Times New Roman" panose="02020603050405020304" charset="0"/>
                <a:ea typeface="华光魏体_CNKI" panose="02000500000000000000" charset="-122"/>
                <a:cs typeface="Times New Roman" panose="02020603050405020304" charset="0"/>
                <a:sym typeface="+mn-ea"/>
              </a:rPr>
              <a:t>结构</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7.3 </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rPr>
              <a:t>文件目录</a:t>
            </a: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 </a:t>
            </a:r>
            <a:endParaRPr lang="en-US" altLang="zh-CN" sz="2400">
              <a:solidFill>
                <a:srgbClr val="FF0000"/>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7.4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文件共享</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7.5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文件保护</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3876675"/>
          </a:xfrm>
          <a:prstGeom prst="rect">
            <a:avLst/>
          </a:prstGeom>
          <a:noFill/>
        </p:spPr>
        <p:txBody>
          <a:bodyPr wrap="square" rtlCol="0">
            <a:spAutoFit/>
          </a:bodyPr>
          <a:p>
            <a:pPr marL="342900" indent="-342900">
              <a:lnSpc>
                <a:spcPct val="150000"/>
              </a:lnSpc>
              <a:buFont typeface="Wingdings" panose="05000000000000000000" charset="0"/>
              <a:buChar char="p"/>
            </a:pPr>
            <a:r>
              <a:rPr lang="zh-CN" sz="2400">
                <a:solidFill>
                  <a:schemeClr val="tx1"/>
                </a:solidFill>
                <a:latin typeface="华光魏体_CNKI" panose="02000500000000000000" charset="-122"/>
                <a:ea typeface="华光魏体_CNKI" panose="02000500000000000000" charset="-122"/>
                <a:cs typeface="华光魏体_CNKI" panose="02000500000000000000" charset="-122"/>
              </a:rPr>
              <a:t>文件目录：对文件进行管理的数据结构；</a:t>
            </a:r>
            <a:endParaRPr lang="zh-CN" sz="2400">
              <a:solidFill>
                <a:schemeClr val="tx1"/>
              </a:solidFill>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p"/>
            </a:pPr>
            <a:r>
              <a:rPr lang="zh-CN" sz="2400">
                <a:solidFill>
                  <a:schemeClr val="tx1"/>
                </a:solidFill>
                <a:latin typeface="华光魏体_CNKI" panose="02000500000000000000" charset="-122"/>
                <a:ea typeface="华光魏体_CNKI" panose="02000500000000000000" charset="-122"/>
                <a:cs typeface="华光魏体_CNKI" panose="02000500000000000000" charset="-122"/>
              </a:rPr>
              <a:t>目标：</a:t>
            </a:r>
            <a:endParaRPr lang="zh-CN" sz="2400">
              <a:solidFill>
                <a:schemeClr val="tx1"/>
              </a:solidFill>
              <a:latin typeface="华光魏体_CNKI" panose="02000500000000000000" charset="-122"/>
              <a:ea typeface="华光魏体_CNKI" panose="02000500000000000000" charset="-122"/>
              <a:cs typeface="华光魏体_CNKI" panose="02000500000000000000" charset="-122"/>
            </a:endParaRPr>
          </a:p>
          <a:p>
            <a:pPr marL="800100" lvl="1" indent="-342900">
              <a:lnSpc>
                <a:spcPct val="150000"/>
              </a:lnSpc>
              <a:buFont typeface="Arial" panose="020B0604020202020204" pitchFamily="34" charset="0"/>
              <a:buChar char="•"/>
            </a:pPr>
            <a:r>
              <a:rPr lang="en-US" altLang="zh-CN" sz="2400">
                <a:latin typeface="华光魏体_CNKI" panose="02000500000000000000" charset="-122"/>
                <a:ea typeface="华光魏体_CNKI" panose="02000500000000000000" charset="-122"/>
                <a:cs typeface="华光魏体_CNKI" panose="02000500000000000000" charset="-122"/>
                <a:sym typeface="+mn-ea"/>
              </a:rPr>
              <a:t> </a:t>
            </a:r>
            <a:r>
              <a:rPr lang="zh-CN" altLang="en-US" sz="2400">
                <a:latin typeface="华光魏体_CNKI" panose="02000500000000000000" charset="-122"/>
                <a:ea typeface="华光魏体_CNKI" panose="02000500000000000000" charset="-122"/>
                <a:cs typeface="华光魏体_CNKI" panose="02000500000000000000" charset="-122"/>
                <a:sym typeface="+mn-ea"/>
              </a:rPr>
              <a:t>实现“按名存取”。</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Arial" panose="020B0604020202020204" pitchFamily="34" charset="0"/>
              <a:buChar char="•"/>
            </a:pPr>
            <a:r>
              <a:rPr lang="en-US" altLang="zh-CN" sz="2400">
                <a:latin typeface="华光魏体_CNKI" panose="02000500000000000000" charset="-122"/>
                <a:ea typeface="华光魏体_CNKI" panose="02000500000000000000" charset="-122"/>
                <a:cs typeface="华光魏体_CNKI" panose="02000500000000000000" charset="-122"/>
                <a:sym typeface="+mn-ea"/>
              </a:rPr>
              <a:t> </a:t>
            </a:r>
            <a:r>
              <a:rPr lang="zh-CN" altLang="en-US" sz="2400">
                <a:latin typeface="华光魏体_CNKI" panose="02000500000000000000" charset="-122"/>
                <a:ea typeface="华光魏体_CNKI" panose="02000500000000000000" charset="-122"/>
                <a:cs typeface="华光魏体_CNKI" panose="02000500000000000000" charset="-122"/>
                <a:sym typeface="+mn-ea"/>
              </a:rPr>
              <a:t>提高对目录的检索速度。</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Arial" panose="020B0604020202020204" pitchFamily="34" charset="0"/>
              <a:buChar char="•"/>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文件共享。</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Arial" panose="020B0604020202020204" pitchFamily="34" charset="0"/>
              <a:buChar char="•"/>
            </a:pPr>
            <a:r>
              <a:rPr lang="zh-CN" altLang="en-US" sz="2400">
                <a:latin typeface="华光魏体_CNKI" panose="02000500000000000000" charset="-122"/>
                <a:ea typeface="华光魏体_CNKI" panose="02000500000000000000" charset="-122"/>
                <a:cs typeface="华光魏体_CNKI" panose="02000500000000000000" charset="-122"/>
                <a:sym typeface="+mn-ea"/>
              </a:rPr>
              <a:t>允许文件重名。</a:t>
            </a:r>
            <a:endParaRPr lang="zh-CN" altLang="en-US" sz="2000" dirty="0">
              <a:latin typeface="华光魏体_CNKI" panose="02000500000000000000" charset="-122"/>
              <a:ea typeface="华光魏体_CNKI" panose="02000500000000000000" charset="-122"/>
              <a:cs typeface="华光魏体_CNKI" panose="02000500000000000000" charset="-122"/>
            </a:endParaRPr>
          </a:p>
          <a:p>
            <a:pPr marL="342900" indent="-342900">
              <a:lnSpc>
                <a:spcPct val="150000"/>
              </a:lnSpc>
              <a:buFont typeface="Wingdings" panose="05000000000000000000" charset="0"/>
              <a:buChar char="Ø"/>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396938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文件控制块（</a:t>
            </a:r>
            <a:r>
              <a:rPr lang="en-US" altLang="zh-CN" sz="2400">
                <a:solidFill>
                  <a:srgbClr val="FF0000"/>
                </a:solidFill>
                <a:latin typeface="华光魏体_CNKI" panose="02000500000000000000" charset="-122"/>
                <a:ea typeface="华光魏体_CNKI" panose="02000500000000000000" charset="-122"/>
                <a:sym typeface="+mn-ea"/>
              </a:rPr>
              <a:t>File Control Block</a:t>
            </a:r>
            <a:r>
              <a:rPr lang="zh-CN" altLang="en-US" sz="2400">
                <a:solidFill>
                  <a:srgbClr val="FF0000"/>
                </a:solidFill>
                <a:latin typeface="华光魏体_CNKI" panose="02000500000000000000" charset="-122"/>
                <a:ea typeface="华光魏体_CNKI" panose="02000500000000000000" charset="-122"/>
                <a:sym typeface="+mn-ea"/>
              </a:rPr>
              <a:t>，</a:t>
            </a:r>
            <a:r>
              <a:rPr lang="en-US" altLang="zh-CN" sz="2400">
                <a:solidFill>
                  <a:srgbClr val="FF0000"/>
                </a:solidFill>
                <a:latin typeface="华光魏体_CNKI" panose="02000500000000000000" charset="-122"/>
                <a:ea typeface="华光魏体_CNKI" panose="02000500000000000000" charset="-122"/>
                <a:sym typeface="+mn-ea"/>
              </a:rPr>
              <a:t>FCB</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组成的。</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继进程控制块（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PCB</a:t>
            </a:r>
            <a:r>
              <a:rPr lang="zh-CN" altLang="en-US" sz="2400">
                <a:latin typeface="华光魏体_CNKI" panose="02000500000000000000" charset="-122"/>
                <a:ea typeface="华光魏体_CNKI" panose="02000500000000000000" charset="-122"/>
                <a:cs typeface="华光魏体_CNKI" panose="02000500000000000000" charset="-122"/>
                <a:sym typeface="+mn-ea"/>
              </a:rPr>
              <a:t>），线程控制块（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TCB</a:t>
            </a:r>
            <a:r>
              <a:rPr lang="zh-CN" altLang="en-US" sz="2400">
                <a:latin typeface="华光魏体_CNKI" panose="02000500000000000000" charset="-122"/>
                <a:ea typeface="华光魏体_CNKI" panose="02000500000000000000" charset="-122"/>
                <a:cs typeface="华光魏体_CNKI" panose="02000500000000000000" charset="-122"/>
                <a:sym typeface="+mn-ea"/>
              </a:rPr>
              <a:t>），作业控制块（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JCB</a:t>
            </a:r>
            <a:r>
              <a:rPr lang="zh-CN" altLang="en-US" sz="2400">
                <a:latin typeface="华光魏体_CNKI" panose="02000500000000000000" charset="-122"/>
                <a:ea typeface="华光魏体_CNKI" panose="02000500000000000000" charset="-122"/>
                <a:cs typeface="华光魏体_CNKI" panose="02000500000000000000" charset="-122"/>
                <a:sym typeface="+mn-ea"/>
              </a:rPr>
              <a:t>）后的</a:t>
            </a:r>
            <a:r>
              <a:rPr lang="zh-CN" altLang="en-US" sz="2400">
                <a:latin typeface="华光魏体_CNKI" panose="02000500000000000000" charset="-122"/>
                <a:ea typeface="华光魏体_CNKI" panose="02000500000000000000" charset="-122"/>
                <a:cs typeface="华光魏体_CNKI" panose="02000500000000000000" charset="-122"/>
                <a:sym typeface="+mn-ea"/>
              </a:rPr>
              <a:t>又一个控制</a:t>
            </a:r>
            <a:r>
              <a:rPr lang="zh-CN" altLang="en-US" sz="2400">
                <a:latin typeface="华光魏体_CNKI" panose="02000500000000000000" charset="-122"/>
                <a:ea typeface="华光魏体_CNKI" panose="02000500000000000000" charset="-122"/>
                <a:cs typeface="华光魏体_CNKI" panose="02000500000000000000" charset="-122"/>
                <a:sym typeface="+mn-ea"/>
              </a:rPr>
              <a:t>块；</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en-US" altLang="zh-CN" sz="2400">
                <a:latin typeface="华光魏体_CNKI" panose="02000500000000000000" charset="-122"/>
                <a:ea typeface="华光魏体_CNKI" panose="02000500000000000000" charset="-122"/>
                <a:cs typeface="华光魏体_CNKI" panose="02000500000000000000" charset="-122"/>
                <a:sym typeface="+mn-ea"/>
              </a:rPr>
              <a:t>FCB</a:t>
            </a:r>
            <a:r>
              <a:rPr lang="zh-CN" altLang="en-US" sz="2400">
                <a:latin typeface="华光魏体_CNKI" panose="02000500000000000000" charset="-122"/>
                <a:ea typeface="华光魏体_CNKI" panose="02000500000000000000" charset="-122"/>
                <a:cs typeface="华光魏体_CNKI" panose="02000500000000000000" charset="-122"/>
                <a:sym typeface="+mn-ea"/>
              </a:rPr>
              <a:t>中主要包括：</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400">
                <a:latin typeface="华光魏体_CNKI" panose="02000500000000000000" charset="-122"/>
                <a:ea typeface="华光魏体_CNKI" panose="02000500000000000000" charset="-122"/>
                <a:cs typeface="华光魏体_CNKI" panose="02000500000000000000" charset="-122"/>
                <a:sym typeface="+mn-ea"/>
              </a:rPr>
              <a:t>基本</a:t>
            </a:r>
            <a:r>
              <a:rPr lang="zh-CN" altLang="en-US" sz="2400">
                <a:latin typeface="华光魏体_CNKI" panose="02000500000000000000" charset="-122"/>
                <a:ea typeface="华光魏体_CNKI" panose="02000500000000000000" charset="-122"/>
                <a:cs typeface="华光魏体_CNKI" panose="02000500000000000000" charset="-122"/>
                <a:sym typeface="+mn-ea"/>
              </a:rPr>
              <a:t>信息</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400">
                <a:latin typeface="华光魏体_CNKI" panose="02000500000000000000" charset="-122"/>
                <a:ea typeface="华光魏体_CNKI" panose="02000500000000000000" charset="-122"/>
                <a:cs typeface="华光魏体_CNKI" panose="02000500000000000000" charset="-122"/>
                <a:sym typeface="+mn-ea"/>
              </a:rPr>
              <a:t>存取控制</a:t>
            </a:r>
            <a:r>
              <a:rPr lang="zh-CN" altLang="en-US" sz="2400">
                <a:latin typeface="华光魏体_CNKI" panose="02000500000000000000" charset="-122"/>
                <a:ea typeface="华光魏体_CNKI" panose="02000500000000000000" charset="-122"/>
                <a:cs typeface="华光魏体_CNKI" panose="02000500000000000000" charset="-122"/>
                <a:sym typeface="+mn-ea"/>
              </a:rPr>
              <a:t>信息</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400">
                <a:latin typeface="华光魏体_CNKI" panose="02000500000000000000" charset="-122"/>
                <a:ea typeface="华光魏体_CNKI" panose="02000500000000000000" charset="-122"/>
                <a:cs typeface="华光魏体_CNKI" panose="02000500000000000000" charset="-122"/>
                <a:sym typeface="+mn-ea"/>
              </a:rPr>
              <a:t>使用</a:t>
            </a:r>
            <a:r>
              <a:rPr lang="zh-CN" altLang="en-US" sz="2400">
                <a:latin typeface="华光魏体_CNKI" panose="02000500000000000000" charset="-122"/>
                <a:ea typeface="华光魏体_CNKI" panose="02000500000000000000" charset="-122"/>
                <a:cs typeface="华光魏体_CNKI" panose="02000500000000000000" charset="-122"/>
                <a:sym typeface="+mn-ea"/>
              </a:rPr>
              <a:t>信息</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378460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文件控制块（</a:t>
            </a:r>
            <a:r>
              <a:rPr lang="en-US" altLang="zh-CN" sz="2400">
                <a:solidFill>
                  <a:srgbClr val="FF0000"/>
                </a:solidFill>
                <a:latin typeface="华光魏体_CNKI" panose="02000500000000000000" charset="-122"/>
                <a:ea typeface="华光魏体_CNKI" panose="02000500000000000000" charset="-122"/>
                <a:sym typeface="+mn-ea"/>
              </a:rPr>
              <a:t>File Control Block</a:t>
            </a:r>
            <a:r>
              <a:rPr lang="zh-CN" altLang="en-US" sz="2400">
                <a:solidFill>
                  <a:srgbClr val="FF0000"/>
                </a:solidFill>
                <a:latin typeface="华光魏体_CNKI" panose="02000500000000000000" charset="-122"/>
                <a:ea typeface="华光魏体_CNKI" panose="02000500000000000000" charset="-122"/>
                <a:sym typeface="+mn-ea"/>
              </a:rPr>
              <a:t>，</a:t>
            </a:r>
            <a:r>
              <a:rPr lang="en-US" altLang="zh-CN" sz="2400">
                <a:solidFill>
                  <a:srgbClr val="FF0000"/>
                </a:solidFill>
                <a:latin typeface="华光魏体_CNKI" panose="02000500000000000000" charset="-122"/>
                <a:ea typeface="华光魏体_CNKI" panose="02000500000000000000" charset="-122"/>
                <a:sym typeface="+mn-ea"/>
              </a:rPr>
              <a:t>FCB</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组成的。</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继进程控制块（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PCB</a:t>
            </a:r>
            <a:r>
              <a:rPr lang="zh-CN" altLang="en-US" sz="2400">
                <a:latin typeface="华光魏体_CNKI" panose="02000500000000000000" charset="-122"/>
                <a:ea typeface="华光魏体_CNKI" panose="02000500000000000000" charset="-122"/>
                <a:cs typeface="华光魏体_CNKI" panose="02000500000000000000" charset="-122"/>
                <a:sym typeface="+mn-ea"/>
              </a:rPr>
              <a:t>），线程控制块（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TCB</a:t>
            </a:r>
            <a:r>
              <a:rPr lang="zh-CN" altLang="en-US" sz="2400">
                <a:latin typeface="华光魏体_CNKI" panose="02000500000000000000" charset="-122"/>
                <a:ea typeface="华光魏体_CNKI" panose="02000500000000000000" charset="-122"/>
                <a:cs typeface="华光魏体_CNKI" panose="02000500000000000000" charset="-122"/>
                <a:sym typeface="+mn-ea"/>
              </a:rPr>
              <a:t>），作业控制块（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JCB</a:t>
            </a:r>
            <a:r>
              <a:rPr lang="zh-CN" altLang="en-US" sz="2400">
                <a:latin typeface="华光魏体_CNKI" panose="02000500000000000000" charset="-122"/>
                <a:ea typeface="华光魏体_CNKI" panose="02000500000000000000" charset="-122"/>
                <a:cs typeface="华光魏体_CNKI" panose="02000500000000000000" charset="-122"/>
                <a:sym typeface="+mn-ea"/>
              </a:rPr>
              <a:t>）后的</a:t>
            </a:r>
            <a:r>
              <a:rPr lang="zh-CN" altLang="en-US" sz="2400">
                <a:latin typeface="华光魏体_CNKI" panose="02000500000000000000" charset="-122"/>
                <a:ea typeface="华光魏体_CNKI" panose="02000500000000000000" charset="-122"/>
                <a:cs typeface="华光魏体_CNKI" panose="02000500000000000000" charset="-122"/>
                <a:sym typeface="+mn-ea"/>
              </a:rPr>
              <a:t>又一个控制</a:t>
            </a:r>
            <a:r>
              <a:rPr lang="zh-CN" altLang="en-US" sz="2400">
                <a:latin typeface="华光魏体_CNKI" panose="02000500000000000000" charset="-122"/>
                <a:ea typeface="华光魏体_CNKI" panose="02000500000000000000" charset="-122"/>
                <a:cs typeface="华光魏体_CNKI" panose="02000500000000000000" charset="-122"/>
                <a:sym typeface="+mn-ea"/>
              </a:rPr>
              <a:t>块；</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en-US" altLang="zh-CN" sz="2400">
                <a:latin typeface="华光魏体_CNKI" panose="02000500000000000000" charset="-122"/>
                <a:ea typeface="华光魏体_CNKI" panose="02000500000000000000" charset="-122"/>
                <a:cs typeface="华光魏体_CNKI" panose="02000500000000000000" charset="-122"/>
                <a:sym typeface="+mn-ea"/>
              </a:rPr>
              <a:t>FCB</a:t>
            </a:r>
            <a:r>
              <a:rPr lang="zh-CN" altLang="en-US" sz="2400">
                <a:latin typeface="华光魏体_CNKI" panose="02000500000000000000" charset="-122"/>
                <a:ea typeface="华光魏体_CNKI" panose="02000500000000000000" charset="-122"/>
                <a:cs typeface="华光魏体_CNKI" panose="02000500000000000000" charset="-122"/>
                <a:sym typeface="+mn-ea"/>
              </a:rPr>
              <a:t>中主要包括：</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基本信息</a:t>
            </a:r>
            <a:endPar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None/>
            </a:pPr>
            <a:r>
              <a:rPr lang="en-US" altLang="zh-CN" sz="2000">
                <a:latin typeface="华光魏体_CNKI" panose="02000500000000000000" charset="-122"/>
                <a:ea typeface="华光魏体_CNKI" panose="02000500000000000000" charset="-122"/>
                <a:cs typeface="华光魏体_CNKI" panose="02000500000000000000" charset="-122"/>
                <a:sym typeface="+mn-ea"/>
              </a:rPr>
              <a:t>(1) </a:t>
            </a:r>
            <a:r>
              <a:rPr lang="zh-CN" altLang="en-US" sz="2000">
                <a:latin typeface="华光魏体_CNKI" panose="02000500000000000000" charset="-122"/>
                <a:ea typeface="华光魏体_CNKI" panose="02000500000000000000" charset="-122"/>
                <a:cs typeface="华光魏体_CNKI" panose="02000500000000000000" charset="-122"/>
                <a:sym typeface="+mn-ea"/>
              </a:rPr>
              <a:t>文件名。　　</a:t>
            </a:r>
            <a:r>
              <a:rPr lang="en-US" altLang="zh-CN" sz="2000">
                <a:latin typeface="华光魏体_CNKI" panose="02000500000000000000" charset="-122"/>
                <a:ea typeface="华光魏体_CNKI" panose="02000500000000000000" charset="-122"/>
                <a:cs typeface="华光魏体_CNKI" panose="02000500000000000000" charset="-122"/>
                <a:sym typeface="+mn-ea"/>
              </a:rPr>
              <a:t>(2) </a:t>
            </a:r>
            <a:r>
              <a:rPr lang="zh-CN" altLang="en-US" sz="2000">
                <a:latin typeface="华光魏体_CNKI" panose="02000500000000000000" charset="-122"/>
                <a:ea typeface="华光魏体_CNKI" panose="02000500000000000000" charset="-122"/>
                <a:cs typeface="华光魏体_CNKI" panose="02000500000000000000" charset="-122"/>
                <a:sym typeface="+mn-ea"/>
              </a:rPr>
              <a:t>文件物理位置。　　　</a:t>
            </a:r>
            <a:r>
              <a:rPr lang="en-US" altLang="zh-CN" sz="2000">
                <a:latin typeface="华光魏体_CNKI" panose="02000500000000000000" charset="-122"/>
                <a:ea typeface="华光魏体_CNKI" panose="02000500000000000000" charset="-122"/>
                <a:cs typeface="华光魏体_CNKI" panose="02000500000000000000" charset="-122"/>
                <a:sym typeface="+mn-ea"/>
              </a:rPr>
              <a:t>(3) </a:t>
            </a:r>
            <a:r>
              <a:rPr lang="zh-CN" altLang="en-US" sz="2000">
                <a:latin typeface="华光魏体_CNKI" panose="02000500000000000000" charset="-122"/>
                <a:ea typeface="华光魏体_CNKI" panose="02000500000000000000" charset="-122"/>
                <a:cs typeface="华光魏体_CNKI" panose="02000500000000000000" charset="-122"/>
                <a:sym typeface="+mn-ea"/>
              </a:rPr>
              <a:t>文件逻辑结构。　　</a:t>
            </a:r>
            <a:r>
              <a:rPr lang="en-US" altLang="zh-CN" sz="2000">
                <a:latin typeface="华光魏体_CNKI" panose="02000500000000000000" charset="-122"/>
                <a:ea typeface="华光魏体_CNKI" panose="02000500000000000000" charset="-122"/>
                <a:cs typeface="华光魏体_CNKI" panose="02000500000000000000" charset="-122"/>
                <a:sym typeface="+mn-ea"/>
              </a:rPr>
              <a:t>(4) </a:t>
            </a:r>
            <a:r>
              <a:rPr lang="zh-CN" altLang="en-US" sz="2000">
                <a:latin typeface="华光魏体_CNKI" panose="02000500000000000000" charset="-122"/>
                <a:ea typeface="华光魏体_CNKI" panose="02000500000000000000" charset="-122"/>
                <a:cs typeface="华光魏体_CNKI" panose="02000500000000000000" charset="-122"/>
                <a:sym typeface="+mn-ea"/>
              </a:rPr>
              <a:t>文件的物理结构。</a:t>
            </a:r>
            <a:endParaRPr lang="zh-CN" altLang="en-US" sz="2000">
              <a:latin typeface="华光魏体_CNKI" panose="02000500000000000000" charset="-122"/>
              <a:ea typeface="华光魏体_CNKI" panose="02000500000000000000" charset="-122"/>
              <a:cs typeface="华光魏体_CNKI" panose="02000500000000000000" charset="-122"/>
            </a:endParaRPr>
          </a:p>
          <a:p>
            <a:pPr lvl="1" indent="0">
              <a:lnSpc>
                <a:spcPct val="150000"/>
              </a:lnSpc>
              <a:buFont typeface="Wingdings" panose="05000000000000000000" charset="0"/>
              <a:buNone/>
            </a:pP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332295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文件控制块（</a:t>
            </a:r>
            <a:r>
              <a:rPr lang="en-US" altLang="zh-CN" sz="2400">
                <a:solidFill>
                  <a:srgbClr val="FF0000"/>
                </a:solidFill>
                <a:latin typeface="华光魏体_CNKI" panose="02000500000000000000" charset="-122"/>
                <a:ea typeface="华光魏体_CNKI" panose="02000500000000000000" charset="-122"/>
                <a:sym typeface="+mn-ea"/>
              </a:rPr>
              <a:t>File Control Block</a:t>
            </a:r>
            <a:r>
              <a:rPr lang="zh-CN" altLang="en-US" sz="2400">
                <a:solidFill>
                  <a:srgbClr val="FF0000"/>
                </a:solidFill>
                <a:latin typeface="华光魏体_CNKI" panose="02000500000000000000" charset="-122"/>
                <a:ea typeface="华光魏体_CNKI" panose="02000500000000000000" charset="-122"/>
                <a:sym typeface="+mn-ea"/>
              </a:rPr>
              <a:t>，</a:t>
            </a:r>
            <a:r>
              <a:rPr lang="en-US" altLang="zh-CN" sz="2400">
                <a:solidFill>
                  <a:srgbClr val="FF0000"/>
                </a:solidFill>
                <a:latin typeface="华光魏体_CNKI" panose="02000500000000000000" charset="-122"/>
                <a:ea typeface="华光魏体_CNKI" panose="02000500000000000000" charset="-122"/>
                <a:sym typeface="+mn-ea"/>
              </a:rPr>
              <a:t>FCB</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组成的。</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继进程控制块（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PCB</a:t>
            </a:r>
            <a:r>
              <a:rPr lang="zh-CN" altLang="en-US" sz="2400">
                <a:latin typeface="华光魏体_CNKI" panose="02000500000000000000" charset="-122"/>
                <a:ea typeface="华光魏体_CNKI" panose="02000500000000000000" charset="-122"/>
                <a:cs typeface="华光魏体_CNKI" panose="02000500000000000000" charset="-122"/>
                <a:sym typeface="+mn-ea"/>
              </a:rPr>
              <a:t>），线程控制块（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TCB</a:t>
            </a:r>
            <a:r>
              <a:rPr lang="zh-CN" altLang="en-US" sz="2400">
                <a:latin typeface="华光魏体_CNKI" panose="02000500000000000000" charset="-122"/>
                <a:ea typeface="华光魏体_CNKI" panose="02000500000000000000" charset="-122"/>
                <a:cs typeface="华光魏体_CNKI" panose="02000500000000000000" charset="-122"/>
                <a:sym typeface="+mn-ea"/>
              </a:rPr>
              <a:t>），作业控制块（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JCB</a:t>
            </a:r>
            <a:r>
              <a:rPr lang="zh-CN" altLang="en-US" sz="2400">
                <a:latin typeface="华光魏体_CNKI" panose="02000500000000000000" charset="-122"/>
                <a:ea typeface="华光魏体_CNKI" panose="02000500000000000000" charset="-122"/>
                <a:cs typeface="华光魏体_CNKI" panose="02000500000000000000" charset="-122"/>
                <a:sym typeface="+mn-ea"/>
              </a:rPr>
              <a:t>）后的</a:t>
            </a:r>
            <a:r>
              <a:rPr lang="zh-CN" altLang="en-US" sz="2400">
                <a:latin typeface="华光魏体_CNKI" panose="02000500000000000000" charset="-122"/>
                <a:ea typeface="华光魏体_CNKI" panose="02000500000000000000" charset="-122"/>
                <a:cs typeface="华光魏体_CNKI" panose="02000500000000000000" charset="-122"/>
                <a:sym typeface="+mn-ea"/>
              </a:rPr>
              <a:t>又一个控制</a:t>
            </a:r>
            <a:r>
              <a:rPr lang="zh-CN" altLang="en-US" sz="2400">
                <a:latin typeface="华光魏体_CNKI" panose="02000500000000000000" charset="-122"/>
                <a:ea typeface="华光魏体_CNKI" panose="02000500000000000000" charset="-122"/>
                <a:cs typeface="华光魏体_CNKI" panose="02000500000000000000" charset="-122"/>
                <a:sym typeface="+mn-ea"/>
              </a:rPr>
              <a:t>块；</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en-US" altLang="zh-CN" sz="2400">
                <a:latin typeface="华光魏体_CNKI" panose="02000500000000000000" charset="-122"/>
                <a:ea typeface="华光魏体_CNKI" panose="02000500000000000000" charset="-122"/>
                <a:cs typeface="华光魏体_CNKI" panose="02000500000000000000" charset="-122"/>
                <a:sym typeface="+mn-ea"/>
              </a:rPr>
              <a:t>FCB</a:t>
            </a:r>
            <a:r>
              <a:rPr lang="zh-CN" altLang="en-US" sz="2400">
                <a:latin typeface="华光魏体_CNKI" panose="02000500000000000000" charset="-122"/>
                <a:ea typeface="华光魏体_CNKI" panose="02000500000000000000" charset="-122"/>
                <a:cs typeface="华光魏体_CNKI" panose="02000500000000000000" charset="-122"/>
                <a:sym typeface="+mn-ea"/>
              </a:rPr>
              <a:t>中主要包括：</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存取</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控制信息</a:t>
            </a:r>
            <a:endPar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sym typeface="+mn-ea"/>
              </a:rPr>
              <a:t>包括文件主的存取权限、核准用户的存取权限以及一般用户的存取权限</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470789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文件控制块（</a:t>
            </a:r>
            <a:r>
              <a:rPr lang="en-US" altLang="zh-CN" sz="2400">
                <a:solidFill>
                  <a:srgbClr val="FF0000"/>
                </a:solidFill>
                <a:latin typeface="华光魏体_CNKI" panose="02000500000000000000" charset="-122"/>
                <a:ea typeface="华光魏体_CNKI" panose="02000500000000000000" charset="-122"/>
                <a:sym typeface="+mn-ea"/>
              </a:rPr>
              <a:t>File Control Block</a:t>
            </a:r>
            <a:r>
              <a:rPr lang="zh-CN" altLang="en-US" sz="2400">
                <a:solidFill>
                  <a:srgbClr val="FF0000"/>
                </a:solidFill>
                <a:latin typeface="华光魏体_CNKI" panose="02000500000000000000" charset="-122"/>
                <a:ea typeface="华光魏体_CNKI" panose="02000500000000000000" charset="-122"/>
                <a:sym typeface="+mn-ea"/>
              </a:rPr>
              <a:t>，</a:t>
            </a:r>
            <a:r>
              <a:rPr lang="en-US" altLang="zh-CN" sz="2400">
                <a:solidFill>
                  <a:srgbClr val="FF0000"/>
                </a:solidFill>
                <a:latin typeface="华光魏体_CNKI" panose="02000500000000000000" charset="-122"/>
                <a:ea typeface="华光魏体_CNKI" panose="02000500000000000000" charset="-122"/>
                <a:sym typeface="+mn-ea"/>
              </a:rPr>
              <a:t>FCB</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组成的。</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继进程控制块（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PCB</a:t>
            </a:r>
            <a:r>
              <a:rPr lang="zh-CN" altLang="en-US" sz="2400">
                <a:latin typeface="华光魏体_CNKI" panose="02000500000000000000" charset="-122"/>
                <a:ea typeface="华光魏体_CNKI" panose="02000500000000000000" charset="-122"/>
                <a:cs typeface="华光魏体_CNKI" panose="02000500000000000000" charset="-122"/>
                <a:sym typeface="+mn-ea"/>
              </a:rPr>
              <a:t>），线程控制块（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TCB</a:t>
            </a:r>
            <a:r>
              <a:rPr lang="zh-CN" altLang="en-US" sz="2400">
                <a:latin typeface="华光魏体_CNKI" panose="02000500000000000000" charset="-122"/>
                <a:ea typeface="华光魏体_CNKI" panose="02000500000000000000" charset="-122"/>
                <a:cs typeface="华光魏体_CNKI" panose="02000500000000000000" charset="-122"/>
                <a:sym typeface="+mn-ea"/>
              </a:rPr>
              <a:t>），作业控制块（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JCB</a:t>
            </a:r>
            <a:r>
              <a:rPr lang="zh-CN" altLang="en-US" sz="2400">
                <a:latin typeface="华光魏体_CNKI" panose="02000500000000000000" charset="-122"/>
                <a:ea typeface="华光魏体_CNKI" panose="02000500000000000000" charset="-122"/>
                <a:cs typeface="华光魏体_CNKI" panose="02000500000000000000" charset="-122"/>
                <a:sym typeface="+mn-ea"/>
              </a:rPr>
              <a:t>）后的</a:t>
            </a:r>
            <a:r>
              <a:rPr lang="zh-CN" altLang="en-US" sz="2400">
                <a:latin typeface="华光魏体_CNKI" panose="02000500000000000000" charset="-122"/>
                <a:ea typeface="华光魏体_CNKI" panose="02000500000000000000" charset="-122"/>
                <a:cs typeface="华光魏体_CNKI" panose="02000500000000000000" charset="-122"/>
                <a:sym typeface="+mn-ea"/>
              </a:rPr>
              <a:t>又一个控制</a:t>
            </a:r>
            <a:r>
              <a:rPr lang="zh-CN" altLang="en-US" sz="2400">
                <a:latin typeface="华光魏体_CNKI" panose="02000500000000000000" charset="-122"/>
                <a:ea typeface="华光魏体_CNKI" panose="02000500000000000000" charset="-122"/>
                <a:cs typeface="华光魏体_CNKI" panose="02000500000000000000" charset="-122"/>
                <a:sym typeface="+mn-ea"/>
              </a:rPr>
              <a:t>块；</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en-US" altLang="zh-CN" sz="2400">
                <a:latin typeface="华光魏体_CNKI" panose="02000500000000000000" charset="-122"/>
                <a:ea typeface="华光魏体_CNKI" panose="02000500000000000000" charset="-122"/>
                <a:cs typeface="华光魏体_CNKI" panose="02000500000000000000" charset="-122"/>
                <a:sym typeface="+mn-ea"/>
              </a:rPr>
              <a:t>FCB</a:t>
            </a:r>
            <a:r>
              <a:rPr lang="zh-CN" altLang="en-US" sz="2400">
                <a:latin typeface="华光魏体_CNKI" panose="02000500000000000000" charset="-122"/>
                <a:ea typeface="华光魏体_CNKI" panose="02000500000000000000" charset="-122"/>
                <a:cs typeface="华光魏体_CNKI" panose="02000500000000000000" charset="-122"/>
                <a:sym typeface="+mn-ea"/>
              </a:rPr>
              <a:t>中主要包括：</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使用信息</a:t>
            </a:r>
            <a:endPar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sym typeface="+mn-ea"/>
              </a:rPr>
              <a:t>使用信息类包括文件的建立日期和时间、文件上一次修改的日期和时间，以及当前使用信息。这些信息包括当前已打开该文件的进程数，是否被其它进程锁住，文件在内存中是否已被修改但尚未拷贝到盘上等。</a:t>
            </a:r>
            <a:endParaRPr lang="zh-CN" altLang="en-US" sz="2000">
              <a:latin typeface="华光魏体_CNKI" panose="02000500000000000000" charset="-122"/>
              <a:ea typeface="华光魏体_CNKI" panose="02000500000000000000" charset="-122"/>
              <a:sym typeface="+mn-ea"/>
            </a:endParaRPr>
          </a:p>
          <a:p>
            <a:pPr lvl="1" indent="0">
              <a:lnSpc>
                <a:spcPct val="150000"/>
              </a:lnSpc>
              <a:buFont typeface="Wingdings" panose="05000000000000000000" charset="0"/>
              <a:buNone/>
            </a:pP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对于不同</a:t>
            </a:r>
            <a:r>
              <a:rPr lang="en-US" altLang="zh-CN"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OS</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的文件系统，由于功能不同，其包含的信息也不同。</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119888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操作系统管理硬件和</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rPr>
              <a:t>软件</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资源；</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大量的程序和数据如何管理？</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332295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文件控制块（</a:t>
            </a:r>
            <a:r>
              <a:rPr lang="en-US" altLang="zh-CN" sz="2400">
                <a:solidFill>
                  <a:srgbClr val="FF0000"/>
                </a:solidFill>
                <a:latin typeface="华光魏体_CNKI" panose="02000500000000000000" charset="-122"/>
                <a:ea typeface="华光魏体_CNKI" panose="02000500000000000000" charset="-122"/>
                <a:sym typeface="+mn-ea"/>
              </a:rPr>
              <a:t>File Control Block</a:t>
            </a:r>
            <a:r>
              <a:rPr lang="zh-CN" altLang="en-US" sz="2400">
                <a:solidFill>
                  <a:srgbClr val="FF0000"/>
                </a:solidFill>
                <a:latin typeface="华光魏体_CNKI" panose="02000500000000000000" charset="-122"/>
                <a:ea typeface="华光魏体_CNKI" panose="02000500000000000000" charset="-122"/>
                <a:sym typeface="+mn-ea"/>
              </a:rPr>
              <a:t>，</a:t>
            </a:r>
            <a:r>
              <a:rPr lang="en-US" altLang="zh-CN" sz="2400">
                <a:solidFill>
                  <a:srgbClr val="FF0000"/>
                </a:solidFill>
                <a:latin typeface="华光魏体_CNKI" panose="02000500000000000000" charset="-122"/>
                <a:ea typeface="华光魏体_CNKI" panose="02000500000000000000" charset="-122"/>
                <a:sym typeface="+mn-ea"/>
              </a:rPr>
              <a:t>FCB</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组成的。</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继进程控制块（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PCB</a:t>
            </a:r>
            <a:r>
              <a:rPr lang="zh-CN" altLang="en-US" sz="2400">
                <a:latin typeface="华光魏体_CNKI" panose="02000500000000000000" charset="-122"/>
                <a:ea typeface="华光魏体_CNKI" panose="02000500000000000000" charset="-122"/>
                <a:cs typeface="华光魏体_CNKI" panose="02000500000000000000" charset="-122"/>
                <a:sym typeface="+mn-ea"/>
              </a:rPr>
              <a:t>），线程控制块（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TCB</a:t>
            </a:r>
            <a:r>
              <a:rPr lang="zh-CN" altLang="en-US" sz="2400">
                <a:latin typeface="华光魏体_CNKI" panose="02000500000000000000" charset="-122"/>
                <a:ea typeface="华光魏体_CNKI" panose="02000500000000000000" charset="-122"/>
                <a:cs typeface="华光魏体_CNKI" panose="02000500000000000000" charset="-122"/>
                <a:sym typeface="+mn-ea"/>
              </a:rPr>
              <a:t>），作业控制块（</a:t>
            </a:r>
            <a:r>
              <a:rPr lang="en-US" altLang="zh-CN" sz="2400">
                <a:latin typeface="华光魏体_CNKI" panose="02000500000000000000" charset="-122"/>
                <a:ea typeface="华光魏体_CNKI" panose="02000500000000000000" charset="-122"/>
                <a:cs typeface="华光魏体_CNKI" panose="02000500000000000000" charset="-122"/>
                <a:sym typeface="+mn-ea"/>
              </a:rPr>
              <a:t>JCB</a:t>
            </a:r>
            <a:r>
              <a:rPr lang="zh-CN" altLang="en-US" sz="2400">
                <a:latin typeface="华光魏体_CNKI" panose="02000500000000000000" charset="-122"/>
                <a:ea typeface="华光魏体_CNKI" panose="02000500000000000000" charset="-122"/>
                <a:cs typeface="华光魏体_CNKI" panose="02000500000000000000" charset="-122"/>
                <a:sym typeface="+mn-ea"/>
              </a:rPr>
              <a:t>）后的</a:t>
            </a:r>
            <a:r>
              <a:rPr lang="zh-CN" altLang="en-US" sz="2400">
                <a:latin typeface="华光魏体_CNKI" panose="02000500000000000000" charset="-122"/>
                <a:ea typeface="华光魏体_CNKI" panose="02000500000000000000" charset="-122"/>
                <a:cs typeface="华光魏体_CNKI" panose="02000500000000000000" charset="-122"/>
                <a:sym typeface="+mn-ea"/>
              </a:rPr>
              <a:t>又一个控制</a:t>
            </a:r>
            <a:r>
              <a:rPr lang="zh-CN" altLang="en-US" sz="2400">
                <a:latin typeface="华光魏体_CNKI" panose="02000500000000000000" charset="-122"/>
                <a:ea typeface="华光魏体_CNKI" panose="02000500000000000000" charset="-122"/>
                <a:cs typeface="华光魏体_CNKI" panose="02000500000000000000" charset="-122"/>
                <a:sym typeface="+mn-ea"/>
              </a:rPr>
              <a:t>块；</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en-US" altLang="zh-CN" sz="2400">
                <a:latin typeface="华光魏体_CNKI" panose="02000500000000000000" charset="-122"/>
                <a:ea typeface="华光魏体_CNKI" panose="02000500000000000000" charset="-122"/>
                <a:cs typeface="华光魏体_CNKI" panose="02000500000000000000" charset="-122"/>
                <a:sym typeface="+mn-ea"/>
              </a:rPr>
              <a:t>MS-DOS </a:t>
            </a:r>
            <a:r>
              <a:rPr lang="zh-CN" altLang="en-US" sz="2400">
                <a:latin typeface="华光魏体_CNKI" panose="02000500000000000000" charset="-122"/>
                <a:ea typeface="华光魏体_CNKI" panose="02000500000000000000" charset="-122"/>
                <a:cs typeface="华光魏体_CNKI" panose="02000500000000000000" charset="-122"/>
                <a:sym typeface="+mn-ea"/>
              </a:rPr>
              <a:t>的</a:t>
            </a:r>
            <a:r>
              <a:rPr lang="en-US" altLang="zh-CN" sz="2400">
                <a:latin typeface="华光魏体_CNKI" panose="02000500000000000000" charset="-122"/>
                <a:ea typeface="华光魏体_CNKI" panose="02000500000000000000" charset="-122"/>
                <a:cs typeface="华光魏体_CNKI" panose="02000500000000000000" charset="-122"/>
                <a:sym typeface="+mn-ea"/>
              </a:rPr>
              <a:t>FCB</a:t>
            </a:r>
            <a:r>
              <a:rPr lang="zh-CN" altLang="en-US" sz="2400">
                <a:latin typeface="华光魏体_CNKI" panose="02000500000000000000" charset="-122"/>
                <a:ea typeface="华光魏体_CNKI" panose="02000500000000000000" charset="-122"/>
                <a:cs typeface="华光魏体_CNKI" panose="02000500000000000000" charset="-122"/>
                <a:sym typeface="+mn-ea"/>
              </a:rPr>
              <a:t>：</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54692" name="Picture 4" descr="7-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3985" y="4287838"/>
            <a:ext cx="7272338" cy="19272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4984750"/>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文件控制块（</a:t>
            </a:r>
            <a:r>
              <a:rPr lang="en-US" altLang="zh-CN" sz="2400">
                <a:solidFill>
                  <a:srgbClr val="FF0000"/>
                </a:solidFill>
                <a:latin typeface="华光魏体_CNKI" panose="02000500000000000000" charset="-122"/>
                <a:ea typeface="华光魏体_CNKI" panose="02000500000000000000" charset="-122"/>
                <a:sym typeface="+mn-ea"/>
              </a:rPr>
              <a:t>File Control Block</a:t>
            </a:r>
            <a:r>
              <a:rPr lang="zh-CN" altLang="en-US" sz="2400">
                <a:solidFill>
                  <a:srgbClr val="FF0000"/>
                </a:solidFill>
                <a:latin typeface="华光魏体_CNKI" panose="02000500000000000000" charset="-122"/>
                <a:ea typeface="华光魏体_CNKI" panose="02000500000000000000" charset="-122"/>
                <a:sym typeface="+mn-ea"/>
              </a:rPr>
              <a:t>，</a:t>
            </a:r>
            <a:r>
              <a:rPr lang="en-US" altLang="zh-CN" sz="2400">
                <a:solidFill>
                  <a:srgbClr val="FF0000"/>
                </a:solidFill>
                <a:latin typeface="华光魏体_CNKI" panose="02000500000000000000" charset="-122"/>
                <a:ea typeface="华光魏体_CNKI" panose="02000500000000000000" charset="-122"/>
                <a:sym typeface="+mn-ea"/>
              </a:rPr>
              <a:t>FCB</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400">
                <a:latin typeface="华光魏体_CNKI" panose="02000500000000000000" charset="-122"/>
                <a:ea typeface="华光魏体_CNKI" panose="02000500000000000000" charset="-122"/>
                <a:cs typeface="华光魏体_CNKI" panose="02000500000000000000" charset="-122"/>
                <a:sym typeface="+mn-ea"/>
              </a:rPr>
              <a:t>组成的。</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文件目录是由文件控制块组成的，如果文件控制块的信息量过大，会导致文件目录的体量很大。</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如果文件目录所占的盘块特别多，会导致系统启动时调入内存，占用内存空间很大，并且查找效率较低。</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解决方案：</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索引结点</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ü"/>
            </a:pPr>
            <a:r>
              <a:rPr lang="zh-CN" altLang="en-US" sz="2400">
                <a:latin typeface="华光魏体_CNKI" panose="02000500000000000000" charset="-122"/>
                <a:ea typeface="华光魏体_CNKI" panose="02000500000000000000" charset="-122"/>
                <a:cs typeface="华光魏体_CNKI" panose="02000500000000000000" charset="-122"/>
                <a:sym typeface="+mn-ea"/>
              </a:rPr>
              <a:t>索引结点记录</a:t>
            </a:r>
            <a:r>
              <a:rPr lang="en-US" altLang="zh-CN" sz="2400">
                <a:latin typeface="华光魏体_CNKI" panose="02000500000000000000" charset="-122"/>
                <a:ea typeface="华光魏体_CNKI" panose="02000500000000000000" charset="-122"/>
                <a:cs typeface="华光魏体_CNKI" panose="02000500000000000000" charset="-122"/>
                <a:sym typeface="+mn-ea"/>
              </a:rPr>
              <a:t>FCB</a:t>
            </a:r>
            <a:r>
              <a:rPr lang="zh-CN" altLang="en-US" sz="2400">
                <a:latin typeface="华光魏体_CNKI" panose="02000500000000000000" charset="-122"/>
                <a:ea typeface="华光魏体_CNKI" panose="02000500000000000000" charset="-122"/>
                <a:cs typeface="华光魏体_CNKI" panose="02000500000000000000" charset="-122"/>
                <a:sym typeface="+mn-ea"/>
              </a:rPr>
              <a:t>中的信息，在</a:t>
            </a:r>
            <a:r>
              <a:rPr lang="en-US" altLang="zh-CN" sz="2400">
                <a:latin typeface="华光魏体_CNKI" panose="02000500000000000000" charset="-122"/>
                <a:ea typeface="华光魏体_CNKI" panose="02000500000000000000" charset="-122"/>
                <a:cs typeface="华光魏体_CNKI" panose="02000500000000000000" charset="-122"/>
                <a:sym typeface="+mn-ea"/>
              </a:rPr>
              <a:t>UNIX</a:t>
            </a:r>
            <a:r>
              <a:rPr lang="zh-CN" altLang="en-US" sz="2400">
                <a:latin typeface="华光魏体_CNKI" panose="02000500000000000000" charset="-122"/>
                <a:ea typeface="华光魏体_CNKI" panose="02000500000000000000" charset="-122"/>
                <a:cs typeface="华光魏体_CNKI" panose="02000500000000000000" charset="-122"/>
                <a:sym typeface="+mn-ea"/>
              </a:rPr>
              <a:t>系统中称为</a:t>
            </a:r>
            <a:r>
              <a:rPr lang="en-US" altLang="zh-CN" sz="2400">
                <a:latin typeface="华光魏体_CNKI" panose="02000500000000000000" charset="-122"/>
                <a:ea typeface="华光魏体_CNKI" panose="02000500000000000000" charset="-122"/>
                <a:cs typeface="华光魏体_CNKI" panose="02000500000000000000" charset="-122"/>
                <a:sym typeface="+mn-ea"/>
              </a:rPr>
              <a:t>i</a:t>
            </a:r>
            <a:r>
              <a:rPr lang="zh-CN" altLang="en-US" sz="2400">
                <a:latin typeface="华光魏体_CNKI" panose="02000500000000000000" charset="-122"/>
                <a:ea typeface="华光魏体_CNKI" panose="02000500000000000000" charset="-122"/>
                <a:cs typeface="华光魏体_CNKI" panose="02000500000000000000" charset="-122"/>
                <a:sym typeface="+mn-ea"/>
              </a:rPr>
              <a:t>结点；</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ü"/>
            </a:pPr>
            <a:r>
              <a:rPr lang="zh-CN" altLang="en-US" sz="2400">
                <a:latin typeface="华光魏体_CNKI" panose="02000500000000000000" charset="-122"/>
                <a:ea typeface="华光魏体_CNKI" panose="02000500000000000000" charset="-122"/>
                <a:cs typeface="华光魏体_CNKI" panose="02000500000000000000" charset="-122"/>
                <a:sym typeface="+mn-ea"/>
              </a:rPr>
              <a:t>文件目录只记录文件名和索引结点的</a:t>
            </a:r>
            <a:r>
              <a:rPr lang="zh-CN" altLang="en-US" sz="2400">
                <a:latin typeface="华光魏体_CNKI" panose="02000500000000000000" charset="-122"/>
                <a:ea typeface="华光魏体_CNKI" panose="02000500000000000000" charset="-122"/>
                <a:cs typeface="华光魏体_CNKI" panose="02000500000000000000" charset="-122"/>
                <a:sym typeface="+mn-ea"/>
              </a:rPr>
              <a:t>编号；</a:t>
            </a:r>
            <a:endParaRPr lang="zh-CN" altLang="en-US" sz="2400">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56740" name="Picture 4" descr="7-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48725" y="5397500"/>
            <a:ext cx="3261995" cy="126746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64516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的索引节点同时存放在硬盘上和内存中</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175323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的索引节点同时存放在硬盘上和内存中</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磁盘索引</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结点</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802005" y="3238500"/>
            <a:ext cx="5633720" cy="2861310"/>
          </a:xfrm>
          <a:prstGeom prst="rect">
            <a:avLst/>
          </a:prstGeom>
          <a:solidFill>
            <a:schemeClr val="accent2">
              <a:lumMod val="20000"/>
              <a:lumOff val="80000"/>
            </a:schemeClr>
          </a:solidFill>
        </p:spPr>
        <p:txBody>
          <a:bodyPr wrap="square" rtlCol="0" anchor="t">
            <a:spAutoFit/>
          </a:bodyPr>
          <a:p>
            <a:pPr indent="0">
              <a:lnSpc>
                <a:spcPct val="90000"/>
              </a:lnSpc>
              <a:buNone/>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磁盘索引结点保存在磁盘上，每个文件有唯一的一个磁盘索引结点，它主要包括以下内容：</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文件主标识符：</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文件拥有者的标识符</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文件类型：</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正规文件、目录文件、特殊文件</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文件存取权限 ：</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只读、只写、读写</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文件物理地址</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 </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文件长度</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 </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文件连接计数：</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文件系统中所有指向该文件名的指针计数 </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90000"/>
              </a:lnSpc>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文件存取时间</a:t>
            </a:r>
            <a:endPar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 name="文本框 2"/>
          <p:cNvSpPr txBox="1"/>
          <p:nvPr/>
        </p:nvSpPr>
        <p:spPr>
          <a:xfrm>
            <a:off x="6435725" y="2419985"/>
            <a:ext cx="6096000" cy="645160"/>
          </a:xfrm>
          <a:prstGeom prst="rect">
            <a:avLst/>
          </a:prstGeom>
          <a:noFill/>
        </p:spPr>
        <p:txBody>
          <a:bodyPr wrap="square" rtlCol="0" anchor="t">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内</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存索引结点</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10" name="文本框 9"/>
          <p:cNvSpPr txBox="1"/>
          <p:nvPr/>
        </p:nvSpPr>
        <p:spPr>
          <a:xfrm>
            <a:off x="6844665" y="3133090"/>
            <a:ext cx="5107940" cy="3169285"/>
          </a:xfrm>
          <a:prstGeom prst="rect">
            <a:avLst/>
          </a:prstGeom>
          <a:solidFill>
            <a:schemeClr val="accent3">
              <a:lumMod val="20000"/>
              <a:lumOff val="80000"/>
            </a:schemeClr>
          </a:solidFill>
        </p:spPr>
        <p:txBody>
          <a:bodyPr wrap="square" rtlCol="0" anchor="t">
            <a:spAutoFit/>
          </a:bodyPr>
          <a:p>
            <a:pPr marL="342900" indent="-342900">
              <a:buFont typeface="Wingdings" panose="05000000000000000000" charset="0"/>
              <a:buChar char="Ø"/>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当文件打开时，要将磁盘索引结点复制到内存的索引结点中，便于以后使用。在内存索引结点中又</a:t>
            </a:r>
            <a:r>
              <a:rPr kumimoji="1"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增加</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了以下内容： </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索引结点编号</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：用于标识内存索引结点</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状态</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：指示</a:t>
            </a:r>
            <a:r>
              <a:rPr kumimoji="1" lang="en-US" altLang="zh-CN" sz="2000" dirty="0" err="1">
                <a:latin typeface="华光魏体_CNKI" panose="02000500000000000000" charset="-122"/>
                <a:ea typeface="华光魏体_CNKI" panose="02000500000000000000" charset="-122"/>
                <a:cs typeface="华光魏体_CNKI" panose="02000500000000000000" charset="-122"/>
                <a:sym typeface="+mn-ea"/>
              </a:rPr>
              <a:t>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结点是否上锁或被修改</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访问计数</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：每当有一进程要访问此</a:t>
            </a:r>
            <a:r>
              <a:rPr kumimoji="1" lang="en-US" altLang="zh-CN" sz="2000" dirty="0" err="1">
                <a:latin typeface="华光魏体_CNKI" panose="02000500000000000000" charset="-122"/>
                <a:ea typeface="华光魏体_CNKI" panose="02000500000000000000" charset="-122"/>
                <a:cs typeface="华光魏体_CNKI" panose="02000500000000000000" charset="-122"/>
                <a:sym typeface="+mn-ea"/>
              </a:rPr>
              <a:t>i</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结点时， 将该访问计数加</a:t>
            </a: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1</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 访问完再减</a:t>
            </a:r>
            <a:r>
              <a:rPr kumimoji="1" lang="en-US" altLang="zh-CN" sz="2000" dirty="0">
                <a:latin typeface="华光魏体_CNKI" panose="02000500000000000000" charset="-122"/>
                <a:ea typeface="华光魏体_CNKI" panose="02000500000000000000" charset="-122"/>
                <a:cs typeface="华光魏体_CNKI" panose="02000500000000000000" charset="-122"/>
                <a:sym typeface="+mn-ea"/>
              </a:rPr>
              <a:t>1</a:t>
            </a:r>
            <a:endParaRPr kumimoji="1" lang="en-US" altLang="zh-CN" sz="20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文件所属文件系统的逻辑设备号</a:t>
            </a:r>
            <a:endPar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endParaRPr>
          </a:p>
          <a:p>
            <a:pPr marL="342900" indent="-342900">
              <a:buFont typeface="Wingdings" panose="05000000000000000000" charset="0"/>
              <a:buChar char="Ø"/>
            </a:pPr>
            <a:r>
              <a:rPr kumimoji="1" lang="zh-CN" altLang="en-US" sz="2000" dirty="0">
                <a:solidFill>
                  <a:srgbClr val="0000FF"/>
                </a:solidFill>
                <a:latin typeface="华光魏体_CNKI" panose="02000500000000000000" charset="-122"/>
                <a:ea typeface="华光魏体_CNKI" panose="02000500000000000000" charset="-122"/>
                <a:cs typeface="华光魏体_CNKI" panose="02000500000000000000" charset="-122"/>
                <a:sym typeface="+mn-ea"/>
              </a:rPr>
              <a:t>链接指针</a:t>
            </a: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：设置有分别指向空闲链表和散列队列的指针</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203009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简单的文件目录（系统中只有一级文件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sym typeface="+mn-ea"/>
              </a:rPr>
              <a:t>在整个文件系统中只建立一张目录表，每个文件占一个目录项，目录项中含文件名、文件扩展名、文件长度、文件类型、文件物理地址以及其它文件属性。此外，为表明每个目录项是否空闲，又设置了一个状态位。</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1860" name="Picture 4" descr="7-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1120" y="4073843"/>
            <a:ext cx="8064500" cy="1504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249174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简单的文件目录（系统中只有一级文件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新建文件</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：先检索所有的目录项，以保证新文件名在目录中唯一。再找一个空白目录项，填入文件名及其他信息，并置状态位为</a:t>
            </a:r>
            <a:r>
              <a:rPr lang="en-US" altLang="zh-CN" sz="2000" dirty="0">
                <a:latin typeface="华光魏体_CNKI" panose="02000500000000000000" charset="-122"/>
                <a:ea typeface="华光魏体_CNKI" panose="02000500000000000000" charset="-122"/>
                <a:cs typeface="华光魏体_CNKI" panose="02000500000000000000" charset="-122"/>
                <a:sym typeface="+mn-ea"/>
              </a:rPr>
              <a:t>1</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a:t>
            </a: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删除文件</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a:t>
            </a:r>
            <a:r>
              <a:rPr lang="zh-CN" altLang="en-US" sz="2000" dirty="0">
                <a:latin typeface="华光魏体_CNKI" panose="02000500000000000000" charset="-122"/>
                <a:ea typeface="华光魏体_CNKI" panose="02000500000000000000" charset="-122"/>
                <a:sym typeface="+mn-ea"/>
              </a:rPr>
              <a:t>从目录中找到文件的目录项，回收该文件所占的存储空间，清除目录项</a:t>
            </a:r>
            <a:endParaRPr lang="zh-CN" altLang="en-US" sz="2000" dirty="0">
              <a:latin typeface="华光魏体_CNKI" panose="02000500000000000000" charset="-122"/>
              <a:ea typeface="华光魏体_CNKI" panose="02000500000000000000" charset="-122"/>
              <a:cs typeface="华光魏体_CNKI" panose="02000500000000000000" charset="-122"/>
            </a:endParaRPr>
          </a:p>
          <a:p>
            <a:pPr lvl="1" indent="0">
              <a:lnSpc>
                <a:spcPct val="150000"/>
              </a:lnSpc>
              <a:buFont typeface="Wingdings" panose="05000000000000000000" charset="0"/>
              <a:buNone/>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1860" name="Picture 4" descr="7-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1120" y="4073843"/>
            <a:ext cx="8064500" cy="1504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526224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简单的文件目录（系统中只有一级文件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新建文件</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：先检索所有的目录项，以保证新文件名在目录中唯一。再找一个空白目录项，填入文件名及其他信息，并置状态位为</a:t>
            </a:r>
            <a:r>
              <a:rPr lang="en-US" altLang="zh-CN" sz="2000" dirty="0">
                <a:latin typeface="华光魏体_CNKI" panose="02000500000000000000" charset="-122"/>
                <a:ea typeface="华光魏体_CNKI" panose="02000500000000000000" charset="-122"/>
                <a:cs typeface="华光魏体_CNKI" panose="02000500000000000000" charset="-122"/>
                <a:sym typeface="+mn-ea"/>
              </a:rPr>
              <a:t>1</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a:t>
            </a: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删除文件</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a:t>
            </a:r>
            <a:r>
              <a:rPr lang="zh-CN" altLang="en-US" sz="2000" dirty="0">
                <a:latin typeface="华光魏体_CNKI" panose="02000500000000000000" charset="-122"/>
                <a:ea typeface="华光魏体_CNKI" panose="02000500000000000000" charset="-122"/>
                <a:sym typeface="+mn-ea"/>
              </a:rPr>
              <a:t>从目录中找到文件的目录项，回收该文件所占的存储空间，清除目录项</a:t>
            </a:r>
            <a:endParaRPr lang="zh-CN" altLang="en-US" sz="2000" dirty="0">
              <a:latin typeface="华光魏体_CNKI" panose="02000500000000000000" charset="-122"/>
              <a:ea typeface="华光魏体_CNKI" panose="02000500000000000000" charset="-122"/>
              <a:sym typeface="+mn-ea"/>
            </a:endParaRPr>
          </a:p>
          <a:p>
            <a:pPr marL="800100" lvl="1"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dirty="0">
                <a:latin typeface="华光魏体_CNKI" panose="02000500000000000000" charset="-122"/>
                <a:ea typeface="华光魏体_CNKI" panose="02000500000000000000" charset="-122"/>
                <a:cs typeface="华光魏体_CNKI" panose="02000500000000000000" charset="-122"/>
              </a:rPr>
              <a:t>优点：</a:t>
            </a:r>
            <a:r>
              <a:rPr kumimoji="1" lang="zh-CN" sz="2000">
                <a:sym typeface="+mn-ea"/>
              </a:rPr>
              <a:t>简单，能实现目录管理的基本功能</a:t>
            </a:r>
            <a:r>
              <a:rPr kumimoji="1" lang="en-US" sz="2000">
                <a:sym typeface="+mn-ea"/>
              </a:rPr>
              <a:t>——</a:t>
            </a:r>
            <a:r>
              <a:rPr kumimoji="1" lang="zh-CN" sz="2000">
                <a:solidFill>
                  <a:srgbClr val="FF0000"/>
                </a:solidFill>
                <a:sym typeface="+mn-ea"/>
              </a:rPr>
              <a:t>按名存取</a:t>
            </a:r>
            <a:endParaRPr kumimoji="1" lang="zh-CN" sz="2000">
              <a:solidFill>
                <a:srgbClr val="FF0000"/>
              </a:solidFill>
              <a:sym typeface="+mn-ea"/>
            </a:endParaRPr>
          </a:p>
          <a:p>
            <a:pPr marL="800100" lvl="1" indent="-342900">
              <a:lnSpc>
                <a:spcPct val="150000"/>
              </a:lnSpc>
              <a:buFont typeface="Wingdings" panose="05000000000000000000" charset="0"/>
              <a:buChar char="Ø"/>
            </a:pPr>
            <a:r>
              <a:rPr kumimoji="1" lang="zh-CN" sz="2000">
                <a:solidFill>
                  <a:srgbClr val="1D41D5"/>
                </a:solidFill>
                <a:latin typeface="华光魏体_CNKI" panose="02000500000000000000" charset="-122"/>
                <a:ea typeface="华光魏体_CNKI" panose="02000500000000000000" charset="-122"/>
                <a:sym typeface="+mn-ea"/>
              </a:rPr>
              <a:t>缺点：速度慢（特别是文件数量多的时候）；不允许重名；</a:t>
            </a:r>
            <a:endParaRPr lang="zh-CN" altLang="en-US" sz="2000" dirty="0">
              <a:solidFill>
                <a:srgbClr val="1D41D5"/>
              </a:solidFill>
              <a:latin typeface="华光魏体_CNKI" panose="02000500000000000000" charset="-122"/>
              <a:ea typeface="华光魏体_CNKI" panose="02000500000000000000" charset="-122"/>
              <a:cs typeface="华光魏体_CNKI" panose="02000500000000000000" charset="-122"/>
            </a:endParaRPr>
          </a:p>
          <a:p>
            <a:pPr lvl="1" indent="0">
              <a:lnSpc>
                <a:spcPct val="150000"/>
              </a:lnSpc>
              <a:buFont typeface="Wingdings" panose="05000000000000000000" charset="0"/>
              <a:buNone/>
            </a:pPr>
            <a:endParaRPr lang="zh-CN" altLang="en-US" sz="2000" dirty="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1860" name="Picture 4" descr="7-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1120" y="4073843"/>
            <a:ext cx="8064500" cy="15049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249174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二级文件目录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为每一个用户再建立一个单独的用户文件目录</a:t>
            </a:r>
            <a:r>
              <a:rPr lang="en-US" altLang="zh-CN" sz="2000">
                <a:latin typeface="华光魏体_CNKI" panose="02000500000000000000" charset="-122"/>
                <a:ea typeface="华光魏体_CNKI" panose="02000500000000000000" charset="-122"/>
                <a:cs typeface="华光魏体_CNKI" panose="02000500000000000000" charset="-122"/>
                <a:sym typeface="+mn-ea"/>
              </a:rPr>
              <a:t>UFD(User File Directory)</a:t>
            </a:r>
            <a:r>
              <a:rPr lang="zh-CN" altLang="en-US" sz="2000">
                <a:latin typeface="华光魏体_CNKI" panose="02000500000000000000" charset="-122"/>
                <a:ea typeface="华光魏体_CNKI" panose="02000500000000000000" charset="-122"/>
                <a:cs typeface="华光魏体_CNKI" panose="02000500000000000000" charset="-122"/>
                <a:sym typeface="+mn-ea"/>
              </a:rPr>
              <a:t>。这些文件由用户所有文件的文件控制块组成。此外，在系统中再建立一个主文件目录</a:t>
            </a:r>
            <a:r>
              <a:rPr lang="en-US" altLang="zh-CN" sz="2000">
                <a:latin typeface="华光魏体_CNKI" panose="02000500000000000000" charset="-122"/>
                <a:ea typeface="华光魏体_CNKI" panose="02000500000000000000" charset="-122"/>
                <a:cs typeface="华光魏体_CNKI" panose="02000500000000000000" charset="-122"/>
                <a:sym typeface="+mn-ea"/>
              </a:rPr>
              <a:t>MFD(Master File Directory)</a:t>
            </a:r>
            <a:r>
              <a:rPr lang="zh-CN" altLang="en-US" sz="2000">
                <a:latin typeface="华光魏体_CNKI" panose="02000500000000000000" charset="-122"/>
                <a:ea typeface="华光魏体_CNKI" panose="02000500000000000000" charset="-122"/>
                <a:cs typeface="华光魏体_CNKI" panose="02000500000000000000" charset="-122"/>
                <a:sym typeface="+mn-ea"/>
              </a:rPr>
              <a:t>；在主文件目录中，每个用户目录文件都占有一个目录项，其目录项中包括用户名和指向该用户目录文件的指针。</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3908" name="Picture 4" descr="7-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2430" y="3938270"/>
            <a:ext cx="5571490" cy="28219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0741025" cy="249174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二级文件目录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为每一个用户再建立一个单独的用户文件目录</a:t>
            </a:r>
            <a:r>
              <a:rPr lang="en-US" altLang="zh-CN" sz="2000">
                <a:latin typeface="华光魏体_CNKI" panose="02000500000000000000" charset="-122"/>
                <a:ea typeface="华光魏体_CNKI" panose="02000500000000000000" charset="-122"/>
                <a:cs typeface="华光魏体_CNKI" panose="02000500000000000000" charset="-122"/>
                <a:sym typeface="+mn-ea"/>
              </a:rPr>
              <a:t>UFD(User File Directory)</a:t>
            </a:r>
            <a:r>
              <a:rPr lang="zh-CN" altLang="en-US" sz="2000">
                <a:latin typeface="华光魏体_CNKI" panose="02000500000000000000" charset="-122"/>
                <a:ea typeface="华光魏体_CNKI" panose="02000500000000000000" charset="-122"/>
                <a:cs typeface="华光魏体_CNKI" panose="02000500000000000000" charset="-122"/>
                <a:sym typeface="+mn-ea"/>
              </a:rPr>
              <a:t>。这些文件由用户所有文件的文件控制块组成。此外，在系统中再建立一个主文件目录</a:t>
            </a:r>
            <a:r>
              <a:rPr lang="en-US" altLang="zh-CN" sz="2000">
                <a:latin typeface="华光魏体_CNKI" panose="02000500000000000000" charset="-122"/>
                <a:ea typeface="华光魏体_CNKI" panose="02000500000000000000" charset="-122"/>
                <a:cs typeface="华光魏体_CNKI" panose="02000500000000000000" charset="-122"/>
                <a:sym typeface="+mn-ea"/>
              </a:rPr>
              <a:t>MFD(Master File Directory)</a:t>
            </a:r>
            <a:r>
              <a:rPr lang="zh-CN" altLang="en-US" sz="2000">
                <a:latin typeface="华光魏体_CNKI" panose="02000500000000000000" charset="-122"/>
                <a:ea typeface="华光魏体_CNKI" panose="02000500000000000000" charset="-122"/>
                <a:cs typeface="华光魏体_CNKI" panose="02000500000000000000" charset="-122"/>
                <a:sym typeface="+mn-ea"/>
              </a:rPr>
              <a:t>；在主文件目录中，每个用户目录文件都占有一个目录项，其目录项中包括用户名和指向该用户目录文件的指针。</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3908" name="Picture 4" descr="7-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2430" y="3938270"/>
            <a:ext cx="5571490" cy="282194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7675" y="4632325"/>
            <a:ext cx="4855845" cy="1938020"/>
          </a:xfrm>
          <a:prstGeom prst="rect">
            <a:avLst/>
          </a:prstGeom>
          <a:solidFill>
            <a:schemeClr val="accent3">
              <a:lumMod val="20000"/>
              <a:lumOff val="80000"/>
            </a:schemeClr>
          </a:solidFill>
        </p:spPr>
        <p:txBody>
          <a:bodyPr wrap="square" rtlCol="0" anchor="t">
            <a:spAutoFit/>
          </a:bodyPr>
          <a:p>
            <a:pPr marL="182880" indent="0">
              <a:buFontTx/>
              <a:buNone/>
            </a:pPr>
            <a:r>
              <a:rPr kumimoji="1"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优点：</a:t>
            </a:r>
            <a:endParaRPr kumimoji="1"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marL="716280" indent="-533400">
              <a:buFontTx/>
              <a:buAutoNum type="circleNumDbPlain"/>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提高了检索目录的速度 </a:t>
            </a:r>
            <a:endParaRPr kumimoji="1" lang="zh-CN" altLang="en-US" sz="2000" dirty="0">
              <a:latin typeface="华光魏体_CNKI" panose="02000500000000000000" charset="-122"/>
              <a:ea typeface="华光魏体_CNKI" panose="02000500000000000000" charset="-122"/>
              <a:cs typeface="华光魏体_CNKI" panose="02000500000000000000" charset="-122"/>
            </a:endParaRPr>
          </a:p>
          <a:p>
            <a:pPr marL="716280" indent="-533400">
              <a:buFontTx/>
              <a:buAutoNum type="circleNumDbPlain"/>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不同用户目录中，可以使用相同的文件名</a:t>
            </a:r>
            <a:endParaRPr kumimoji="1" lang="zh-CN" altLang="en-US" sz="2000" dirty="0">
              <a:latin typeface="华光魏体_CNKI" panose="02000500000000000000" charset="-122"/>
              <a:ea typeface="华光魏体_CNKI" panose="02000500000000000000" charset="-122"/>
              <a:cs typeface="华光魏体_CNKI" panose="02000500000000000000" charset="-122"/>
            </a:endParaRPr>
          </a:p>
          <a:p>
            <a:pPr marL="716280" indent="-533400">
              <a:buFontTx/>
              <a:buAutoNum type="circleNumDbPlain"/>
            </a:pPr>
            <a:r>
              <a:rPr kumimoji="1" lang="zh-CN" altLang="en-US" sz="2000" dirty="0">
                <a:latin typeface="华光魏体_CNKI" panose="02000500000000000000" charset="-122"/>
                <a:ea typeface="华光魏体_CNKI" panose="02000500000000000000" charset="-122"/>
                <a:cs typeface="华光魏体_CNKI" panose="02000500000000000000" charset="-122"/>
                <a:sym typeface="+mn-ea"/>
              </a:rPr>
              <a:t>不同用户还可使用不同的文件名来访问系统中的同一个共享文件</a:t>
            </a:r>
            <a:endParaRPr kumimoji="1" lang="zh-CN" altLang="en-US" sz="2000" dirty="0">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2"/>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5697220" cy="479996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树形文件目录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000">
                <a:latin typeface="华光魏体_CNKI" panose="02000500000000000000" charset="-122"/>
                <a:ea typeface="华光魏体_CNKI" panose="02000500000000000000" charset="-122"/>
                <a:cs typeface="华光魏体_CNKI" panose="02000500000000000000" charset="-122"/>
                <a:sym typeface="+mn-ea"/>
              </a:rPr>
              <a:t>在现代</a:t>
            </a:r>
            <a:r>
              <a:rPr lang="en-US" altLang="zh-CN" sz="2000">
                <a:latin typeface="华光魏体_CNKI" panose="02000500000000000000" charset="-122"/>
                <a:ea typeface="华光魏体_CNKI" panose="02000500000000000000" charset="-122"/>
                <a:cs typeface="华光魏体_CNKI" panose="02000500000000000000" charset="-122"/>
                <a:sym typeface="+mn-ea"/>
              </a:rPr>
              <a:t>OS</a:t>
            </a:r>
            <a:r>
              <a:rPr lang="zh-CN" altLang="en-US" sz="2000">
                <a:latin typeface="华光魏体_CNKI" panose="02000500000000000000" charset="-122"/>
                <a:ea typeface="华光魏体_CNKI" panose="02000500000000000000" charset="-122"/>
                <a:cs typeface="华光魏体_CNKI" panose="02000500000000000000" charset="-122"/>
                <a:sym typeface="+mn-ea"/>
              </a:rPr>
              <a:t>中，最通用且实用的文件目录无疑是树形结构目录。它可以明显地提高对目录的检索速度和文件系统的性能。</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主目录在这里被称为根目录</a:t>
            </a:r>
            <a:r>
              <a:rPr lang="zh-CN" altLang="en-US" sz="2000">
                <a:latin typeface="华光魏体_CNKI" panose="02000500000000000000" charset="-122"/>
                <a:ea typeface="华光魏体_CNKI" panose="02000500000000000000" charset="-122"/>
                <a:cs typeface="华光魏体_CNKI" panose="02000500000000000000" charset="-122"/>
                <a:sym typeface="+mn-ea"/>
              </a:rPr>
              <a:t>，在每个文件目录中，只能有一个根目录，每个文件和每个目录都只能有一个父目录。把</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数据文件称为树叶</a:t>
            </a:r>
            <a:r>
              <a:rPr lang="zh-CN" altLang="en-US"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其它的目录均作为树的结点</a:t>
            </a:r>
            <a:r>
              <a:rPr lang="zh-CN" altLang="en-US" sz="2000">
                <a:latin typeface="华光魏体_CNKI" panose="02000500000000000000" charset="-122"/>
                <a:ea typeface="华光魏体_CNKI" panose="02000500000000000000" charset="-122"/>
                <a:cs typeface="华光魏体_CNKI" panose="02000500000000000000" charset="-122"/>
                <a:sym typeface="+mn-ea"/>
              </a:rPr>
              <a:t>，或称为子目录。</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5956" name="Picture 4" descr="7-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98335" y="2598420"/>
            <a:ext cx="4839335" cy="30727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273665" cy="479996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操作系统管理硬件和</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rPr>
              <a:t>软件</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资源；</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大量的程序和数据如何管理？</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marL="342900" indent="-342900">
              <a:lnSpc>
                <a:spcPct val="150000"/>
              </a:lnSpc>
              <a:buFont typeface="Wingdings" panose="05000000000000000000" charset="0"/>
              <a:buChar char="p"/>
            </a:pP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文件系统：</a:t>
            </a:r>
            <a:r>
              <a:rPr lang="zh-CN" altLang="en-US" sz="2400" dirty="0">
                <a:latin typeface="华光魏体_CNKI" panose="02000500000000000000" charset="-122"/>
                <a:ea typeface="华光魏体_CNKI" panose="02000500000000000000" charset="-122"/>
                <a:cs typeface="华光魏体_CNKI" panose="02000500000000000000" charset="-122"/>
                <a:sym typeface="+mn-ea"/>
              </a:rPr>
              <a:t>现代</a:t>
            </a:r>
            <a:r>
              <a:rPr lang="en-US" altLang="zh-CN" sz="2400" dirty="0">
                <a:latin typeface="华光魏体_CNKI" panose="02000500000000000000" charset="-122"/>
                <a:ea typeface="华光魏体_CNKI" panose="02000500000000000000" charset="-122"/>
                <a:cs typeface="华光魏体_CNKI" panose="02000500000000000000" charset="-122"/>
                <a:sym typeface="+mn-ea"/>
              </a:rPr>
              <a:t>OS</a:t>
            </a:r>
            <a:r>
              <a:rPr lang="zh-CN" altLang="en-US" sz="2400" dirty="0">
                <a:latin typeface="华光魏体_CNKI" panose="02000500000000000000" charset="-122"/>
                <a:ea typeface="华光魏体_CNKI" panose="02000500000000000000" charset="-122"/>
                <a:cs typeface="华光魏体_CNKI" panose="02000500000000000000" charset="-122"/>
                <a:sym typeface="+mn-ea"/>
              </a:rPr>
              <a:t>中，通过文件系统组织和管理计算机中存储的大量程序和数据。</a:t>
            </a:r>
            <a:endParaRPr lang="zh-CN" altLang="en-US" sz="2400" dirty="0">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ü"/>
            </a:pP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有结构文件</a:t>
            </a:r>
            <a:endPar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r>
              <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数据库（记录型文件）；有固定的数据结构；文件由多条结构固定的记录组成；</a:t>
            </a:r>
            <a:endParaRPr lang="zh-CN" altLang="en-US" sz="20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marL="342900" indent="-342900">
              <a:lnSpc>
                <a:spcPct val="150000"/>
              </a:lnSpc>
              <a:buFont typeface="Wingdings" panose="05000000000000000000" charset="0"/>
              <a:buChar char="ü"/>
            </a:pP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无结构文件</a:t>
            </a:r>
            <a:endPar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r>
              <a:rPr lang="zh-CN" altLang="en-US" sz="2000" dirty="0">
                <a:solidFill>
                  <a:schemeClr val="accent1">
                    <a:lumMod val="75000"/>
                  </a:schemeClr>
                </a:solidFill>
                <a:latin typeface="华光魏体_CNKI" panose="02000500000000000000" charset="-122"/>
                <a:ea typeface="华光魏体_CNKI" panose="02000500000000000000" charset="-122"/>
              </a:rPr>
              <a:t>流文件：字符流组成的，例如源程序、视频等，文件只包含一条记录</a:t>
            </a:r>
            <a:endParaRPr lang="zh-CN" altLang="en-US" sz="2000" dirty="0">
              <a:solidFill>
                <a:schemeClr val="accent1">
                  <a:lumMod val="75000"/>
                </a:schemeClr>
              </a:solidFill>
              <a:latin typeface="华光魏体_CNKI" panose="02000500000000000000" charset="-122"/>
              <a:ea typeface="华光魏体_CNKI" panose="02000500000000000000" charset="-122"/>
            </a:endParaRPr>
          </a:p>
          <a:p>
            <a:pPr marL="342900" indent="-342900">
              <a:lnSpc>
                <a:spcPct val="150000"/>
              </a:lnSpc>
              <a:buFont typeface="Wingdings" panose="05000000000000000000" charset="0"/>
              <a:buChar char="p"/>
            </a:pPr>
            <a:endParaRPr lang="zh-CN" altLang="en-US" sz="2000" dirty="0">
              <a:solidFill>
                <a:schemeClr val="accent1">
                  <a:lumMod val="75000"/>
                </a:schemeClr>
              </a:solidFill>
              <a:latin typeface="华光魏体_CNKI" panose="02000500000000000000" charset="-122"/>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5697220" cy="341503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树形文件目录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路径名：</a:t>
            </a:r>
            <a:r>
              <a:rPr lang="zh-CN" altLang="en-US" sz="2000">
                <a:latin typeface="华光魏体_CNKI" panose="02000500000000000000" charset="-122"/>
                <a:ea typeface="华光魏体_CNKI" panose="02000500000000000000" charset="-122"/>
                <a:cs typeface="华光魏体_CNKI" panose="02000500000000000000" charset="-122"/>
                <a:sym typeface="+mn-ea"/>
              </a:rPr>
              <a:t>在树形结构目录中，从根目录到任何数据文件都只有一条唯一的通路。在该路径上，从树的根</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即主目录</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开始，把全部目录文件名与数据文件名依次地用“</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连接起来，即构成该数据文件</a:t>
            </a: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唯一的路径名，也叫绝对路径名</a:t>
            </a:r>
            <a:r>
              <a:rPr lang="zh-CN" altLang="en-US" sz="2000">
                <a:latin typeface="华光魏体_CNKI" panose="02000500000000000000" charset="-122"/>
                <a:ea typeface="华光魏体_CNKI" panose="02000500000000000000" charset="-122"/>
                <a:cs typeface="华光魏体_CNKI" panose="02000500000000000000" charset="-122"/>
                <a:sym typeface="+mn-ea"/>
              </a:rPr>
              <a:t>。</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5956" name="Picture 4" descr="7-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98335" y="2598420"/>
            <a:ext cx="4839335" cy="30727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5697220" cy="387667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树形文件目录</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r>
              <a:rPr lang="zh-CN" altLang="en-US" sz="2000" dirty="0">
                <a:latin typeface="华光魏体_CNKI" panose="02000500000000000000" charset="-122"/>
                <a:ea typeface="华光魏体_CNKI" panose="02000500000000000000" charset="-122"/>
                <a:cs typeface="华光魏体_CNKI" panose="02000500000000000000" charset="-122"/>
                <a:sym typeface="+mn-ea"/>
              </a:rPr>
              <a:t>因为使用全路径名访问文件太麻烦，又因为进程运行时访问的文件，大多仅局限于某个范围。所以，可为每个进程设置一个</a:t>
            </a: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“当前目录”</a:t>
            </a:r>
            <a:r>
              <a:rPr lang="en-US" altLang="zh-CN"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工作目录</a:t>
            </a:r>
            <a:r>
              <a:rPr lang="en-US" altLang="zh-CN"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000"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a:t>
            </a:r>
            <a:r>
              <a:rPr lang="zh-CN" altLang="en-US" sz="2000" dirty="0">
                <a:latin typeface="华光魏体_CNKI" panose="02000500000000000000" charset="-122"/>
                <a:ea typeface="华光魏体_CNKI" panose="02000500000000000000" charset="-122"/>
                <a:cs typeface="华光魏体_CNKI" panose="02000500000000000000" charset="-122"/>
                <a:sym typeface="+mn-ea"/>
              </a:rPr>
              <a:t>进程对各文件的访问都相对于“当前目录” 进行；</a:t>
            </a:r>
            <a:endParaRPr lang="zh-CN" altLang="en-US" sz="2000" dirty="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000" dirty="0">
                <a:solidFill>
                  <a:srgbClr val="FF0000"/>
                </a:solidFill>
                <a:latin typeface="华光魏体_CNKI" panose="02000500000000000000" charset="-122"/>
                <a:ea typeface="华光魏体_CNKI" panose="02000500000000000000" charset="-122"/>
                <a:sym typeface="+mn-ea"/>
              </a:rPr>
              <a:t>相对路径名</a:t>
            </a:r>
            <a:r>
              <a:rPr lang="zh-CN" altLang="en-US" sz="2000" dirty="0">
                <a:latin typeface="华光魏体_CNKI" panose="02000500000000000000" charset="-122"/>
                <a:ea typeface="华光魏体_CNKI" panose="02000500000000000000" charset="-122"/>
                <a:sym typeface="+mn-ea"/>
              </a:rPr>
              <a:t>：从当前目录开始直到数据文件为止所构成的路径名</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65956" name="Picture 4" descr="7-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98335" y="2598420"/>
            <a:ext cx="4839335" cy="307276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61975" y="5799455"/>
            <a:ext cx="3632200" cy="922020"/>
          </a:xfrm>
          <a:prstGeom prst="rect">
            <a:avLst/>
          </a:prstGeom>
          <a:solidFill>
            <a:schemeClr val="accent3">
              <a:lumMod val="20000"/>
              <a:lumOff val="80000"/>
            </a:schemeClr>
          </a:solidFill>
        </p:spPr>
        <p:txBody>
          <a:bodyPr wrap="square" rtlCol="0" anchor="t">
            <a:spAutoFit/>
          </a:bodyPr>
          <a:p>
            <a:r>
              <a:rPr lang="en-US" altLang="zh-CN">
                <a:latin typeface="华光魏体_CNKI" panose="02000500000000000000" charset="-122"/>
                <a:ea typeface="华光魏体_CNKI" panose="02000500000000000000" charset="-122"/>
                <a:cs typeface="华光魏体_CNKI" panose="02000500000000000000" charset="-122"/>
              </a:rPr>
              <a:t>“</a:t>
            </a:r>
            <a:r>
              <a:rPr lang="zh-CN" altLang="en-US">
                <a:latin typeface="华光魏体_CNKI" panose="02000500000000000000" charset="-122"/>
                <a:ea typeface="华光魏体_CNKI" panose="02000500000000000000" charset="-122"/>
                <a:cs typeface="华光魏体_CNKI" panose="02000500000000000000" charset="-122"/>
              </a:rPr>
              <a:t>./”：代表目前所在的目录。</a:t>
            </a:r>
            <a:endParaRPr lang="zh-CN" altLang="en-US">
              <a:latin typeface="华光魏体_CNKI" panose="02000500000000000000" charset="-122"/>
              <a:ea typeface="华光魏体_CNKI" panose="02000500000000000000" charset="-122"/>
              <a:cs typeface="华光魏体_CNKI" panose="02000500000000000000" charset="-122"/>
            </a:endParaRPr>
          </a:p>
          <a:p>
            <a:r>
              <a:rPr lang="en-US" altLang="zh-CN">
                <a:latin typeface="华光魏体_CNKI" panose="02000500000000000000" charset="-122"/>
                <a:ea typeface="华光魏体_CNKI" panose="02000500000000000000" charset="-122"/>
                <a:cs typeface="华光魏体_CNKI" panose="02000500000000000000" charset="-122"/>
              </a:rPr>
              <a:t>“</a:t>
            </a:r>
            <a:r>
              <a:rPr lang="zh-CN" altLang="en-US">
                <a:latin typeface="华光魏体_CNKI" panose="02000500000000000000" charset="-122"/>
                <a:ea typeface="华光魏体_CNKI" panose="02000500000000000000" charset="-122"/>
                <a:cs typeface="华光魏体_CNKI" panose="02000500000000000000" charset="-122"/>
              </a:rPr>
              <a:t>../”：代表上一层目录。</a:t>
            </a:r>
            <a:endParaRPr lang="zh-CN" altLang="en-US">
              <a:latin typeface="华光魏体_CNKI" panose="02000500000000000000" charset="-122"/>
              <a:ea typeface="华光魏体_CNKI" panose="02000500000000000000" charset="-122"/>
              <a:cs typeface="华光魏体_CNKI" panose="02000500000000000000" charset="-122"/>
            </a:endParaRPr>
          </a:p>
          <a:p>
            <a:r>
              <a:rPr lang="en-US" altLang="zh-CN">
                <a:latin typeface="华光魏体_CNKI" panose="02000500000000000000" charset="-122"/>
                <a:ea typeface="华光魏体_CNKI" panose="02000500000000000000" charset="-122"/>
                <a:cs typeface="华光魏体_CNKI" panose="02000500000000000000" charset="-122"/>
              </a:rPr>
              <a:t>“</a:t>
            </a:r>
            <a:r>
              <a:rPr lang="zh-CN" altLang="en-US">
                <a:latin typeface="华光魏体_CNKI" panose="02000500000000000000" charset="-122"/>
                <a:ea typeface="华光魏体_CNKI" panose="02000500000000000000" charset="-122"/>
                <a:cs typeface="华光魏体_CNKI" panose="02000500000000000000" charset="-122"/>
              </a:rPr>
              <a:t>/”：代表根目录。</a:t>
            </a:r>
            <a:endParaRPr lang="zh-CN" altLang="en-US">
              <a:latin typeface="华光魏体_CNKI" panose="02000500000000000000" charset="-122"/>
              <a:ea typeface="华光魏体_CNKI" panose="02000500000000000000" charset="-122"/>
              <a:cs typeface="华光魏体_CNKI" panose="02000500000000000000" charset="-122"/>
            </a:endParaRPr>
          </a:p>
        </p:txBody>
      </p:sp>
      <p:sp>
        <p:nvSpPr>
          <p:cNvPr id="3" name="文本框 2"/>
          <p:cNvSpPr txBox="1"/>
          <p:nvPr/>
        </p:nvSpPr>
        <p:spPr>
          <a:xfrm>
            <a:off x="4272915" y="5906770"/>
            <a:ext cx="7672070" cy="706755"/>
          </a:xfrm>
          <a:prstGeom prst="rect">
            <a:avLst/>
          </a:prstGeom>
          <a:solidFill>
            <a:schemeClr val="accent3">
              <a:lumMod val="20000"/>
              <a:lumOff val="80000"/>
            </a:schemeClr>
          </a:solidFill>
        </p:spPr>
        <p:txBody>
          <a:bodyPr wrap="square" rtlCol="0">
            <a:spAutoFit/>
          </a:bodyPr>
          <a:p>
            <a:r>
              <a:rPr lang="zh-CN" altLang="en-US" sz="2000">
                <a:latin typeface="华光魏体_CNKI" panose="02000500000000000000" charset="-122"/>
                <a:ea typeface="华光魏体_CNKI" panose="02000500000000000000" charset="-122"/>
                <a:cs typeface="华光魏体_CNKI" panose="02000500000000000000" charset="-122"/>
              </a:rPr>
              <a:t>如果系统的当前工作路径为</a:t>
            </a:r>
            <a:r>
              <a:rPr lang="en-US" altLang="zh-CN" sz="2000">
                <a:latin typeface="华光魏体_CNKI" panose="02000500000000000000" charset="-122"/>
                <a:ea typeface="华光魏体_CNKI" panose="02000500000000000000" charset="-122"/>
                <a:cs typeface="华光魏体_CNKI" panose="02000500000000000000" charset="-122"/>
              </a:rPr>
              <a:t>/home/user</a:t>
            </a:r>
            <a:r>
              <a:rPr lang="zh-CN" altLang="en-US" sz="2000">
                <a:latin typeface="华光魏体_CNKI" panose="02000500000000000000" charset="-122"/>
                <a:ea typeface="华光魏体_CNKI" panose="02000500000000000000" charset="-122"/>
                <a:cs typeface="华光魏体_CNKI" panose="02000500000000000000" charset="-122"/>
              </a:rPr>
              <a:t>，则相对路径为</a:t>
            </a:r>
            <a:r>
              <a:rPr lang="en-US" altLang="zh-CN" sz="2000">
                <a:latin typeface="华光魏体_CNKI" panose="02000500000000000000" charset="-122"/>
                <a:ea typeface="华光魏体_CNKI" panose="02000500000000000000" charset="-122"/>
                <a:cs typeface="华光魏体_CNKI" panose="02000500000000000000" charset="-122"/>
              </a:rPr>
              <a:t>../halo/17</a:t>
            </a:r>
            <a:r>
              <a:rPr lang="zh-CN" altLang="en-US" sz="2000">
                <a:latin typeface="华光魏体_CNKI" panose="02000500000000000000" charset="-122"/>
                <a:ea typeface="华光魏体_CNKI" panose="02000500000000000000" charset="-122"/>
                <a:cs typeface="华光魏体_CNKI" panose="02000500000000000000" charset="-122"/>
              </a:rPr>
              <a:t>的文件，其绝对路径是？如果相对路径为</a:t>
            </a:r>
            <a:r>
              <a:rPr lang="en-US" altLang="zh-CN" sz="2000">
                <a:latin typeface="华光魏体_CNKI" panose="02000500000000000000" charset="-122"/>
                <a:ea typeface="华光魏体_CNKI" panose="02000500000000000000" charset="-122"/>
                <a:cs typeface="华光魏体_CNKI" panose="02000500000000000000" charset="-122"/>
              </a:rPr>
              <a:t>./test/13/</a:t>
            </a:r>
            <a:r>
              <a:rPr lang="zh-CN" altLang="en-US" sz="2000">
                <a:latin typeface="华光魏体_CNKI" panose="02000500000000000000" charset="-122"/>
                <a:ea typeface="华光魏体_CNKI" panose="02000500000000000000" charset="-122"/>
                <a:cs typeface="华光魏体_CNKI" panose="02000500000000000000" charset="-122"/>
              </a:rPr>
              <a:t>的文件</a:t>
            </a:r>
            <a:r>
              <a:rPr lang="zh-CN" altLang="en-US" sz="2000">
                <a:latin typeface="华光魏体_CNKI" panose="02000500000000000000" charset="-122"/>
                <a:ea typeface="华光魏体_CNKI" panose="02000500000000000000" charset="-122"/>
                <a:cs typeface="华光魏体_CNKI" panose="02000500000000000000" charset="-122"/>
              </a:rPr>
              <a:t>呢？</a:t>
            </a:r>
            <a:endParaRPr lang="zh-CN" altLang="en-US" sz="2000">
              <a:latin typeface="华光魏体_CNKI" panose="02000500000000000000" charset="-122"/>
              <a:ea typeface="华光魏体_CNKI" panose="02000500000000000000" charset="-122"/>
              <a:cs typeface="华光魏体_CNKI" panose="02000500000000000000" charset="-122"/>
            </a:endParaRPr>
          </a:p>
        </p:txBody>
      </p:sp>
    </p:spTree>
    <p:custDataLst>
      <p:tags r:id="rId2"/>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645" y="1875790"/>
            <a:ext cx="11095990" cy="535432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文件目录的</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操作</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en-US" altLang="zh-CN" sz="2000">
                <a:latin typeface="华光魏体_CNKI" panose="02000500000000000000" charset="-122"/>
                <a:ea typeface="华光魏体_CNKI" panose="02000500000000000000" charset="-122"/>
                <a:cs typeface="华光魏体_CNKI" panose="02000500000000000000" charset="-122"/>
                <a:sym typeface="+mn-ea"/>
              </a:rPr>
              <a:t>(1) </a:t>
            </a:r>
            <a:r>
              <a:rPr lang="zh-CN" altLang="en-US" sz="2000">
                <a:latin typeface="华光魏体_CNKI" panose="02000500000000000000" charset="-122"/>
                <a:ea typeface="华光魏体_CNKI" panose="02000500000000000000" charset="-122"/>
                <a:cs typeface="华光魏体_CNKI" panose="02000500000000000000" charset="-122"/>
                <a:sym typeface="+mn-ea"/>
              </a:rPr>
              <a:t>创建目录。</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en-US" altLang="zh-CN" sz="2000">
                <a:latin typeface="华光魏体_CNKI" panose="02000500000000000000" charset="-122"/>
                <a:ea typeface="华光魏体_CNKI" panose="02000500000000000000" charset="-122"/>
                <a:cs typeface="华光魏体_CNKI" panose="02000500000000000000" charset="-122"/>
                <a:sym typeface="+mn-ea"/>
              </a:rPr>
              <a:t>(2) </a:t>
            </a:r>
            <a:r>
              <a:rPr lang="zh-CN" altLang="en-US" sz="2000">
                <a:latin typeface="华光魏体_CNKI" panose="02000500000000000000" charset="-122"/>
                <a:ea typeface="华光魏体_CNKI" panose="02000500000000000000" charset="-122"/>
                <a:cs typeface="华光魏体_CNKI" panose="02000500000000000000" charset="-122"/>
                <a:sym typeface="+mn-ea"/>
              </a:rPr>
              <a:t>删除目录。</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zh-CN" altLang="en-US" sz="2000">
                <a:latin typeface="华光魏体_CNKI" panose="02000500000000000000" charset="-122"/>
                <a:ea typeface="华光魏体_CNKI" panose="02000500000000000000" charset="-122"/>
                <a:cs typeface="华光魏体_CNKI" panose="02000500000000000000" charset="-122"/>
                <a:sym typeface="+mn-ea"/>
              </a:rPr>
              <a:t>① 不删除非空目录。如果删除目录，则需要删除目录中的全部子目录和文件才可以；</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zh-CN" altLang="en-US" sz="2000">
                <a:latin typeface="华光魏体_CNKI" panose="02000500000000000000" charset="-122"/>
                <a:ea typeface="华光魏体_CNKI" panose="02000500000000000000" charset="-122"/>
                <a:cs typeface="华光魏体_CNKI" panose="02000500000000000000" charset="-122"/>
                <a:sym typeface="+mn-ea"/>
              </a:rPr>
              <a:t>② 可删除非空目录。直接删除目录和目录下的所有文件；</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en-US" altLang="zh-CN" sz="2000">
                <a:latin typeface="华光魏体_CNKI" panose="02000500000000000000" charset="-122"/>
                <a:ea typeface="华光魏体_CNKI" panose="02000500000000000000" charset="-122"/>
                <a:cs typeface="华光魏体_CNKI" panose="02000500000000000000" charset="-122"/>
                <a:sym typeface="+mn-ea"/>
              </a:rPr>
              <a:t>(3) </a:t>
            </a:r>
            <a:r>
              <a:rPr lang="zh-CN" altLang="en-US" sz="2000">
                <a:latin typeface="华光魏体_CNKI" panose="02000500000000000000" charset="-122"/>
                <a:ea typeface="华光魏体_CNKI" panose="02000500000000000000" charset="-122"/>
                <a:cs typeface="华光魏体_CNKI" panose="02000500000000000000" charset="-122"/>
                <a:sym typeface="+mn-ea"/>
              </a:rPr>
              <a:t>改变目录。</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en-US" altLang="zh-CN" sz="2000">
                <a:latin typeface="华光魏体_CNKI" panose="02000500000000000000" charset="-122"/>
                <a:ea typeface="华光魏体_CNKI" panose="02000500000000000000" charset="-122"/>
                <a:cs typeface="华光魏体_CNKI" panose="02000500000000000000" charset="-122"/>
                <a:sym typeface="+mn-ea"/>
              </a:rPr>
              <a:t>(4) </a:t>
            </a:r>
            <a:r>
              <a:rPr lang="zh-CN" altLang="en-US" sz="2000">
                <a:latin typeface="华光魏体_CNKI" panose="02000500000000000000" charset="-122"/>
                <a:ea typeface="华光魏体_CNKI" panose="02000500000000000000" charset="-122"/>
                <a:cs typeface="华光魏体_CNKI" panose="02000500000000000000" charset="-122"/>
                <a:sym typeface="+mn-ea"/>
              </a:rPr>
              <a:t>移动目录。</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en-US" altLang="zh-CN" sz="2000">
                <a:latin typeface="华光魏体_CNKI" panose="02000500000000000000" charset="-122"/>
                <a:ea typeface="华光魏体_CNKI" panose="02000500000000000000" charset="-122"/>
                <a:cs typeface="华光魏体_CNKI" panose="02000500000000000000" charset="-122"/>
                <a:sym typeface="+mn-ea"/>
              </a:rPr>
              <a:t>(5) </a:t>
            </a:r>
            <a:r>
              <a:rPr lang="zh-CN" altLang="en-US" sz="2000">
                <a:latin typeface="华光魏体_CNKI" panose="02000500000000000000" charset="-122"/>
                <a:ea typeface="华光魏体_CNKI" panose="02000500000000000000" charset="-122"/>
                <a:cs typeface="华光魏体_CNKI" panose="02000500000000000000" charset="-122"/>
                <a:sym typeface="+mn-ea"/>
              </a:rPr>
              <a:t>链接</a:t>
            </a:r>
            <a:r>
              <a:rPr lang="en-US" altLang="zh-CN" sz="2000">
                <a:latin typeface="华光魏体_CNKI" panose="02000500000000000000" charset="-122"/>
                <a:ea typeface="华光魏体_CNKI" panose="02000500000000000000" charset="-122"/>
                <a:cs typeface="华光魏体_CNKI" panose="02000500000000000000" charset="-122"/>
                <a:sym typeface="+mn-ea"/>
              </a:rPr>
              <a:t>(Link)</a:t>
            </a:r>
            <a:r>
              <a:rPr lang="zh-CN" altLang="en-US" sz="2000">
                <a:latin typeface="华光魏体_CNKI" panose="02000500000000000000" charset="-122"/>
                <a:ea typeface="华光魏体_CNKI" panose="02000500000000000000" charset="-122"/>
                <a:cs typeface="华光魏体_CNKI" panose="02000500000000000000" charset="-122"/>
                <a:sym typeface="+mn-ea"/>
              </a:rPr>
              <a:t>操作。</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en-US" altLang="zh-CN"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(6) </a:t>
            </a: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查找。</a:t>
            </a:r>
            <a:endParaRPr lang="zh-CN" altLang="en-US" sz="2000">
              <a:latin typeface="华光魏体_CNKI" panose="02000500000000000000" charset="-122"/>
              <a:ea typeface="华光魏体_CNKI" panose="02000500000000000000" charset="-122"/>
              <a:cs typeface="华光魏体_CNKI" panose="02000500000000000000" charset="-122"/>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4517390" cy="590804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文件目录的</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查找</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线性检索法</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sym typeface="+mn-ea"/>
              </a:rPr>
              <a:t>又称为顺序检索法。在单级目录中，利用用户提供的文件名，用顺序查找法直接从文件目录中找到指名文件的目录项。在树形目录中，用户提供的文件名是由多个文件分量名组成的路径名，此时需对多级目录进行查找。</a:t>
            </a:r>
            <a:endParaRPr lang="zh-CN" altLang="en-US" sz="2000">
              <a:latin typeface="华光魏体_CNKI" panose="02000500000000000000" charset="-122"/>
              <a:ea typeface="华光魏体_CNKI" panose="02000500000000000000" charset="-122"/>
              <a:sym typeface="+mn-ea"/>
            </a:endParaRPr>
          </a:p>
          <a:p>
            <a:pPr lvl="1" indent="0">
              <a:lnSpc>
                <a:spcPct val="150000"/>
              </a:lnSpc>
              <a:buFont typeface="Wingdings" panose="05000000000000000000" charset="0"/>
              <a:buNone/>
            </a:pP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pic>
        <p:nvPicPr>
          <p:cNvPr id="771076" name="Picture 4" descr="7-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70880" y="3219450"/>
            <a:ext cx="6335713" cy="34734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847715" y="2061210"/>
            <a:ext cx="6096000" cy="645160"/>
          </a:xfrm>
          <a:prstGeom prst="rect">
            <a:avLst/>
          </a:prstGeom>
          <a:noFill/>
        </p:spPr>
        <p:txBody>
          <a:bodyPr wrap="square" rtlCol="0" anchor="t">
            <a:spAutoFit/>
          </a:bodyPr>
          <a:p>
            <a:r>
              <a:rPr lang="zh-CN" altLang="en-US">
                <a:latin typeface="华光魏体_CNKI" panose="02000500000000000000" charset="-122"/>
                <a:ea typeface="华光魏体_CNKI" panose="02000500000000000000" charset="-122"/>
                <a:cs typeface="华光魏体_CNKI" panose="02000500000000000000" charset="-122"/>
                <a:sym typeface="+mn-ea"/>
              </a:rPr>
              <a:t>假定用户给定的文件路径名是 </a:t>
            </a:r>
            <a:r>
              <a:rPr lang="en-US" altLang="zh-CN">
                <a:latin typeface="华光魏体_CNKI" panose="02000500000000000000" charset="-122"/>
                <a:ea typeface="华光魏体_CNKI" panose="02000500000000000000" charset="-122"/>
                <a:cs typeface="华光魏体_CNKI" panose="02000500000000000000" charset="-122"/>
                <a:sym typeface="+mn-ea"/>
              </a:rPr>
              <a:t>/usr/ast/mbox</a:t>
            </a:r>
            <a:r>
              <a:rPr lang="zh-CN" altLang="en-US">
                <a:latin typeface="华光魏体_CNKI" panose="02000500000000000000" charset="-122"/>
                <a:ea typeface="华光魏体_CNKI" panose="02000500000000000000" charset="-122"/>
                <a:cs typeface="华光魏体_CNKI" panose="02000500000000000000" charset="-122"/>
                <a:sym typeface="+mn-ea"/>
              </a:rPr>
              <a:t>，则查找 </a:t>
            </a:r>
            <a:r>
              <a:rPr lang="en-US" altLang="zh-CN">
                <a:latin typeface="华光魏体_CNKI" panose="02000500000000000000" charset="-122"/>
                <a:ea typeface="华光魏体_CNKI" panose="02000500000000000000" charset="-122"/>
                <a:cs typeface="华光魏体_CNKI" panose="02000500000000000000" charset="-122"/>
                <a:sym typeface="+mn-ea"/>
              </a:rPr>
              <a:t>/usr/ast/mbox</a:t>
            </a:r>
            <a:r>
              <a:rPr lang="zh-CN" altLang="en-US">
                <a:latin typeface="华光魏体_CNKI" panose="02000500000000000000" charset="-122"/>
                <a:ea typeface="华光魏体_CNKI" panose="02000500000000000000" charset="-122"/>
                <a:cs typeface="华光魏体_CNKI" panose="02000500000000000000" charset="-122"/>
                <a:sym typeface="+mn-ea"/>
              </a:rPr>
              <a:t>文件的过程如图：</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spTree>
    <p:custDataLst>
      <p:tags r:id="rId2"/>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4517390" cy="683196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文件目录的</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查找</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哈希法</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dirty="0">
                <a:latin typeface="华光魏体_CNKI" panose="02000500000000000000" charset="-122"/>
                <a:ea typeface="华光魏体_CNKI" panose="02000500000000000000" charset="-122"/>
                <a:sym typeface="+mn-ea"/>
              </a:rPr>
              <a:t>将文件名通过</a:t>
            </a:r>
            <a:r>
              <a:rPr lang="en-US" altLang="zh-CN" sz="2000" dirty="0">
                <a:latin typeface="华光魏体_CNKI" panose="02000500000000000000" charset="-122"/>
                <a:ea typeface="华光魏体_CNKI" panose="02000500000000000000" charset="-122"/>
                <a:sym typeface="+mn-ea"/>
              </a:rPr>
              <a:t>Hash</a:t>
            </a:r>
            <a:r>
              <a:rPr lang="zh-CN" altLang="en-US" sz="2000" dirty="0">
                <a:latin typeface="华光魏体_CNKI" panose="02000500000000000000" charset="-122"/>
                <a:ea typeface="华光魏体_CNKI" panose="02000500000000000000" charset="-122"/>
                <a:sym typeface="+mn-ea"/>
              </a:rPr>
              <a:t>函数变换为索引值，再利用索引值查找目录；</a:t>
            </a:r>
            <a:endParaRPr lang="zh-CN" altLang="en-US" sz="2000" dirty="0">
              <a:latin typeface="华光魏体_CNKI" panose="02000500000000000000" charset="-122"/>
              <a:ea typeface="华光魏体_CNKI" panose="02000500000000000000" charset="-122"/>
              <a:sym typeface="+mn-ea"/>
            </a:endParaRPr>
          </a:p>
          <a:p>
            <a:pPr lvl="1" indent="0">
              <a:lnSpc>
                <a:spcPct val="150000"/>
              </a:lnSpc>
              <a:buFont typeface="Wingdings" panose="05000000000000000000" charset="0"/>
              <a:buNone/>
            </a:pPr>
            <a:r>
              <a:rPr lang="zh-CN" altLang="en-US" sz="2000" dirty="0">
                <a:solidFill>
                  <a:srgbClr val="FF0000"/>
                </a:solidFill>
                <a:latin typeface="华光魏体_CNKI" panose="02000500000000000000" charset="-122"/>
                <a:ea typeface="华光魏体_CNKI" panose="02000500000000000000" charset="-122"/>
                <a:sym typeface="+mn-ea"/>
              </a:rPr>
              <a:t>如果使用通配符进行查找，不能用此方法，仍然要用线性检索法。</a:t>
            </a:r>
            <a:endParaRPr lang="zh-CN" altLang="en-US" sz="2000" dirty="0">
              <a:solidFill>
                <a:srgbClr val="FF0000"/>
              </a:solidFill>
              <a:latin typeface="华光魏体_CNKI" panose="02000500000000000000" charset="-122"/>
              <a:ea typeface="华光魏体_CNKI" panose="02000500000000000000" charset="-122"/>
              <a:sym typeface="+mn-ea"/>
            </a:endParaRPr>
          </a:p>
          <a:p>
            <a:pPr lvl="1" indent="0">
              <a:lnSpc>
                <a:spcPct val="150000"/>
              </a:lnSpc>
              <a:buFont typeface="Wingdings" panose="05000000000000000000" charset="0"/>
              <a:buNone/>
            </a:pP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通配符：</a:t>
            </a:r>
            <a:r>
              <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 </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和</a:t>
            </a:r>
            <a:r>
              <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 ?</a:t>
            </a:r>
            <a:endPar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 </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代替任意个数的未知字</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符</a:t>
            </a: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？代替一个未知</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字符</a:t>
            </a: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0" lvl="1" indent="0">
              <a:lnSpc>
                <a:spcPct val="150000"/>
              </a:lnSpc>
              <a:buFont typeface="Wingdings" panose="05000000000000000000" charset="0"/>
              <a:buNone/>
            </a:pPr>
            <a:r>
              <a:rPr lang="en-US" altLang="zh-CN" sz="2000">
                <a:latin typeface="华光魏体_CNKI" panose="02000500000000000000" charset="-122"/>
                <a:ea typeface="华光魏体_CNKI" panose="02000500000000000000" charset="-122"/>
                <a:cs typeface="华光魏体_CNKI" panose="02000500000000000000" charset="-122"/>
                <a:sym typeface="+mn-ea"/>
              </a:rPr>
              <a:t>       </a:t>
            </a: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即哈希法不支持模糊查找</a:t>
            </a:r>
            <a:endPar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4517390" cy="636968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文件目录的</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查找</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哈希法</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dirty="0">
                <a:latin typeface="华光魏体_CNKI" panose="02000500000000000000" charset="-122"/>
                <a:ea typeface="华光魏体_CNKI" panose="02000500000000000000" charset="-122"/>
                <a:sym typeface="+mn-ea"/>
              </a:rPr>
              <a:t>将文件名通过</a:t>
            </a:r>
            <a:r>
              <a:rPr lang="en-US" altLang="zh-CN" sz="2000" dirty="0">
                <a:latin typeface="华光魏体_CNKI" panose="02000500000000000000" charset="-122"/>
                <a:ea typeface="华光魏体_CNKI" panose="02000500000000000000" charset="-122"/>
                <a:sym typeface="+mn-ea"/>
              </a:rPr>
              <a:t>Hash</a:t>
            </a:r>
            <a:r>
              <a:rPr lang="zh-CN" altLang="en-US" sz="2000" dirty="0">
                <a:latin typeface="华光魏体_CNKI" panose="02000500000000000000" charset="-122"/>
                <a:ea typeface="华光魏体_CNKI" panose="02000500000000000000" charset="-122"/>
                <a:sym typeface="+mn-ea"/>
              </a:rPr>
              <a:t>函数变换为索引值，再利用索引值查找目录；</a:t>
            </a:r>
            <a:endParaRPr lang="zh-CN" altLang="en-US" sz="2000" dirty="0">
              <a:latin typeface="华光魏体_CNKI" panose="02000500000000000000" charset="-122"/>
              <a:ea typeface="华光魏体_CNKI" panose="02000500000000000000" charset="-122"/>
              <a:sym typeface="+mn-ea"/>
            </a:endParaRPr>
          </a:p>
          <a:p>
            <a:pPr lvl="1" indent="0">
              <a:lnSpc>
                <a:spcPct val="150000"/>
              </a:lnSpc>
              <a:buFont typeface="Wingdings" panose="05000000000000000000" charset="0"/>
              <a:buNone/>
            </a:pPr>
            <a:r>
              <a:rPr lang="zh-CN" altLang="en-US" sz="2000" dirty="0">
                <a:solidFill>
                  <a:srgbClr val="FF0000"/>
                </a:solidFill>
                <a:latin typeface="华光魏体_CNKI" panose="02000500000000000000" charset="-122"/>
                <a:ea typeface="华光魏体_CNKI" panose="02000500000000000000" charset="-122"/>
                <a:sym typeface="+mn-ea"/>
              </a:rPr>
              <a:t>如果使用通配符进行查找，不能用此方法，仍然要用线性检索法。</a:t>
            </a:r>
            <a:endParaRPr lang="zh-CN" altLang="en-US" sz="2000" dirty="0">
              <a:solidFill>
                <a:srgbClr val="FF0000"/>
              </a:solidFill>
              <a:latin typeface="华光魏体_CNKI" panose="02000500000000000000" charset="-122"/>
              <a:ea typeface="华光魏体_CNKI" panose="02000500000000000000" charset="-122"/>
              <a:sym typeface="+mn-ea"/>
            </a:endParaRPr>
          </a:p>
          <a:p>
            <a:pPr lvl="1" indent="0">
              <a:lnSpc>
                <a:spcPct val="150000"/>
              </a:lnSpc>
              <a:buFont typeface="Wingdings" panose="05000000000000000000" charset="0"/>
              <a:buNone/>
            </a:pP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通配符：</a:t>
            </a:r>
            <a:r>
              <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 </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和</a:t>
            </a:r>
            <a:r>
              <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 ?</a:t>
            </a:r>
            <a:endPar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en-US" altLang="zh-CN"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 </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代替任意个数的未知字</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符</a:t>
            </a: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？代替一个未知</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字符</a:t>
            </a: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即哈希法不支持模糊查找</a:t>
            </a:r>
            <a:endPar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7.3</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目录</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5847715" y="1691640"/>
            <a:ext cx="6096000" cy="2938145"/>
          </a:xfrm>
          <a:prstGeom prst="rect">
            <a:avLst/>
          </a:prstGeom>
          <a:solidFill>
            <a:schemeClr val="accent3">
              <a:lumMod val="20000"/>
              <a:lumOff val="80000"/>
            </a:schemeClr>
          </a:solidFill>
        </p:spPr>
        <p:txBody>
          <a:bodyPr wrap="square" rtlCol="0" anchor="t">
            <a:spAutoFit/>
          </a:bodyPr>
          <a:p>
            <a:pPr lvl="1" indent="0" fontAlgn="auto">
              <a:spcAft>
                <a:spcPts val="600"/>
              </a:spcAft>
              <a:buFont typeface="+mj-ea"/>
              <a:buNone/>
            </a:pPr>
            <a:r>
              <a:rPr lang="zh-CN" altLang="en-US" dirty="0">
                <a:solidFill>
                  <a:srgbClr val="FF0000"/>
                </a:solidFill>
                <a:latin typeface="华光魏体_CNKI" panose="02000500000000000000" charset="-122"/>
                <a:ea typeface="华光魏体_CNKI" panose="02000500000000000000" charset="-122"/>
                <a:cs typeface="华光魏体_CNKI" panose="02000500000000000000" charset="-122"/>
                <a:sym typeface="+mn-ea"/>
              </a:rPr>
              <a:t>哈希检索的步骤：</a:t>
            </a:r>
            <a:endParaRPr lang="zh-CN" altLang="en-US" dirty="0">
              <a:latin typeface="华光魏体_CNKI" panose="02000500000000000000" charset="-122"/>
              <a:ea typeface="华光魏体_CNKI" panose="02000500000000000000" charset="-122"/>
              <a:cs typeface="华光魏体_CNKI" panose="02000500000000000000" charset="-122"/>
              <a:sym typeface="+mn-ea"/>
            </a:endParaRPr>
          </a:p>
          <a:p>
            <a:pPr marL="914400" lvl="1" indent="-457200">
              <a:buFont typeface="+mj-ea"/>
              <a:buAutoNum type="circleNumDbPlain"/>
            </a:pPr>
            <a:r>
              <a:rPr lang="zh-CN" altLang="en-US" dirty="0">
                <a:latin typeface="华光魏体_CNKI" panose="02000500000000000000" charset="-122"/>
                <a:ea typeface="华光魏体_CNKI" panose="02000500000000000000" charset="-122"/>
                <a:cs typeface="华光魏体_CNKI" panose="02000500000000000000" charset="-122"/>
                <a:sym typeface="+mn-ea"/>
              </a:rPr>
              <a:t>若目录表中相应的目录项是空的，则系统中无指定文件；</a:t>
            </a:r>
            <a:endParaRPr lang="zh-CN" altLang="en-US" dirty="0">
              <a:latin typeface="华光魏体_CNKI" panose="02000500000000000000" charset="-122"/>
              <a:ea typeface="华光魏体_CNKI" panose="02000500000000000000" charset="-122"/>
              <a:cs typeface="华光魏体_CNKI" panose="02000500000000000000" charset="-122"/>
            </a:endParaRPr>
          </a:p>
          <a:p>
            <a:pPr marL="914400" lvl="1" indent="-457200">
              <a:buFont typeface="+mj-ea"/>
              <a:buAutoNum type="circleNumDbPlain"/>
            </a:pPr>
            <a:r>
              <a:rPr lang="zh-CN" altLang="en-US" dirty="0">
                <a:latin typeface="华光魏体_CNKI" panose="02000500000000000000" charset="-122"/>
                <a:ea typeface="华光魏体_CNKI" panose="02000500000000000000" charset="-122"/>
                <a:cs typeface="华光魏体_CNKI" panose="02000500000000000000" charset="-122"/>
                <a:sym typeface="+mn-ea"/>
              </a:rPr>
              <a:t>若目录项中的文件名与指定文件名匹配，表示该目录项正是指定文件对应的目录项，可从中找到文件所在的物理地址</a:t>
            </a:r>
            <a:endParaRPr lang="zh-CN" altLang="en-US" dirty="0">
              <a:latin typeface="华光魏体_CNKI" panose="02000500000000000000" charset="-122"/>
              <a:ea typeface="华光魏体_CNKI" panose="02000500000000000000" charset="-122"/>
              <a:cs typeface="华光魏体_CNKI" panose="02000500000000000000" charset="-122"/>
            </a:endParaRPr>
          </a:p>
          <a:p>
            <a:pPr marL="914400" lvl="1" indent="-457200">
              <a:buFont typeface="+mj-ea"/>
              <a:buAutoNum type="circleNumDbPlain"/>
            </a:pPr>
            <a:r>
              <a:rPr lang="zh-CN" altLang="en-US" dirty="0">
                <a:latin typeface="华光魏体_CNKI" panose="02000500000000000000" charset="-122"/>
                <a:ea typeface="华光魏体_CNKI" panose="02000500000000000000" charset="-122"/>
                <a:cs typeface="华光魏体_CNKI" panose="02000500000000000000" charset="-122"/>
                <a:sym typeface="+mn-ea"/>
              </a:rPr>
              <a:t>若相应目录项中的文件名与指定文件名并不匹配，则发生“冲突”。须将</a:t>
            </a:r>
            <a:r>
              <a:rPr lang="en-US" altLang="zh-CN" dirty="0">
                <a:latin typeface="华光魏体_CNKI" panose="02000500000000000000" charset="-122"/>
                <a:ea typeface="华光魏体_CNKI" panose="02000500000000000000" charset="-122"/>
                <a:cs typeface="华光魏体_CNKI" panose="02000500000000000000" charset="-122"/>
                <a:sym typeface="+mn-ea"/>
              </a:rPr>
              <a:t>Hash</a:t>
            </a:r>
            <a:r>
              <a:rPr lang="zh-CN" altLang="en-US" dirty="0">
                <a:latin typeface="华光魏体_CNKI" panose="02000500000000000000" charset="-122"/>
                <a:ea typeface="华光魏体_CNKI" panose="02000500000000000000" charset="-122"/>
                <a:cs typeface="华光魏体_CNKI" panose="02000500000000000000" charset="-122"/>
                <a:sym typeface="+mn-ea"/>
              </a:rPr>
              <a:t>值再加上一个常数</a:t>
            </a:r>
            <a:r>
              <a:rPr lang="en-US" altLang="zh-CN" dirty="0">
                <a:latin typeface="华光魏体_CNKI" panose="02000500000000000000" charset="-122"/>
                <a:ea typeface="华光魏体_CNKI" panose="02000500000000000000" charset="-122"/>
                <a:cs typeface="华光魏体_CNKI" panose="02000500000000000000" charset="-122"/>
                <a:sym typeface="+mn-ea"/>
              </a:rPr>
              <a:t>(</a:t>
            </a:r>
            <a:r>
              <a:rPr lang="zh-CN" altLang="en-US" dirty="0">
                <a:latin typeface="华光魏体_CNKI" panose="02000500000000000000" charset="-122"/>
                <a:ea typeface="华光魏体_CNKI" panose="02000500000000000000" charset="-122"/>
                <a:cs typeface="华光魏体_CNKI" panose="02000500000000000000" charset="-122"/>
                <a:sym typeface="+mn-ea"/>
              </a:rPr>
              <a:t>该常数应与目录的长度值互素</a:t>
            </a:r>
            <a:r>
              <a:rPr lang="en-US" altLang="zh-CN" dirty="0">
                <a:latin typeface="华光魏体_CNKI" panose="02000500000000000000" charset="-122"/>
                <a:ea typeface="华光魏体_CNKI" panose="02000500000000000000" charset="-122"/>
                <a:cs typeface="华光魏体_CNKI" panose="02000500000000000000" charset="-122"/>
                <a:sym typeface="+mn-ea"/>
              </a:rPr>
              <a:t>)</a:t>
            </a:r>
            <a:r>
              <a:rPr lang="zh-CN" altLang="en-US" dirty="0">
                <a:latin typeface="华光魏体_CNKI" panose="02000500000000000000" charset="-122"/>
                <a:ea typeface="华光魏体_CNKI" panose="02000500000000000000" charset="-122"/>
                <a:cs typeface="华光魏体_CNKI" panose="02000500000000000000" charset="-122"/>
                <a:sym typeface="+mn-ea"/>
              </a:rPr>
              <a:t>，形成新索引值，再到①重新查找</a:t>
            </a:r>
            <a:r>
              <a:rPr lang="zh-CN" altLang="en-US">
                <a:latin typeface="华光魏体_CNKI" panose="02000500000000000000" charset="-122"/>
                <a:ea typeface="华光魏体_CNKI" panose="02000500000000000000" charset="-122"/>
                <a:cs typeface="华光魏体_CNKI" panose="02000500000000000000" charset="-122"/>
                <a:sym typeface="+mn-ea"/>
              </a:rPr>
              <a:t>：</a:t>
            </a:r>
            <a:endParaRPr lang="zh-CN" altLang="en-US">
              <a:latin typeface="华光魏体_CNKI" panose="02000500000000000000" charset="-122"/>
              <a:ea typeface="华光魏体_CNKI" panose="02000500000000000000" charset="-122"/>
              <a:cs typeface="华光魏体_CNKI" panose="02000500000000000000" charset="-122"/>
              <a:sym typeface="+mn-ea"/>
            </a:endParaRPr>
          </a:p>
        </p:txBody>
      </p:sp>
      <p:pic>
        <p:nvPicPr>
          <p:cNvPr id="748548" name="Picture 4" descr="7-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16495" y="4829810"/>
            <a:ext cx="3381375" cy="20059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3415030"/>
          </a:xfrm>
          <a:prstGeom prst="rect">
            <a:avLst/>
          </a:prstGeom>
          <a:noFill/>
        </p:spPr>
        <p:txBody>
          <a:bodyPr wrap="square" rtlCol="0">
            <a:spAutoFit/>
          </a:bodyPr>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7.1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文件和文件系统</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7.2 </a:t>
            </a:r>
            <a:r>
              <a:rPr lang="zh-CN" altLang="en-US" sz="2400">
                <a:latin typeface="Times New Roman" panose="02020603050405020304" charset="0"/>
                <a:ea typeface="华光魏体_CNKI" panose="02000500000000000000" charset="-122"/>
                <a:cs typeface="Times New Roman" panose="02020603050405020304" charset="0"/>
                <a:sym typeface="+mn-ea"/>
              </a:rPr>
              <a:t>文件的逻辑</a:t>
            </a:r>
            <a:r>
              <a:rPr lang="zh-CN" altLang="en-US" sz="2400">
                <a:latin typeface="Times New Roman" panose="02020603050405020304" charset="0"/>
                <a:ea typeface="华光魏体_CNKI" panose="02000500000000000000" charset="-122"/>
                <a:cs typeface="Times New Roman" panose="02020603050405020304" charset="0"/>
                <a:sym typeface="+mn-ea"/>
              </a:rPr>
              <a:t>结构</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7.3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文件目录</a:t>
            </a: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 </a:t>
            </a:r>
            <a:endParaRPr lang="en-US" altLang="zh-CN" sz="2400">
              <a:solidFill>
                <a:srgbClr val="FF0000"/>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7.4 </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rPr>
              <a:t>文件共享</a:t>
            </a:r>
            <a:endParaRPr lang="en-US" altLang="zh-CN" sz="2400">
              <a:solidFill>
                <a:srgbClr val="FF0000"/>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7.5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文件保护</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304609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文件共享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指系统应允许多个用户</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进程</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共享同一份文件。这样，在系统中只需保留该共享文件的一份副本。如果系统不能提供文件共享功能，就意味着凡是需要该文件的用户，都须各自备有此文件的副本，显然这会造成对存储空间的极大浪费。</a:t>
            </a:r>
            <a:endPar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66052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基于有向无循环图实现</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561465" y="2619375"/>
            <a:ext cx="4067810" cy="2553335"/>
          </a:xfrm>
          <a:prstGeom prst="rect">
            <a:avLst/>
          </a:prstGeom>
          <a:solidFill>
            <a:schemeClr val="accent3">
              <a:lumMod val="20000"/>
              <a:lumOff val="80000"/>
            </a:schemeClr>
          </a:solidFill>
        </p:spPr>
        <p:txBody>
          <a:bodyPr wrap="square" rtlCol="0" anchor="t">
            <a:spAutoFit/>
          </a:bodyPr>
          <a:p>
            <a:r>
              <a:rPr lang="zh-CN" altLang="en-US" sz="2000">
                <a:latin typeface="华光魏体_CNKI" panose="02000500000000000000" charset="-122"/>
                <a:ea typeface="华光魏体_CNKI" panose="02000500000000000000" charset="-122"/>
                <a:sym typeface="+mn-ea"/>
              </a:rPr>
              <a:t>严格的树形结构目录中，每个文件只允许有一个父目录，父目录可以有效地拥有该文件，其它用户要想访问它，必须经过其属主目录来访问该文件。这就是说，对文件的共享是不对称的，或者说，树形结构目录是不适合文件共享的。</a:t>
            </a:r>
            <a:endParaRPr lang="zh-CN" altLang="en-US" sz="2000">
              <a:latin typeface="华光魏体_CNKI" panose="02000500000000000000" charset="-122"/>
              <a:ea typeface="华光魏体_CNKI" panose="02000500000000000000" charset="-122"/>
              <a:sym typeface="+mn-ea"/>
            </a:endParaRPr>
          </a:p>
          <a:p>
            <a:endParaRPr lang="zh-CN" altLang="en-US" sz="2000">
              <a:latin typeface="华光魏体_CNKI" panose="02000500000000000000" charset="-122"/>
              <a:ea typeface="华光魏体_CNKI" panose="02000500000000000000" charset="-122"/>
              <a:sym typeface="+mn-ea"/>
            </a:endParaRPr>
          </a:p>
        </p:txBody>
      </p:sp>
      <p:graphicFrame>
        <p:nvGraphicFramePr>
          <p:cNvPr id="3" name="Object 3"/>
          <p:cNvGraphicFramePr>
            <a:graphicFrameLocks noChangeAspect="1"/>
          </p:cNvGraphicFramePr>
          <p:nvPr/>
        </p:nvGraphicFramePr>
        <p:xfrm>
          <a:off x="5753735" y="2147570"/>
          <a:ext cx="6438265" cy="3795395"/>
        </p:xfrm>
        <a:graphic>
          <a:graphicData uri="http://schemas.openxmlformats.org/presentationml/2006/ole">
            <mc:AlternateContent xmlns:mc="http://schemas.openxmlformats.org/markup-compatibility/2006">
              <mc:Choice xmlns:v="urn:schemas-microsoft-com:vml" Requires="v">
                <p:oleObj spid="_x0000_s38943" name="VISIO" r:id="rId1" imgW="2857500" imgH="1684020" progId="Visio.Drawing.4">
                  <p:embed/>
                </p:oleObj>
              </mc:Choice>
              <mc:Fallback>
                <p:oleObj name="VISIO" r:id="rId1" imgW="2857500" imgH="1684020"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735" y="2147570"/>
                        <a:ext cx="6438265" cy="379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7"/>
          <p:cNvSpPr>
            <a:spLocks noChangeArrowheads="1"/>
          </p:cNvSpPr>
          <p:nvPr/>
        </p:nvSpPr>
        <p:spPr bwMode="auto">
          <a:xfrm>
            <a:off x="5420995" y="5099050"/>
            <a:ext cx="2157730" cy="814705"/>
          </a:xfrm>
          <a:prstGeom prst="wedgeRoundRectCallout">
            <a:avLst>
              <a:gd name="adj1" fmla="val 100047"/>
              <a:gd name="adj2" fmla="val 26486"/>
              <a:gd name="adj3" fmla="val 16667"/>
            </a:avLst>
          </a:prstGeom>
          <a:solidFill>
            <a:srgbClr val="CCFFFF"/>
          </a:solidFill>
          <a:ln w="9525" algn="ctr">
            <a:solidFill>
              <a:schemeClr val="tx1"/>
            </a:solidFill>
            <a:miter lim="800000"/>
          </a:ln>
        </p:spPr>
        <p:txBody>
          <a:bodyPr/>
          <a:lstStyle>
            <a:lvl1pPr marL="342900" indent="-342900" eaLnBrk="0" hangingPunct="0">
              <a:defRPr kumimoji="1" sz="2800" b="1">
                <a:solidFill>
                  <a:schemeClr val="tx1"/>
                </a:solidFill>
                <a:latin typeface="Arial" panose="020B0604020202020204" pitchFamily="34" charset="0"/>
                <a:ea typeface="宋体" panose="02010600030101010101" pitchFamily="2" charset="-122"/>
              </a:defRPr>
            </a:lvl1pPr>
            <a:lvl2pPr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marL="0" lvl="1" algn="ctr" eaLnBrk="1" hangingPunct="1">
              <a:buFontTx/>
              <a:buNone/>
            </a:pPr>
            <a:r>
              <a:rPr lang="zh-CN" altLang="en-US" sz="2000" b="0" dirty="0">
                <a:latin typeface="华光魏体_CNKI" panose="02000500000000000000" charset="-122"/>
                <a:ea typeface="华光魏体_CNKI" panose="02000500000000000000" charset="-122"/>
              </a:rPr>
              <a:t>如何实现用户间共享同一文件？</a:t>
            </a:r>
            <a:endParaRPr lang="zh-CN" altLang="en-US" sz="2000" b="0" dirty="0">
              <a:latin typeface="华光魏体_CNKI" panose="02000500000000000000" charset="-122"/>
              <a:ea typeface="华光魏体_CNKI" panose="02000500000000000000"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66052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基于有向无循环图实现</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561465" y="2619375"/>
            <a:ext cx="4067810" cy="4092575"/>
          </a:xfrm>
          <a:prstGeom prst="rect">
            <a:avLst/>
          </a:prstGeom>
          <a:solidFill>
            <a:schemeClr val="accent3">
              <a:lumMod val="20000"/>
              <a:lumOff val="80000"/>
            </a:schemeClr>
          </a:solidFill>
        </p:spPr>
        <p:txBody>
          <a:bodyPr wrap="square" rtlCol="0" anchor="t">
            <a:spAutoFit/>
          </a:bodyPr>
          <a:p>
            <a:r>
              <a:rPr lang="zh-CN" altLang="en-US" sz="2000">
                <a:latin typeface="华光魏体_CNKI" panose="02000500000000000000" charset="-122"/>
                <a:ea typeface="华光魏体_CNKI" panose="02000500000000000000" charset="-122"/>
                <a:sym typeface="+mn-ea"/>
              </a:rPr>
              <a:t>严格的树形结构目录中，每个文件只允许有一个父目录，父目录可以有效地拥有该文件，其它用户要想访问它，必须经过其属主目录来访问该文件。这就是说，对文件的共享是不对称的，或者说，树形结构目录是不适合文件共享的。</a:t>
            </a:r>
            <a:endParaRPr lang="zh-CN" altLang="en-US" sz="2000">
              <a:latin typeface="华光魏体_CNKI" panose="02000500000000000000" charset="-122"/>
              <a:ea typeface="华光魏体_CNKI" panose="02000500000000000000" charset="-122"/>
              <a:sym typeface="+mn-ea"/>
            </a:endParaRPr>
          </a:p>
          <a:p>
            <a:endParaRPr lang="zh-CN" altLang="en-US" sz="2000">
              <a:latin typeface="华光魏体_CNKI" panose="02000500000000000000" charset="-122"/>
              <a:ea typeface="华光魏体_CNKI" panose="02000500000000000000" charset="-122"/>
              <a:sym typeface="+mn-ea"/>
            </a:endParaRPr>
          </a:p>
          <a:p>
            <a:r>
              <a:rPr lang="zh-CN" altLang="en-US" sz="2000">
                <a:latin typeface="华光魏体_CNKI" panose="02000500000000000000" charset="-122"/>
                <a:ea typeface="华光魏体_CNKI" panose="02000500000000000000" charset="-122"/>
                <a:sym typeface="+mn-ea"/>
              </a:rPr>
              <a:t>所以，允许一个文件可以有多个父目录，即有多个属于不同用户的多个目录，同时指向同一个文件，这样破坏了树的特性，变成了</a:t>
            </a:r>
            <a:r>
              <a:rPr lang="zh-CN" altLang="en-US" sz="2000">
                <a:solidFill>
                  <a:srgbClr val="FF0000"/>
                </a:solidFill>
                <a:latin typeface="华光魏体_CNKI" panose="02000500000000000000" charset="-122"/>
                <a:ea typeface="华光魏体_CNKI" panose="02000500000000000000" charset="-122"/>
                <a:sym typeface="+mn-ea"/>
              </a:rPr>
              <a:t>有向无循环图；</a:t>
            </a:r>
            <a:endParaRPr lang="zh-CN" altLang="en-US" sz="2000">
              <a:solidFill>
                <a:srgbClr val="FF0000"/>
              </a:solidFill>
              <a:latin typeface="华光魏体_CNKI" panose="02000500000000000000" charset="-122"/>
              <a:ea typeface="华光魏体_CNKI" panose="02000500000000000000" charset="-122"/>
              <a:sym typeface="+mn-ea"/>
            </a:endParaRPr>
          </a:p>
        </p:txBody>
      </p:sp>
      <p:pic>
        <p:nvPicPr>
          <p:cNvPr id="775172" name="Picture 4" descr="7-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86450" y="2619375"/>
            <a:ext cx="5829935" cy="29825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273665" cy="110680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有结构文件</a:t>
            </a: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举例</a:t>
            </a:r>
            <a:endPar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12" name="图片 11"/>
          <p:cNvPicPr>
            <a:picLocks noChangeAspect="1"/>
          </p:cNvPicPr>
          <p:nvPr/>
        </p:nvPicPr>
        <p:blipFill>
          <a:blip r:embed="rId1"/>
          <a:stretch>
            <a:fillRect/>
          </a:stretch>
        </p:blipFill>
        <p:spPr>
          <a:xfrm>
            <a:off x="1773555" y="2610485"/>
            <a:ext cx="5743575" cy="4420235"/>
          </a:xfrm>
          <a:prstGeom prst="rect">
            <a:avLst/>
          </a:prstGeom>
        </p:spPr>
      </p:pic>
    </p:spTree>
    <p:custDataLst>
      <p:tags r:id="rId2"/>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66052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基于有向无循环图实现</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561465" y="2619375"/>
            <a:ext cx="4067810" cy="4092575"/>
          </a:xfrm>
          <a:prstGeom prst="rect">
            <a:avLst/>
          </a:prstGeom>
          <a:solidFill>
            <a:schemeClr val="accent3">
              <a:lumMod val="20000"/>
              <a:lumOff val="80000"/>
            </a:schemeClr>
          </a:solidFill>
        </p:spPr>
        <p:txBody>
          <a:bodyPr wrap="square" rtlCol="0" anchor="t">
            <a:spAutoFit/>
          </a:bodyPr>
          <a:p>
            <a:r>
              <a:rPr lang="zh-CN" altLang="en-US" sz="2000">
                <a:latin typeface="华光魏体_CNKI" panose="02000500000000000000" charset="-122"/>
                <a:ea typeface="华光魏体_CNKI" panose="02000500000000000000" charset="-122"/>
                <a:sym typeface="+mn-ea"/>
              </a:rPr>
              <a:t>严格的树形结构目录中，每个文件只允许有一个父目录，父目录可以有效地拥有该文件，其它用户要想访问它，必须经过其属主目录来访问该文件。这就是说，对文件的共享是不对称的，或者说，树形结构目录是不适合文件共享的。</a:t>
            </a:r>
            <a:endParaRPr lang="zh-CN" altLang="en-US" sz="2000">
              <a:latin typeface="华光魏体_CNKI" panose="02000500000000000000" charset="-122"/>
              <a:ea typeface="华光魏体_CNKI" panose="02000500000000000000" charset="-122"/>
              <a:sym typeface="+mn-ea"/>
            </a:endParaRPr>
          </a:p>
          <a:p>
            <a:endParaRPr lang="zh-CN" altLang="en-US" sz="2000">
              <a:latin typeface="华光魏体_CNKI" panose="02000500000000000000" charset="-122"/>
              <a:ea typeface="华光魏体_CNKI" panose="02000500000000000000" charset="-122"/>
              <a:sym typeface="+mn-ea"/>
            </a:endParaRPr>
          </a:p>
          <a:p>
            <a:r>
              <a:rPr lang="zh-CN" altLang="en-US" sz="2000">
                <a:latin typeface="华光魏体_CNKI" panose="02000500000000000000" charset="-122"/>
                <a:ea typeface="华光魏体_CNKI" panose="02000500000000000000" charset="-122"/>
                <a:sym typeface="+mn-ea"/>
              </a:rPr>
              <a:t>所以，允许一个文件可以有多个父目录，即有多个属于不同用户的多个目录，同时指向同一个文件，这样破坏了树的特性，变成了</a:t>
            </a:r>
            <a:r>
              <a:rPr lang="zh-CN" altLang="en-US" sz="2000">
                <a:solidFill>
                  <a:srgbClr val="FF0000"/>
                </a:solidFill>
                <a:latin typeface="华光魏体_CNKI" panose="02000500000000000000" charset="-122"/>
                <a:ea typeface="华光魏体_CNKI" panose="02000500000000000000" charset="-122"/>
                <a:sym typeface="+mn-ea"/>
              </a:rPr>
              <a:t>有向无循环图；</a:t>
            </a:r>
            <a:endParaRPr lang="zh-CN" altLang="en-US" sz="2000">
              <a:solidFill>
                <a:srgbClr val="FF0000"/>
              </a:solidFill>
              <a:latin typeface="华光魏体_CNKI" panose="02000500000000000000" charset="-122"/>
              <a:ea typeface="华光魏体_CNKI" panose="02000500000000000000" charset="-122"/>
              <a:sym typeface="+mn-ea"/>
            </a:endParaRPr>
          </a:p>
        </p:txBody>
      </p:sp>
      <p:pic>
        <p:nvPicPr>
          <p:cNvPr id="775172" name="Picture 4" descr="7-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86450" y="2619375"/>
            <a:ext cx="5829935" cy="298259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885815" y="5659120"/>
            <a:ext cx="5913120" cy="1116965"/>
          </a:xfrm>
          <a:prstGeom prst="rect">
            <a:avLst/>
          </a:prstGeom>
          <a:solidFill>
            <a:srgbClr val="CCFFFF"/>
          </a:solidFill>
        </p:spPr>
        <p:txBody>
          <a:bodyPr wrap="square" rtlCol="0">
            <a:noAutofit/>
          </a:bodyPr>
          <a:p>
            <a:r>
              <a:rPr lang="zh-CN" altLang="en-US">
                <a:latin typeface="华光魏体_CNKI" panose="02000500000000000000" charset="-122"/>
                <a:ea typeface="华光魏体_CNKI" panose="02000500000000000000" charset="-122"/>
              </a:rPr>
              <a:t>需要在文件</a:t>
            </a:r>
            <a:r>
              <a:rPr lang="en-US" altLang="zh-CN">
                <a:latin typeface="华光魏体_CNKI" panose="02000500000000000000" charset="-122"/>
                <a:ea typeface="华光魏体_CNKI" panose="02000500000000000000" charset="-122"/>
              </a:rPr>
              <a:t>D5</a:t>
            </a:r>
            <a:r>
              <a:rPr lang="zh-CN" altLang="en-US">
                <a:latin typeface="华光魏体_CNKI" panose="02000500000000000000" charset="-122"/>
                <a:ea typeface="华光魏体_CNKI" panose="02000500000000000000" charset="-122"/>
              </a:rPr>
              <a:t>中加入</a:t>
            </a:r>
            <a:r>
              <a:rPr lang="en-US" altLang="zh-CN">
                <a:latin typeface="华光魏体_CNKI" panose="02000500000000000000" charset="-122"/>
                <a:ea typeface="华光魏体_CNKI" panose="02000500000000000000" charset="-122"/>
              </a:rPr>
              <a:t>P</a:t>
            </a:r>
            <a:r>
              <a:rPr lang="zh-CN" altLang="en-US">
                <a:latin typeface="华光魏体_CNKI" panose="02000500000000000000" charset="-122"/>
                <a:ea typeface="华光魏体_CNKI" panose="02000500000000000000" charset="-122"/>
              </a:rPr>
              <a:t>、在文件</a:t>
            </a:r>
            <a:r>
              <a:rPr lang="en-US" altLang="zh-CN">
                <a:latin typeface="华光魏体_CNKI" panose="02000500000000000000" charset="-122"/>
                <a:ea typeface="华光魏体_CNKI" panose="02000500000000000000" charset="-122"/>
              </a:rPr>
              <a:t>D3</a:t>
            </a:r>
            <a:r>
              <a:rPr lang="zh-CN" altLang="en-US">
                <a:latin typeface="华光魏体_CNKI" panose="02000500000000000000" charset="-122"/>
                <a:ea typeface="华光魏体_CNKI" panose="02000500000000000000" charset="-122"/>
              </a:rPr>
              <a:t>中也加入</a:t>
            </a:r>
            <a:r>
              <a:rPr lang="en-US" altLang="zh-CN">
                <a:latin typeface="华光魏体_CNKI" panose="02000500000000000000" charset="-122"/>
                <a:ea typeface="华光魏体_CNKI" panose="02000500000000000000" charset="-122"/>
              </a:rPr>
              <a:t>P</a:t>
            </a:r>
            <a:r>
              <a:rPr lang="zh-CN" altLang="en-US">
                <a:latin typeface="华光魏体_CNKI" panose="02000500000000000000" charset="-122"/>
                <a:ea typeface="华光魏体_CNKI" panose="02000500000000000000" charset="-122"/>
              </a:rPr>
              <a:t>，</a:t>
            </a:r>
            <a:r>
              <a:rPr lang="en-US" altLang="zh-CN">
                <a:latin typeface="华光魏体_CNKI" panose="02000500000000000000" charset="-122"/>
                <a:ea typeface="华光魏体_CNKI" panose="02000500000000000000" charset="-122"/>
              </a:rPr>
              <a:t>P</a:t>
            </a:r>
            <a:r>
              <a:rPr lang="zh-CN" altLang="en-US">
                <a:latin typeface="华光魏体_CNKI" panose="02000500000000000000" charset="-122"/>
                <a:ea typeface="华光魏体_CNKI" panose="02000500000000000000" charset="-122"/>
              </a:rPr>
              <a:t>是</a:t>
            </a:r>
            <a:r>
              <a:rPr lang="en-US" altLang="zh-CN">
                <a:latin typeface="华光魏体_CNKI" panose="02000500000000000000" charset="-122"/>
                <a:ea typeface="华光魏体_CNKI" panose="02000500000000000000" charset="-122"/>
              </a:rPr>
              <a:t>F8</a:t>
            </a:r>
            <a:r>
              <a:rPr lang="zh-CN" altLang="en-US">
                <a:latin typeface="华光魏体_CNKI" panose="02000500000000000000" charset="-122"/>
                <a:ea typeface="华光魏体_CNKI" panose="02000500000000000000" charset="-122"/>
              </a:rPr>
              <a:t>文件在子目录中的记录，指向其的指针是</a:t>
            </a:r>
            <a:r>
              <a:rPr lang="en-US" altLang="zh-CN">
                <a:latin typeface="华光魏体_CNKI" panose="02000500000000000000" charset="-122"/>
                <a:ea typeface="华光魏体_CNKI" panose="02000500000000000000" charset="-122"/>
              </a:rPr>
              <a:t>F8</a:t>
            </a:r>
            <a:r>
              <a:rPr lang="zh-CN" altLang="en-US">
                <a:latin typeface="华光魏体_CNKI" panose="02000500000000000000" charset="-122"/>
                <a:ea typeface="华光魏体_CNKI" panose="02000500000000000000" charset="-122"/>
              </a:rPr>
              <a:t>文件的物理盘块号。</a:t>
            </a:r>
            <a:r>
              <a:rPr lang="zh-CN" altLang="en-US" b="1">
                <a:solidFill>
                  <a:srgbClr val="FF0000"/>
                </a:solidFill>
                <a:latin typeface="华光魏体_CNKI" panose="02000500000000000000" charset="-122"/>
                <a:ea typeface="华光魏体_CNKI" panose="02000500000000000000" charset="-122"/>
              </a:rPr>
              <a:t>但是该文件的变化只有该用户知道，其他共享用户并不知道，因此并不是真正意义的共享。</a:t>
            </a:r>
            <a:endParaRPr lang="zh-CN" altLang="en-US" b="1">
              <a:solidFill>
                <a:srgbClr val="FF0000"/>
              </a:solidFill>
              <a:latin typeface="华光魏体_CNKI" panose="02000500000000000000" charset="-122"/>
              <a:ea typeface="华光魏体_CNKI" panose="02000500000000000000" charset="-122"/>
            </a:endParaRPr>
          </a:p>
        </p:txBody>
      </p:sp>
    </p:spTree>
    <p:custDataLst>
      <p:tags r:id="rId2"/>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66052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基于索引</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结点实现</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561465" y="2619375"/>
            <a:ext cx="4067810" cy="1938020"/>
          </a:xfrm>
          <a:prstGeom prst="rect">
            <a:avLst/>
          </a:prstGeom>
          <a:solidFill>
            <a:schemeClr val="accent3">
              <a:lumMod val="20000"/>
              <a:lumOff val="80000"/>
            </a:schemeClr>
          </a:solidFill>
        </p:spPr>
        <p:txBody>
          <a:bodyPr wrap="square" rtlCol="0" anchor="t">
            <a:spAutoFit/>
          </a:bodyPr>
          <a:p>
            <a:r>
              <a:rPr lang="zh-CN" altLang="en-US" sz="2000">
                <a:solidFill>
                  <a:schemeClr val="tx1"/>
                </a:solidFill>
                <a:latin typeface="华光魏体_CNKI" panose="02000500000000000000" charset="-122"/>
                <a:ea typeface="华光魏体_CNKI" panose="02000500000000000000" charset="-122"/>
                <a:sym typeface="+mn-ea"/>
              </a:rPr>
              <a:t>解决</a:t>
            </a:r>
            <a:r>
              <a:rPr lang="zh-CN" altLang="en-US" sz="2000">
                <a:solidFill>
                  <a:srgbClr val="1D41D5"/>
                </a:solidFill>
                <a:latin typeface="华光魏体_CNKI" panose="02000500000000000000" charset="-122"/>
                <a:ea typeface="华光魏体_CNKI" panose="02000500000000000000" charset="-122"/>
                <a:sym typeface="+mn-ea"/>
              </a:rPr>
              <a:t>该</a:t>
            </a:r>
            <a:r>
              <a:rPr lang="zh-CN" altLang="en-US" sz="2000">
                <a:solidFill>
                  <a:schemeClr val="tx1"/>
                </a:solidFill>
                <a:latin typeface="华光魏体_CNKI" panose="02000500000000000000" charset="-122"/>
                <a:ea typeface="华光魏体_CNKI" panose="02000500000000000000" charset="-122"/>
                <a:sym typeface="+mn-ea"/>
              </a:rPr>
              <a:t>的问题，可以利用</a:t>
            </a:r>
            <a:r>
              <a:rPr lang="zh-CN" altLang="en-US" sz="2000">
                <a:solidFill>
                  <a:srgbClr val="1D41D5"/>
                </a:solidFill>
                <a:latin typeface="华光魏体_CNKI" panose="02000500000000000000" charset="-122"/>
                <a:ea typeface="华光魏体_CNKI" panose="02000500000000000000" charset="-122"/>
                <a:sym typeface="+mn-ea"/>
              </a:rPr>
              <a:t>索引结点，文件的变化都可以通过修改索引结点来实现</a:t>
            </a:r>
            <a:r>
              <a:rPr lang="zh-CN" altLang="en-US" sz="2000">
                <a:solidFill>
                  <a:srgbClr val="1D41D5"/>
                </a:solidFill>
                <a:latin typeface="华光魏体_CNKI" panose="02000500000000000000" charset="-122"/>
                <a:ea typeface="华光魏体_CNKI" panose="02000500000000000000" charset="-122"/>
                <a:sym typeface="+mn-ea"/>
              </a:rPr>
              <a:t>共享。</a:t>
            </a:r>
            <a:endParaRPr lang="zh-CN" altLang="en-US" sz="2000">
              <a:solidFill>
                <a:srgbClr val="1D41D5"/>
              </a:solidFill>
              <a:latin typeface="华光魏体_CNKI" panose="02000500000000000000" charset="-122"/>
              <a:ea typeface="华光魏体_CNKI" panose="02000500000000000000" charset="-122"/>
              <a:sym typeface="+mn-ea"/>
            </a:endParaRPr>
          </a:p>
          <a:p>
            <a:endParaRPr lang="zh-CN" altLang="en-US" sz="2000">
              <a:solidFill>
                <a:srgbClr val="1D41D5"/>
              </a:solidFill>
              <a:latin typeface="华光魏体_CNKI" panose="02000500000000000000" charset="-122"/>
              <a:ea typeface="华光魏体_CNKI" panose="02000500000000000000" charset="-122"/>
              <a:sym typeface="+mn-ea"/>
            </a:endParaRPr>
          </a:p>
          <a:p>
            <a:r>
              <a:rPr lang="zh-CN" altLang="en-US" sz="2000">
                <a:solidFill>
                  <a:srgbClr val="1D41D5"/>
                </a:solidFill>
                <a:latin typeface="华光魏体_CNKI" panose="02000500000000000000" charset="-122"/>
                <a:ea typeface="华光魏体_CNKI" panose="02000500000000000000" charset="-122"/>
                <a:sym typeface="+mn-ea"/>
              </a:rPr>
              <a:t>记录指向该文件的用户数量</a:t>
            </a:r>
            <a:r>
              <a:rPr lang="zh-CN" altLang="en-US" sz="2000">
                <a:latin typeface="华光魏体_CNKI" panose="02000500000000000000" charset="-122"/>
                <a:ea typeface="华光魏体_CNKI" panose="02000500000000000000" charset="-122"/>
                <a:sym typeface="+mn-ea"/>
              </a:rPr>
              <a:t>，只有用户数量为零，才允许删除该文件</a:t>
            </a:r>
            <a:r>
              <a:rPr lang="zh-CN" altLang="en-US" sz="2000">
                <a:solidFill>
                  <a:srgbClr val="1D41D5"/>
                </a:solidFill>
                <a:latin typeface="华光魏体_CNKI" panose="02000500000000000000" charset="-122"/>
                <a:ea typeface="华光魏体_CNKI" panose="02000500000000000000" charset="-122"/>
                <a:sym typeface="+mn-ea"/>
              </a:rPr>
              <a:t>；</a:t>
            </a:r>
            <a:endParaRPr lang="zh-CN" altLang="en-US" sz="2000">
              <a:solidFill>
                <a:schemeClr val="tx1"/>
              </a:solidFill>
              <a:latin typeface="华光魏体_CNKI" panose="02000500000000000000" charset="-122"/>
              <a:ea typeface="华光魏体_CNKI" panose="02000500000000000000" charset="-122"/>
              <a:sym typeface="+mn-ea"/>
            </a:endParaRPr>
          </a:p>
        </p:txBody>
      </p:sp>
      <p:pic>
        <p:nvPicPr>
          <p:cNvPr id="777220" name="Picture 4" descr="7-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4560" y="1993265"/>
            <a:ext cx="5676900" cy="42862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66052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基于索引结点实现共享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pic>
        <p:nvPicPr>
          <p:cNvPr id="778244" name="Picture 4" descr="7-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3595" y="2696528"/>
            <a:ext cx="5715000" cy="31527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561465" y="2619375"/>
            <a:ext cx="4067810" cy="3169285"/>
          </a:xfrm>
          <a:prstGeom prst="rect">
            <a:avLst/>
          </a:prstGeom>
          <a:solidFill>
            <a:schemeClr val="accent3">
              <a:lumMod val="20000"/>
              <a:lumOff val="80000"/>
            </a:schemeClr>
          </a:solidFill>
        </p:spPr>
        <p:txBody>
          <a:bodyPr wrap="square" rtlCol="0" anchor="t">
            <a:spAutoFit/>
          </a:bodyPr>
          <a:p>
            <a:r>
              <a:rPr lang="zh-CN" altLang="en-US" sz="2000">
                <a:solidFill>
                  <a:schemeClr val="tx1"/>
                </a:solidFill>
                <a:latin typeface="华光魏体_CNKI" panose="02000500000000000000" charset="-122"/>
                <a:ea typeface="华光魏体_CNKI" panose="02000500000000000000" charset="-122"/>
                <a:sym typeface="+mn-ea"/>
              </a:rPr>
              <a:t>但是，在这种情况下，拥有者并未获得对文件处置的</a:t>
            </a:r>
            <a:r>
              <a:rPr lang="zh-CN" altLang="en-US" sz="2000">
                <a:solidFill>
                  <a:schemeClr val="tx1"/>
                </a:solidFill>
                <a:latin typeface="华光魏体_CNKI" panose="02000500000000000000" charset="-122"/>
                <a:ea typeface="华光魏体_CNKI" panose="02000500000000000000" charset="-122"/>
                <a:sym typeface="+mn-ea"/>
              </a:rPr>
              <a:t>话语权；</a:t>
            </a:r>
            <a:endParaRPr lang="zh-CN" altLang="en-US" sz="2000">
              <a:solidFill>
                <a:schemeClr val="tx1"/>
              </a:solidFill>
              <a:latin typeface="华光魏体_CNKI" panose="02000500000000000000" charset="-122"/>
              <a:ea typeface="华光魏体_CNKI" panose="02000500000000000000" charset="-122"/>
              <a:sym typeface="+mn-ea"/>
            </a:endParaRPr>
          </a:p>
          <a:p>
            <a:r>
              <a:rPr lang="zh-CN" altLang="en-US" sz="2000">
                <a:solidFill>
                  <a:schemeClr val="tx1"/>
                </a:solidFill>
                <a:latin typeface="华光魏体_CNKI" panose="02000500000000000000" charset="-122"/>
                <a:ea typeface="华光魏体_CNKI" panose="02000500000000000000" charset="-122"/>
                <a:sym typeface="+mn-ea"/>
              </a:rPr>
              <a:t>如图所示，</a:t>
            </a:r>
            <a:r>
              <a:rPr lang="en-US" altLang="zh-CN" sz="2000">
                <a:solidFill>
                  <a:schemeClr val="tx1"/>
                </a:solidFill>
                <a:latin typeface="华光魏体_CNKI" panose="02000500000000000000" charset="-122"/>
                <a:ea typeface="华光魏体_CNKI" panose="02000500000000000000" charset="-122"/>
                <a:sym typeface="+mn-ea"/>
              </a:rPr>
              <a:t>C</a:t>
            </a:r>
            <a:r>
              <a:rPr lang="zh-CN" altLang="en-US" sz="2000">
                <a:solidFill>
                  <a:schemeClr val="tx1"/>
                </a:solidFill>
                <a:latin typeface="华光魏体_CNKI" panose="02000500000000000000" charset="-122"/>
                <a:ea typeface="华光魏体_CNKI" panose="02000500000000000000" charset="-122"/>
                <a:sym typeface="+mn-ea"/>
              </a:rPr>
              <a:t>是文件的拥有者，</a:t>
            </a:r>
            <a:r>
              <a:rPr lang="en-US" altLang="zh-CN" sz="2000">
                <a:solidFill>
                  <a:schemeClr val="tx1"/>
                </a:solidFill>
                <a:latin typeface="华光魏体_CNKI" panose="02000500000000000000" charset="-122"/>
                <a:ea typeface="华光魏体_CNKI" panose="02000500000000000000" charset="-122"/>
                <a:sym typeface="+mn-ea"/>
              </a:rPr>
              <a:t>B</a:t>
            </a:r>
            <a:r>
              <a:rPr lang="zh-CN" altLang="en-US" sz="2000">
                <a:solidFill>
                  <a:schemeClr val="tx1"/>
                </a:solidFill>
                <a:latin typeface="华光魏体_CNKI" panose="02000500000000000000" charset="-122"/>
                <a:ea typeface="华光魏体_CNKI" panose="02000500000000000000" charset="-122"/>
                <a:sym typeface="+mn-ea"/>
              </a:rPr>
              <a:t>是共享者，</a:t>
            </a:r>
            <a:r>
              <a:rPr lang="en-US" altLang="zh-CN" sz="2000">
                <a:solidFill>
                  <a:schemeClr val="tx1"/>
                </a:solidFill>
                <a:latin typeface="华光魏体_CNKI" panose="02000500000000000000" charset="-122"/>
                <a:ea typeface="华光魏体_CNKI" panose="02000500000000000000" charset="-122"/>
                <a:sym typeface="+mn-ea"/>
              </a:rPr>
              <a:t>C</a:t>
            </a:r>
            <a:r>
              <a:rPr lang="zh-CN" altLang="en-US" sz="2000">
                <a:solidFill>
                  <a:schemeClr val="tx1"/>
                </a:solidFill>
                <a:latin typeface="华光魏体_CNKI" panose="02000500000000000000" charset="-122"/>
                <a:ea typeface="华光魏体_CNKI" panose="02000500000000000000" charset="-122"/>
                <a:sym typeface="+mn-ea"/>
              </a:rPr>
              <a:t>已经不需要文件了，但是却由于</a:t>
            </a:r>
            <a:r>
              <a:rPr lang="en-US" altLang="zh-CN" sz="2000">
                <a:solidFill>
                  <a:schemeClr val="tx1"/>
                </a:solidFill>
                <a:latin typeface="华光魏体_CNKI" panose="02000500000000000000" charset="-122"/>
                <a:ea typeface="华光魏体_CNKI" panose="02000500000000000000" charset="-122"/>
                <a:sym typeface="+mn-ea"/>
              </a:rPr>
              <a:t>B</a:t>
            </a:r>
            <a:r>
              <a:rPr lang="zh-CN" altLang="en-US" sz="2000">
                <a:solidFill>
                  <a:schemeClr val="tx1"/>
                </a:solidFill>
                <a:latin typeface="华光魏体_CNKI" panose="02000500000000000000" charset="-122"/>
                <a:ea typeface="华光魏体_CNKI" panose="02000500000000000000" charset="-122"/>
                <a:sym typeface="+mn-ea"/>
              </a:rPr>
              <a:t>，不能删除文件，造成</a:t>
            </a:r>
            <a:r>
              <a:rPr lang="en-US" altLang="zh-CN" sz="2000">
                <a:solidFill>
                  <a:schemeClr val="tx1"/>
                </a:solidFill>
                <a:latin typeface="华光魏体_CNKI" panose="02000500000000000000" charset="-122"/>
                <a:ea typeface="华光魏体_CNKI" panose="02000500000000000000" charset="-122"/>
                <a:sym typeface="+mn-ea"/>
              </a:rPr>
              <a:t>B</a:t>
            </a:r>
            <a:r>
              <a:rPr lang="zh-CN" altLang="en-US" sz="2000">
                <a:solidFill>
                  <a:schemeClr val="tx1"/>
                </a:solidFill>
                <a:latin typeface="华光魏体_CNKI" panose="02000500000000000000" charset="-122"/>
                <a:ea typeface="华光魏体_CNKI" panose="02000500000000000000" charset="-122"/>
                <a:sym typeface="+mn-ea"/>
              </a:rPr>
              <a:t>使用但是</a:t>
            </a:r>
            <a:r>
              <a:rPr lang="en-US" altLang="zh-CN" sz="2000">
                <a:solidFill>
                  <a:schemeClr val="tx1"/>
                </a:solidFill>
                <a:latin typeface="华光魏体_CNKI" panose="02000500000000000000" charset="-122"/>
                <a:ea typeface="华光魏体_CNKI" panose="02000500000000000000" charset="-122"/>
                <a:sym typeface="+mn-ea"/>
              </a:rPr>
              <a:t>C</a:t>
            </a:r>
            <a:r>
              <a:rPr lang="zh-CN" altLang="en-US" sz="2000">
                <a:solidFill>
                  <a:schemeClr val="tx1"/>
                </a:solidFill>
                <a:latin typeface="华光魏体_CNKI" panose="02000500000000000000" charset="-122"/>
                <a:ea typeface="华光魏体_CNKI" panose="02000500000000000000" charset="-122"/>
                <a:sym typeface="+mn-ea"/>
              </a:rPr>
              <a:t>买单的</a:t>
            </a:r>
            <a:r>
              <a:rPr lang="zh-CN" altLang="en-US" sz="2000">
                <a:solidFill>
                  <a:schemeClr val="tx1"/>
                </a:solidFill>
                <a:latin typeface="华光魏体_CNKI" panose="02000500000000000000" charset="-122"/>
                <a:ea typeface="华光魏体_CNKI" panose="02000500000000000000" charset="-122"/>
                <a:sym typeface="+mn-ea"/>
              </a:rPr>
              <a:t>情况。</a:t>
            </a:r>
            <a:endParaRPr lang="zh-CN" altLang="en-US" sz="2000">
              <a:solidFill>
                <a:schemeClr val="tx1"/>
              </a:solidFill>
              <a:latin typeface="华光魏体_CNKI" panose="02000500000000000000" charset="-122"/>
              <a:ea typeface="华光魏体_CNKI" panose="02000500000000000000" charset="-122"/>
              <a:sym typeface="+mn-ea"/>
            </a:endParaRPr>
          </a:p>
          <a:p>
            <a:endParaRPr lang="zh-CN" altLang="en-US" sz="2000">
              <a:solidFill>
                <a:schemeClr val="tx1"/>
              </a:solidFill>
              <a:latin typeface="华光魏体_CNKI" panose="02000500000000000000" charset="-122"/>
              <a:ea typeface="华光魏体_CNKI" panose="02000500000000000000" charset="-122"/>
              <a:sym typeface="+mn-ea"/>
            </a:endParaRPr>
          </a:p>
          <a:p>
            <a:r>
              <a:rPr lang="zh-CN" altLang="en-US" sz="2000">
                <a:latin typeface="华光魏体_CNKI" panose="02000500000000000000" charset="-122"/>
                <a:ea typeface="华光魏体_CNKI" panose="02000500000000000000" charset="-122"/>
                <a:sym typeface="+mn-ea"/>
              </a:rPr>
              <a:t>如果拥有者</a:t>
            </a:r>
            <a:r>
              <a:rPr lang="zh-CN" altLang="en-US" sz="2000">
                <a:latin typeface="华光魏体_CNKI" panose="02000500000000000000" charset="-122"/>
                <a:ea typeface="华光魏体_CNKI" panose="02000500000000000000" charset="-122"/>
                <a:sym typeface="+mn-ea"/>
              </a:rPr>
              <a:t>强行删除文件，会造成共享者的</a:t>
            </a:r>
            <a:r>
              <a:rPr lang="zh-CN" altLang="en-US" sz="2000">
                <a:solidFill>
                  <a:srgbClr val="FF0000"/>
                </a:solidFill>
                <a:latin typeface="华光魏体_CNKI" panose="02000500000000000000" charset="-122"/>
                <a:ea typeface="华光魏体_CNKI" panose="02000500000000000000" charset="-122"/>
                <a:sym typeface="+mn-ea"/>
              </a:rPr>
              <a:t>指针悬浮</a:t>
            </a:r>
            <a:r>
              <a:rPr lang="zh-CN" altLang="en-US" sz="2000">
                <a:latin typeface="华光魏体_CNKI" panose="02000500000000000000" charset="-122"/>
                <a:ea typeface="华光魏体_CNKI" panose="02000500000000000000" charset="-122"/>
                <a:sym typeface="+mn-ea"/>
              </a:rPr>
              <a:t>问题；</a:t>
            </a:r>
            <a:endParaRPr lang="zh-CN" altLang="en-US" sz="2000">
              <a:solidFill>
                <a:schemeClr val="tx1"/>
              </a:solidFill>
              <a:latin typeface="华光魏体_CNKI" panose="02000500000000000000" charset="-122"/>
              <a:ea typeface="华光魏体_CNKI" panose="02000500000000000000" charset="-122"/>
              <a:sym typeface="+mn-ea"/>
            </a:endParaRPr>
          </a:p>
          <a:p>
            <a:endParaRPr lang="zh-CN" altLang="en-US" sz="2000">
              <a:solidFill>
                <a:schemeClr val="tx1"/>
              </a:solidFill>
              <a:latin typeface="华光魏体_CNKI" panose="02000500000000000000" charset="-122"/>
              <a:ea typeface="华光魏体_CNKI" panose="02000500000000000000" charset="-122"/>
              <a:sym typeface="+mn-ea"/>
            </a:endParaRPr>
          </a:p>
        </p:txBody>
      </p:sp>
    </p:spTree>
    <p:custDataLst>
      <p:tags r:id="rId2"/>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66052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基于符号链接</a:t>
            </a:r>
            <a:r>
              <a:rPr lang="en-US" altLang="zh-CN"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Link</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实现共享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
        <p:nvSpPr>
          <p:cNvPr id="3" name="文本框 2"/>
          <p:cNvSpPr txBox="1"/>
          <p:nvPr/>
        </p:nvSpPr>
        <p:spPr>
          <a:xfrm>
            <a:off x="1561465" y="2619375"/>
            <a:ext cx="4067810" cy="4092575"/>
          </a:xfrm>
          <a:prstGeom prst="rect">
            <a:avLst/>
          </a:prstGeom>
          <a:solidFill>
            <a:schemeClr val="accent3">
              <a:lumMod val="20000"/>
              <a:lumOff val="80000"/>
            </a:schemeClr>
          </a:solidFill>
        </p:spPr>
        <p:txBody>
          <a:bodyPr wrap="square" rtlCol="0" anchor="t">
            <a:spAutoFit/>
          </a:bodyPr>
          <a:p>
            <a:pPr marL="342900" indent="-342900">
              <a:buFont typeface="Wingdings" panose="05000000000000000000" charset="0"/>
              <a:buChar char="p"/>
            </a:pPr>
            <a:r>
              <a:rPr lang="zh-CN" altLang="en-US" sz="2000">
                <a:solidFill>
                  <a:schemeClr val="tx1"/>
                </a:solidFill>
                <a:latin typeface="华光魏体_CNKI" panose="02000500000000000000" charset="-122"/>
                <a:ea typeface="华光魏体_CNKI" panose="02000500000000000000" charset="-122"/>
                <a:sym typeface="+mn-ea"/>
              </a:rPr>
              <a:t>只有拥有者链接到该文件的索引结点上；例如：</a:t>
            </a:r>
            <a:r>
              <a:rPr lang="en-US" altLang="zh-CN" sz="2000">
                <a:solidFill>
                  <a:schemeClr val="tx1"/>
                </a:solidFill>
                <a:latin typeface="华光魏体_CNKI" panose="02000500000000000000" charset="-122"/>
                <a:ea typeface="华光魏体_CNKI" panose="02000500000000000000" charset="-122"/>
                <a:sym typeface="+mn-ea"/>
              </a:rPr>
              <a:t>D6</a:t>
            </a:r>
            <a:r>
              <a:rPr lang="zh-CN" altLang="en-US" sz="2000">
                <a:solidFill>
                  <a:schemeClr val="tx1"/>
                </a:solidFill>
                <a:latin typeface="华光魏体_CNKI" panose="02000500000000000000" charset="-122"/>
                <a:ea typeface="华光魏体_CNKI" panose="02000500000000000000" charset="-122"/>
                <a:sym typeface="+mn-ea"/>
              </a:rPr>
              <a:t>中的</a:t>
            </a:r>
            <a:r>
              <a:rPr lang="en-US" altLang="zh-CN" sz="2000">
                <a:solidFill>
                  <a:schemeClr val="tx1"/>
                </a:solidFill>
                <a:latin typeface="华光魏体_CNKI" panose="02000500000000000000" charset="-122"/>
                <a:ea typeface="华光魏体_CNKI" panose="02000500000000000000" charset="-122"/>
                <a:sym typeface="+mn-ea"/>
              </a:rPr>
              <a:t>e</a:t>
            </a:r>
            <a:r>
              <a:rPr lang="zh-CN" altLang="en-US" sz="2000">
                <a:solidFill>
                  <a:schemeClr val="tx1"/>
                </a:solidFill>
                <a:latin typeface="华光魏体_CNKI" panose="02000500000000000000" charset="-122"/>
                <a:ea typeface="华光魏体_CNKI" panose="02000500000000000000" charset="-122"/>
                <a:sym typeface="+mn-ea"/>
              </a:rPr>
              <a:t>指向该文件</a:t>
            </a:r>
            <a:r>
              <a:rPr lang="en-US" altLang="zh-CN" sz="2000">
                <a:solidFill>
                  <a:schemeClr val="tx1"/>
                </a:solidFill>
                <a:latin typeface="华光魏体_CNKI" panose="02000500000000000000" charset="-122"/>
                <a:ea typeface="华光魏体_CNKI" panose="02000500000000000000" charset="-122"/>
                <a:sym typeface="+mn-ea"/>
              </a:rPr>
              <a:t>F8</a:t>
            </a:r>
            <a:r>
              <a:rPr lang="zh-CN" altLang="en-US" sz="2000">
                <a:solidFill>
                  <a:schemeClr val="tx1"/>
                </a:solidFill>
                <a:latin typeface="华光魏体_CNKI" panose="02000500000000000000" charset="-122"/>
                <a:ea typeface="华光魏体_CNKI" panose="02000500000000000000" charset="-122"/>
                <a:sym typeface="+mn-ea"/>
              </a:rPr>
              <a:t>的索引</a:t>
            </a:r>
            <a:r>
              <a:rPr lang="zh-CN" altLang="en-US" sz="2000">
                <a:solidFill>
                  <a:schemeClr val="tx1"/>
                </a:solidFill>
                <a:latin typeface="华光魏体_CNKI" panose="02000500000000000000" charset="-122"/>
                <a:ea typeface="华光魏体_CNKI" panose="02000500000000000000" charset="-122"/>
                <a:sym typeface="+mn-ea"/>
              </a:rPr>
              <a:t>结点；</a:t>
            </a:r>
            <a:endParaRPr lang="zh-CN" altLang="en-US" sz="2000">
              <a:solidFill>
                <a:schemeClr val="tx1"/>
              </a:solidFill>
              <a:latin typeface="华光魏体_CNKI" panose="02000500000000000000" charset="-122"/>
              <a:ea typeface="华光魏体_CNKI" panose="02000500000000000000" charset="-122"/>
              <a:sym typeface="+mn-ea"/>
            </a:endParaRPr>
          </a:p>
          <a:p>
            <a:pPr marL="342900" indent="-342900">
              <a:buFont typeface="Wingdings" panose="05000000000000000000" charset="0"/>
              <a:buChar char="p"/>
            </a:pPr>
            <a:r>
              <a:rPr lang="zh-CN" altLang="en-US" sz="2000">
                <a:solidFill>
                  <a:schemeClr val="tx1"/>
                </a:solidFill>
                <a:latin typeface="华光魏体_CNKI" panose="02000500000000000000" charset="-122"/>
                <a:ea typeface="华光魏体_CNKI" panose="02000500000000000000" charset="-122"/>
                <a:sym typeface="+mn-ea"/>
              </a:rPr>
              <a:t>共享者创建一个</a:t>
            </a:r>
            <a:r>
              <a:rPr lang="en-US" altLang="zh-CN" sz="2000">
                <a:solidFill>
                  <a:schemeClr val="tx1"/>
                </a:solidFill>
                <a:latin typeface="华光魏体_CNKI" panose="02000500000000000000" charset="-122"/>
                <a:ea typeface="华光魏体_CNKI" panose="02000500000000000000" charset="-122"/>
                <a:sym typeface="+mn-ea"/>
              </a:rPr>
              <a:t>Link</a:t>
            </a:r>
            <a:r>
              <a:rPr lang="zh-CN" altLang="en-US" sz="2000">
                <a:solidFill>
                  <a:schemeClr val="tx1"/>
                </a:solidFill>
                <a:latin typeface="华光魏体_CNKI" panose="02000500000000000000" charset="-122"/>
                <a:ea typeface="华光魏体_CNKI" panose="02000500000000000000" charset="-122"/>
                <a:sym typeface="+mn-ea"/>
              </a:rPr>
              <a:t>型文件，该文件记录了指向该文件的路径；共享者</a:t>
            </a:r>
            <a:r>
              <a:rPr lang="en-US" altLang="zh-CN" sz="2000">
                <a:solidFill>
                  <a:schemeClr val="tx1"/>
                </a:solidFill>
                <a:latin typeface="华光魏体_CNKI" panose="02000500000000000000" charset="-122"/>
                <a:ea typeface="华光魏体_CNKI" panose="02000500000000000000" charset="-122"/>
                <a:sym typeface="+mn-ea"/>
              </a:rPr>
              <a:t>D5</a:t>
            </a:r>
            <a:r>
              <a:rPr lang="zh-CN" altLang="en-US" sz="2000">
                <a:solidFill>
                  <a:schemeClr val="tx1"/>
                </a:solidFill>
                <a:latin typeface="华光魏体_CNKI" panose="02000500000000000000" charset="-122"/>
                <a:ea typeface="华光魏体_CNKI" panose="02000500000000000000" charset="-122"/>
                <a:sym typeface="+mn-ea"/>
              </a:rPr>
              <a:t>的</a:t>
            </a:r>
            <a:r>
              <a:rPr lang="en-US" altLang="zh-CN" sz="2000">
                <a:solidFill>
                  <a:schemeClr val="tx1"/>
                </a:solidFill>
                <a:latin typeface="华光魏体_CNKI" panose="02000500000000000000" charset="-122"/>
                <a:ea typeface="华光魏体_CNKI" panose="02000500000000000000" charset="-122"/>
                <a:sym typeface="+mn-ea"/>
              </a:rPr>
              <a:t>p</a:t>
            </a:r>
            <a:r>
              <a:rPr lang="zh-CN" altLang="en-US" sz="2000">
                <a:solidFill>
                  <a:schemeClr val="tx1"/>
                </a:solidFill>
                <a:latin typeface="华光魏体_CNKI" panose="02000500000000000000" charset="-122"/>
                <a:ea typeface="华光魏体_CNKI" panose="02000500000000000000" charset="-122"/>
                <a:sym typeface="+mn-ea"/>
              </a:rPr>
              <a:t>记录是指向其新建的</a:t>
            </a:r>
            <a:r>
              <a:rPr lang="en-US" altLang="zh-CN" sz="2000">
                <a:solidFill>
                  <a:schemeClr val="tx1"/>
                </a:solidFill>
                <a:latin typeface="华光魏体_CNKI" panose="02000500000000000000" charset="-122"/>
                <a:ea typeface="华光魏体_CNKI" panose="02000500000000000000" charset="-122"/>
                <a:sym typeface="+mn-ea"/>
              </a:rPr>
              <a:t>Link</a:t>
            </a:r>
            <a:r>
              <a:rPr lang="zh-CN" altLang="en-US" sz="2000">
                <a:solidFill>
                  <a:schemeClr val="tx1"/>
                </a:solidFill>
                <a:latin typeface="华光魏体_CNKI" panose="02000500000000000000" charset="-122"/>
                <a:ea typeface="华光魏体_CNKI" panose="02000500000000000000" charset="-122"/>
                <a:sym typeface="+mn-ea"/>
              </a:rPr>
              <a:t>文件的索引结点，而非真正的</a:t>
            </a:r>
            <a:r>
              <a:rPr lang="en-US" altLang="zh-CN" sz="2000">
                <a:solidFill>
                  <a:schemeClr val="tx1"/>
                </a:solidFill>
                <a:latin typeface="华光魏体_CNKI" panose="02000500000000000000" charset="-122"/>
                <a:ea typeface="华光魏体_CNKI" panose="02000500000000000000" charset="-122"/>
                <a:sym typeface="+mn-ea"/>
              </a:rPr>
              <a:t>F8</a:t>
            </a:r>
            <a:r>
              <a:rPr lang="zh-CN" altLang="en-US" sz="2000">
                <a:solidFill>
                  <a:schemeClr val="tx1"/>
                </a:solidFill>
                <a:latin typeface="华光魏体_CNKI" panose="02000500000000000000" charset="-122"/>
                <a:ea typeface="华光魏体_CNKI" panose="02000500000000000000" charset="-122"/>
                <a:sym typeface="+mn-ea"/>
              </a:rPr>
              <a:t>的索引</a:t>
            </a:r>
            <a:r>
              <a:rPr lang="zh-CN" altLang="en-US" sz="2000">
                <a:solidFill>
                  <a:schemeClr val="tx1"/>
                </a:solidFill>
                <a:latin typeface="华光魏体_CNKI" panose="02000500000000000000" charset="-122"/>
                <a:ea typeface="华光魏体_CNKI" panose="02000500000000000000" charset="-122"/>
                <a:sym typeface="+mn-ea"/>
              </a:rPr>
              <a:t>结点；</a:t>
            </a:r>
            <a:endParaRPr lang="zh-CN" altLang="en-US" sz="2000">
              <a:solidFill>
                <a:schemeClr val="tx1"/>
              </a:solidFill>
              <a:latin typeface="华光魏体_CNKI" panose="02000500000000000000" charset="-122"/>
              <a:ea typeface="华光魏体_CNKI" panose="02000500000000000000" charset="-122"/>
              <a:sym typeface="+mn-ea"/>
            </a:endParaRPr>
          </a:p>
          <a:p>
            <a:pPr marL="342900" indent="-342900">
              <a:buFont typeface="Wingdings" panose="05000000000000000000" charset="0"/>
              <a:buChar char="p"/>
            </a:pPr>
            <a:r>
              <a:rPr lang="zh-CN" altLang="en-US" sz="2000">
                <a:solidFill>
                  <a:schemeClr val="tx1"/>
                </a:solidFill>
                <a:latin typeface="华光魏体_CNKI" panose="02000500000000000000" charset="-122"/>
                <a:ea typeface="华光魏体_CNKI" panose="02000500000000000000" charset="-122"/>
                <a:sym typeface="+mn-ea"/>
              </a:rPr>
              <a:t>同理，共享者</a:t>
            </a:r>
            <a:r>
              <a:rPr lang="en-US" altLang="zh-CN" sz="2000">
                <a:solidFill>
                  <a:schemeClr val="tx1"/>
                </a:solidFill>
                <a:latin typeface="华光魏体_CNKI" panose="02000500000000000000" charset="-122"/>
                <a:ea typeface="华光魏体_CNKI" panose="02000500000000000000" charset="-122"/>
                <a:sym typeface="+mn-ea"/>
              </a:rPr>
              <a:t>D3</a:t>
            </a:r>
            <a:r>
              <a:rPr lang="zh-CN" altLang="en-US" sz="2000">
                <a:solidFill>
                  <a:schemeClr val="tx1"/>
                </a:solidFill>
                <a:latin typeface="华光魏体_CNKI" panose="02000500000000000000" charset="-122"/>
                <a:ea typeface="华光魏体_CNKI" panose="02000500000000000000" charset="-122"/>
                <a:sym typeface="+mn-ea"/>
              </a:rPr>
              <a:t>也会在自己的目录下创建一个</a:t>
            </a:r>
            <a:r>
              <a:rPr lang="en-US" altLang="zh-CN" sz="2000">
                <a:solidFill>
                  <a:schemeClr val="tx1"/>
                </a:solidFill>
                <a:latin typeface="华光魏体_CNKI" panose="02000500000000000000" charset="-122"/>
                <a:ea typeface="华光魏体_CNKI" panose="02000500000000000000" charset="-122"/>
                <a:sym typeface="+mn-ea"/>
              </a:rPr>
              <a:t>Link</a:t>
            </a:r>
            <a:r>
              <a:rPr lang="zh-CN" altLang="en-US" sz="2000">
                <a:solidFill>
                  <a:schemeClr val="tx1"/>
                </a:solidFill>
                <a:latin typeface="华光魏体_CNKI" panose="02000500000000000000" charset="-122"/>
                <a:ea typeface="华光魏体_CNKI" panose="02000500000000000000" charset="-122"/>
                <a:sym typeface="+mn-ea"/>
              </a:rPr>
              <a:t>型文件，其</a:t>
            </a:r>
            <a:r>
              <a:rPr lang="en-US" altLang="zh-CN" sz="2000">
                <a:solidFill>
                  <a:schemeClr val="tx1"/>
                </a:solidFill>
                <a:latin typeface="华光魏体_CNKI" panose="02000500000000000000" charset="-122"/>
                <a:ea typeface="华光魏体_CNKI" panose="02000500000000000000" charset="-122"/>
                <a:sym typeface="+mn-ea"/>
              </a:rPr>
              <a:t>P</a:t>
            </a:r>
            <a:r>
              <a:rPr lang="zh-CN" altLang="en-US" sz="2000">
                <a:solidFill>
                  <a:schemeClr val="tx1"/>
                </a:solidFill>
                <a:latin typeface="华光魏体_CNKI" panose="02000500000000000000" charset="-122"/>
                <a:ea typeface="华光魏体_CNKI" panose="02000500000000000000" charset="-122"/>
                <a:sym typeface="+mn-ea"/>
              </a:rPr>
              <a:t>的记录也是指向其创建的</a:t>
            </a:r>
            <a:r>
              <a:rPr lang="en-US" altLang="zh-CN" sz="2000">
                <a:solidFill>
                  <a:schemeClr val="tx1"/>
                </a:solidFill>
                <a:latin typeface="华光魏体_CNKI" panose="02000500000000000000" charset="-122"/>
                <a:ea typeface="华光魏体_CNKI" panose="02000500000000000000" charset="-122"/>
                <a:sym typeface="+mn-ea"/>
              </a:rPr>
              <a:t>Link</a:t>
            </a:r>
            <a:r>
              <a:rPr lang="zh-CN" altLang="en-US" sz="2000">
                <a:solidFill>
                  <a:schemeClr val="tx1"/>
                </a:solidFill>
                <a:latin typeface="华光魏体_CNKI" panose="02000500000000000000" charset="-122"/>
                <a:ea typeface="华光魏体_CNKI" panose="02000500000000000000" charset="-122"/>
                <a:sym typeface="+mn-ea"/>
              </a:rPr>
              <a:t>文件的，而并非</a:t>
            </a:r>
            <a:r>
              <a:rPr lang="en-US" altLang="zh-CN" sz="2000">
                <a:latin typeface="华光魏体_CNKI" panose="02000500000000000000" charset="-122"/>
                <a:ea typeface="华光魏体_CNKI" panose="02000500000000000000" charset="-122"/>
                <a:sym typeface="+mn-ea"/>
              </a:rPr>
              <a:t>F8</a:t>
            </a:r>
            <a:endParaRPr lang="zh-CN" altLang="en-US" sz="2000">
              <a:solidFill>
                <a:schemeClr val="tx1"/>
              </a:solidFill>
              <a:latin typeface="华光魏体_CNKI" panose="02000500000000000000" charset="-122"/>
              <a:ea typeface="华光魏体_CNKI" panose="02000500000000000000" charset="-122"/>
              <a:sym typeface="+mn-ea"/>
            </a:endParaRPr>
          </a:p>
          <a:p>
            <a:endParaRPr lang="zh-CN" altLang="en-US" sz="2000">
              <a:solidFill>
                <a:schemeClr val="tx1"/>
              </a:solidFill>
              <a:latin typeface="华光魏体_CNKI" panose="02000500000000000000" charset="-122"/>
              <a:ea typeface="华光魏体_CNKI" panose="02000500000000000000" charset="-122"/>
              <a:sym typeface="+mn-ea"/>
            </a:endParaRPr>
          </a:p>
        </p:txBody>
      </p:sp>
      <p:pic>
        <p:nvPicPr>
          <p:cNvPr id="780292" name="Picture 4" descr="7-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87708" y="2585403"/>
            <a:ext cx="6097587" cy="351631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396938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基于符号链接</a:t>
            </a:r>
            <a:r>
              <a:rPr lang="en-US" altLang="zh-CN"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Link</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文件</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实现共享</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latin typeface="华光魏体_CNKI" panose="02000500000000000000" charset="-122"/>
                <a:ea typeface="华光魏体_CNKI" panose="02000500000000000000" charset="-122"/>
                <a:sym typeface="+mn-ea"/>
              </a:rPr>
              <a:t>利用符号链方式实现文件共享时，只是文件主才拥有指向其索引结点的指针；而共享该文件的其他用户则只有该文件的路径名，并不拥有指向其索引结点的指针。这样，也就不会发生在文件主删除一共享文件后留下一悬空指针的情况。当文件的拥有者把一个共享文件删除后，如果其他用户又试图通过符号链去访问一个已被删除的共享文件，则会因系统找不到该文件而使访问失败，于是再将符号链删除，此时不会产生任何影响。</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7.4</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共享</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469880" cy="3415030"/>
          </a:xfrm>
          <a:prstGeom prst="rect">
            <a:avLst/>
          </a:prstGeom>
          <a:noFill/>
        </p:spPr>
        <p:txBody>
          <a:bodyPr wrap="square" rtlCol="0">
            <a:spAutoFit/>
          </a:bodyPr>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7.1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文件和文件系统</a:t>
            </a:r>
            <a:endParaRPr lang="zh-CN" altLang="en-US"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7.2 </a:t>
            </a:r>
            <a:r>
              <a:rPr lang="zh-CN" altLang="en-US" sz="2400">
                <a:latin typeface="Times New Roman" panose="02020603050405020304" charset="0"/>
                <a:ea typeface="华光魏体_CNKI" panose="02000500000000000000" charset="-122"/>
                <a:cs typeface="Times New Roman" panose="02020603050405020304" charset="0"/>
                <a:sym typeface="+mn-ea"/>
              </a:rPr>
              <a:t>文件的逻辑</a:t>
            </a:r>
            <a:r>
              <a:rPr lang="zh-CN" altLang="en-US" sz="2400">
                <a:latin typeface="Times New Roman" panose="02020603050405020304" charset="0"/>
                <a:ea typeface="华光魏体_CNKI" panose="02000500000000000000" charset="-122"/>
                <a:cs typeface="Times New Roman" panose="02020603050405020304" charset="0"/>
                <a:sym typeface="+mn-ea"/>
              </a:rPr>
              <a:t>结构</a:t>
            </a:r>
            <a:endParaRPr lang="zh-CN" altLang="en-US" sz="2400">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7.3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文件目录</a:t>
            </a: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 </a:t>
            </a:r>
            <a:endParaRPr lang="en-US" altLang="zh-CN" sz="2400">
              <a:solidFill>
                <a:srgbClr val="FF0000"/>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chemeClr val="tx1"/>
                </a:solidFill>
                <a:latin typeface="Times New Roman" panose="02020603050405020304" charset="0"/>
                <a:ea typeface="华光魏体_CNKI" panose="02000500000000000000" charset="-122"/>
                <a:cs typeface="Times New Roman" panose="02020603050405020304" charset="0"/>
              </a:rPr>
              <a:t>7.4 </a:t>
            </a:r>
            <a:r>
              <a:rPr lang="zh-CN" altLang="en-US" sz="2400">
                <a:solidFill>
                  <a:schemeClr val="tx1"/>
                </a:solidFill>
                <a:latin typeface="Times New Roman" panose="02020603050405020304" charset="0"/>
                <a:ea typeface="华光魏体_CNKI" panose="02000500000000000000" charset="-122"/>
                <a:cs typeface="Times New Roman" panose="02020603050405020304" charset="0"/>
              </a:rPr>
              <a:t>文件共享</a:t>
            </a:r>
            <a:endParaRPr lang="en-US" altLang="zh-CN" sz="2400">
              <a:solidFill>
                <a:schemeClr val="tx1"/>
              </a:solidFill>
              <a:latin typeface="Times New Roman" panose="02020603050405020304" charset="0"/>
              <a:ea typeface="华光魏体_CNKI" panose="02000500000000000000" charset="-122"/>
              <a:cs typeface="Times New Roman" panose="02020603050405020304" charset="0"/>
            </a:endParaRPr>
          </a:p>
          <a:p>
            <a:pPr indent="0">
              <a:lnSpc>
                <a:spcPct val="150000"/>
              </a:lnSpc>
              <a:buNone/>
            </a:pPr>
            <a:r>
              <a:rPr lang="en-US" altLang="zh-CN" sz="2400">
                <a:solidFill>
                  <a:srgbClr val="FF0000"/>
                </a:solidFill>
                <a:latin typeface="Times New Roman" panose="02020603050405020304" charset="0"/>
                <a:ea typeface="华光魏体_CNKI" panose="02000500000000000000" charset="-122"/>
                <a:cs typeface="Times New Roman" panose="02020603050405020304" charset="0"/>
              </a:rPr>
              <a:t>7.5 </a:t>
            </a:r>
            <a:r>
              <a:rPr lang="zh-CN" altLang="en-US" sz="2400">
                <a:solidFill>
                  <a:srgbClr val="FF0000"/>
                </a:solidFill>
                <a:latin typeface="Times New Roman" panose="02020603050405020304" charset="0"/>
                <a:ea typeface="华光魏体_CNKI" panose="02000500000000000000" charset="-122"/>
                <a:cs typeface="Times New Roman" panose="02020603050405020304" charset="0"/>
              </a:rPr>
              <a:t>文件保护</a:t>
            </a:r>
            <a:endParaRPr lang="zh-CN" altLang="en-US" sz="2400">
              <a:solidFill>
                <a:srgbClr val="FF0000"/>
              </a:solidFill>
              <a:latin typeface="Times New Roman" panose="02020603050405020304" charset="0"/>
              <a:ea typeface="华光魏体_CNKI" panose="02000500000000000000" charset="-122"/>
              <a:cs typeface="Times New Roman" panose="02020603050405020304" charset="0"/>
              <a:sym typeface="+mn-ea"/>
            </a:endParaRPr>
          </a:p>
          <a:p>
            <a:pPr indent="0">
              <a:lnSpc>
                <a:spcPct val="150000"/>
              </a:lnSpc>
              <a:buNone/>
            </a:pPr>
            <a:endParaRPr lang="zh-CN" altLang="en-US" sz="2400">
              <a:solidFill>
                <a:srgbClr val="FF0000"/>
              </a:solidFill>
              <a:latin typeface="Times New Roman" panose="02020603050405020304" charset="0"/>
              <a:ea typeface="华光魏体_CNKI" panose="02000500000000000000" charset="-122"/>
              <a:cs typeface="Times New Roman" panose="02020603050405020304" charset="0"/>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443103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在现代计算机系统中，存放了越来越多的宝贵信息供用户使用，给人们带来了极大的好处和方便，但同时也有着潜在的不安全性。影响文件安全性的主要因素有：</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zh-CN" altLang="en-US" sz="2400">
                <a:latin typeface="华光魏体_CNKI" panose="02000500000000000000" charset="-122"/>
                <a:ea typeface="华光魏体_CNKI" panose="02000500000000000000" charset="-122"/>
                <a:cs typeface="华光魏体_CNKI" panose="02000500000000000000" charset="-122"/>
                <a:sym typeface="+mn-ea"/>
              </a:rPr>
              <a:t>　　</a:t>
            </a:r>
            <a:r>
              <a:rPr lang="en-US" altLang="zh-CN" sz="2400">
                <a:latin typeface="华光魏体_CNKI" panose="02000500000000000000" charset="-122"/>
                <a:ea typeface="华光魏体_CNKI" panose="02000500000000000000" charset="-122"/>
                <a:cs typeface="华光魏体_CNKI" panose="02000500000000000000" charset="-122"/>
                <a:sym typeface="+mn-ea"/>
              </a:rPr>
              <a:t>(1) </a:t>
            </a:r>
            <a:r>
              <a:rPr lang="zh-CN" altLang="en-US" sz="2400">
                <a:latin typeface="华光魏体_CNKI" panose="02000500000000000000" charset="-122"/>
                <a:ea typeface="华光魏体_CNKI" panose="02000500000000000000" charset="-122"/>
                <a:cs typeface="华光魏体_CNKI" panose="02000500000000000000" charset="-122"/>
                <a:sym typeface="+mn-ea"/>
              </a:rPr>
              <a:t>人为因素。</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zh-CN" altLang="en-US" sz="2400">
                <a:latin typeface="华光魏体_CNKI" panose="02000500000000000000" charset="-122"/>
                <a:ea typeface="华光魏体_CNKI" panose="02000500000000000000" charset="-122"/>
                <a:cs typeface="华光魏体_CNKI" panose="02000500000000000000" charset="-122"/>
                <a:sym typeface="+mn-ea"/>
              </a:rPr>
              <a:t>　　</a:t>
            </a:r>
            <a:r>
              <a:rPr lang="en-US" altLang="zh-CN" sz="2400">
                <a:latin typeface="华光魏体_CNKI" panose="02000500000000000000" charset="-122"/>
                <a:ea typeface="华光魏体_CNKI" panose="02000500000000000000" charset="-122"/>
                <a:cs typeface="华光魏体_CNKI" panose="02000500000000000000" charset="-122"/>
                <a:sym typeface="+mn-ea"/>
              </a:rPr>
              <a:t>(2) </a:t>
            </a:r>
            <a:r>
              <a:rPr lang="zh-CN" altLang="en-US" sz="2400">
                <a:latin typeface="华光魏体_CNKI" panose="02000500000000000000" charset="-122"/>
                <a:ea typeface="华光魏体_CNKI" panose="02000500000000000000" charset="-122"/>
                <a:cs typeface="华光魏体_CNKI" panose="02000500000000000000" charset="-122"/>
                <a:sym typeface="+mn-ea"/>
              </a:rPr>
              <a:t>系统因素。</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zh-CN" altLang="en-US" sz="2400">
                <a:latin typeface="华光魏体_CNKI" panose="02000500000000000000" charset="-122"/>
                <a:ea typeface="华光魏体_CNKI" panose="02000500000000000000" charset="-122"/>
                <a:cs typeface="华光魏体_CNKI" panose="02000500000000000000" charset="-122"/>
                <a:sym typeface="+mn-ea"/>
              </a:rPr>
              <a:t>　　</a:t>
            </a:r>
            <a:r>
              <a:rPr lang="en-US" altLang="zh-CN" sz="2400">
                <a:latin typeface="华光魏体_CNKI" panose="02000500000000000000" charset="-122"/>
                <a:ea typeface="华光魏体_CNKI" panose="02000500000000000000" charset="-122"/>
                <a:cs typeface="华光魏体_CNKI" panose="02000500000000000000" charset="-122"/>
                <a:sym typeface="+mn-ea"/>
              </a:rPr>
              <a:t>(3) </a:t>
            </a:r>
            <a:r>
              <a:rPr lang="zh-CN" altLang="en-US" sz="2400">
                <a:latin typeface="华光魏体_CNKI" panose="02000500000000000000" charset="-122"/>
                <a:ea typeface="华光魏体_CNKI" panose="02000500000000000000" charset="-122"/>
                <a:cs typeface="华光魏体_CNKI" panose="02000500000000000000" charset="-122"/>
                <a:sym typeface="+mn-ea"/>
              </a:rPr>
              <a:t>自然因素。</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276860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为了确保文件系统的安全性，可针对上述原因而采取三方面的措施：</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en-US" altLang="zh-CN" sz="2400">
                <a:latin typeface="华光魏体_CNKI" panose="02000500000000000000" charset="-122"/>
                <a:ea typeface="华光魏体_CNKI" panose="02000500000000000000" charset="-122"/>
                <a:cs typeface="华光魏体_CNKI" panose="02000500000000000000" charset="-122"/>
                <a:sym typeface="+mn-ea"/>
              </a:rPr>
              <a:t>(1) </a:t>
            </a:r>
            <a:r>
              <a:rPr lang="zh-CN" altLang="en-US" sz="2400">
                <a:latin typeface="华光魏体_CNKI" panose="02000500000000000000" charset="-122"/>
                <a:ea typeface="华光魏体_CNKI" panose="02000500000000000000" charset="-122"/>
                <a:cs typeface="华光魏体_CNKI" panose="02000500000000000000" charset="-122"/>
                <a:sym typeface="+mn-ea"/>
              </a:rPr>
              <a:t>通过存取控制机制，防止由人为因素所造成的文件不安全性。</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en-US" altLang="zh-CN" sz="2400">
                <a:latin typeface="华光魏体_CNKI" panose="02000500000000000000" charset="-122"/>
                <a:ea typeface="华光魏体_CNKI" panose="02000500000000000000" charset="-122"/>
                <a:cs typeface="华光魏体_CNKI" panose="02000500000000000000" charset="-122"/>
                <a:sym typeface="+mn-ea"/>
              </a:rPr>
              <a:t>(2) </a:t>
            </a:r>
            <a:r>
              <a:rPr lang="zh-CN" altLang="en-US" sz="2400">
                <a:latin typeface="华光魏体_CNKI" panose="02000500000000000000" charset="-122"/>
                <a:ea typeface="华光魏体_CNKI" panose="02000500000000000000" charset="-122"/>
                <a:cs typeface="华光魏体_CNKI" panose="02000500000000000000" charset="-122"/>
                <a:sym typeface="+mn-ea"/>
              </a:rPr>
              <a:t>采取系统容错技术，防止系统部分的故障所造成的文件的不安全性。</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en-US" altLang="zh-CN" sz="2400">
                <a:latin typeface="华光魏体_CNKI" panose="02000500000000000000" charset="-122"/>
                <a:ea typeface="华光魏体_CNKI" panose="02000500000000000000" charset="-122"/>
                <a:cs typeface="华光魏体_CNKI" panose="02000500000000000000" charset="-122"/>
                <a:sym typeface="+mn-ea"/>
              </a:rPr>
              <a:t>(3) </a:t>
            </a:r>
            <a:r>
              <a:rPr lang="zh-CN" altLang="en-US" sz="2400">
                <a:latin typeface="华光魏体_CNKI" panose="02000500000000000000" charset="-122"/>
                <a:ea typeface="华光魏体_CNKI" panose="02000500000000000000" charset="-122"/>
                <a:cs typeface="华光魏体_CNKI" panose="02000500000000000000" charset="-122"/>
                <a:sym typeface="+mn-ea"/>
              </a:rPr>
              <a:t>建立后备系统，防止由自然因素所造成的不安全性</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276860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为了确保文件系统的安全性，可针对上述原因而采取三方面的措施：</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en-US" altLang="zh-CN" sz="2400">
                <a:latin typeface="华光魏体_CNKI" panose="02000500000000000000" charset="-122"/>
                <a:ea typeface="华光魏体_CNKI" panose="02000500000000000000" charset="-122"/>
                <a:cs typeface="华光魏体_CNKI" panose="02000500000000000000" charset="-122"/>
                <a:sym typeface="+mn-ea"/>
              </a:rPr>
              <a:t>(1) </a:t>
            </a:r>
            <a:r>
              <a:rPr lang="zh-CN" altLang="en-US" sz="2400">
                <a:solidFill>
                  <a:srgbClr val="FF0000"/>
                </a:solidFill>
                <a:latin typeface="华光魏体_CNKI" panose="02000500000000000000" charset="-122"/>
                <a:ea typeface="华光魏体_CNKI" panose="02000500000000000000" charset="-122"/>
                <a:cs typeface="华光魏体_CNKI" panose="02000500000000000000" charset="-122"/>
                <a:sym typeface="+mn-ea"/>
              </a:rPr>
              <a:t>通过存取控制机制，防止由人为因素所造成的文件不安全性。（本节）</a:t>
            </a:r>
            <a:br>
              <a:rPr lang="zh-CN" altLang="en-US" sz="2400">
                <a:latin typeface="华光魏体_CNKI" panose="02000500000000000000" charset="-122"/>
                <a:ea typeface="华光魏体_CNKI" panose="02000500000000000000" charset="-122"/>
                <a:cs typeface="华光魏体_CNKI" panose="02000500000000000000" charset="-122"/>
                <a:sym typeface="+mn-ea"/>
              </a:rPr>
            </a:br>
            <a:r>
              <a:rPr lang="en-US" altLang="zh-CN"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(2) </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采取系统容错技术，防止系统部分的故障所造成的文件的不安全性。</a:t>
            </a:r>
            <a:b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br>
            <a:r>
              <a:rPr lang="en-US" altLang="zh-CN"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(3) </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建立后备系统，防止由自然因素所造成的不安全性（下一章）</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a:lnSpc>
                <a:spcPct val="150000"/>
              </a:lnSpc>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19888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保护域</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671320" y="2573655"/>
            <a:ext cx="4340860" cy="3969385"/>
          </a:xfrm>
          <a:prstGeom prst="rect">
            <a:avLst/>
          </a:prstGeom>
          <a:solidFill>
            <a:srgbClr val="CCFFFF"/>
          </a:solidFill>
        </p:spPr>
        <p:txBody>
          <a:bodyPr wrap="square" rtlCol="0" anchor="t">
            <a:spAutoFit/>
          </a:bodyPr>
          <a:p>
            <a:pPr marL="342900" indent="-342900">
              <a:lnSpc>
                <a:spcPct val="140000"/>
              </a:lnSpc>
              <a:buFont typeface="Wingdings" panose="05000000000000000000" charset="0"/>
              <a:buChar char="u"/>
            </a:pPr>
            <a:r>
              <a:rPr lang="zh-CN" altLang="en-US" sz="2000">
                <a:latin typeface="华光魏体_CNKI" panose="02000500000000000000" charset="-122"/>
                <a:ea typeface="华光魏体_CNKI" panose="02000500000000000000" charset="-122"/>
                <a:cs typeface="华光魏体_CNKI" panose="02000500000000000000" charset="-122"/>
                <a:sym typeface="+mn-ea"/>
              </a:rPr>
              <a:t>访问权</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indent="0">
              <a:lnSpc>
                <a:spcPct val="140000"/>
              </a:lnSpc>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一个进程能对某对象执行操作的权力，称为访问权</a:t>
            </a:r>
            <a:r>
              <a:rPr lang="en-US" altLang="zh-CN" sz="2000">
                <a:latin typeface="华光魏体_CNKI" panose="02000500000000000000" charset="-122"/>
                <a:ea typeface="华光魏体_CNKI" panose="02000500000000000000" charset="-122"/>
                <a:cs typeface="华光魏体_CNKI" panose="02000500000000000000" charset="-122"/>
                <a:sym typeface="+mn-ea"/>
              </a:rPr>
              <a:t>(Access right)</a:t>
            </a:r>
            <a:r>
              <a:rPr lang="zh-CN" altLang="en-US" sz="2000">
                <a:latin typeface="华光魏体_CNKI" panose="02000500000000000000" charset="-122"/>
                <a:ea typeface="华光魏体_CNKI" panose="02000500000000000000" charset="-122"/>
                <a:cs typeface="华光魏体_CNKI" panose="02000500000000000000" charset="-122"/>
                <a:sym typeface="+mn-ea"/>
              </a:rPr>
              <a:t>。 </a:t>
            </a:r>
            <a:br>
              <a:rPr lang="zh-CN" altLang="en-US" sz="2000">
                <a:latin typeface="华光魏体_CNKI" panose="02000500000000000000" charset="-122"/>
                <a:ea typeface="华光魏体_CNKI" panose="02000500000000000000" charset="-122"/>
                <a:cs typeface="华光魏体_CNKI" panose="02000500000000000000" charset="-122"/>
                <a:sym typeface="+mn-ea"/>
              </a:rPr>
            </a:br>
            <a:r>
              <a:rPr lang="zh-CN" altLang="en-US" sz="2000">
                <a:latin typeface="华光魏体_CNKI" panose="02000500000000000000" charset="-122"/>
                <a:ea typeface="华光魏体_CNKI" panose="02000500000000000000" charset="-122"/>
                <a:cs typeface="华光魏体_CNKI" panose="02000500000000000000" charset="-122"/>
                <a:sym typeface="+mn-ea"/>
              </a:rPr>
              <a:t>　　操作系统控制进程对对象的访问。对象可以是硬件对象，如磁盘驱动器、打印机；也可以是软件对象，如文件、程序。对对象所施加的操作也有所不同，如对文件可以是读，也可以是写或执行操作。</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sp>
        <p:nvSpPr>
          <p:cNvPr id="3" name="文本框 2"/>
          <p:cNvSpPr txBox="1"/>
          <p:nvPr/>
        </p:nvSpPr>
        <p:spPr>
          <a:xfrm>
            <a:off x="6296660" y="2573655"/>
            <a:ext cx="5550535" cy="1383665"/>
          </a:xfrm>
          <a:prstGeom prst="rect">
            <a:avLst/>
          </a:prstGeom>
          <a:solidFill>
            <a:schemeClr val="accent4">
              <a:lumMod val="20000"/>
              <a:lumOff val="80000"/>
            </a:schemeClr>
          </a:solidFill>
        </p:spPr>
        <p:txBody>
          <a:bodyPr wrap="square" rtlCol="0" anchor="t">
            <a:spAutoFit/>
          </a:bodyPr>
          <a:p>
            <a:pPr marL="342900" indent="-342900">
              <a:lnSpc>
                <a:spcPct val="140000"/>
              </a:lnSpc>
              <a:buFont typeface="Wingdings" panose="05000000000000000000" charset="0"/>
              <a:buChar char="u"/>
            </a:pPr>
            <a:r>
              <a:rPr lang="zh-CN" altLang="en-US" sz="2000">
                <a:latin typeface="华光魏体_CNKI" panose="02000500000000000000" charset="-122"/>
                <a:ea typeface="华光魏体_CNKI" panose="02000500000000000000" charset="-122"/>
                <a:cs typeface="华光魏体_CNKI" panose="02000500000000000000" charset="-122"/>
                <a:sym typeface="+mn-ea"/>
              </a:rPr>
              <a:t>保护</a:t>
            </a:r>
            <a:r>
              <a:rPr lang="zh-CN" altLang="en-US" sz="2000">
                <a:latin typeface="华光魏体_CNKI" panose="02000500000000000000" charset="-122"/>
                <a:ea typeface="华光魏体_CNKI" panose="02000500000000000000" charset="-122"/>
                <a:cs typeface="华光魏体_CNKI" panose="02000500000000000000" charset="-122"/>
                <a:sym typeface="+mn-ea"/>
              </a:rPr>
              <a:t>域</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indent="0">
              <a:lnSpc>
                <a:spcPct val="140000"/>
              </a:lnSpc>
              <a:buFont typeface="Wingdings" panose="05000000000000000000" charset="0"/>
              <a:buNone/>
            </a:pPr>
            <a:r>
              <a:rPr lang="zh-CN" altLang="en-US" sz="2000">
                <a:latin typeface="华光魏体_CNKI" panose="02000500000000000000" charset="-122"/>
                <a:ea typeface="华光魏体_CNKI" panose="02000500000000000000" charset="-122"/>
                <a:cs typeface="华光魏体_CNKI" panose="02000500000000000000" charset="-122"/>
                <a:sym typeface="+mn-ea"/>
              </a:rPr>
              <a:t>保护域简称为“域”。“域”是进程对一组对象访问权的集合，进程只能在指定域内执行操作。</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p:txBody>
      </p:sp>
      <p:pic>
        <p:nvPicPr>
          <p:cNvPr id="788484" name="Picture 4" descr="7-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8220" y="4320540"/>
            <a:ext cx="6040755" cy="1511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273665" cy="110680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有结构文件</a:t>
            </a: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举例</a:t>
            </a:r>
            <a:endPar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1927" y="2627228"/>
            <a:ext cx="8686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3092527" y="2627228"/>
            <a:ext cx="4191000" cy="30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4"/>
          <p:cNvSpPr>
            <a:spLocks noChangeShapeType="1"/>
          </p:cNvSpPr>
          <p:nvPr/>
        </p:nvSpPr>
        <p:spPr bwMode="auto">
          <a:xfrm>
            <a:off x="3854527" y="2932028"/>
            <a:ext cx="381000" cy="21336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Text Box 5"/>
          <p:cNvSpPr txBox="1">
            <a:spLocks noChangeArrowheads="1"/>
          </p:cNvSpPr>
          <p:nvPr/>
        </p:nvSpPr>
        <p:spPr bwMode="auto">
          <a:xfrm>
            <a:off x="3686252" y="5021178"/>
            <a:ext cx="1608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0" lang="en-US" altLang="zh-CN" sz="1800">
                <a:solidFill>
                  <a:srgbClr val="FF0066"/>
                </a:solidFill>
                <a:latin typeface="Verdana" panose="020B0604030504040204" pitchFamily="34" charset="0"/>
              </a:rPr>
              <a:t>Wang</a:t>
            </a:r>
            <a:r>
              <a:rPr kumimoji="0" lang="zh-CN" altLang="en-US" sz="1800">
                <a:solidFill>
                  <a:srgbClr val="FF0066"/>
                </a:solidFill>
                <a:latin typeface="Verdana" panose="020B0604030504040204" pitchFamily="34" charset="0"/>
              </a:rPr>
              <a:t>的姓名</a:t>
            </a:r>
            <a:endParaRPr kumimoji="0" lang="zh-CN" altLang="en-US" sz="1800">
              <a:solidFill>
                <a:srgbClr val="FF0066"/>
              </a:solidFill>
              <a:latin typeface="Verdana" panose="020B0604030504040204" pitchFamily="34" charset="0"/>
            </a:endParaRPr>
          </a:p>
        </p:txBody>
      </p:sp>
      <p:sp>
        <p:nvSpPr>
          <p:cNvPr id="16" name="Rectangle 6"/>
          <p:cNvSpPr>
            <a:spLocks noChangeArrowheads="1"/>
          </p:cNvSpPr>
          <p:nvPr/>
        </p:nvSpPr>
        <p:spPr bwMode="auto">
          <a:xfrm>
            <a:off x="7299402" y="2627228"/>
            <a:ext cx="1431925" cy="30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7"/>
          <p:cNvSpPr>
            <a:spLocks noChangeShapeType="1"/>
          </p:cNvSpPr>
          <p:nvPr/>
        </p:nvSpPr>
        <p:spPr bwMode="auto">
          <a:xfrm>
            <a:off x="7740727" y="2932028"/>
            <a:ext cx="381000" cy="21336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Text Box 8"/>
          <p:cNvSpPr txBox="1">
            <a:spLocks noChangeArrowheads="1"/>
          </p:cNvSpPr>
          <p:nvPr/>
        </p:nvSpPr>
        <p:spPr bwMode="auto">
          <a:xfrm>
            <a:off x="7131127" y="5065628"/>
            <a:ext cx="2130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0" lang="en-US" altLang="zh-CN" sz="1800">
                <a:solidFill>
                  <a:srgbClr val="FF0066"/>
                </a:solidFill>
                <a:latin typeface="Verdana" panose="020B0604030504040204" pitchFamily="34" charset="0"/>
              </a:rPr>
              <a:t>Wang</a:t>
            </a:r>
            <a:r>
              <a:rPr kumimoji="0" lang="zh-CN" altLang="en-US" sz="1800">
                <a:solidFill>
                  <a:srgbClr val="FF0066"/>
                </a:solidFill>
                <a:latin typeface="Verdana" panose="020B0604030504040204" pitchFamily="34" charset="0"/>
              </a:rPr>
              <a:t>的年龄</a:t>
            </a:r>
            <a:r>
              <a:rPr kumimoji="0" lang="en-US" altLang="zh-CN" sz="1800">
                <a:solidFill>
                  <a:srgbClr val="FF0066"/>
                </a:solidFill>
                <a:latin typeface="Verdana" panose="020B0604030504040204" pitchFamily="34" charset="0"/>
              </a:rPr>
              <a:t>=19</a:t>
            </a:r>
            <a:endParaRPr kumimoji="0" lang="en-US" altLang="zh-CN" sz="1800">
              <a:solidFill>
                <a:srgbClr val="FF0066"/>
              </a:solidFill>
              <a:latin typeface="Verdana" panose="020B0604030504040204" pitchFamily="34" charset="0"/>
            </a:endParaRPr>
          </a:p>
        </p:txBody>
      </p:sp>
      <p:sp>
        <p:nvSpPr>
          <p:cNvPr id="19" name="Rectangle 9"/>
          <p:cNvSpPr>
            <a:spLocks noChangeArrowheads="1"/>
          </p:cNvSpPr>
          <p:nvPr/>
        </p:nvSpPr>
        <p:spPr bwMode="auto">
          <a:xfrm>
            <a:off x="3092527" y="3008228"/>
            <a:ext cx="4191000" cy="30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10"/>
          <p:cNvSpPr>
            <a:spLocks noChangeShapeType="1"/>
          </p:cNvSpPr>
          <p:nvPr/>
        </p:nvSpPr>
        <p:spPr bwMode="auto">
          <a:xfrm>
            <a:off x="3854527" y="3313028"/>
            <a:ext cx="533400" cy="28194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Text Box 11"/>
          <p:cNvSpPr txBox="1">
            <a:spLocks noChangeArrowheads="1"/>
          </p:cNvSpPr>
          <p:nvPr/>
        </p:nvSpPr>
        <p:spPr bwMode="auto">
          <a:xfrm>
            <a:off x="3778327" y="6056228"/>
            <a:ext cx="167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0" lang="en-US" altLang="zh-CN" sz="1800">
                <a:solidFill>
                  <a:srgbClr val="FF0066"/>
                </a:solidFill>
                <a:latin typeface="Verdana" panose="020B0604030504040204" pitchFamily="34" charset="0"/>
              </a:rPr>
              <a:t>Zhang</a:t>
            </a:r>
            <a:r>
              <a:rPr kumimoji="0" lang="zh-CN" altLang="en-US" sz="1800">
                <a:solidFill>
                  <a:srgbClr val="FF0066"/>
                </a:solidFill>
                <a:latin typeface="Verdana" panose="020B0604030504040204" pitchFamily="34" charset="0"/>
              </a:rPr>
              <a:t>的姓名</a:t>
            </a:r>
            <a:endParaRPr kumimoji="0" lang="zh-CN" altLang="en-US" sz="1800">
              <a:solidFill>
                <a:srgbClr val="FF0066"/>
              </a:solidFill>
              <a:latin typeface="Verdana" panose="020B0604030504040204" pitchFamily="34" charset="0"/>
            </a:endParaRPr>
          </a:p>
        </p:txBody>
      </p:sp>
      <p:sp>
        <p:nvSpPr>
          <p:cNvPr id="22" name="Rectangle 12"/>
          <p:cNvSpPr>
            <a:spLocks noChangeArrowheads="1"/>
          </p:cNvSpPr>
          <p:nvPr/>
        </p:nvSpPr>
        <p:spPr bwMode="auto">
          <a:xfrm>
            <a:off x="7299402" y="3008228"/>
            <a:ext cx="1431925" cy="3048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13"/>
          <p:cNvSpPr>
            <a:spLocks noChangeShapeType="1"/>
          </p:cNvSpPr>
          <p:nvPr/>
        </p:nvSpPr>
        <p:spPr bwMode="auto">
          <a:xfrm>
            <a:off x="7740727" y="3313028"/>
            <a:ext cx="533400" cy="28194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Text Box 14"/>
          <p:cNvSpPr txBox="1">
            <a:spLocks noChangeArrowheads="1"/>
          </p:cNvSpPr>
          <p:nvPr/>
        </p:nvSpPr>
        <p:spPr bwMode="auto">
          <a:xfrm>
            <a:off x="7131127" y="6056228"/>
            <a:ext cx="2195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0" lang="en-US" altLang="zh-CN" sz="1800">
                <a:solidFill>
                  <a:srgbClr val="FF0066"/>
                </a:solidFill>
                <a:latin typeface="Verdana" panose="020B0604030504040204" pitchFamily="34" charset="0"/>
              </a:rPr>
              <a:t>Zhang</a:t>
            </a:r>
            <a:r>
              <a:rPr kumimoji="0" lang="zh-CN" altLang="en-US" sz="1800">
                <a:solidFill>
                  <a:srgbClr val="FF0066"/>
                </a:solidFill>
                <a:latin typeface="Verdana" panose="020B0604030504040204" pitchFamily="34" charset="0"/>
              </a:rPr>
              <a:t>的年龄</a:t>
            </a:r>
            <a:r>
              <a:rPr kumimoji="0" lang="en-US" altLang="zh-CN" sz="1800">
                <a:solidFill>
                  <a:srgbClr val="FF0066"/>
                </a:solidFill>
                <a:latin typeface="Verdana" panose="020B0604030504040204" pitchFamily="34" charset="0"/>
              </a:rPr>
              <a:t>=23</a:t>
            </a:r>
            <a:endParaRPr kumimoji="0" lang="en-US" altLang="zh-CN" sz="1800">
              <a:solidFill>
                <a:srgbClr val="FF0066"/>
              </a:solidFill>
              <a:latin typeface="Verdana" panose="020B0604030504040204" pitchFamily="34" charset="0"/>
            </a:endParaRPr>
          </a:p>
        </p:txBody>
      </p:sp>
      <p:sp>
        <p:nvSpPr>
          <p:cNvPr id="26" name="Line 15"/>
          <p:cNvSpPr>
            <a:spLocks noChangeShapeType="1"/>
          </p:cNvSpPr>
          <p:nvPr/>
        </p:nvSpPr>
        <p:spPr bwMode="auto">
          <a:xfrm flipH="1">
            <a:off x="4387927" y="3008228"/>
            <a:ext cx="4648200" cy="20574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Rectangle 16"/>
          <p:cNvSpPr>
            <a:spLocks noChangeArrowheads="1"/>
          </p:cNvSpPr>
          <p:nvPr/>
        </p:nvSpPr>
        <p:spPr bwMode="auto">
          <a:xfrm>
            <a:off x="8807527" y="2627228"/>
            <a:ext cx="533400" cy="3810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17"/>
          <p:cNvSpPr>
            <a:spLocks noChangeShapeType="1"/>
          </p:cNvSpPr>
          <p:nvPr/>
        </p:nvSpPr>
        <p:spPr bwMode="auto">
          <a:xfrm flipH="1">
            <a:off x="4540327" y="3389228"/>
            <a:ext cx="4495800" cy="27432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Rectangle 18"/>
          <p:cNvSpPr>
            <a:spLocks noChangeArrowheads="1"/>
          </p:cNvSpPr>
          <p:nvPr/>
        </p:nvSpPr>
        <p:spPr bwMode="auto">
          <a:xfrm>
            <a:off x="8807527" y="3008228"/>
            <a:ext cx="685800" cy="3810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8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8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har char="–"/>
              <a:defRPr kumimoji="1"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xit" presetSubtype="10" fill="hold" grpId="1" nodeType="withEffect">
                                  <p:stCondLst>
                                    <p:cond delay="0"/>
                                  </p:stCondLst>
                                  <p:childTnLst>
                                    <p:animEffect transition="out" filter="blinds(horizontal)">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27"/>
                                        </p:tgtEl>
                                      </p:cBhvr>
                                    </p:animEffect>
                                    <p:set>
                                      <p:cBhvr>
                                        <p:cTn id="42" dur="1" fill="hold">
                                          <p:stCondLst>
                                            <p:cond delay="499"/>
                                          </p:stCondLst>
                                        </p:cTn>
                                        <p:tgtEl>
                                          <p:spTgt spid="27"/>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26"/>
                                        </p:tgtEl>
                                      </p:cBhvr>
                                    </p:animEffect>
                                    <p:set>
                                      <p:cBhvr>
                                        <p:cTn id="45" dur="1" fill="hold">
                                          <p:stCondLst>
                                            <p:cond delay="499"/>
                                          </p:stCondLst>
                                        </p:cTn>
                                        <p:tgtEl>
                                          <p:spTgt spid="2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par>
                                <p:cTn id="63" presetID="3" presetClass="exit" presetSubtype="10" fill="hold" grpId="1" nodeType="withEffect">
                                  <p:stCondLst>
                                    <p:cond delay="0"/>
                                  </p:stCondLst>
                                  <p:childTnLst>
                                    <p:animEffect transition="out" filter="blinds(horizontal)">
                                      <p:cBhvr>
                                        <p:cTn id="64" dur="500"/>
                                        <p:tgtEl>
                                          <p:spTgt spid="18"/>
                                        </p:tgtEl>
                                      </p:cBhvr>
                                    </p:animEffect>
                                    <p:set>
                                      <p:cBhvr>
                                        <p:cTn id="65" dur="1" fill="hold">
                                          <p:stCondLst>
                                            <p:cond delay="499"/>
                                          </p:stCondLst>
                                        </p:cTn>
                                        <p:tgtEl>
                                          <p:spTgt spid="18"/>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16"/>
                                        </p:tgtEl>
                                      </p:cBhvr>
                                    </p:animEffect>
                                    <p:set>
                                      <p:cBhvr>
                                        <p:cTn id="71" dur="1" fill="hold">
                                          <p:stCondLst>
                                            <p:cond delay="499"/>
                                          </p:stCondLst>
                                        </p:cTn>
                                        <p:tgtEl>
                                          <p:spTgt spid="1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blinds(horizontal)">
                                      <p:cBhvr>
                                        <p:cTn id="76" dur="500"/>
                                        <p:tgtEl>
                                          <p:spTgt spid="2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blinds(horizontal)">
                                      <p:cBhvr>
                                        <p:cTn id="79" dur="500"/>
                                        <p:tgtEl>
                                          <p:spTgt spid="2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linds(horizontal)">
                                      <p:cBhvr>
                                        <p:cTn id="82" dur="500"/>
                                        <p:tgtEl>
                                          <p:spTgt spid="22"/>
                                        </p:tgtEl>
                                      </p:cBhvr>
                                    </p:animEffect>
                                  </p:childTnLst>
                                </p:cTn>
                              </p:par>
                              <p:par>
                                <p:cTn id="83" presetID="3" presetClass="exit" presetSubtype="10" fill="hold" grpId="1" nodeType="withEffect">
                                  <p:stCondLst>
                                    <p:cond delay="0"/>
                                  </p:stCondLst>
                                  <p:childTnLst>
                                    <p:animEffect transition="out" filter="blinds(horizontal)">
                                      <p:cBhvr>
                                        <p:cTn id="84" dur="500"/>
                                        <p:tgtEl>
                                          <p:spTgt spid="21"/>
                                        </p:tgtEl>
                                      </p:cBhvr>
                                    </p:animEffect>
                                    <p:set>
                                      <p:cBhvr>
                                        <p:cTn id="85" dur="1" fill="hold">
                                          <p:stCondLst>
                                            <p:cond delay="499"/>
                                          </p:stCondLst>
                                        </p:cTn>
                                        <p:tgtEl>
                                          <p:spTgt spid="21"/>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3" presetClass="exit" presetSubtype="10" fill="hold" grpId="1" nodeType="withEffect">
                                  <p:stCondLst>
                                    <p:cond delay="0"/>
                                  </p:stCondLst>
                                  <p:childTnLst>
                                    <p:animEffect transition="out" filter="blinds(horizontal)">
                                      <p:cBhvr>
                                        <p:cTn id="90" dur="500"/>
                                        <p:tgtEl>
                                          <p:spTgt spid="19"/>
                                        </p:tgtEl>
                                      </p:cBhvr>
                                    </p:animEffect>
                                    <p:set>
                                      <p:cBhvr>
                                        <p:cTn id="91" dur="1" fill="hold">
                                          <p:stCondLst>
                                            <p:cond delay="499"/>
                                          </p:stCondLst>
                                        </p:cTn>
                                        <p:tgtEl>
                                          <p:spTgt spid="19"/>
                                        </p:tgtEl>
                                        <p:attrNameLst>
                                          <p:attrName>style.visibility</p:attrName>
                                        </p:attrNameLst>
                                      </p:cBhvr>
                                      <p:to>
                                        <p:strVal val="hidden"/>
                                      </p:to>
                                    </p:set>
                                  </p:childTnLst>
                                </p:cTn>
                              </p:par>
                              <p:par>
                                <p:cTn id="92" presetID="3" presetClass="exit" presetSubtype="10" fill="hold" grpId="2" nodeType="withEffect">
                                  <p:stCondLst>
                                    <p:cond delay="0"/>
                                  </p:stCondLst>
                                  <p:childTnLst>
                                    <p:animEffect transition="out" filter="blinds(horizontal)">
                                      <p:cBhvr>
                                        <p:cTn id="93" dur="500"/>
                                        <p:tgtEl>
                                          <p:spTgt spid="26"/>
                                        </p:tgtEl>
                                      </p:cBhvr>
                                    </p:animEffect>
                                    <p:set>
                                      <p:cBhvr>
                                        <p:cTn id="94" dur="1" fill="hold">
                                          <p:stCondLst>
                                            <p:cond delay="499"/>
                                          </p:stCondLst>
                                        </p:cTn>
                                        <p:tgtEl>
                                          <p:spTgt spid="26"/>
                                        </p:tgtEl>
                                        <p:attrNameLst>
                                          <p:attrName>style.visibility</p:attrName>
                                        </p:attrNameLst>
                                      </p:cBhvr>
                                      <p:to>
                                        <p:strVal val="hidden"/>
                                      </p:to>
                                    </p:set>
                                  </p:childTnLst>
                                </p:cTn>
                              </p:par>
                              <p:par>
                                <p:cTn id="95" presetID="3" presetClass="exit" presetSubtype="10" fill="hold" grpId="2" nodeType="withEffect">
                                  <p:stCondLst>
                                    <p:cond delay="0"/>
                                  </p:stCondLst>
                                  <p:childTnLst>
                                    <p:animEffect transition="out" filter="blinds(horizontal)">
                                      <p:cBhvr>
                                        <p:cTn id="96" dur="500"/>
                                        <p:tgtEl>
                                          <p:spTgt spid="27"/>
                                        </p:tgtEl>
                                      </p:cBhvr>
                                    </p:animEffect>
                                    <p:set>
                                      <p:cBhvr>
                                        <p:cTn id="97" dur="1" fill="hold">
                                          <p:stCondLst>
                                            <p:cond delay="499"/>
                                          </p:stCondLst>
                                        </p:cTn>
                                        <p:tgtEl>
                                          <p:spTgt spid="27"/>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3" presetClass="exit" presetSubtype="10" fill="hold" grpId="1" nodeType="withEffect">
                                  <p:stCondLst>
                                    <p:cond delay="0"/>
                                  </p:stCondLst>
                                  <p:childTnLst>
                                    <p:animEffect transition="out" filter="blinds(horizontal)">
                                      <p:cBhvr>
                                        <p:cTn id="102" dur="500"/>
                                        <p:tgtEl>
                                          <p:spTgt spid="29"/>
                                        </p:tgtEl>
                                      </p:cBhvr>
                                    </p:animEffect>
                                    <p:set>
                                      <p:cBhvr>
                                        <p:cTn id="10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10" grpId="0" bldLvl="0" animBg="1"/>
      <p:bldP spid="10" grpId="1" bldLvl="0" animBg="1"/>
      <p:bldP spid="11" grpId="0"/>
      <p:bldP spid="11" grpId="1"/>
      <p:bldP spid="16" grpId="0" bldLvl="0" animBg="1"/>
      <p:bldP spid="16" grpId="1" bldLvl="0" animBg="1"/>
      <p:bldP spid="17" grpId="0" bldLvl="0" animBg="1"/>
      <p:bldP spid="17" grpId="1" bldLvl="0" animBg="1"/>
      <p:bldP spid="18" grpId="0"/>
      <p:bldP spid="18" grpId="1"/>
      <p:bldP spid="19" grpId="0" bldLvl="0" animBg="1"/>
      <p:bldP spid="19" grpId="1" bldLvl="0" animBg="1"/>
      <p:bldP spid="20" grpId="0" bldLvl="0" animBg="1"/>
      <p:bldP spid="20" grpId="1" bldLvl="0" animBg="1"/>
      <p:bldP spid="21" grpId="0"/>
      <p:bldP spid="21" grpId="1"/>
      <p:bldP spid="22" grpId="0" bldLvl="0" animBg="1"/>
      <p:bldP spid="23" grpId="0" bldLvl="0" animBg="1"/>
      <p:bldP spid="24" grpId="0"/>
      <p:bldP spid="26" grpId="0" bldLvl="0" animBg="1"/>
      <p:bldP spid="26" grpId="1" bldLvl="0" animBg="1"/>
      <p:bldP spid="26" grpId="2" bldLvl="0" animBg="1"/>
      <p:bldP spid="27" grpId="0" bldLvl="0" animBg="1"/>
      <p:bldP spid="27" grpId="1" bldLvl="0" animBg="1"/>
      <p:bldP spid="27" grpId="2" bldLvl="0" animBg="1"/>
      <p:bldP spid="28" grpId="0" bldLvl="0" animBg="1"/>
      <p:bldP spid="28" grpId="1" bldLvl="0" animBg="1"/>
      <p:bldP spid="29" grpId="0" bldLvl="0" animBg="1"/>
      <p:bldP spid="29" grpId="1"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230695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进程和保护域有两种对应方式：</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进程和域的静态</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联系</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进程和域的动态</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联系</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498475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进程和保护域有两种对应方式：</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进程和域的静态</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联系</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latin typeface="华光魏体_CNKI" panose="02000500000000000000" charset="-122"/>
                <a:ea typeface="华光魏体_CNKI" panose="02000500000000000000" charset="-122"/>
                <a:cs typeface="华光魏体_CNKI" panose="02000500000000000000" charset="-122"/>
                <a:sym typeface="+mn-ea"/>
              </a:rPr>
              <a:t>在进程和域之间可以一一对应，即一个进程只联系着一个域。这意味着，在进程的整个生命期中，其可用资源是固定的，我们把这种域称为“静态域”。</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latin typeface="华光魏体_CNKI" panose="02000500000000000000" charset="-122"/>
                <a:ea typeface="华光魏体_CNKI" panose="02000500000000000000" charset="-122"/>
                <a:sym typeface="+mn-ea"/>
              </a:rPr>
              <a:t>进程运行的全过程都是受限于同一个域，这将会使赋予进程的访问权超过了实际需要。</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进程和域的动态</a:t>
            </a: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联系</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latin typeface="华光魏体_CNKI" panose="02000500000000000000" charset="-122"/>
                <a:ea typeface="华光魏体_CNKI" panose="02000500000000000000" charset="-122"/>
                <a:sym typeface="+mn-ea"/>
              </a:rPr>
              <a:t>一对多的关系，即一个进程可以联系着多个域。在此情况下，可将</a:t>
            </a:r>
            <a:r>
              <a:rPr lang="zh-CN" altLang="en-US" sz="2000">
                <a:solidFill>
                  <a:srgbClr val="FF0000"/>
                </a:solidFill>
                <a:latin typeface="华光魏体_CNKI" panose="02000500000000000000" charset="-122"/>
                <a:ea typeface="华光魏体_CNKI" panose="02000500000000000000" charset="-122"/>
                <a:sym typeface="+mn-ea"/>
              </a:rPr>
              <a:t>进程的运行分为若干个阶段</a:t>
            </a:r>
            <a:r>
              <a:rPr lang="zh-CN" altLang="en-US" sz="2000">
                <a:latin typeface="华光魏体_CNKI" panose="02000500000000000000" charset="-122"/>
                <a:ea typeface="华光魏体_CNKI" panose="02000500000000000000" charset="-122"/>
                <a:sym typeface="+mn-ea"/>
              </a:rPr>
              <a:t>，</a:t>
            </a:r>
            <a:r>
              <a:rPr lang="zh-CN" altLang="en-US" sz="2000">
                <a:solidFill>
                  <a:srgbClr val="FF0000"/>
                </a:solidFill>
                <a:latin typeface="华光魏体_CNKI" panose="02000500000000000000" charset="-122"/>
                <a:ea typeface="华光魏体_CNKI" panose="02000500000000000000" charset="-122"/>
                <a:sym typeface="+mn-ea"/>
              </a:rPr>
              <a:t>其每个阶段联系着一个域</a:t>
            </a:r>
            <a:r>
              <a:rPr lang="zh-CN" altLang="en-US" sz="2000">
                <a:latin typeface="华光魏体_CNKI" panose="02000500000000000000" charset="-122"/>
                <a:ea typeface="华光魏体_CNKI" panose="02000500000000000000" charset="-122"/>
                <a:sym typeface="+mn-ea"/>
              </a:rPr>
              <a:t>，这样便可根据运行的实际需要来规定在进程运行的每个阶段中所能访问的对象。</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156845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cs typeface="华光魏体_CNKI" panose="02000500000000000000" charset="-122"/>
                <a:sym typeface="+mn-ea"/>
              </a:rPr>
              <a:t>利用一个矩阵来描述系统的访问控制，并把该矩阵称为访问矩阵</a:t>
            </a:r>
            <a:r>
              <a:rPr lang="en-US" altLang="zh-CN" sz="2000">
                <a:latin typeface="华光魏体_CNKI" panose="02000500000000000000" charset="-122"/>
                <a:ea typeface="华光魏体_CNKI" panose="02000500000000000000" charset="-122"/>
                <a:cs typeface="华光魏体_CNKI" panose="02000500000000000000" charset="-122"/>
                <a:sym typeface="+mn-ea"/>
              </a:rPr>
              <a:t>(Access Matrix)</a:t>
            </a:r>
            <a:endParaRPr lang="en-US" altLang="zh-CN" sz="20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访问矩阵中的行代表域，列代表对象，矩阵中的每一项是由一组访问权组成的</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pic>
        <p:nvPicPr>
          <p:cNvPr id="792580" name="Picture 4" descr="7-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333" y="3962400"/>
            <a:ext cx="7632700" cy="15271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258445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具有域切换权的访问矩阵</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实现在进程和域之间的动态联系，应能够将进程从一个保护域切换到另一个保护域；</a:t>
            </a:r>
            <a:endParaRPr lang="zh-CN" altLang="en-US" sz="2000">
              <a:latin typeface="华光魏体_CNKI" panose="02000500000000000000" charset="-122"/>
              <a:ea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cs typeface="华光魏体_CNKI" panose="02000500000000000000" charset="-122"/>
                <a:sym typeface="+mn-ea"/>
              </a:rPr>
              <a:t>为此，在访问矩阵中又增加了几个对象，分别把它们作为访问矩阵中的几个域；当且仅当</a:t>
            </a:r>
            <a:r>
              <a:rPr lang="en-US" altLang="zh-CN" sz="2000">
                <a:latin typeface="华光魏体_CNKI" panose="02000500000000000000" charset="-122"/>
                <a:ea typeface="华光魏体_CNKI" panose="02000500000000000000" charset="-122"/>
                <a:cs typeface="华光魏体_CNKI" panose="02000500000000000000" charset="-122"/>
                <a:sym typeface="+mn-ea"/>
              </a:rPr>
              <a:t>switch∈access(i, j)</a:t>
            </a:r>
            <a:r>
              <a:rPr lang="zh-CN" altLang="en-US" sz="2000">
                <a:latin typeface="华光魏体_CNKI" panose="02000500000000000000" charset="-122"/>
                <a:ea typeface="华光魏体_CNKI" panose="02000500000000000000" charset="-122"/>
                <a:cs typeface="华光魏体_CNKI" panose="02000500000000000000" charset="-122"/>
                <a:sym typeface="+mn-ea"/>
              </a:rPr>
              <a:t>时，才允许进程从域</a:t>
            </a:r>
            <a:r>
              <a:rPr lang="en-US" altLang="zh-CN" sz="2000">
                <a:latin typeface="华光魏体_CNKI" panose="02000500000000000000" charset="-122"/>
                <a:ea typeface="华光魏体_CNKI" panose="02000500000000000000" charset="-122"/>
                <a:cs typeface="华光魏体_CNKI" panose="02000500000000000000" charset="-122"/>
                <a:sym typeface="+mn-ea"/>
              </a:rPr>
              <a:t>i</a:t>
            </a:r>
            <a:r>
              <a:rPr lang="zh-CN" altLang="en-US" sz="2000">
                <a:latin typeface="华光魏体_CNKI" panose="02000500000000000000" charset="-122"/>
                <a:ea typeface="华光魏体_CNKI" panose="02000500000000000000" charset="-122"/>
                <a:cs typeface="华光魏体_CNKI" panose="02000500000000000000" charset="-122"/>
                <a:sym typeface="+mn-ea"/>
              </a:rPr>
              <a:t>切换到域</a:t>
            </a:r>
            <a:r>
              <a:rPr lang="en-US" altLang="zh-CN" sz="2000">
                <a:latin typeface="华光魏体_CNKI" panose="02000500000000000000" charset="-122"/>
                <a:ea typeface="华光魏体_CNKI" panose="02000500000000000000" charset="-122"/>
                <a:cs typeface="华光魏体_CNKI" panose="02000500000000000000" charset="-122"/>
                <a:sym typeface="+mn-ea"/>
              </a:rPr>
              <a:t>j</a:t>
            </a:r>
            <a:r>
              <a:rPr lang="zh-CN" altLang="en-US" sz="2000">
                <a:latin typeface="华光魏体_CNKI" panose="02000500000000000000" charset="-122"/>
                <a:ea typeface="华光魏体_CNKI" panose="02000500000000000000" charset="-122"/>
                <a:cs typeface="华光魏体_CNKI" panose="02000500000000000000" charset="-122"/>
                <a:sym typeface="+mn-ea"/>
              </a:rPr>
              <a:t>。</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pic>
        <p:nvPicPr>
          <p:cNvPr id="794628" name="Picture 4" descr="7-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5705" y="4648518"/>
            <a:ext cx="7561263" cy="1857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2584450"/>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访问矩阵的修改</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拷贝权（</a:t>
            </a:r>
            <a:r>
              <a:rPr lang="en-US" altLang="zh-CN" sz="2000">
                <a:latin typeface="华光魏体_CNKI" panose="02000500000000000000" charset="-122"/>
                <a:ea typeface="华光魏体_CNKI" panose="02000500000000000000" charset="-122"/>
                <a:sym typeface="+mn-ea"/>
              </a:rPr>
              <a:t>Copy Right</a:t>
            </a:r>
            <a:r>
              <a:rPr lang="zh-CN" altLang="en-US" sz="2000">
                <a:latin typeface="华光魏体_CNKI" panose="02000500000000000000" charset="-122"/>
                <a:ea typeface="华光魏体_CNKI" panose="02000500000000000000" charset="-122"/>
                <a:sym typeface="+mn-ea"/>
              </a:rPr>
              <a:t>）</a:t>
            </a:r>
            <a:endParaRPr lang="zh-CN" altLang="en-US" sz="2000">
              <a:latin typeface="华光魏体_CNKI" panose="02000500000000000000" charset="-122"/>
              <a:ea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cs typeface="华光魏体_CNKI" panose="02000500000000000000" charset="-122"/>
                <a:sym typeface="+mn-ea"/>
              </a:rPr>
              <a:t>利用拷贝权将在某个域中所拥有的访问权</a:t>
            </a:r>
            <a:r>
              <a:rPr lang="en-US" altLang="zh-CN" sz="2000">
                <a:latin typeface="华光魏体_CNKI" panose="02000500000000000000" charset="-122"/>
                <a:ea typeface="华光魏体_CNKI" panose="02000500000000000000" charset="-122"/>
                <a:cs typeface="华光魏体_CNKI" panose="02000500000000000000" charset="-122"/>
                <a:sym typeface="+mn-ea"/>
              </a:rPr>
              <a:t>(access(i, j))</a:t>
            </a:r>
            <a:r>
              <a:rPr lang="zh-CN" altLang="en-US" sz="2000">
                <a:latin typeface="华光魏体_CNKI" panose="02000500000000000000" charset="-122"/>
                <a:ea typeface="华光魏体_CNKI" panose="02000500000000000000" charset="-122"/>
                <a:cs typeface="华光魏体_CNKI" panose="02000500000000000000" charset="-122"/>
                <a:sym typeface="+mn-ea"/>
              </a:rPr>
              <a:t>扩展到同一列的其它域中，亦即，为进程在其它的域中也赋予对同一对象的访问权</a:t>
            </a:r>
            <a:r>
              <a:rPr lang="en-US" altLang="zh-CN" sz="2000">
                <a:latin typeface="华光魏体_CNKI" panose="02000500000000000000" charset="-122"/>
                <a:ea typeface="华光魏体_CNKI" panose="02000500000000000000" charset="-122"/>
                <a:cs typeface="华光魏体_CNKI" panose="02000500000000000000" charset="-122"/>
                <a:sym typeface="+mn-ea"/>
              </a:rPr>
              <a:t>(access(k, j))</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pic>
        <p:nvPicPr>
          <p:cNvPr id="796676" name="Picture 4" descr="7-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8950" y="4702493"/>
            <a:ext cx="7632700" cy="18700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212280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访问矩阵的修改</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cs typeface="华光魏体_CNKI" panose="02000500000000000000" charset="-122"/>
                <a:sym typeface="+mn-ea"/>
              </a:rPr>
              <a:t>所有权</a:t>
            </a:r>
            <a:r>
              <a:rPr lang="en-US" altLang="zh-CN" sz="2000">
                <a:latin typeface="华光魏体_CNKI" panose="02000500000000000000" charset="-122"/>
                <a:ea typeface="华光魏体_CNKI" panose="02000500000000000000" charset="-122"/>
                <a:cs typeface="华光魏体_CNKI" panose="02000500000000000000" charset="-122"/>
                <a:sym typeface="+mn-ea"/>
              </a:rPr>
              <a:t>(Owner Right)</a:t>
            </a:r>
            <a:endParaRPr lang="zh-CN" altLang="en-US" sz="20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sym typeface="+mn-ea"/>
              </a:rPr>
              <a:t>需要能增加某种访问权，或者能删除某种访问权，</a:t>
            </a:r>
            <a:r>
              <a:rPr lang="zh-CN" altLang="en-US" sz="2000">
                <a:latin typeface="华光魏体_CNKI" panose="02000500000000000000" charset="-122"/>
                <a:ea typeface="华光魏体_CNKI" panose="02000500000000000000" charset="-122"/>
                <a:cs typeface="华光魏体_CNKI" panose="02000500000000000000" charset="-122"/>
                <a:sym typeface="+mn-ea"/>
              </a:rPr>
              <a:t>可利用所有权</a:t>
            </a:r>
            <a:r>
              <a:rPr lang="en-US" altLang="zh-CN" sz="2000">
                <a:latin typeface="华光魏体_CNKI" panose="02000500000000000000" charset="-122"/>
                <a:ea typeface="华光魏体_CNKI" panose="02000500000000000000" charset="-122"/>
                <a:cs typeface="华光魏体_CNKI" panose="02000500000000000000" charset="-122"/>
                <a:sym typeface="+mn-ea"/>
              </a:rPr>
              <a:t>(O)</a:t>
            </a:r>
            <a:r>
              <a:rPr lang="zh-CN" altLang="en-US" sz="2000">
                <a:latin typeface="华光魏体_CNKI" panose="02000500000000000000" charset="-122"/>
                <a:ea typeface="华光魏体_CNKI" panose="02000500000000000000" charset="-122"/>
                <a:cs typeface="华光魏体_CNKI" panose="02000500000000000000" charset="-122"/>
                <a:sym typeface="+mn-ea"/>
              </a:rPr>
              <a:t>来实现这些操作</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pic>
        <p:nvPicPr>
          <p:cNvPr id="798724" name="Picture 4" descr="7-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0015" y="4430713"/>
            <a:ext cx="7058025" cy="18129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304609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访问矩阵的修改</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cs typeface="华光魏体_CNKI" panose="02000500000000000000" charset="-122"/>
                <a:sym typeface="+mn-ea"/>
              </a:rPr>
              <a:t>控制权</a:t>
            </a:r>
            <a:r>
              <a:rPr lang="en-US" altLang="zh-CN" sz="2000">
                <a:latin typeface="华光魏体_CNKI" panose="02000500000000000000" charset="-122"/>
                <a:ea typeface="华光魏体_CNKI" panose="02000500000000000000" charset="-122"/>
                <a:cs typeface="华光魏体_CNKI" panose="02000500000000000000" charset="-122"/>
                <a:sym typeface="+mn-ea"/>
              </a:rPr>
              <a:t>(Control Right)</a:t>
            </a:r>
            <a:endParaRPr lang="en-US" altLang="zh-CN" sz="2000">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ü"/>
            </a:pPr>
            <a:r>
              <a:rPr lang="zh-CN" altLang="en-US" sz="2000">
                <a:latin typeface="华光魏体_CNKI" panose="02000500000000000000" charset="-122"/>
                <a:ea typeface="华光魏体_CNKI" panose="02000500000000000000" charset="-122"/>
                <a:cs typeface="华光魏体_CNKI" panose="02000500000000000000" charset="-122"/>
                <a:sym typeface="+mn-ea"/>
              </a:rPr>
              <a:t>控制权则可用于改变矩阵内同一行中</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域中</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的各项访问权，亦即，用于改变在某个域中运行的进程</a:t>
            </a: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对不同对象的访问权</a:t>
            </a:r>
            <a:r>
              <a:rPr lang="zh-CN" altLang="en-US" sz="2000">
                <a:latin typeface="华光魏体_CNKI" panose="02000500000000000000" charset="-122"/>
                <a:ea typeface="华光魏体_CNKI" panose="02000500000000000000" charset="-122"/>
                <a:cs typeface="华光魏体_CNKI" panose="02000500000000000000" charset="-122"/>
                <a:sym typeface="+mn-ea"/>
              </a:rPr>
              <a:t>的；如果在</a:t>
            </a:r>
            <a:r>
              <a:rPr lang="en-US" altLang="zh-CN" sz="2000">
                <a:latin typeface="华光魏体_CNKI" panose="02000500000000000000" charset="-122"/>
                <a:ea typeface="华光魏体_CNKI" panose="02000500000000000000" charset="-122"/>
                <a:cs typeface="华光魏体_CNKI" panose="02000500000000000000" charset="-122"/>
                <a:sym typeface="+mn-ea"/>
              </a:rPr>
              <a:t>access(i</a:t>
            </a:r>
            <a:r>
              <a:rPr lang="zh-CN" altLang="en-US" sz="2000">
                <a:latin typeface="华光魏体_CNKI" panose="02000500000000000000" charset="-122"/>
                <a:ea typeface="华光魏体_CNKI" panose="02000500000000000000" charset="-122"/>
                <a:cs typeface="华光魏体_CNKI" panose="02000500000000000000" charset="-122"/>
                <a:sym typeface="+mn-ea"/>
              </a:rPr>
              <a:t>，</a:t>
            </a:r>
            <a:r>
              <a:rPr lang="en-US" altLang="zh-CN" sz="2000">
                <a:latin typeface="华光魏体_CNKI" panose="02000500000000000000" charset="-122"/>
                <a:ea typeface="华光魏体_CNKI" panose="02000500000000000000" charset="-122"/>
                <a:cs typeface="华光魏体_CNKI" panose="02000500000000000000" charset="-122"/>
                <a:sym typeface="+mn-ea"/>
              </a:rPr>
              <a:t>j)</a:t>
            </a:r>
            <a:r>
              <a:rPr lang="zh-CN" altLang="en-US" sz="2000">
                <a:latin typeface="华光魏体_CNKI" panose="02000500000000000000" charset="-122"/>
                <a:ea typeface="华光魏体_CNKI" panose="02000500000000000000" charset="-122"/>
                <a:cs typeface="华光魏体_CNKI" panose="02000500000000000000" charset="-122"/>
                <a:sym typeface="+mn-ea"/>
              </a:rPr>
              <a:t>中包含了控制权，则在域</a:t>
            </a:r>
            <a:r>
              <a:rPr lang="en-US" altLang="zh-CN" sz="2000">
                <a:latin typeface="华光魏体_CNKI" panose="02000500000000000000" charset="-122"/>
                <a:ea typeface="华光魏体_CNKI" panose="02000500000000000000" charset="-122"/>
                <a:cs typeface="华光魏体_CNKI" panose="02000500000000000000" charset="-122"/>
                <a:sym typeface="+mn-ea"/>
              </a:rPr>
              <a:t>Di</a:t>
            </a:r>
            <a:r>
              <a:rPr lang="zh-CN" altLang="en-US" sz="2000">
                <a:latin typeface="华光魏体_CNKI" panose="02000500000000000000" charset="-122"/>
                <a:ea typeface="华光魏体_CNKI" panose="02000500000000000000" charset="-122"/>
                <a:cs typeface="华光魏体_CNKI" panose="02000500000000000000" charset="-122"/>
                <a:sym typeface="+mn-ea"/>
              </a:rPr>
              <a:t>中运行的进程可以删除在域</a:t>
            </a:r>
            <a:r>
              <a:rPr lang="en-US" altLang="zh-CN" sz="2000">
                <a:latin typeface="华光魏体_CNKI" panose="02000500000000000000" charset="-122"/>
                <a:ea typeface="华光魏体_CNKI" panose="02000500000000000000" charset="-122"/>
                <a:cs typeface="华光魏体_CNKI" panose="02000500000000000000" charset="-122"/>
                <a:sym typeface="+mn-ea"/>
              </a:rPr>
              <a:t>Dj</a:t>
            </a:r>
            <a:r>
              <a:rPr lang="zh-CN" altLang="en-US" sz="2000">
                <a:latin typeface="华光魏体_CNKI" panose="02000500000000000000" charset="-122"/>
                <a:ea typeface="华光魏体_CNKI" panose="02000500000000000000" charset="-122"/>
                <a:cs typeface="华光魏体_CNKI" panose="02000500000000000000" charset="-122"/>
                <a:sym typeface="+mn-ea"/>
              </a:rPr>
              <a:t>中运行的进程对各对象的任何访问权。</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pic>
        <p:nvPicPr>
          <p:cNvPr id="800772" name="Picture 4" descr="7-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9673" y="4989513"/>
            <a:ext cx="7272337" cy="162718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702925" cy="323024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访问矩阵的实现</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cs typeface="华光魏体_CNKI" panose="02000500000000000000" charset="-122"/>
                <a:sym typeface="+mn-ea"/>
              </a:rPr>
              <a:t>访问矩阵中的零元素很多，非常稀疏，占用空间较大，因此，采用</a:t>
            </a:r>
            <a:r>
              <a:rPr lang="zh-CN" altLang="en-US" sz="2400">
                <a:latin typeface="华光魏体_CNKI" panose="02000500000000000000" charset="-122"/>
                <a:ea typeface="华光魏体_CNKI" panose="02000500000000000000" charset="-122"/>
                <a:cs typeface="华光魏体_CNKI" panose="02000500000000000000" charset="-122"/>
                <a:sym typeface="+mn-ea"/>
              </a:rPr>
              <a:t>以下两种形式：</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访问控制</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表；</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访问权限</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表：</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096010" y="1887220"/>
            <a:ext cx="10632440" cy="4615815"/>
          </a:xfrm>
          <a:prstGeom prst="rect">
            <a:avLst/>
          </a:prstGeom>
          <a:noFill/>
        </p:spPr>
        <p:txBody>
          <a:bodyPr wrap="square" rtlCol="0">
            <a:spAutoFit/>
          </a:bodyPr>
          <a:p>
            <a:pPr marL="800100" lvl="1" indent="-342900">
              <a:lnSpc>
                <a:spcPct val="150000"/>
              </a:lnSpc>
              <a:buFont typeface="Wingdings" panose="05000000000000000000" charset="0"/>
              <a:buChar char="p"/>
            </a:pPr>
            <a:r>
              <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访问矩阵</a:t>
            </a:r>
            <a:endParaRPr lang="zh-CN" altLang="en-US" sz="24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访问矩阵的实现</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p"/>
            </a:pP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访问矩阵中的零元素很多，非常稀疏，占用空间较大，因此，采用</a:t>
            </a: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以下两种</a:t>
            </a:r>
            <a:r>
              <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rPr>
              <a:t>形式：</a:t>
            </a:r>
            <a:endParaRPr lang="zh-CN" altLang="en-US" sz="2400">
              <a:solidFill>
                <a:schemeClr val="tx1"/>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访问控制表（</a:t>
            </a:r>
            <a:r>
              <a:rPr lang="en-US" altLang="zh-CN"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Access Control Table</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按照</a:t>
            </a: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列</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划分，每一列（对象）构建一张访问控制表；</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marL="800100" lvl="1" indent="-342900">
              <a:lnSpc>
                <a:spcPct val="150000"/>
              </a:lnSpc>
              <a:buFont typeface="Wingdings" panose="05000000000000000000" charset="0"/>
              <a:buChar char="Ø"/>
            </a:pP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访问权限表</a:t>
            </a:r>
            <a:r>
              <a:rPr lang="en-US" altLang="zh-CN"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(Capabilities)</a:t>
            </a:r>
            <a:r>
              <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rPr>
              <a:t>：</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a:p>
            <a:pPr lvl="1" indent="0">
              <a:lnSpc>
                <a:spcPct val="150000"/>
              </a:lnSpc>
              <a:buFont typeface="Wingdings" panose="05000000000000000000" charset="0"/>
              <a:buNone/>
            </a:pP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按照</a:t>
            </a:r>
            <a:r>
              <a:rPr lang="zh-CN" altLang="en-US" sz="2000">
                <a:solidFill>
                  <a:srgbClr val="FF0000"/>
                </a:solidFill>
                <a:latin typeface="华光魏体_CNKI" panose="02000500000000000000" charset="-122"/>
                <a:ea typeface="华光魏体_CNKI" panose="02000500000000000000" charset="-122"/>
                <a:cs typeface="华光魏体_CNKI" panose="02000500000000000000" charset="-122"/>
                <a:sym typeface="+mn-ea"/>
              </a:rPr>
              <a:t>行</a:t>
            </a:r>
            <a:r>
              <a:rPr lang="zh-CN" altLang="en-US" sz="2000">
                <a:solidFill>
                  <a:schemeClr val="tx1"/>
                </a:solidFill>
                <a:latin typeface="华光魏体_CNKI" panose="02000500000000000000" charset="-122"/>
                <a:ea typeface="华光魏体_CNKI" panose="02000500000000000000" charset="-122"/>
                <a:cs typeface="华光魏体_CNKI" panose="02000500000000000000" charset="-122"/>
                <a:sym typeface="+mn-ea"/>
              </a:rPr>
              <a:t>划分，每一行（域）构建对其需要对象的访问权限；</a:t>
            </a:r>
            <a:r>
              <a:rPr lang="zh-CN" altLang="en-US" sz="2000">
                <a:latin typeface="华光魏体_CNKI" panose="02000500000000000000" charset="-122"/>
                <a:ea typeface="华光魏体_CNKI" panose="02000500000000000000" charset="-122"/>
                <a:cs typeface="华光魏体_CNKI" panose="02000500000000000000" charset="-122"/>
                <a:sym typeface="+mn-ea"/>
              </a:rPr>
              <a:t>当域为用户</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进程</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、对象为文件时，访问权限表便可用来描述一个用户</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进程</a:t>
            </a:r>
            <a:r>
              <a:rPr lang="en-US" altLang="zh-CN" sz="2000">
                <a:latin typeface="华光魏体_CNKI" panose="02000500000000000000" charset="-122"/>
                <a:ea typeface="华光魏体_CNKI" panose="02000500000000000000" charset="-122"/>
                <a:cs typeface="华光魏体_CNKI" panose="02000500000000000000" charset="-122"/>
                <a:sym typeface="+mn-ea"/>
              </a:rPr>
              <a:t>)</a:t>
            </a:r>
            <a:r>
              <a:rPr lang="zh-CN" altLang="en-US" sz="2000">
                <a:latin typeface="华光魏体_CNKI" panose="02000500000000000000" charset="-122"/>
                <a:ea typeface="华光魏体_CNKI" panose="02000500000000000000" charset="-122"/>
                <a:cs typeface="华光魏体_CNKI" panose="02000500000000000000" charset="-122"/>
                <a:sym typeface="+mn-ea"/>
              </a:rPr>
              <a:t>对每一个文件所能执行的一组操作。</a:t>
            </a:r>
            <a:endParaRPr lang="zh-CN" altLang="en-US" sz="2000">
              <a:solidFill>
                <a:srgbClr val="1D41D5"/>
              </a:solidFill>
              <a:latin typeface="华光魏体_CNKI" panose="02000500000000000000" charset="-122"/>
              <a:ea typeface="华光魏体_CNKI" panose="02000500000000000000" charset="-122"/>
              <a:cs typeface="华光魏体_CNKI" panose="02000500000000000000" charset="-122"/>
              <a:sym typeface="+mn-ea"/>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a:t>
            </a:r>
            <a:r>
              <a:rPr lang="zh-CN" altLang="en-US" sz="4400">
                <a:latin typeface="华光魏体_CNKI" panose="02000500000000000000" charset="-122"/>
                <a:ea typeface="华光魏体_CNKI" panose="02000500000000000000" charset="-122"/>
              </a:rPr>
              <a:t>５文件</a:t>
            </a:r>
            <a:r>
              <a:rPr lang="zh-CN" altLang="en-US" sz="4400">
                <a:latin typeface="华光魏体_CNKI" panose="02000500000000000000" charset="-122"/>
                <a:ea typeface="华光魏体_CNKI" panose="02000500000000000000" charset="-122"/>
              </a:rPr>
              <a:t>保护</a:t>
            </a:r>
            <a:endParaRPr lang="zh-CN" altLang="en-US" sz="4400">
              <a:latin typeface="华光魏体_CNKI" panose="02000500000000000000" charset="-122"/>
              <a:ea typeface="华光魏体_CNKI" panose="02000500000000000000" charset="-122"/>
            </a:endParaRPr>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 </a:t>
            </a:r>
            <a:r>
              <a:rPr lang="zh-CN" altLang="en-US" sz="4400">
                <a:latin typeface="华光魏体_CNKI" panose="02000500000000000000" charset="-122"/>
                <a:ea typeface="华光魏体_CNKI" panose="02000500000000000000" charset="-122"/>
              </a:rPr>
              <a:t>文件</a:t>
            </a:r>
            <a:r>
              <a:rPr lang="zh-CN" altLang="en-US" sz="4400">
                <a:latin typeface="华光魏体_CNKI" panose="02000500000000000000" charset="-122"/>
                <a:ea typeface="华光魏体_CNKI" panose="02000500000000000000" charset="-122"/>
              </a:rPr>
              <a:t>管理系统（</a:t>
            </a:r>
            <a:r>
              <a:rPr lang="zh-CN" altLang="en-US" sz="4400">
                <a:latin typeface="华光魏体_CNKI" panose="02000500000000000000" charset="-122"/>
                <a:ea typeface="华光魏体_CNKI" panose="02000500000000000000" charset="-122"/>
              </a:rPr>
              <a:t>小结）</a:t>
            </a:r>
            <a:endParaRPr lang="zh-CN" altLang="en-US" sz="4400">
              <a:latin typeface="华光魏体_CNKI" panose="02000500000000000000" charset="-122"/>
              <a:ea typeface="华光魏体_CNKI" panose="02000500000000000000" charset="-122"/>
            </a:endParaRPr>
          </a:p>
        </p:txBody>
      </p:sp>
      <p:sp>
        <p:nvSpPr>
          <p:cNvPr id="2" name="文本框 1"/>
          <p:cNvSpPr txBox="1"/>
          <p:nvPr/>
        </p:nvSpPr>
        <p:spPr>
          <a:xfrm>
            <a:off x="1076325" y="1736725"/>
            <a:ext cx="10258425" cy="452310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sym typeface="+mn-ea"/>
              </a:rPr>
              <a:t>文件和文件系统的概述（文件系统的层次）</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sym typeface="+mn-ea"/>
              </a:rPr>
              <a:t>文件的逻辑结构（内部</a:t>
            </a:r>
            <a:r>
              <a:rPr lang="zh-CN" altLang="en-US" sz="2400">
                <a:latin typeface="华光魏体_CNKI" panose="02000500000000000000" charset="-122"/>
                <a:ea typeface="华光魏体_CNKI" panose="02000500000000000000" charset="-122"/>
                <a:sym typeface="+mn-ea"/>
              </a:rPr>
              <a:t>管理）（有结构文件；无结构文件；有结构文件的逻辑结构：顺序文件、索引文件、索引顺序文件的访问方式和平均访问</a:t>
            </a:r>
            <a:r>
              <a:rPr lang="zh-CN" altLang="en-US" sz="2400">
                <a:latin typeface="华光魏体_CNKI" panose="02000500000000000000" charset="-122"/>
                <a:ea typeface="华光魏体_CNKI" panose="02000500000000000000" charset="-122"/>
                <a:sym typeface="+mn-ea"/>
              </a:rPr>
              <a:t>次数；有结构文件的寻址方式：隐式和显式）</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sym typeface="+mn-ea"/>
              </a:rPr>
              <a:t>文件目录（外部管理）（文件目录的功能；索引结点，树形文件目录的相对路径和绝对</a:t>
            </a:r>
            <a:r>
              <a:rPr lang="zh-CN" altLang="en-US" sz="2400">
                <a:latin typeface="华光魏体_CNKI" panose="02000500000000000000" charset="-122"/>
                <a:ea typeface="华光魏体_CNKI" panose="02000500000000000000" charset="-122"/>
                <a:sym typeface="+mn-ea"/>
              </a:rPr>
              <a:t>路径；）</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sym typeface="+mn-ea"/>
              </a:rPr>
              <a:t>文件共享（有向无循环图；索引结点；</a:t>
            </a:r>
            <a:r>
              <a:rPr lang="en-US" altLang="zh-CN" sz="2400">
                <a:latin typeface="华光魏体_CNKI" panose="02000500000000000000" charset="-122"/>
                <a:ea typeface="华光魏体_CNKI" panose="02000500000000000000" charset="-122"/>
                <a:sym typeface="+mn-ea"/>
              </a:rPr>
              <a:t>Link</a:t>
            </a:r>
            <a:r>
              <a:rPr lang="zh-CN" altLang="en-US" sz="2400">
                <a:latin typeface="华光魏体_CNKI" panose="02000500000000000000" charset="-122"/>
                <a:ea typeface="华光魏体_CNKI" panose="02000500000000000000" charset="-122"/>
                <a:sym typeface="+mn-ea"/>
              </a:rPr>
              <a:t>文件三种方式的区别</a:t>
            </a:r>
            <a:r>
              <a:rPr lang="zh-CN" altLang="en-US" sz="2400">
                <a:latin typeface="华光魏体_CNKI" panose="02000500000000000000" charset="-122"/>
                <a:ea typeface="华光魏体_CNKI" panose="02000500000000000000" charset="-122"/>
                <a:sym typeface="+mn-ea"/>
              </a:rPr>
              <a:t>）</a:t>
            </a:r>
            <a:endParaRPr lang="zh-CN" altLang="en-US" sz="2400">
              <a:latin typeface="华光魏体_CNKI" panose="02000500000000000000" charset="-122"/>
              <a:ea typeface="华光魏体_CNKI" panose="02000500000000000000" charset="-122"/>
              <a:sym typeface="+mn-ea"/>
            </a:endParaRPr>
          </a:p>
          <a:p>
            <a:pPr marL="342900" indent="-342900">
              <a:lnSpc>
                <a:spcPct val="150000"/>
              </a:lnSpc>
              <a:buFont typeface="Wingdings" panose="05000000000000000000" charset="0"/>
              <a:buChar char="p"/>
            </a:pPr>
            <a:r>
              <a:rPr lang="zh-CN" altLang="en-US" sz="2400">
                <a:latin typeface="华光魏体_CNKI" panose="02000500000000000000" charset="-122"/>
                <a:ea typeface="华光魏体_CNKI" panose="02000500000000000000" charset="-122"/>
                <a:sym typeface="+mn-ea"/>
              </a:rPr>
              <a:t>文件保护（保护域和访问矩阵的</a:t>
            </a:r>
            <a:r>
              <a:rPr lang="zh-CN" altLang="en-US" sz="2400">
                <a:latin typeface="华光魏体_CNKI" panose="02000500000000000000" charset="-122"/>
                <a:ea typeface="华光魏体_CNKI" panose="02000500000000000000" charset="-122"/>
                <a:sym typeface="+mn-ea"/>
              </a:rPr>
              <a:t>概念）</a:t>
            </a:r>
            <a:endParaRPr lang="zh-CN" altLang="en-US" sz="2400">
              <a:latin typeface="华光魏体_CNKI" panose="02000500000000000000" charset="-122"/>
              <a:ea typeface="华光魏体_CNKI" panose="02000500000000000000" charset="-122"/>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10185" y="1450340"/>
            <a:ext cx="11626850" cy="499745"/>
            <a:chOff x="331" y="1372"/>
            <a:chExt cx="18310" cy="787"/>
          </a:xfrm>
        </p:grpSpPr>
        <p:cxnSp>
          <p:nvCxnSpPr>
            <p:cNvPr id="4" name="直接连接符 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1455" y="1493520"/>
            <a:ext cx="11626850" cy="499745"/>
            <a:chOff x="331" y="1372"/>
            <a:chExt cx="18310" cy="787"/>
          </a:xfrm>
        </p:grpSpPr>
        <p:cxnSp>
          <p:nvCxnSpPr>
            <p:cNvPr id="8" name="直接连接符 7"/>
            <p:cNvCxnSpPr/>
            <p:nvPr/>
          </p:nvCxnSpPr>
          <p:spPr>
            <a:xfrm flipV="1">
              <a:off x="331" y="1373"/>
              <a:ext cx="1010" cy="78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9" y="1372"/>
              <a:ext cx="17303" cy="25"/>
            </a:xfrm>
            <a:prstGeom prst="line">
              <a:avLst/>
            </a:prstGeom>
            <a:ln w="3175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20345" y="1531620"/>
            <a:ext cx="11626850" cy="499745"/>
            <a:chOff x="331" y="1372"/>
            <a:chExt cx="18310" cy="787"/>
          </a:xfrm>
        </p:grpSpPr>
        <p:cxnSp>
          <p:nvCxnSpPr>
            <p:cNvPr id="14" name="直接连接符 13"/>
            <p:cNvCxnSpPr/>
            <p:nvPr/>
          </p:nvCxnSpPr>
          <p:spPr>
            <a:xfrm flipV="1">
              <a:off x="331" y="1373"/>
              <a:ext cx="1010" cy="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39" y="1372"/>
              <a:ext cx="17303" cy="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669415" y="1875790"/>
            <a:ext cx="10273665" cy="1106805"/>
          </a:xfrm>
          <a:prstGeom prst="rect">
            <a:avLst/>
          </a:prstGeom>
          <a:noFill/>
        </p:spPr>
        <p:txBody>
          <a:bodyPr wrap="square" rtlCol="0">
            <a:spAutoFit/>
          </a:bodyPr>
          <a:p>
            <a:pPr marL="342900" indent="-342900">
              <a:lnSpc>
                <a:spcPct val="150000"/>
              </a:lnSpc>
              <a:buFont typeface="Wingdings" panose="05000000000000000000" charset="0"/>
              <a:buChar char="p"/>
            </a:pP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无结构文件</a:t>
            </a:r>
            <a:r>
              <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rPr>
              <a:t>举例</a:t>
            </a:r>
            <a:endParaRPr lang="zh-CN" altLang="en-US" sz="2400" dirty="0">
              <a:solidFill>
                <a:schemeClr val="accent1">
                  <a:lumMod val="75000"/>
                </a:schemeClr>
              </a:solidFill>
              <a:latin typeface="华光魏体_CNKI" panose="02000500000000000000" charset="-122"/>
              <a:ea typeface="华光魏体_CNKI" panose="02000500000000000000" charset="-122"/>
              <a:cs typeface="华光魏体_CNKI" panose="02000500000000000000" charset="-122"/>
              <a:sym typeface="+mn-ea"/>
            </a:endParaRPr>
          </a:p>
          <a:p>
            <a:pPr indent="0">
              <a:lnSpc>
                <a:spcPct val="150000"/>
              </a:lnSpc>
              <a:buFont typeface="Wingdings" panose="05000000000000000000" charset="0"/>
              <a:buNone/>
            </a:pPr>
            <a:endParaRPr lang="zh-CN" altLang="en-US" sz="2000" dirty="0">
              <a:solidFill>
                <a:schemeClr val="accent1">
                  <a:lumMod val="75000"/>
                </a:schemeClr>
              </a:solidFill>
              <a:latin typeface="华光魏体_CNKI" panose="02000500000000000000" charset="-122"/>
              <a:ea typeface="华光魏体_CNKI" panose="02000500000000000000" charset="-122"/>
              <a:cs typeface="Times New Roman" panose="02020603050405020304" charset="0"/>
            </a:endParaRPr>
          </a:p>
        </p:txBody>
      </p:sp>
      <p:sp>
        <p:nvSpPr>
          <p:cNvPr id="36" name="文本框 35"/>
          <p:cNvSpPr txBox="1"/>
          <p:nvPr/>
        </p:nvSpPr>
        <p:spPr>
          <a:xfrm>
            <a:off x="861695" y="574040"/>
            <a:ext cx="8704580" cy="768350"/>
          </a:xfrm>
          <a:prstGeom prst="rect">
            <a:avLst/>
          </a:prstGeom>
          <a:noFill/>
        </p:spPr>
        <p:txBody>
          <a:bodyPr wrap="square" rtlCol="0">
            <a:spAutoFit/>
          </a:bodyPr>
          <a:p>
            <a:r>
              <a:rPr lang="en-US" altLang="zh-CN" sz="4400">
                <a:latin typeface="华光魏体_CNKI" panose="02000500000000000000" charset="-122"/>
                <a:ea typeface="华光魏体_CNKI" panose="02000500000000000000" charset="-122"/>
              </a:rPr>
              <a:t>7.1</a:t>
            </a:r>
            <a:r>
              <a:rPr lang="zh-CN" altLang="en-US" sz="4400">
                <a:latin typeface="华光魏体_CNKI" panose="02000500000000000000" charset="-122"/>
                <a:ea typeface="华光魏体_CNKI" panose="02000500000000000000" charset="-122"/>
              </a:rPr>
              <a:t>文件和文件</a:t>
            </a:r>
            <a:r>
              <a:rPr lang="zh-CN" altLang="en-US" sz="4400">
                <a:latin typeface="华光魏体_CNKI" panose="02000500000000000000" charset="-122"/>
                <a:ea typeface="华光魏体_CNKI" panose="02000500000000000000" charset="-122"/>
              </a:rPr>
              <a:t>系统</a:t>
            </a:r>
            <a:endParaRPr lang="zh-CN" altLang="en-US" sz="4400">
              <a:latin typeface="华光魏体_CNKI" panose="02000500000000000000" charset="-122"/>
              <a:ea typeface="华光魏体_CNKI" panose="02000500000000000000" charset="-122"/>
            </a:endParaRPr>
          </a:p>
        </p:txBody>
      </p:sp>
      <p:pic>
        <p:nvPicPr>
          <p:cNvPr id="3" name="图片 2"/>
          <p:cNvPicPr>
            <a:picLocks noChangeAspect="1"/>
          </p:cNvPicPr>
          <p:nvPr/>
        </p:nvPicPr>
        <p:blipFill>
          <a:blip r:embed="rId1"/>
          <a:stretch>
            <a:fillRect/>
          </a:stretch>
        </p:blipFill>
        <p:spPr>
          <a:xfrm>
            <a:off x="1721485" y="2719705"/>
            <a:ext cx="4961255" cy="3697605"/>
          </a:xfrm>
          <a:prstGeom prst="rect">
            <a:avLst/>
          </a:prstGeom>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6.xml><?xml version="1.0" encoding="utf-8"?>
<p:tagLst xmlns:p="http://schemas.openxmlformats.org/presentationml/2006/main">
  <p:tag name="COMMONDATA" val="eyJoZGlkIjoiMTQ4ZmNmOThiYzQ4ZTYxODMxYTQzNDQwZTU1MmI4N2MifQ=="/>
  <p:tag name="KSO_WPP_MARK_KEY" val="a0506e53-e9f6-46c3-b86d-ca997795875f"/>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PLACING_PICTURE_USER_VIEWPORT" val="{&quot;height&quot;:6000,&quot;width&quot;:9000}"/>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PLACING_PICTURE_USER_VIEWPORT" val="{&quot;height&quot;:6000,&quot;width&quot;:9000}"/>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6000,&quot;width&quot;:9000}"/>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12129</Words>
  <Application>WPS 演示</Application>
  <PresentationFormat>宽屏</PresentationFormat>
  <Paragraphs>882</Paragraphs>
  <Slides>89</Slides>
  <Notes>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10</vt:i4>
      </vt:variant>
      <vt:variant>
        <vt:lpstr>幻灯片标题</vt:lpstr>
      </vt:variant>
      <vt:variant>
        <vt:i4>89</vt:i4>
      </vt:variant>
    </vt:vector>
  </HeadingPairs>
  <TitlesOfParts>
    <vt:vector size="121" baseType="lpstr">
      <vt:lpstr>Arial</vt:lpstr>
      <vt:lpstr>宋体</vt:lpstr>
      <vt:lpstr>Wingdings</vt:lpstr>
      <vt:lpstr>Wingdings</vt:lpstr>
      <vt:lpstr>Times New Roman</vt:lpstr>
      <vt:lpstr>黑体</vt:lpstr>
      <vt:lpstr>华光魏体_CNKI</vt:lpstr>
      <vt:lpstr>华文琥珀</vt:lpstr>
      <vt:lpstr>Verdana</vt:lpstr>
      <vt:lpstr>楷体_GB2312</vt:lpstr>
      <vt:lpstr>新宋体</vt:lpstr>
      <vt:lpstr>微软雅黑</vt:lpstr>
      <vt:lpstr>Arial Unicode MS</vt:lpstr>
      <vt:lpstr>Calibri</vt:lpstr>
      <vt:lpstr>Consolas</vt:lpstr>
      <vt:lpstr>Cambria Math</vt:lpstr>
      <vt:lpstr>华文彩云</vt:lpstr>
      <vt:lpstr>华文宋体</vt:lpstr>
      <vt:lpstr>方正琥珀简体</vt:lpstr>
      <vt:lpstr>MS Mincho</vt:lpstr>
      <vt:lpstr>Segoe Print</vt:lpstr>
      <vt:lpstr>Office 主题​​</vt:lpstr>
      <vt:lpstr>Visio.Drawing.4</vt:lpstr>
      <vt:lpstr>Visio.Drawing.4</vt:lpstr>
      <vt:lpstr>Visio.Drawing.4</vt:lpstr>
      <vt:lpstr>Visio.Drawing.4</vt:lpstr>
      <vt:lpstr>Visio.Drawing.4</vt:lpstr>
      <vt:lpstr>Visio.Drawing.4</vt:lpstr>
      <vt:lpstr>Visio.Drawing.4</vt:lpstr>
      <vt:lpstr>Visio.Drawing.4</vt:lpstr>
      <vt:lpstr>Visio.Drawing.4</vt:lpstr>
      <vt:lpstr>Visio.Drawing.4</vt:lpstr>
      <vt:lpstr>文件管理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聂婕</cp:lastModifiedBy>
  <cp:revision>191</cp:revision>
  <dcterms:created xsi:type="dcterms:W3CDTF">2019-06-19T02:08:00Z</dcterms:created>
  <dcterms:modified xsi:type="dcterms:W3CDTF">2022-11-20T06:36:56Z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840D275115F9456DAD687DE775012B47</vt:lpwstr>
  </property>
</Properties>
</file>