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hRA8Xauva+d7qSjLVnl+aeaEl46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c0bb6d870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6c0bb6d870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6c0bb6d870_0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幻灯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竖排文字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竖排标题与文本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内容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节标题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两栏内容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较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仅标题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内容与标题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图片与标题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2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19.png"/><Relationship Id="rId6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oi.org/10.1007/s00500-017-2909-8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Bicycle-sharing Prediction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Ruining Zhang, Weiming Long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12.5.2019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Approach and Algorithm Implementation</a:t>
            </a:r>
            <a:endParaRPr/>
          </a:p>
        </p:txBody>
      </p:sp>
      <p:sp>
        <p:nvSpPr>
          <p:cNvPr id="166" name="Google Shape;166;p10"/>
          <p:cNvSpPr txBox="1"/>
          <p:nvPr/>
        </p:nvSpPr>
        <p:spPr>
          <a:xfrm>
            <a:off x="999478" y="1676863"/>
            <a:ext cx="6617563" cy="454883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205" l="-1656" r="-458" t="-241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167" name="Google Shape;16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13277" y="6243596"/>
            <a:ext cx="5783663" cy="443071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0"/>
          <p:cNvSpPr txBox="1"/>
          <p:nvPr/>
        </p:nvSpPr>
        <p:spPr>
          <a:xfrm>
            <a:off x="7696940" y="1708587"/>
            <a:ext cx="34142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Weight Update: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99458" y="2299652"/>
            <a:ext cx="3971925" cy="3152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0" name="Google Shape;170;p10"/>
          <p:cNvCxnSpPr/>
          <p:nvPr/>
        </p:nvCxnSpPr>
        <p:spPr>
          <a:xfrm flipH="1">
            <a:off x="6096000" y="4257040"/>
            <a:ext cx="1524000" cy="129032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1" name="Google Shape;171;p10"/>
          <p:cNvCxnSpPr/>
          <p:nvPr/>
        </p:nvCxnSpPr>
        <p:spPr>
          <a:xfrm flipH="1">
            <a:off x="6238240" y="5100320"/>
            <a:ext cx="1378801" cy="489167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172" name="Google Shape;172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31365" y="5589477"/>
            <a:ext cx="2070946" cy="1100773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0"/>
          <p:cNvSpPr txBox="1"/>
          <p:nvPr/>
        </p:nvSpPr>
        <p:spPr>
          <a:xfrm>
            <a:off x="8109013" y="5370400"/>
            <a:ext cx="27528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</a:t>
            </a:r>
            <a:r>
              <a:rPr lang="en-US"/>
              <a:t>oftmax：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"/>
          <p:cNvSpPr txBox="1"/>
          <p:nvPr>
            <p:ph idx="1" type="body"/>
          </p:nvPr>
        </p:nvSpPr>
        <p:spPr>
          <a:xfrm>
            <a:off x="838200" y="1825625"/>
            <a:ext cx="8773160" cy="9988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Model Schema 1:</a:t>
            </a:r>
            <a:endParaRPr/>
          </a:p>
        </p:txBody>
      </p:sp>
      <p:sp>
        <p:nvSpPr>
          <p:cNvPr id="179" name="Google Shape;17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Approach and Algorithm Implementation</a:t>
            </a:r>
            <a:endParaRPr/>
          </a:p>
        </p:txBody>
      </p:sp>
      <p:grpSp>
        <p:nvGrpSpPr>
          <p:cNvPr id="180" name="Google Shape;180;p11"/>
          <p:cNvGrpSpPr/>
          <p:nvPr/>
        </p:nvGrpSpPr>
        <p:grpSpPr>
          <a:xfrm>
            <a:off x="1658620" y="2824480"/>
            <a:ext cx="7477760" cy="2113280"/>
            <a:chOff x="1473200" y="2926080"/>
            <a:chExt cx="7477760" cy="2113280"/>
          </a:xfrm>
        </p:grpSpPr>
        <p:sp>
          <p:nvSpPr>
            <p:cNvPr id="181" name="Google Shape;181;p11"/>
            <p:cNvSpPr/>
            <p:nvPr/>
          </p:nvSpPr>
          <p:spPr>
            <a:xfrm>
              <a:off x="1473200" y="2926080"/>
              <a:ext cx="985520" cy="2113280"/>
            </a:xfrm>
            <a:prstGeom prst="rect">
              <a:avLst/>
            </a:prstGeom>
            <a:noFill/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Input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3007360" y="2926080"/>
              <a:ext cx="985520" cy="2113280"/>
            </a:xfrm>
            <a:prstGeom prst="rect">
              <a:avLst/>
            </a:prstGeom>
            <a:noFill/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Linear Layer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(hidden layer 1)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4378960" y="2926080"/>
              <a:ext cx="1249680" cy="2113280"/>
            </a:xfrm>
            <a:prstGeom prst="rect">
              <a:avLst/>
            </a:prstGeom>
            <a:noFill/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Activation layer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6014720" y="2926080"/>
              <a:ext cx="1249680" cy="2113280"/>
            </a:xfrm>
            <a:prstGeom prst="rect">
              <a:avLst/>
            </a:prstGeom>
            <a:noFill/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Dropout layer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7701280" y="2926080"/>
              <a:ext cx="1249680" cy="2113280"/>
            </a:xfrm>
            <a:prstGeom prst="rect">
              <a:avLst/>
            </a:prstGeom>
            <a:noFill/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Output layer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6" name="Google Shape;186;p11"/>
            <p:cNvCxnSpPr/>
            <p:nvPr/>
          </p:nvCxnSpPr>
          <p:spPr>
            <a:xfrm>
              <a:off x="2570480" y="4033521"/>
              <a:ext cx="33528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87" name="Google Shape;187;p11"/>
            <p:cNvCxnSpPr/>
            <p:nvPr/>
          </p:nvCxnSpPr>
          <p:spPr>
            <a:xfrm>
              <a:off x="4043680" y="3992882"/>
              <a:ext cx="33528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88" name="Google Shape;188;p11"/>
            <p:cNvCxnSpPr/>
            <p:nvPr/>
          </p:nvCxnSpPr>
          <p:spPr>
            <a:xfrm>
              <a:off x="5628640" y="3992882"/>
              <a:ext cx="33528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89" name="Google Shape;189;p11"/>
            <p:cNvCxnSpPr/>
            <p:nvPr/>
          </p:nvCxnSpPr>
          <p:spPr>
            <a:xfrm>
              <a:off x="7315200" y="4003043"/>
              <a:ext cx="33528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"/>
          <p:cNvSpPr txBox="1"/>
          <p:nvPr>
            <p:ph idx="1" type="body"/>
          </p:nvPr>
        </p:nvSpPr>
        <p:spPr>
          <a:xfrm>
            <a:off x="375920" y="1714499"/>
            <a:ext cx="8773160" cy="9988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Model Schema 2:</a:t>
            </a:r>
            <a:endParaRPr/>
          </a:p>
        </p:txBody>
      </p:sp>
      <p:sp>
        <p:nvSpPr>
          <p:cNvPr id="195" name="Google Shape;195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Approach and Algorithm Implementation</a:t>
            </a:r>
            <a:endParaRPr/>
          </a:p>
        </p:txBody>
      </p:sp>
      <p:grpSp>
        <p:nvGrpSpPr>
          <p:cNvPr id="196" name="Google Shape;196;p12"/>
          <p:cNvGrpSpPr/>
          <p:nvPr/>
        </p:nvGrpSpPr>
        <p:grpSpPr>
          <a:xfrm>
            <a:off x="731520" y="2737165"/>
            <a:ext cx="10622280" cy="2133603"/>
            <a:chOff x="1252220" y="2976881"/>
            <a:chExt cx="10622280" cy="2133603"/>
          </a:xfrm>
        </p:grpSpPr>
        <p:sp>
          <p:nvSpPr>
            <p:cNvPr id="197" name="Google Shape;197;p12"/>
            <p:cNvSpPr/>
            <p:nvPr/>
          </p:nvSpPr>
          <p:spPr>
            <a:xfrm>
              <a:off x="1252220" y="2976881"/>
              <a:ext cx="985520" cy="2113280"/>
            </a:xfrm>
            <a:prstGeom prst="rect">
              <a:avLst/>
            </a:prstGeom>
            <a:noFill/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Input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2786380" y="2976881"/>
              <a:ext cx="985520" cy="2113280"/>
            </a:xfrm>
            <a:prstGeom prst="rect">
              <a:avLst/>
            </a:prstGeom>
            <a:noFill/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Linear Layer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(hidden layer 1)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4157980" y="2976881"/>
              <a:ext cx="1249680" cy="2113280"/>
            </a:xfrm>
            <a:prstGeom prst="rect">
              <a:avLst/>
            </a:prstGeom>
            <a:noFill/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Activation layer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5793740" y="2976881"/>
              <a:ext cx="1249680" cy="2113280"/>
            </a:xfrm>
            <a:prstGeom prst="rect">
              <a:avLst/>
            </a:prstGeom>
            <a:noFill/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Dropout layer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10624820" y="2997204"/>
              <a:ext cx="1249680" cy="2113280"/>
            </a:xfrm>
            <a:prstGeom prst="rect">
              <a:avLst/>
            </a:prstGeom>
            <a:noFill/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Output layer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2" name="Google Shape;202;p12"/>
            <p:cNvCxnSpPr/>
            <p:nvPr/>
          </p:nvCxnSpPr>
          <p:spPr>
            <a:xfrm>
              <a:off x="2349500" y="4084322"/>
              <a:ext cx="33528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03" name="Google Shape;203;p12"/>
            <p:cNvCxnSpPr/>
            <p:nvPr/>
          </p:nvCxnSpPr>
          <p:spPr>
            <a:xfrm>
              <a:off x="3822700" y="4043683"/>
              <a:ext cx="33528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04" name="Google Shape;204;p12"/>
            <p:cNvCxnSpPr/>
            <p:nvPr/>
          </p:nvCxnSpPr>
          <p:spPr>
            <a:xfrm>
              <a:off x="5407660" y="4043683"/>
              <a:ext cx="33528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05" name="Google Shape;205;p12"/>
            <p:cNvSpPr/>
            <p:nvPr/>
          </p:nvSpPr>
          <p:spPr>
            <a:xfrm>
              <a:off x="7515860" y="2997204"/>
              <a:ext cx="985520" cy="2113280"/>
            </a:xfrm>
            <a:prstGeom prst="rect">
              <a:avLst/>
            </a:prstGeom>
            <a:noFill/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Linear Layer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(hidden layer 2)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8938260" y="2997204"/>
              <a:ext cx="1249680" cy="2113280"/>
            </a:xfrm>
            <a:prstGeom prst="rect">
              <a:avLst/>
            </a:prstGeom>
            <a:noFill/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Activation layer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7" name="Google Shape;207;p12"/>
            <p:cNvCxnSpPr/>
            <p:nvPr/>
          </p:nvCxnSpPr>
          <p:spPr>
            <a:xfrm>
              <a:off x="7078980" y="4104645"/>
              <a:ext cx="33528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08" name="Google Shape;208;p12"/>
            <p:cNvCxnSpPr/>
            <p:nvPr/>
          </p:nvCxnSpPr>
          <p:spPr>
            <a:xfrm>
              <a:off x="8552180" y="4064006"/>
              <a:ext cx="33528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09" name="Google Shape;209;p12"/>
            <p:cNvCxnSpPr/>
            <p:nvPr/>
          </p:nvCxnSpPr>
          <p:spPr>
            <a:xfrm>
              <a:off x="10218420" y="4064006"/>
              <a:ext cx="33528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3837650"/>
            <a:ext cx="3584976" cy="268872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216" name="Google Shape;216;p14"/>
          <p:cNvSpPr txBox="1"/>
          <p:nvPr>
            <p:ph idx="1" type="body"/>
          </p:nvPr>
        </p:nvSpPr>
        <p:spPr>
          <a:xfrm>
            <a:off x="4003550" y="3150625"/>
            <a:ext cx="3932700" cy="17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6000"/>
              <a:t>1           2</a:t>
            </a:r>
            <a:endParaRPr sz="6000"/>
          </a:p>
        </p:txBody>
      </p:sp>
      <p:pic>
        <p:nvPicPr>
          <p:cNvPr id="217" name="Google Shape;21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0" y="1476850"/>
            <a:ext cx="3421651" cy="2566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10750" y="3889100"/>
            <a:ext cx="3658480" cy="274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16600" y="1093788"/>
            <a:ext cx="3658474" cy="2743862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4"/>
          <p:cNvSpPr/>
          <p:nvPr/>
        </p:nvSpPr>
        <p:spPr>
          <a:xfrm>
            <a:off x="4757388" y="2866375"/>
            <a:ext cx="2155800" cy="143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Discussion &amp; Conclusion</a:t>
            </a:r>
            <a:endParaRPr/>
          </a:p>
        </p:txBody>
      </p:sp>
      <p:sp>
        <p:nvSpPr>
          <p:cNvPr id="226" name="Google Shape;226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Better d</a:t>
            </a:r>
            <a:r>
              <a:rPr lang="en-US"/>
              <a:t>ataset</a:t>
            </a:r>
            <a:endParaRPr/>
          </a:p>
          <a:p>
            <a:pPr indent="-3429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Attributes</a:t>
            </a:r>
            <a:endParaRPr/>
          </a:p>
          <a:p>
            <a:pPr indent="-3429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Sample size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Better model</a:t>
            </a:r>
            <a:endParaRPr/>
          </a:p>
          <a:p>
            <a:pPr indent="-3429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More layers</a:t>
            </a:r>
            <a:endParaRPr/>
          </a:p>
          <a:p>
            <a:pPr indent="-3429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Different activation functions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Google Shape;22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8650" y="747050"/>
            <a:ext cx="2437276" cy="2437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13737" y="3555975"/>
            <a:ext cx="4967101" cy="279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6c0bb6d870_0_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235" name="Google Shape;235;g6c0bb6d870_0_2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/>
              <a:t>[1] T., Chandra Segar &amp; K., Ravisankar. (2017). Bike Sharing Prediction using Deep Neural Networks. JOIV : International Journal on Informatics Visualization. 1. 83. 10.30630/joiv.1.3.30. 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[2] Chang, PC., Wu, JL., Xu, Y. et al. Soft Comput (2019) 23: 613. 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https://doi.org/10.1007/s00500-017-2909-8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[3] M. H. Almannaa, M. Elhenawy, F. Guo and H. A. Rakha, "Incremental Learning Models of Bike Counts at Bike Sharing Systems," 2018 21st International Conference on Intelligent Transportation Systems (ITSC), Maui, HI, 2018, pp. 3712-3717.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Introduction and motivation</a:t>
            </a:r>
            <a:endParaRPr/>
          </a:p>
        </p:txBody>
      </p:sp>
      <p:sp>
        <p:nvSpPr>
          <p:cNvPr id="96" name="Google Shape;96;p2"/>
          <p:cNvSpPr txBox="1"/>
          <p:nvPr>
            <p:ph idx="1" type="body"/>
          </p:nvPr>
        </p:nvSpPr>
        <p:spPr>
          <a:xfrm>
            <a:off x="838200" y="1825625"/>
            <a:ext cx="5257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6534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bicycle-sharing service has been growing rapidly in modern city as the Internet connection develops rapidly.</a:t>
            </a:r>
            <a:endParaRPr sz="2400"/>
          </a:p>
          <a:p>
            <a:pPr indent="-216534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Our motivation is build a model to find some relation between environmental data and the total amount of bicycle-sharing services used.</a:t>
            </a:r>
            <a:endParaRPr sz="2400"/>
          </a:p>
          <a:p>
            <a:pPr indent="-216534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Would contribute to help sharing bike company to adjust the distribution of the bicycles according to location and time.</a:t>
            </a:r>
            <a:endParaRPr sz="2400"/>
          </a:p>
        </p:txBody>
      </p:sp>
      <p:pic>
        <p:nvPicPr>
          <p:cNvPr id="97" name="Google Shape;9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49720" y="1949579"/>
            <a:ext cx="4704080" cy="331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103" name="Google Shape;103;p3"/>
          <p:cNvSpPr txBox="1"/>
          <p:nvPr>
            <p:ph idx="1" type="body"/>
          </p:nvPr>
        </p:nvSpPr>
        <p:spPr>
          <a:xfrm>
            <a:off x="838200" y="1825624"/>
            <a:ext cx="10748058" cy="4453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b="1" lang="en-US" sz="3600"/>
              <a:t>Goal: </a:t>
            </a:r>
            <a:r>
              <a:rPr lang="en-US" sz="3600"/>
              <a:t>Build a model to predict amount of shared bicycles used at a certain time. 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Prediction model should be constructed with input features like weather, weekday, humidity, temperature, time, etc.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Summary of Contributions</a:t>
            </a:r>
            <a:endParaRPr/>
          </a:p>
        </p:txBody>
      </p:sp>
      <p:sp>
        <p:nvSpPr>
          <p:cNvPr id="109" name="Google Shape;109;p4"/>
          <p:cNvSpPr txBox="1"/>
          <p:nvPr>
            <p:ph idx="1" type="body"/>
          </p:nvPr>
        </p:nvSpPr>
        <p:spPr>
          <a:xfrm>
            <a:off x="838200" y="1825625"/>
            <a:ext cx="10515600" cy="43110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Implemented  a neural network by ourselves to make prediction.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Implemented a dropout layer between hidden layers to prevent overfitting and improve generalization.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Implemented Backpropagation Algorithm(BP) with Mini-batch Gradient Descent(MBGD) and Momentum to updated weights and bias of each layers.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Related Work</a:t>
            </a:r>
            <a:endParaRPr/>
          </a:p>
        </p:txBody>
      </p:sp>
      <p:sp>
        <p:nvSpPr>
          <p:cNvPr id="115" name="Google Shape;115;p5"/>
          <p:cNvSpPr txBox="1"/>
          <p:nvPr>
            <p:ph idx="1" type="body"/>
          </p:nvPr>
        </p:nvSpPr>
        <p:spPr>
          <a:xfrm>
            <a:off x="838200" y="1619436"/>
            <a:ext cx="10645588" cy="27822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Neural Network model with sigmoid activation</a:t>
            </a:r>
            <a:r>
              <a:rPr baseline="30000" lang="en-US"/>
              <a:t>[1]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Artificial immune system </a:t>
            </a:r>
            <a:r>
              <a:rPr lang="en-US"/>
              <a:t>prediction</a:t>
            </a:r>
            <a:r>
              <a:rPr lang="en-US"/>
              <a:t> framework</a:t>
            </a:r>
            <a:r>
              <a:rPr baseline="30000" lang="en-US"/>
              <a:t>[2]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Combined with back-propagation neural networks to achieve numerical prediction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Define cells, antibodies and antigens 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set of ANN sub-models generated by partial features with samples of training data are forming a set of cells</a:t>
            </a:r>
            <a:endParaRPr/>
          </a:p>
          <a:p>
            <a:pPr indent="-762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16" name="Google Shape;116;p5"/>
          <p:cNvSpPr txBox="1"/>
          <p:nvPr/>
        </p:nvSpPr>
        <p:spPr>
          <a:xfrm>
            <a:off x="838200" y="5055816"/>
            <a:ext cx="102362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[1] T., Chandra Segar &amp; K., Ravisankar. (2017). Bike Sharing Prediction using Deep Neural Networks. JOIV : International Journal on Informatics Visualization. 1. 83. 10.30630/joiv.1.3.30.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[2] Chang, PC., Wu, JL., Xu, Y. et al. Soft Comput (2019) 23: 613. https://doi.org/10.1007/s00500-017-2909-8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Dataset</a:t>
            </a:r>
            <a:endParaRPr/>
          </a:p>
        </p:txBody>
      </p:sp>
      <p:sp>
        <p:nvSpPr>
          <p:cNvPr id="122" name="Google Shape;122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Bicycle-sharing data in London</a:t>
            </a:r>
            <a:r>
              <a:rPr baseline="30000" lang="en-US"/>
              <a:t>*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Basic Features: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Timestamp, Counts,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Actual temperature(t1),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“Feel like” temperature(t2),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humidity, wind_speed,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weather_code , is_holiday, season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23" name="Google Shape;12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2545" y="1927170"/>
            <a:ext cx="4751147" cy="376397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6"/>
          <p:cNvSpPr txBox="1"/>
          <p:nvPr/>
        </p:nvSpPr>
        <p:spPr>
          <a:xfrm>
            <a:off x="838200" y="4910317"/>
            <a:ext cx="4831080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Hristo Mavrodiev (2019,10) London bike sharing dataset-Historical data for bike sharing in London 'Powered by TfL Open Data’ https://www.kaggle.com/hmavrodiev/london-bike-sharing-dataset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Data Preprocessing</a:t>
            </a:r>
            <a:endParaRPr/>
          </a:p>
        </p:txBody>
      </p:sp>
      <p:sp>
        <p:nvSpPr>
          <p:cNvPr id="130" name="Google Shape;130;p7"/>
          <p:cNvSpPr txBox="1"/>
          <p:nvPr>
            <p:ph idx="1" type="body"/>
          </p:nvPr>
        </p:nvSpPr>
        <p:spPr>
          <a:xfrm>
            <a:off x="838200" y="1698942"/>
            <a:ext cx="5095240" cy="15116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Drop Features “Timestamp”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Feature normalization.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Discretization on share count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n-US" sz="2380"/>
              <a:t>	 </a:t>
            </a:r>
            <a:endParaRPr/>
          </a:p>
          <a:p>
            <a:pPr indent="-99059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r>
              <a:t/>
            </a:r>
            <a:endParaRPr sz="2040"/>
          </a:p>
        </p:txBody>
      </p:sp>
      <p:pic>
        <p:nvPicPr>
          <p:cNvPr id="131" name="Google Shape;13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04255" y="1538286"/>
            <a:ext cx="5610225" cy="43910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2" name="Google Shape;132;p7"/>
          <p:cNvGrpSpPr/>
          <p:nvPr/>
        </p:nvGrpSpPr>
        <p:grpSpPr>
          <a:xfrm>
            <a:off x="6664960" y="1976119"/>
            <a:ext cx="5384800" cy="3343595"/>
            <a:chOff x="6654800" y="1976119"/>
            <a:chExt cx="5384800" cy="3343595"/>
          </a:xfrm>
        </p:grpSpPr>
        <p:cxnSp>
          <p:nvCxnSpPr>
            <p:cNvPr id="133" name="Google Shape;133;p7"/>
            <p:cNvCxnSpPr/>
            <p:nvPr/>
          </p:nvCxnSpPr>
          <p:spPr>
            <a:xfrm>
              <a:off x="6654800" y="3733799"/>
              <a:ext cx="5384800" cy="0"/>
            </a:xfrm>
            <a:prstGeom prst="straightConnector1">
              <a:avLst/>
            </a:prstGeom>
            <a:noFill/>
            <a:ln cap="flat" cmpd="sng" w="57150">
              <a:solidFill>
                <a:srgbClr val="FFD966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" name="Google Shape;134;p7"/>
            <p:cNvCxnSpPr/>
            <p:nvPr/>
          </p:nvCxnSpPr>
          <p:spPr>
            <a:xfrm>
              <a:off x="6654800" y="1976119"/>
              <a:ext cx="5384800" cy="0"/>
            </a:xfrm>
            <a:prstGeom prst="straightConnector1">
              <a:avLst/>
            </a:prstGeom>
            <a:noFill/>
            <a:ln cap="flat" cmpd="sng" w="57150">
              <a:solidFill>
                <a:srgbClr val="FFD966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" name="Google Shape;135;p7"/>
            <p:cNvCxnSpPr/>
            <p:nvPr/>
          </p:nvCxnSpPr>
          <p:spPr>
            <a:xfrm>
              <a:off x="6654800" y="4079239"/>
              <a:ext cx="5384800" cy="0"/>
            </a:xfrm>
            <a:prstGeom prst="straightConnector1">
              <a:avLst/>
            </a:prstGeom>
            <a:noFill/>
            <a:ln cap="flat" cmpd="sng" w="57150">
              <a:solidFill>
                <a:srgbClr val="FFD966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" name="Google Shape;136;p7"/>
            <p:cNvCxnSpPr/>
            <p:nvPr/>
          </p:nvCxnSpPr>
          <p:spPr>
            <a:xfrm>
              <a:off x="6654800" y="4485639"/>
              <a:ext cx="5384800" cy="0"/>
            </a:xfrm>
            <a:prstGeom prst="straightConnector1">
              <a:avLst/>
            </a:prstGeom>
            <a:noFill/>
            <a:ln cap="flat" cmpd="sng" w="57150">
              <a:solidFill>
                <a:srgbClr val="FFD966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" name="Google Shape;137;p7"/>
            <p:cNvCxnSpPr/>
            <p:nvPr/>
          </p:nvCxnSpPr>
          <p:spPr>
            <a:xfrm>
              <a:off x="6654800" y="4897118"/>
              <a:ext cx="5384800" cy="0"/>
            </a:xfrm>
            <a:prstGeom prst="straightConnector1">
              <a:avLst/>
            </a:prstGeom>
            <a:noFill/>
            <a:ln cap="flat" cmpd="sng" w="57150">
              <a:solidFill>
                <a:srgbClr val="FFD966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38" name="Google Shape;138;p7"/>
            <p:cNvSpPr txBox="1"/>
            <p:nvPr/>
          </p:nvSpPr>
          <p:spPr>
            <a:xfrm>
              <a:off x="6918960" y="5011937"/>
              <a:ext cx="934720" cy="30777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Class: 1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"/>
            <p:cNvSpPr txBox="1"/>
            <p:nvPr/>
          </p:nvSpPr>
          <p:spPr>
            <a:xfrm>
              <a:off x="6918960" y="4531932"/>
              <a:ext cx="934720" cy="30777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Class: 2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"/>
            <p:cNvSpPr txBox="1"/>
            <p:nvPr/>
          </p:nvSpPr>
          <p:spPr>
            <a:xfrm>
              <a:off x="6918960" y="4124639"/>
              <a:ext cx="934720" cy="30777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Class: 3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7"/>
            <p:cNvSpPr txBox="1"/>
            <p:nvPr/>
          </p:nvSpPr>
          <p:spPr>
            <a:xfrm>
              <a:off x="6918960" y="3748761"/>
              <a:ext cx="934720" cy="30777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Class: 3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"/>
            <p:cNvSpPr txBox="1"/>
            <p:nvPr/>
          </p:nvSpPr>
          <p:spPr>
            <a:xfrm>
              <a:off x="6918960" y="2127030"/>
              <a:ext cx="934720" cy="30777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Class: 5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3" name="Google Shape;14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2647" y="3565144"/>
            <a:ext cx="4829175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Approach and Algorithm Implementation</a:t>
            </a:r>
            <a:endParaRPr/>
          </a:p>
        </p:txBody>
      </p:sp>
      <p:sp>
        <p:nvSpPr>
          <p:cNvPr id="149" name="Google Shape;149;p8"/>
          <p:cNvSpPr txBox="1"/>
          <p:nvPr>
            <p:ph idx="1" type="body"/>
          </p:nvPr>
        </p:nvSpPr>
        <p:spPr>
          <a:xfrm>
            <a:off x="838200" y="1690688"/>
            <a:ext cx="1042924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Neural Network Layer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Linear Layer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Fully-connected Module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Store Weight Bias </a:t>
            </a:r>
            <a:r>
              <a:rPr lang="en-US" sz="2000"/>
              <a:t>and gradient</a:t>
            </a:r>
            <a:endParaRPr/>
          </a:p>
          <a:p>
            <a:pPr indent="-101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Activation Layer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ReLU Activation</a:t>
            </a:r>
            <a:endParaRPr/>
          </a:p>
          <a:p>
            <a:pPr indent="-1143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Tanh Activation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50" name="Google Shape;15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84542" y="1795968"/>
            <a:ext cx="5633214" cy="1991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82045" y="4301646"/>
            <a:ext cx="4086225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82045" y="4951104"/>
            <a:ext cx="3822598" cy="284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Approach and Algorithm Implementation</a:t>
            </a:r>
            <a:endParaRPr/>
          </a:p>
        </p:txBody>
      </p:sp>
      <p:sp>
        <p:nvSpPr>
          <p:cNvPr id="158" name="Google Shape;158;p9"/>
          <p:cNvSpPr txBox="1"/>
          <p:nvPr/>
        </p:nvSpPr>
        <p:spPr>
          <a:xfrm>
            <a:off x="1061622" y="1843088"/>
            <a:ext cx="6688584" cy="45488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Neural Network Layer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Dropout Layer</a:t>
            </a:r>
            <a:endParaRPr/>
          </a:p>
          <a:p>
            <a: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p: dropout rate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each layer, define forward and backward function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eg: training forward pass in one epoch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2258" y="2107136"/>
            <a:ext cx="4892612" cy="13218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90031" y="4911725"/>
            <a:ext cx="5295900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2019-12-05T07:19:50Z</dcterms:created>
  <dc:creator>Running</dc:creator>
</cp:coreProperties>
</file>