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6" r:id="rId3"/>
    <p:sldId id="258" r:id="rId4"/>
    <p:sldId id="298" r:id="rId5"/>
    <p:sldId id="297" r:id="rId6"/>
    <p:sldId id="259" r:id="rId7"/>
    <p:sldId id="266" r:id="rId8"/>
    <p:sldId id="263" r:id="rId9"/>
    <p:sldId id="262" r:id="rId10"/>
    <p:sldId id="287" r:id="rId11"/>
    <p:sldId id="260" r:id="rId12"/>
    <p:sldId id="261" r:id="rId13"/>
    <p:sldId id="267" r:id="rId14"/>
    <p:sldId id="288" r:id="rId15"/>
    <p:sldId id="268" r:id="rId16"/>
    <p:sldId id="289" r:id="rId17"/>
    <p:sldId id="299" r:id="rId18"/>
    <p:sldId id="303" r:id="rId19"/>
    <p:sldId id="300" r:id="rId20"/>
    <p:sldId id="302" r:id="rId21"/>
    <p:sldId id="270" r:id="rId22"/>
    <p:sldId id="290" r:id="rId23"/>
    <p:sldId id="271" r:id="rId24"/>
    <p:sldId id="272" r:id="rId25"/>
    <p:sldId id="273" r:id="rId26"/>
    <p:sldId id="293" r:id="rId27"/>
    <p:sldId id="292" r:id="rId28"/>
    <p:sldId id="294" r:id="rId29"/>
    <p:sldId id="304" r:id="rId30"/>
    <p:sldId id="295" r:id="rId31"/>
    <p:sldId id="296" r:id="rId32"/>
    <p:sldId id="301" r:id="rId33"/>
  </p:sldIdLst>
  <p:sldSz cx="9144000" cy="5143500" type="screen16x9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7B6AA8-FFBA-46C6-8353-6A6937FE40D3}">
          <p14:sldIdLst>
            <p14:sldId id="257"/>
            <p14:sldId id="256"/>
            <p14:sldId id="258"/>
            <p14:sldId id="298"/>
            <p14:sldId id="297"/>
            <p14:sldId id="259"/>
            <p14:sldId id="266"/>
          </p14:sldIdLst>
        </p14:section>
        <p14:section name="无标题节" id="{7BED9DC9-298A-4B18-BA4D-53BBBF28E91E}">
          <p14:sldIdLst>
            <p14:sldId id="263"/>
            <p14:sldId id="262"/>
            <p14:sldId id="287"/>
            <p14:sldId id="260"/>
            <p14:sldId id="261"/>
            <p14:sldId id="267"/>
            <p14:sldId id="288"/>
            <p14:sldId id="268"/>
            <p14:sldId id="289"/>
            <p14:sldId id="299"/>
            <p14:sldId id="303"/>
            <p14:sldId id="300"/>
            <p14:sldId id="302"/>
            <p14:sldId id="270"/>
            <p14:sldId id="290"/>
            <p14:sldId id="271"/>
            <p14:sldId id="272"/>
            <p14:sldId id="273"/>
            <p14:sldId id="293"/>
            <p14:sldId id="292"/>
            <p14:sldId id="294"/>
            <p14:sldId id="304"/>
            <p14:sldId id="295"/>
            <p14:sldId id="296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50.135.42.6\Ravi-Lab\Xunliang\1.Works\1.LORELEI\LRE-YFP\051_LRE-cYFP%20in%20lre,%20T2,%20Seed%20scor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7706683093199"/>
          <c:y val="7.6903661511589103E-2"/>
          <c:w val="0.63996264456320895"/>
          <c:h val="0.881148886754816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'[051_LRE-cYFP in lre, T2, Seed scoring.xlsx]Sheet3'!$C$1</c:f>
              <c:strCache>
                <c:ptCount val="1"/>
                <c:pt idx="0">
                  <c:v>Viable</c:v>
                </c:pt>
              </c:strCache>
            </c:strRef>
          </c:tx>
          <c:spPr>
            <a:solidFill>
              <a:srgbClr val="24CCB2"/>
            </a:solidFill>
          </c:spPr>
          <c:invertIfNegative val="0"/>
          <c:cat>
            <c:multiLvlStrRef>
              <c:f>'[051_LRE-cYFP in lre, T2, Seed scoring.xlsx]Sheet3'!$A$2:$B$7</c:f>
              <c:multiLvlStrCache>
                <c:ptCount val="6"/>
                <c:lvl>
                  <c:pt idx="0">
                    <c:v>Col</c:v>
                  </c:pt>
                  <c:pt idx="1">
                    <c:v>lre-7/lre-7</c:v>
                  </c:pt>
                  <c:pt idx="2">
                    <c:v>#6</c:v>
                  </c:pt>
                  <c:pt idx="3">
                    <c:v>#23</c:v>
                  </c:pt>
                  <c:pt idx="4">
                    <c:v>#24</c:v>
                  </c:pt>
                  <c:pt idx="5">
                    <c:v>#31</c:v>
                  </c:pt>
                </c:lvl>
                <c:lvl>
                  <c:pt idx="2">
                    <c:v>LRE-cYFP[lre-7/lre-7]</c:v>
                  </c:pt>
                </c:lvl>
              </c:multiLvlStrCache>
            </c:multiLvlStrRef>
          </c:cat>
          <c:val>
            <c:numRef>
              <c:f>'[051_LRE-cYFP in lre, T2, Seed scoring.xlsx]Sheet3'!$C$2:$C$7</c:f>
              <c:numCache>
                <c:formatCode>0.00%</c:formatCode>
                <c:ptCount val="6"/>
                <c:pt idx="0">
                  <c:v>0.99492707672796399</c:v>
                </c:pt>
                <c:pt idx="1">
                  <c:v>0.24162371134020599</c:v>
                </c:pt>
                <c:pt idx="2">
                  <c:v>0.97593097184377797</c:v>
                </c:pt>
                <c:pt idx="3">
                  <c:v>0.96769896769896802</c:v>
                </c:pt>
                <c:pt idx="4">
                  <c:v>0.95603733815115899</c:v>
                </c:pt>
                <c:pt idx="5">
                  <c:v>0.98473053892215601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4-41F5-98B5-1AB1C5ADED2E}"/>
            </c:ext>
          </c:extLst>
        </c:ser>
        <c:ser>
          <c:idx val="1"/>
          <c:order val="1"/>
          <c:tx>
            <c:strRef>
              <c:f>'[051_LRE-cYFP in lre, T2, Seed scoring.xlsx]Sheet3'!$D$1</c:f>
              <c:strCache>
                <c:ptCount val="1"/>
                <c:pt idx="0">
                  <c:v>Unfertilized</c:v>
                </c:pt>
              </c:strCache>
            </c:strRef>
          </c:tx>
          <c:spPr>
            <a:solidFill>
              <a:srgbClr val="F0E442"/>
            </a:solidFill>
          </c:spPr>
          <c:invertIfNegative val="0"/>
          <c:cat>
            <c:multiLvlStrRef>
              <c:f>'[051_LRE-cYFP in lre, T2, Seed scoring.xlsx]Sheet3'!$A$2:$B$7</c:f>
              <c:multiLvlStrCache>
                <c:ptCount val="6"/>
                <c:lvl>
                  <c:pt idx="0">
                    <c:v>Col</c:v>
                  </c:pt>
                  <c:pt idx="1">
                    <c:v>lre-7/lre-7</c:v>
                  </c:pt>
                  <c:pt idx="2">
                    <c:v>#6</c:v>
                  </c:pt>
                  <c:pt idx="3">
                    <c:v>#23</c:v>
                  </c:pt>
                  <c:pt idx="4">
                    <c:v>#24</c:v>
                  </c:pt>
                  <c:pt idx="5">
                    <c:v>#31</c:v>
                  </c:pt>
                </c:lvl>
                <c:lvl>
                  <c:pt idx="2">
                    <c:v>LRE-cYFP[lre-7/lre-7]</c:v>
                  </c:pt>
                </c:lvl>
              </c:multiLvlStrCache>
            </c:multiLvlStrRef>
          </c:cat>
          <c:val>
            <c:numRef>
              <c:f>'[051_LRE-cYFP in lre, T2, Seed scoring.xlsx]Sheet3'!$D$2:$D$7</c:f>
              <c:numCache>
                <c:formatCode>0.00%</c:formatCode>
                <c:ptCount val="6"/>
                <c:pt idx="0">
                  <c:v>3.8046924540266298E-3</c:v>
                </c:pt>
                <c:pt idx="1">
                  <c:v>0.73002577319587603</c:v>
                </c:pt>
                <c:pt idx="2">
                  <c:v>1.9981834695731199E-2</c:v>
                </c:pt>
                <c:pt idx="3">
                  <c:v>2.5974025974026E-2</c:v>
                </c:pt>
                <c:pt idx="4">
                  <c:v>1.7765733212887699E-2</c:v>
                </c:pt>
                <c:pt idx="5">
                  <c:v>1.10778443113772E-2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4-41F5-98B5-1AB1C5ADE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overlap val="100"/>
        <c:axId val="-1283221472"/>
        <c:axId val="-1283229632"/>
      </c:barChart>
      <c:catAx>
        <c:axId val="-1283221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-1283229632"/>
        <c:crosses val="autoZero"/>
        <c:auto val="0"/>
        <c:lblAlgn val="ctr"/>
        <c:lblOffset val="100"/>
        <c:noMultiLvlLbl val="0"/>
      </c:catAx>
      <c:valAx>
        <c:axId val="-128322963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000" b="1" i="0">
                <a:solidFill>
                  <a:schemeClr val="tx1"/>
                </a:solidFill>
              </a:defRPr>
            </a:pPr>
            <a:endParaRPr lang="zh-CN"/>
          </a:p>
        </c:txPr>
        <c:crossAx val="-1283221472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 w="12700"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11BF2-1A72-4B21-8689-02CD759F1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1B9D-575B-4E58-B2FC-4ED960285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58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FAE7E-2232-407C-BCC2-0F3E311F0A8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58D72-EEC4-4F2E-B296-5E3A820B4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5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1EB4EE-7BF5-4627-B431-7954B67259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1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8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6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9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0764-17C7-48DC-B37B-A922BCC87E47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1028-70E7-4B55-AD62-96961F38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How to write a scientific manuscript?</a:t>
            </a:r>
            <a:br>
              <a:rPr lang="en-US" altLang="zh-CN" b="1" dirty="0"/>
            </a:b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Dr. Ravi </a:t>
            </a:r>
            <a:r>
              <a:rPr lang="en-US" altLang="zh-CN" sz="2400" dirty="0" err="1"/>
              <a:t>Palanivelu</a:t>
            </a:r>
            <a:endParaRPr lang="en-US" altLang="zh-CN" sz="2400" dirty="0"/>
          </a:p>
          <a:p>
            <a:r>
              <a:rPr lang="en-US" altLang="zh-CN" sz="2400" dirty="0"/>
              <a:t>School of Plant Sciences</a:t>
            </a:r>
          </a:p>
          <a:p>
            <a:r>
              <a:rPr lang="en-US" altLang="zh-CN" sz="2400" dirty="0"/>
              <a:t>University of Arizona</a:t>
            </a:r>
          </a:p>
          <a:p>
            <a:r>
              <a:rPr lang="en-US" altLang="zh-CN" sz="2400" dirty="0"/>
              <a:t>Tucson, Arizona, USA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86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2523796" y="627534"/>
            <a:ext cx="1616156" cy="2270694"/>
            <a:chOff x="1141093" y="4065308"/>
            <a:chExt cx="1795728" cy="2522993"/>
          </a:xfrm>
        </p:grpSpPr>
        <p:sp>
          <p:nvSpPr>
            <p:cNvPr id="59" name="TextBox 188"/>
            <p:cNvSpPr txBox="1">
              <a:spLocks noChangeArrowheads="1"/>
            </p:cNvSpPr>
            <p:nvPr/>
          </p:nvSpPr>
          <p:spPr bwMode="auto">
            <a:xfrm>
              <a:off x="1548269" y="4077071"/>
              <a:ext cx="2808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defTabSz="696362">
                <a:defRPr/>
              </a:pPr>
              <a:r>
                <a:rPr lang="en-US" sz="900" b="1" kern="0" dirty="0">
                  <a:latin typeface="Calibri" pitchFamily="-60" charset="0"/>
                </a:rPr>
                <a:t>d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141093" y="4065308"/>
              <a:ext cx="1795728" cy="2522993"/>
              <a:chOff x="596760" y="3254971"/>
              <a:chExt cx="713603" cy="96012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6760" y="3254971"/>
                <a:ext cx="713603" cy="960120"/>
              </a:xfrm>
              <a:prstGeom prst="rect">
                <a:avLst/>
              </a:prstGeom>
            </p:spPr>
          </p:pic>
          <p:sp>
            <p:nvSpPr>
              <p:cNvPr id="67" name="Rectangle 66"/>
              <p:cNvSpPr/>
              <p:nvPr/>
            </p:nvSpPr>
            <p:spPr>
              <a:xfrm>
                <a:off x="659165" y="3936163"/>
                <a:ext cx="595767" cy="24769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59165" y="3284953"/>
                <a:ext cx="595767" cy="646491"/>
              </a:xfrm>
              <a:prstGeom prst="rect">
                <a:avLst/>
              </a:prstGeom>
              <a:noFill/>
              <a:ln w="9525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69" name="Rectangle 93"/>
              <p:cNvSpPr>
                <a:spLocks noChangeArrowheads="1"/>
              </p:cNvSpPr>
              <p:nvPr/>
            </p:nvSpPr>
            <p:spPr bwMode="auto">
              <a:xfrm>
                <a:off x="861608" y="3453519"/>
                <a:ext cx="302101" cy="68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1050" b="1" dirty="0">
                    <a:solidFill>
                      <a:srgbClr val="00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ROI 2</a:t>
                </a:r>
              </a:p>
            </p:txBody>
          </p:sp>
          <p:sp>
            <p:nvSpPr>
              <p:cNvPr id="70" name="Rectangle 93"/>
              <p:cNvSpPr>
                <a:spLocks noChangeArrowheads="1"/>
              </p:cNvSpPr>
              <p:nvPr/>
            </p:nvSpPr>
            <p:spPr bwMode="auto">
              <a:xfrm>
                <a:off x="861608" y="3979203"/>
                <a:ext cx="302101" cy="68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105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ROI 1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979712" y="2982197"/>
            <a:ext cx="5508612" cy="2073830"/>
            <a:chOff x="2639616" y="3976262"/>
            <a:chExt cx="7344816" cy="2765107"/>
          </a:xfrm>
        </p:grpSpPr>
        <p:grpSp>
          <p:nvGrpSpPr>
            <p:cNvPr id="73" name="Group 72"/>
            <p:cNvGrpSpPr>
              <a:grpSpLocks noChangeAspect="1"/>
            </p:cNvGrpSpPr>
            <p:nvPr/>
          </p:nvGrpSpPr>
          <p:grpSpPr>
            <a:xfrm>
              <a:off x="2639616" y="3976262"/>
              <a:ext cx="3513990" cy="2765107"/>
              <a:chOff x="3491880" y="1988840"/>
              <a:chExt cx="4392488" cy="3456384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3491880" y="1988840"/>
                <a:ext cx="4392488" cy="345638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i="1">
                  <a:latin typeface="Times" pitchFamily="97" charset="0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3704875" y="2060848"/>
                <a:ext cx="4035477" cy="3093537"/>
                <a:chOff x="3704875" y="2060848"/>
                <a:chExt cx="4035477" cy="3093537"/>
              </a:xfrm>
            </p:grpSpPr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0300" y="2060848"/>
                  <a:ext cx="3716304" cy="2819277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77" name="Straight Connector 76"/>
                <p:cNvCxnSpPr/>
                <p:nvPr/>
              </p:nvCxnSpPr>
              <p:spPr>
                <a:xfrm rot="60000" flipV="1">
                  <a:off x="5235025" y="4591651"/>
                  <a:ext cx="2505327" cy="562734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60000">
                  <a:off x="3755047" y="3597256"/>
                  <a:ext cx="1156752" cy="1282065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 rot="3000000">
                  <a:off x="3895482" y="4219520"/>
                  <a:ext cx="761427" cy="2693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rgbClr val="000000"/>
                      </a:solidFill>
                    </a:rPr>
                    <a:t>26.7 µm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 rot="20862093">
                  <a:off x="6135555" y="4847840"/>
                  <a:ext cx="761427" cy="2693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rgbClr val="000000"/>
                      </a:solidFill>
                    </a:rPr>
                    <a:t>35.9 µm</a:t>
                  </a:r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H="1" flipV="1">
                  <a:off x="5819404" y="4699393"/>
                  <a:ext cx="156018" cy="18614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5067049" y="4835032"/>
                  <a:ext cx="156018" cy="18614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4414363" y="3099349"/>
                  <a:ext cx="156018" cy="18614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 flipV="1">
                  <a:off x="3704875" y="3277855"/>
                  <a:ext cx="156018" cy="18614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 flipV="1">
                  <a:off x="7481143" y="4354798"/>
                  <a:ext cx="156018" cy="18614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prstDash val="dash"/>
                  <a:headEnd type="none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93"/>
                <p:cNvSpPr>
                  <a:spLocks noChangeArrowheads="1"/>
                </p:cNvSpPr>
                <p:nvPr/>
              </p:nvSpPr>
              <p:spPr bwMode="auto">
                <a:xfrm rot="20937317">
                  <a:off x="5125567" y="4733982"/>
                  <a:ext cx="867897" cy="269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ja-JP" sz="1050" b="1" dirty="0">
                      <a:solidFill>
                        <a:srgbClr val="FF0000"/>
                      </a:solidFill>
                      <a:latin typeface="Arial"/>
                      <a:cs typeface="Arial"/>
                    </a:rPr>
                    <a:t>ROI 1</a:t>
                  </a:r>
                </a:p>
              </p:txBody>
            </p:sp>
            <p:sp>
              <p:nvSpPr>
                <p:cNvPr id="87" name="Rectangle 93"/>
                <p:cNvSpPr>
                  <a:spLocks noChangeArrowheads="1"/>
                </p:cNvSpPr>
                <p:nvPr/>
              </p:nvSpPr>
              <p:spPr bwMode="auto">
                <a:xfrm rot="20937317">
                  <a:off x="6306040" y="4492818"/>
                  <a:ext cx="867897" cy="269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ja-JP" sz="1050" b="1" dirty="0">
                      <a:solidFill>
                        <a:srgbClr val="00FFFF"/>
                      </a:solidFill>
                      <a:latin typeface="+mj-lt"/>
                      <a:cs typeface="Arial" panose="020B0604020202020204" pitchFamily="34" charset="0"/>
                    </a:rPr>
                    <a:t>ROI 2</a:t>
                  </a:r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6745696" y="4285546"/>
              <a:ext cx="3238736" cy="2311819"/>
              <a:chOff x="6745696" y="4285546"/>
              <a:chExt cx="3238736" cy="231181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826188" y="5909226"/>
                <a:ext cx="3158244" cy="688139"/>
                <a:chOff x="2610768" y="3553182"/>
                <a:chExt cx="952603" cy="286724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879868" y="3698842"/>
                  <a:ext cx="627226" cy="14106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50" b="1" dirty="0"/>
                    <a:t>  (n = 18)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610768" y="3553182"/>
                  <a:ext cx="952603" cy="14106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50" b="1" dirty="0"/>
                    <a:t>R =      0.56 ± 0.14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745696" y="4285546"/>
                <a:ext cx="2878697" cy="1015663"/>
                <a:chOff x="6939779" y="4005064"/>
                <a:chExt cx="2878697" cy="101566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7524328" y="4005064"/>
                  <a:ext cx="2294148" cy="1015663"/>
                  <a:chOff x="6866148" y="4149080"/>
                  <a:chExt cx="2294148" cy="1015663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6866148" y="4149080"/>
                    <a:ext cx="2294148" cy="101566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1650" b="1" dirty="0"/>
                      <a:t>ROI 1</a:t>
                    </a:r>
                  </a:p>
                  <a:p>
                    <a:endParaRPr lang="en-US" sz="1650" b="1" dirty="0"/>
                  </a:p>
                  <a:p>
                    <a:r>
                      <a:rPr lang="en-US" sz="1650" b="1" dirty="0"/>
                      <a:t>    ROI 1 + ROI 2</a:t>
                    </a:r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 bwMode="auto">
                  <a:xfrm>
                    <a:off x="7154180" y="4725144"/>
                    <a:ext cx="171808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6939779" y="4365104"/>
                  <a:ext cx="6095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50" b="1" dirty="0"/>
                    <a:t>R =</a:t>
                  </a:r>
                  <a:endParaRPr lang="en-US" sz="1650" dirty="0"/>
                </a:p>
              </p:txBody>
            </p:sp>
          </p:grpSp>
        </p:grpSp>
      </p:grpSp>
      <p:pic>
        <p:nvPicPr>
          <p:cNvPr id="91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656400"/>
            <a:ext cx="1512168" cy="21853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1143000" y="-4761"/>
            <a:ext cx="6858000" cy="52428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50" b="1" dirty="0">
                <a:solidFill>
                  <a:srgbClr val="000000"/>
                </a:solidFill>
              </a:rPr>
              <a:t>Polarized localization of LRE-YFP in the </a:t>
            </a:r>
            <a:r>
              <a:rPr lang="en-US" sz="1650" b="1" dirty="0" err="1">
                <a:solidFill>
                  <a:srgbClr val="000000"/>
                </a:solidFill>
              </a:rPr>
              <a:t>synerid</a:t>
            </a:r>
            <a:r>
              <a:rPr lang="en-US" sz="1650" b="1" dirty="0">
                <a:solidFill>
                  <a:srgbClr val="000000"/>
                </a:solidFill>
              </a:rPr>
              <a:t> cell periphery - </a:t>
            </a:r>
            <a:r>
              <a:rPr lang="en-US" sz="1650" b="1" dirty="0" err="1">
                <a:solidFill>
                  <a:srgbClr val="000000"/>
                </a:solidFill>
              </a:rPr>
              <a:t>Filiform</a:t>
            </a:r>
            <a:r>
              <a:rPr lang="en-US" sz="1650" b="1" dirty="0">
                <a:solidFill>
                  <a:srgbClr val="000000"/>
                </a:solidFill>
              </a:rPr>
              <a:t> Apparatus </a:t>
            </a:r>
          </a:p>
        </p:txBody>
      </p:sp>
    </p:spTree>
    <p:extLst>
      <p:ext uri="{BB962C8B-B14F-4D97-AF65-F5344CB8AC3E}">
        <p14:creationId xmlns:p14="http://schemas.microsoft.com/office/powerpoint/2010/main" val="26800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66245"/>
            <a:ext cx="6858000" cy="1790700"/>
          </a:xfrm>
        </p:spPr>
        <p:txBody>
          <a:bodyPr/>
          <a:lstStyle/>
          <a:p>
            <a:r>
              <a:rPr lang="en-US" altLang="zh-CN" b="1" dirty="0"/>
              <a:t>Step 3 - Transition to writing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407" y="983635"/>
            <a:ext cx="7551922" cy="1241822"/>
          </a:xfrm>
        </p:spPr>
        <p:txBody>
          <a:bodyPr>
            <a:no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What is the story?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What are the major conclusions?</a:t>
            </a:r>
          </a:p>
          <a:p>
            <a:pPr algn="l"/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What journal do you want to publish? 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Are the data sufficient and appropriate for that journal?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Long/short format journal?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616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2. Writing the manuscript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984764"/>
            <a:ext cx="6858000" cy="1790700"/>
          </a:xfrm>
        </p:spPr>
        <p:txBody>
          <a:bodyPr/>
          <a:lstStyle/>
          <a:p>
            <a:r>
              <a:rPr lang="en-US" altLang="zh-CN" b="1" dirty="0"/>
              <a:t> Stage 1 – Prepare Figures 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9297" y="1370669"/>
            <a:ext cx="7494006" cy="1241822"/>
          </a:xfrm>
        </p:spPr>
        <p:txBody>
          <a:bodyPr>
            <a:no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List key points you want to convey using your figure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Determine order, rationale, main/supplemental figure?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Confer with colleagues and get approval from PI during lab meetings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Easy to do this if you did it along the way – ground data ready, can combine figures </a:t>
            </a:r>
            <a:r>
              <a:rPr lang="en-US" altLang="zh-CN" sz="2400" dirty="0" err="1"/>
              <a:t>etc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837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407" y="-412956"/>
            <a:ext cx="10854813" cy="6105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66245"/>
            <a:ext cx="6858000" cy="17907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Step 2 - Data collection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8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428972"/>
            <a:ext cx="6858000" cy="1790700"/>
          </a:xfrm>
        </p:spPr>
        <p:txBody>
          <a:bodyPr/>
          <a:lstStyle/>
          <a:p>
            <a:r>
              <a:rPr lang="en-US" altLang="zh-CN" b="1" dirty="0"/>
              <a:t>Stage 2. Make an Outline of your manuscript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543051"/>
            <a:ext cx="6858000" cy="3600450"/>
          </a:xfrm>
        </p:spPr>
        <p:txBody>
          <a:bodyPr>
            <a:norm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Paper title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List sections and section titles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Theme sentences (bullet points) in each section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Don’t write the sections until outline is OK’d by PI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Outline exercise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25449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917550"/>
              </p:ext>
            </p:extLst>
          </p:nvPr>
        </p:nvGraphicFramePr>
        <p:xfrm>
          <a:off x="3221850" y="1491145"/>
          <a:ext cx="5532528" cy="2724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 rot="16200000">
            <a:off x="2965938" y="2726054"/>
            <a:ext cx="705642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b="1" kern="0" dirty="0">
                <a:latin typeface="Arial"/>
                <a:cs typeface="Arial"/>
              </a:rPr>
              <a:t>seed set</a:t>
            </a:r>
            <a:endParaRPr lang="en-US" sz="1013" b="1" dirty="0">
              <a:latin typeface="Arial"/>
              <a:cs typeface="Arial"/>
            </a:endParaRPr>
          </a:p>
        </p:txBody>
      </p:sp>
      <p:pic>
        <p:nvPicPr>
          <p:cNvPr id="23" name="Picture 524" descr="lre-5_self_10DAP_4(40X)-1_cropped"/>
          <p:cNvPicPr>
            <a:picLocks noChangeAspect="1" noChangeArrowheads="1"/>
          </p:cNvPicPr>
          <p:nvPr/>
        </p:nvPicPr>
        <p:blipFill>
          <a:blip r:embed="rId3">
            <a:lum bright="2000" contrast="28000"/>
          </a:blip>
          <a:srcRect/>
          <a:stretch>
            <a:fillRect/>
          </a:stretch>
        </p:blipFill>
        <p:spPr bwMode="auto">
          <a:xfrm flipH="1">
            <a:off x="2053570" y="1275122"/>
            <a:ext cx="628220" cy="3726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1709682" y="1707172"/>
            <a:ext cx="457787" cy="543621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1763688" y="2463254"/>
            <a:ext cx="457787" cy="543621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6" name="TextBox 25"/>
          <p:cNvSpPr txBox="1"/>
          <p:nvPr/>
        </p:nvSpPr>
        <p:spPr>
          <a:xfrm>
            <a:off x="1115616" y="296542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Unfertilized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4758" y="2209339"/>
            <a:ext cx="906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Viable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47964" y="4140015"/>
            <a:ext cx="2700300" cy="899415"/>
            <a:chOff x="3383636" y="3053009"/>
            <a:chExt cx="3600400" cy="1199225"/>
          </a:xfrm>
        </p:grpSpPr>
        <p:sp>
          <p:nvSpPr>
            <p:cNvPr id="29" name="TextBox 188"/>
            <p:cNvSpPr txBox="1">
              <a:spLocks noChangeArrowheads="1"/>
            </p:cNvSpPr>
            <p:nvPr/>
          </p:nvSpPr>
          <p:spPr bwMode="auto">
            <a:xfrm>
              <a:off x="5111828" y="3390456"/>
              <a:ext cx="1696577" cy="861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 kern="0" dirty="0" err="1">
                  <a:latin typeface="Arial"/>
                  <a:cs typeface="Arial"/>
                </a:rPr>
                <a:t>pLRE:LRE-YFP</a:t>
              </a:r>
              <a:endParaRPr lang="en-US" sz="1200" b="1" kern="0" dirty="0">
                <a:latin typeface="Arial"/>
                <a:cs typeface="Arial"/>
              </a:endParaRPr>
            </a:p>
            <a:p>
              <a:pPr algn="ctr">
                <a:defRPr/>
              </a:pPr>
              <a:r>
                <a:rPr lang="en-US" sz="1200" b="1" kern="0" dirty="0">
                  <a:latin typeface="Arial"/>
                  <a:cs typeface="Arial"/>
                </a:rPr>
                <a:t>[lre-7]</a:t>
              </a:r>
            </a:p>
          </p:txBody>
        </p:sp>
        <p:sp>
          <p:nvSpPr>
            <p:cNvPr id="30" name="TextBox 188"/>
            <p:cNvSpPr txBox="1">
              <a:spLocks noChangeArrowheads="1"/>
            </p:cNvSpPr>
            <p:nvPr/>
          </p:nvSpPr>
          <p:spPr bwMode="auto">
            <a:xfrm>
              <a:off x="3383636" y="3053009"/>
              <a:ext cx="463588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 kern="0" dirty="0">
                  <a:latin typeface="Arial"/>
                  <a:cs typeface="Arial"/>
                </a:rPr>
                <a:t>WT</a:t>
              </a:r>
            </a:p>
          </p:txBody>
        </p:sp>
        <p:sp>
          <p:nvSpPr>
            <p:cNvPr id="31" name="TextBox 188"/>
            <p:cNvSpPr txBox="1">
              <a:spLocks noChangeArrowheads="1"/>
            </p:cNvSpPr>
            <p:nvPr/>
          </p:nvSpPr>
          <p:spPr bwMode="auto">
            <a:xfrm>
              <a:off x="4148188" y="3053009"/>
              <a:ext cx="562975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 i="1" kern="0" dirty="0">
                  <a:latin typeface="Arial"/>
                  <a:cs typeface="Arial"/>
                </a:rPr>
                <a:t>lre-7</a:t>
              </a:r>
            </a:p>
          </p:txBody>
        </p:sp>
        <p:sp>
          <p:nvSpPr>
            <p:cNvPr id="32" name="TextBox 188"/>
            <p:cNvSpPr txBox="1">
              <a:spLocks noChangeArrowheads="1"/>
            </p:cNvSpPr>
            <p:nvPr/>
          </p:nvSpPr>
          <p:spPr bwMode="auto">
            <a:xfrm>
              <a:off x="4967812" y="3053009"/>
              <a:ext cx="482824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 kern="0" dirty="0">
                  <a:latin typeface="Arial"/>
                  <a:cs typeface="Arial"/>
                </a:rPr>
                <a:t>#23</a:t>
              </a:r>
            </a:p>
          </p:txBody>
        </p:sp>
        <p:sp>
          <p:nvSpPr>
            <p:cNvPr id="33" name="TextBox 188"/>
            <p:cNvSpPr txBox="1">
              <a:spLocks noChangeArrowheads="1"/>
            </p:cNvSpPr>
            <p:nvPr/>
          </p:nvSpPr>
          <p:spPr bwMode="auto">
            <a:xfrm>
              <a:off x="5709124" y="3053009"/>
              <a:ext cx="482824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 kern="0" dirty="0">
                  <a:latin typeface="Arial"/>
                  <a:cs typeface="Arial"/>
                </a:rPr>
                <a:t>#24</a:t>
              </a:r>
            </a:p>
          </p:txBody>
        </p:sp>
        <p:sp>
          <p:nvSpPr>
            <p:cNvPr id="34" name="TextBox 188"/>
            <p:cNvSpPr txBox="1">
              <a:spLocks noChangeArrowheads="1"/>
            </p:cNvSpPr>
            <p:nvPr/>
          </p:nvSpPr>
          <p:spPr bwMode="auto">
            <a:xfrm>
              <a:off x="6501212" y="3053009"/>
              <a:ext cx="482824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200" b="1" kern="0" dirty="0">
                  <a:latin typeface="Arial"/>
                  <a:cs typeface="Arial"/>
                </a:rPr>
                <a:t>#31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4903625" y="3345544"/>
              <a:ext cx="2008403" cy="19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 bwMode="auto">
          <a:xfrm>
            <a:off x="6948264" y="1587955"/>
            <a:ext cx="1188132" cy="254840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13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26875" y="2656587"/>
            <a:ext cx="1036494" cy="617671"/>
            <a:chOff x="7006432" y="3932361"/>
            <a:chExt cx="1381992" cy="8235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7006432" y="4516392"/>
              <a:ext cx="109728" cy="109728"/>
            </a:xfrm>
            <a:prstGeom prst="rect">
              <a:avLst/>
            </a:prstGeom>
            <a:solidFill>
              <a:srgbClr val="FF65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013">
                <a:latin typeface="Times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006432" y="4266112"/>
              <a:ext cx="109728" cy="109728"/>
            </a:xfrm>
            <a:prstGeom prst="rect">
              <a:avLst/>
            </a:prstGeom>
            <a:solidFill>
              <a:srgbClr val="F0E44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013">
                <a:latin typeface="Times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7006432" y="4023148"/>
              <a:ext cx="109728" cy="109728"/>
            </a:xfrm>
            <a:prstGeom prst="rect">
              <a:avLst/>
            </a:prstGeom>
            <a:solidFill>
              <a:srgbClr val="009E7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013">
                <a:latin typeface="Time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71024" y="4153370"/>
              <a:ext cx="1209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Unfertilized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71024" y="4417367"/>
              <a:ext cx="121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Aborted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71024" y="3932361"/>
              <a:ext cx="1209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Viable</a:t>
              </a:r>
            </a:p>
          </p:txBody>
        </p:sp>
      </p:grpSp>
      <p:grpSp>
        <p:nvGrpSpPr>
          <p:cNvPr id="46" name="Group 37"/>
          <p:cNvGrpSpPr/>
          <p:nvPr/>
        </p:nvGrpSpPr>
        <p:grpSpPr>
          <a:xfrm>
            <a:off x="7993462" y="1674163"/>
            <a:ext cx="1691576" cy="703417"/>
            <a:chOff x="7006432" y="4023148"/>
            <a:chExt cx="1389008" cy="372654"/>
          </a:xfrm>
        </p:grpSpPr>
        <p:sp>
          <p:nvSpPr>
            <p:cNvPr id="48" name="Rectangle 39"/>
            <p:cNvSpPr/>
            <p:nvPr/>
          </p:nvSpPr>
          <p:spPr bwMode="auto">
            <a:xfrm>
              <a:off x="7006432" y="4266112"/>
              <a:ext cx="109728" cy="109728"/>
            </a:xfrm>
            <a:prstGeom prst="rect">
              <a:avLst/>
            </a:prstGeom>
            <a:solidFill>
              <a:srgbClr val="F0E44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5pPr>
              <a:lvl6pPr marL="22860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6pPr>
              <a:lvl7pPr marL="27432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7pPr>
              <a:lvl8pPr marL="32004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8pPr>
              <a:lvl9pPr marL="36576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9pPr>
            </a:lstStyle>
            <a:p>
              <a:pPr eaLnBrk="0" hangingPunct="0"/>
              <a:endParaRPr lang="en-US" sz="1800">
                <a:latin typeface="Times"/>
                <a:cs typeface="+mn-cs"/>
              </a:endParaRPr>
            </a:p>
          </p:txBody>
        </p:sp>
        <p:sp>
          <p:nvSpPr>
            <p:cNvPr id="49" name="Rectangle 40"/>
            <p:cNvSpPr/>
            <p:nvPr/>
          </p:nvSpPr>
          <p:spPr bwMode="auto">
            <a:xfrm>
              <a:off x="7006432" y="4023148"/>
              <a:ext cx="109728" cy="109728"/>
            </a:xfrm>
            <a:prstGeom prst="rect">
              <a:avLst/>
            </a:prstGeom>
            <a:solidFill>
              <a:srgbClr val="009E7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5pPr>
              <a:lvl6pPr marL="22860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6pPr>
              <a:lvl7pPr marL="27432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7pPr>
              <a:lvl8pPr marL="32004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8pPr>
              <a:lvl9pPr marL="36576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9pPr>
            </a:lstStyle>
            <a:p>
              <a:pPr eaLnBrk="0" hangingPunct="0"/>
              <a:endParaRPr lang="en-US" sz="1800">
                <a:latin typeface="Times"/>
                <a:cs typeface="+mn-cs"/>
              </a:endParaRPr>
            </a:p>
          </p:txBody>
        </p:sp>
        <p:sp>
          <p:nvSpPr>
            <p:cNvPr id="50" name="TextBox 41"/>
            <p:cNvSpPr txBox="1"/>
            <p:nvPr/>
          </p:nvSpPr>
          <p:spPr>
            <a:xfrm>
              <a:off x="7171024" y="4261283"/>
              <a:ext cx="1209309" cy="13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5pPr>
              <a:lvl6pPr marL="22860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6pPr>
              <a:lvl7pPr marL="27432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7pPr>
              <a:lvl8pPr marL="32004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8pPr>
              <a:lvl9pPr marL="36576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9pPr>
            </a:lstStyle>
            <a:p>
              <a:r>
                <a:rPr lang="en-US" sz="1050" i="0" dirty="0">
                  <a:cs typeface="+mn-cs"/>
                </a:rPr>
                <a:t>Unfertilized</a:t>
              </a: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7186131" y="4031061"/>
              <a:ext cx="1209309" cy="13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5pPr>
              <a:lvl6pPr marL="22860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6pPr>
              <a:lvl7pPr marL="27432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7pPr>
              <a:lvl8pPr marL="32004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8pPr>
              <a:lvl9pPr marL="3657600" algn="l" defTabSz="457200" rtl="0" eaLnBrk="1" latinLnBrk="0" hangingPunct="1">
                <a:defRPr sz="2400" i="1" kern="1200">
                  <a:solidFill>
                    <a:schemeClr val="tx1"/>
                  </a:solidFill>
                  <a:latin typeface="Arial" pitchFamily="-60" charset="0"/>
                  <a:ea typeface="ＭＳ Ｐゴシック" pitchFamily="-60" charset="-128"/>
                  <a:cs typeface="ＭＳ Ｐゴシック" pitchFamily="-60" charset="-128"/>
                </a:defRPr>
              </a:lvl9pPr>
            </a:lstStyle>
            <a:p>
              <a:r>
                <a:rPr lang="en-US" sz="1050" i="0" dirty="0">
                  <a:cs typeface="+mn-cs"/>
                </a:rPr>
                <a:t>Viable</a:t>
              </a:r>
            </a:p>
          </p:txBody>
        </p:sp>
      </p:grpSp>
      <p:sp>
        <p:nvSpPr>
          <p:cNvPr id="53" name="标题 1"/>
          <p:cNvSpPr txBox="1">
            <a:spLocks/>
          </p:cNvSpPr>
          <p:nvPr/>
        </p:nvSpPr>
        <p:spPr>
          <a:xfrm>
            <a:off x="0" y="-428972"/>
            <a:ext cx="8001000" cy="17907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b="1" u="sng" dirty="0"/>
              <a:t>Experiment completed: </a:t>
            </a:r>
          </a:p>
          <a:p>
            <a:r>
              <a:rPr lang="en-US" altLang="zh-CN" sz="3300" b="1" dirty="0"/>
              <a:t>phenotypic characterization of a mutant </a:t>
            </a:r>
            <a:endParaRPr lang="zh-CN" alt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41662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428972"/>
            <a:ext cx="6858000" cy="1790700"/>
          </a:xfrm>
        </p:spPr>
        <p:txBody>
          <a:bodyPr/>
          <a:lstStyle/>
          <a:p>
            <a:r>
              <a:rPr lang="en-US" altLang="zh-CN" b="1" dirty="0"/>
              <a:t>Stage 2. Make an Outline of your manuscript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543051"/>
            <a:ext cx="6858000" cy="3600450"/>
          </a:xfrm>
        </p:spPr>
        <p:txBody>
          <a:bodyPr>
            <a:normAutofit fontScale="92500"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Paper title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List sections and section titles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Theme sentences (bullet points) in each section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Don’t write the sections until outline is OK’d by PI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Outline results section in this order :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b="1" u="sng" dirty="0"/>
              <a:t>Why</a:t>
            </a:r>
            <a:r>
              <a:rPr lang="en-US" altLang="zh-CN" sz="2400" dirty="0"/>
              <a:t> did you do the experiment?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b="1" u="sng" dirty="0"/>
              <a:t>How </a:t>
            </a:r>
            <a:r>
              <a:rPr lang="en-US" altLang="zh-CN" sz="2400" dirty="0"/>
              <a:t>you did the experiment?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b="1" u="sng" dirty="0"/>
              <a:t>What </a:t>
            </a:r>
            <a:r>
              <a:rPr lang="en-US" altLang="zh-CN" sz="2400" dirty="0"/>
              <a:t>did you learn from the experiment?</a:t>
            </a:r>
            <a:endParaRPr lang="en-US" altLang="zh-CN" sz="2400" b="1" u="sng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5030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428972"/>
            <a:ext cx="6858000" cy="1790700"/>
          </a:xfrm>
        </p:spPr>
        <p:txBody>
          <a:bodyPr/>
          <a:lstStyle/>
          <a:p>
            <a:r>
              <a:rPr lang="en-US" altLang="zh-CN" b="1" dirty="0"/>
              <a:t>Stage 2. Make an Outline of your manuscript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543051"/>
            <a:ext cx="6858000" cy="3600450"/>
          </a:xfrm>
        </p:spPr>
        <p:txBody>
          <a:bodyPr>
            <a:normAutofit fontScale="92500" lnSpcReduction="20000"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Results section: don’t forget transitions between sections 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Results section: don’t overstate or understate the findings. Write conclusions based on what you are presenting in the paper not what you wished you could show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Introduction section: Include all information that a reader should know to critically evaluate and completely understand your paper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4140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428972"/>
            <a:ext cx="6858000" cy="1790700"/>
          </a:xfrm>
        </p:spPr>
        <p:txBody>
          <a:bodyPr/>
          <a:lstStyle/>
          <a:p>
            <a:r>
              <a:rPr lang="en-US" altLang="zh-CN" b="1" dirty="0"/>
              <a:t>Stage 2. Make an Outline of your manuscript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543051"/>
            <a:ext cx="6858000" cy="3600450"/>
          </a:xfrm>
        </p:spPr>
        <p:txBody>
          <a:bodyPr>
            <a:norm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Methods section: Write in a way some one can read and reproduce it.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Introduction section: Include all information that a reader should know to critically evaluate and completely understand your paper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384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1. Preparation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9999" y="1361729"/>
            <a:ext cx="64664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Discussion section: Don’t repeat results; instead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perspective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big picture thoughts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connecting the dots to present a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take home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/>
              <a:t>Acknowledgements: Make sure you thank all appropriate people and funding agency; can be a sore point if you leave out any one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43000" y="-428972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b="1"/>
              <a:t>Stage 2. Make an Outline of your manuscript</a:t>
            </a:r>
            <a:endParaRPr lang="zh-CN" altLang="en-US" sz="33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02A03A6-AE2F-432B-99FD-79C9B958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26508"/>
              </p:ext>
            </p:extLst>
          </p:nvPr>
        </p:nvGraphicFramePr>
        <p:xfrm>
          <a:off x="6892412" y="2402876"/>
          <a:ext cx="1700827" cy="1508760"/>
        </p:xfrm>
        <a:graphic>
          <a:graphicData uri="http://schemas.openxmlformats.org/drawingml/2006/table">
            <a:tbl>
              <a:tblPr/>
              <a:tblGrid>
                <a:gridCol w="1700827">
                  <a:extLst>
                    <a:ext uri="{9D8B030D-6E8A-4147-A177-3AD203B41FA5}">
                      <a16:colId xmlns:a16="http://schemas.microsoft.com/office/drawing/2014/main" val="2795774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en-US" altLang="zh-CN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take home message”</a:t>
                      </a:r>
                      <a:r>
                        <a:rPr lang="zh-CN" altLang="en-US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学术写作常常出现的用语，就是你希望传达的要点，换句话说就是你希望读者在读完你的论文后能记得的一项重点。评审给出这条意见表示楼主应该在论文结尾明确传达你的要点。建议你在结论章节进行修改，让你的研究影响更清楚凸显，所以读者知道你研究的重点是什么，这个研究对领域的价值是什么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6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9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470849"/>
            <a:ext cx="7548327" cy="17907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Stage 3. Meeting with PI - Discuss technical issues</a:t>
            </a:r>
            <a:endParaRPr lang="zh-CN" altLang="en-US" b="1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43000" y="1543051"/>
            <a:ext cx="6858000" cy="3600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Figures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Content (outline)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Order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Story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highlight>
                  <a:srgbClr val="FFFF00"/>
                </a:highlight>
              </a:rPr>
              <a:t>Spin</a:t>
            </a:r>
            <a:endParaRPr lang="zh-CN" altLang="en-US" sz="3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786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753" y="-1039086"/>
            <a:ext cx="8521574" cy="18267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Stage 3. Discuss Management issues</a:t>
            </a:r>
            <a:endParaRPr lang="zh-CN" altLang="en-US" b="1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43000" y="1327511"/>
            <a:ext cx="6858000" cy="3600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Journal</a:t>
            </a:r>
            <a:r>
              <a:rPr lang="zh-CN" altLang="en-US" sz="3000" dirty="0"/>
              <a:t> </a:t>
            </a:r>
            <a:r>
              <a:rPr lang="en-US" altLang="zh-CN" sz="3000" dirty="0"/>
              <a:t>choice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Date to get a full draft ready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Agreement of date for a response from PI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Submission date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Authorship-List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Determine authors’ order in the paper based on authors’ contribution</a:t>
            </a:r>
          </a:p>
        </p:txBody>
      </p:sp>
    </p:spTree>
    <p:extLst>
      <p:ext uri="{BB962C8B-B14F-4D97-AF65-F5344CB8AC3E}">
        <p14:creationId xmlns:p14="http://schemas.microsoft.com/office/powerpoint/2010/main" val="3355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80" y="-3120571"/>
            <a:ext cx="16759644" cy="9427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06732" y="-156754"/>
            <a:ext cx="5192486" cy="352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33110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0" y="-1098062"/>
            <a:ext cx="8458200" cy="1790700"/>
          </a:xfrm>
        </p:spPr>
        <p:txBody>
          <a:bodyPr/>
          <a:lstStyle/>
          <a:p>
            <a:r>
              <a:rPr lang="en-US" altLang="zh-CN" b="1" dirty="0"/>
              <a:t>Stage 4. Writing the manuscript </a:t>
            </a:r>
            <a:endParaRPr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42900" y="509452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Take Control of writing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Write in this order: Results, Methods, Discussion, Introduction, and Abstract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Don’t expect to get the perfect sentence the first time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Separate scientific content and grammar - Write what you want to say first and then work on tightening the text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If you hit a wall, take a break before resuming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It is normal that momentum in writing may ebb and rise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Get it read by other authors and colleagues</a:t>
            </a:r>
          </a:p>
        </p:txBody>
      </p:sp>
    </p:spTree>
    <p:extLst>
      <p:ext uri="{BB962C8B-B14F-4D97-AF65-F5344CB8AC3E}">
        <p14:creationId xmlns:p14="http://schemas.microsoft.com/office/powerpoint/2010/main" val="16323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00091"/>
            <a:ext cx="6858000" cy="1790700"/>
          </a:xfrm>
        </p:spPr>
        <p:txBody>
          <a:bodyPr/>
          <a:lstStyle/>
          <a:p>
            <a:r>
              <a:rPr lang="en-US" altLang="zh-CN" b="1" dirty="0"/>
              <a:t>Stage 5. Submit to PI</a:t>
            </a:r>
            <a:endParaRPr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76348" y="655530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Should be a full draft (refs, # of words)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While waiting, familiarize with online submission procedures and requirements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Assemble list of potential reviewers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Begin writing the cover letter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First summarize the major results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Indicate why these are important and state the significance of your findings and what gaps do they bridge in the field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Why your work will be appealing to people beyond your field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Could use professional writers’ help at this stage</a:t>
            </a:r>
          </a:p>
        </p:txBody>
      </p:sp>
    </p:spTree>
    <p:extLst>
      <p:ext uri="{BB962C8B-B14F-4D97-AF65-F5344CB8AC3E}">
        <p14:creationId xmlns:p14="http://schemas.microsoft.com/office/powerpoint/2010/main" val="36026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3. Post submission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67333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00090"/>
            <a:ext cx="6858000" cy="1790700"/>
          </a:xfrm>
        </p:spPr>
        <p:txBody>
          <a:bodyPr/>
          <a:lstStyle/>
          <a:p>
            <a:r>
              <a:rPr lang="en-US" altLang="zh-CN" b="1" dirty="0"/>
              <a:t>Stage 6. Under review</a:t>
            </a:r>
            <a:endParaRPr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42900" y="940525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Perform experiments you anticipate reviewers may demand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Alternative plans in case of rejection 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Resubmit in the same journal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Submit elsewhere 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If so, try journals with similar style/length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New experiments? Time and opportunities-dependent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21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00090"/>
            <a:ext cx="6858000" cy="1790700"/>
          </a:xfrm>
        </p:spPr>
        <p:txBody>
          <a:bodyPr/>
          <a:lstStyle/>
          <a:p>
            <a:r>
              <a:rPr lang="en-US" altLang="zh-CN" b="1" dirty="0"/>
              <a:t>Stage 7. Revision</a:t>
            </a:r>
            <a:endParaRPr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42900" y="940525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If accepted and revising….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Create a new MS word file and track ALL changes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Must include a summary of changes to the editor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Be prepared for rapid response at galley stages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Always try to submit a cover image! (10% success rate for me)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298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984764"/>
            <a:ext cx="6858000" cy="1790700"/>
          </a:xfrm>
        </p:spPr>
        <p:txBody>
          <a:bodyPr/>
          <a:lstStyle/>
          <a:p>
            <a:r>
              <a:rPr lang="en-US" altLang="zh-CN" b="1" dirty="0"/>
              <a:t> Archive your work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9297" y="1370669"/>
            <a:ext cx="7494006" cy="1241822"/>
          </a:xfrm>
        </p:spPr>
        <p:txBody>
          <a:bodyPr>
            <a:no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Make back up of your work all along the way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Make back up in an external drive, distinct from the computer you are working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Accessible over the internet is the best back up</a:t>
            </a:r>
          </a:p>
        </p:txBody>
      </p:sp>
    </p:spTree>
    <p:extLst>
      <p:ext uri="{BB962C8B-B14F-4D97-AF65-F5344CB8AC3E}">
        <p14:creationId xmlns:p14="http://schemas.microsoft.com/office/powerpoint/2010/main" val="32464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1066245"/>
            <a:ext cx="9144000" cy="1790700"/>
          </a:xfrm>
        </p:spPr>
        <p:txBody>
          <a:bodyPr/>
          <a:lstStyle/>
          <a:p>
            <a:r>
              <a:rPr lang="en-US" altLang="zh-CN" b="1" dirty="0"/>
              <a:t>Step 1-Conceptualizing your study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621" y="942893"/>
            <a:ext cx="8143592" cy="12418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Plan (timeline) and prioritize your experiments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Know the question you are trying to answer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Your experiment must be necessary and answer the question</a:t>
            </a:r>
          </a:p>
          <a:p>
            <a:pPr algn="l"/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Your experiment must include controls that help you distinguish between two or more possibilities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Think through the experiment; anticipate results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951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00090"/>
            <a:ext cx="6858000" cy="1790700"/>
          </a:xfrm>
        </p:spPr>
        <p:txBody>
          <a:bodyPr/>
          <a:lstStyle/>
          <a:p>
            <a:r>
              <a:rPr lang="en-US" altLang="zh-CN" b="1" dirty="0"/>
              <a:t>Closing Thoughts</a:t>
            </a:r>
            <a:endParaRPr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42900" y="587824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Don’t plagiarize and don’t cut corners; conduct yourself ethically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Think independently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Be persistent and hardworking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000" dirty="0"/>
              <a:t>Learn to ask questions, at every step of the way,</a:t>
            </a:r>
            <a:r>
              <a:rPr lang="en-US" altLang="zh-CN" sz="2700" dirty="0"/>
              <a:t> so that you can: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Learn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Self-teach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Become efficient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Become creative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Become scholarly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4066226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00090"/>
            <a:ext cx="6858000" cy="1790700"/>
          </a:xfrm>
        </p:spPr>
        <p:txBody>
          <a:bodyPr/>
          <a:lstStyle/>
          <a:p>
            <a:r>
              <a:rPr lang="en-US" altLang="zh-CN" b="1" dirty="0"/>
              <a:t>Acknowledgements</a:t>
            </a:r>
            <a:endParaRPr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42900" y="960119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42900" y="960119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625" dirty="0"/>
              <a:t>Dr. Richard Meagher, my graduate advisor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625" dirty="0"/>
              <a:t>Dr. Daphne </a:t>
            </a:r>
            <a:r>
              <a:rPr lang="en-US" altLang="zh-CN" sz="2625" dirty="0" err="1"/>
              <a:t>Preuss</a:t>
            </a:r>
            <a:r>
              <a:rPr lang="en-US" altLang="zh-CN" sz="2625" dirty="0"/>
              <a:t>, my post doc advisor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625" dirty="0"/>
              <a:t>Dr. Yuan Qin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625" dirty="0" err="1"/>
              <a:t>Lihua</a:t>
            </a:r>
            <a:r>
              <a:rPr lang="en-US" altLang="zh-CN" sz="2625" dirty="0"/>
              <a:t> Zhao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625" dirty="0"/>
              <a:t>Center for Genomics and Biotechnology, FAFU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</p:txBody>
      </p:sp>
    </p:spTree>
    <p:extLst>
      <p:ext uri="{BB962C8B-B14F-4D97-AF65-F5344CB8AC3E}">
        <p14:creationId xmlns:p14="http://schemas.microsoft.com/office/powerpoint/2010/main" val="591369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00090"/>
            <a:ext cx="6858000" cy="1790700"/>
          </a:xfrm>
        </p:spPr>
        <p:txBody>
          <a:bodyPr/>
          <a:lstStyle/>
          <a:p>
            <a:r>
              <a:rPr lang="en-US" altLang="zh-CN" b="1" dirty="0"/>
              <a:t>Acknowledgements</a:t>
            </a:r>
            <a:endParaRPr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42900" y="960119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7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42900" y="960119"/>
            <a:ext cx="8967652" cy="46340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15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315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3150" dirty="0"/>
              <a:t>Thank you for your interest, time, and attention.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  <a:p>
            <a:pPr marL="600075" lvl="1" indent="-257175" algn="l">
              <a:buFont typeface="Arial" panose="020B0604020202020204" pitchFamily="34" charset="0"/>
              <a:buChar char="•"/>
            </a:pPr>
            <a:endParaRPr lang="en-US" altLang="zh-CN" sz="2625" dirty="0"/>
          </a:p>
        </p:txBody>
      </p:sp>
    </p:spTree>
    <p:extLst>
      <p:ext uri="{BB962C8B-B14F-4D97-AF65-F5344CB8AC3E}">
        <p14:creationId xmlns:p14="http://schemas.microsoft.com/office/powerpoint/2010/main" val="158853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2382" y="15301"/>
            <a:ext cx="6858000" cy="524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100" b="1" dirty="0"/>
              <a:t>Localize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LORELEI protein in plant cells</a:t>
            </a:r>
            <a:r>
              <a:rPr lang="zh-CN" altLang="en-US" sz="2100" b="1" dirty="0"/>
              <a:t>　　</a:t>
            </a:r>
            <a:endParaRPr lang="en-US" sz="2100" b="1" dirty="0"/>
          </a:p>
        </p:txBody>
      </p:sp>
      <p:sp>
        <p:nvSpPr>
          <p:cNvPr id="5" name="TextBox 188"/>
          <p:cNvSpPr txBox="1">
            <a:spLocks noChangeArrowheads="1"/>
          </p:cNvSpPr>
          <p:nvPr/>
        </p:nvSpPr>
        <p:spPr bwMode="auto">
          <a:xfrm>
            <a:off x="2647413" y="645858"/>
            <a:ext cx="1824338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13" b="1" i="1" kern="0" err="1">
                <a:latin typeface="Calibri" pitchFamily="-60" charset="0"/>
              </a:rPr>
              <a:t>pLRE:</a:t>
            </a:r>
            <a:r>
              <a:rPr lang="en-US" sz="1013" b="1" kern="0" err="1">
                <a:latin typeface="Calibri" pitchFamily="-60" charset="0"/>
              </a:rPr>
              <a:t>LRE</a:t>
            </a:r>
            <a:r>
              <a:rPr lang="en-US" sz="1013" b="1" kern="0">
                <a:latin typeface="Calibri" pitchFamily="-60" charset="0"/>
              </a:rPr>
              <a:t>-</a:t>
            </a:r>
            <a:r>
              <a:rPr lang="en-US" sz="1013" b="1" i="1" kern="0">
                <a:latin typeface="Calibri" pitchFamily="-60" charset="0"/>
              </a:rPr>
              <a:t>YFP</a:t>
            </a:r>
            <a:endParaRPr lang="en-US" sz="1013" b="1" i="1" kern="0" dirty="0">
              <a:latin typeface="Calibri" pitchFamily="-6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824916" y="969188"/>
            <a:ext cx="264650" cy="0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25614" y="969196"/>
            <a:ext cx="0" cy="4210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019515" y="856579"/>
            <a:ext cx="74300" cy="112616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9" name="TextBox 83"/>
          <p:cNvSpPr txBox="1">
            <a:spLocks noChangeArrowheads="1"/>
          </p:cNvSpPr>
          <p:nvPr/>
        </p:nvSpPr>
        <p:spPr bwMode="auto">
          <a:xfrm>
            <a:off x="7949975" y="933083"/>
            <a:ext cx="2328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l-GR" sz="1500" b="1" kern="0" dirty="0">
                <a:latin typeface="Arial"/>
                <a:cs typeface="Arial"/>
              </a:rPr>
              <a:t>ω</a:t>
            </a:r>
            <a:endParaRPr lang="en-US" sz="1500" b="1" kern="0" dirty="0">
              <a:latin typeface="Arial"/>
              <a:cs typeface="Arial"/>
            </a:endParaRPr>
          </a:p>
        </p:txBody>
      </p:sp>
      <p:sp>
        <p:nvSpPr>
          <p:cNvPr id="10" name="TextBox 123"/>
          <p:cNvSpPr txBox="1">
            <a:spLocks noChangeArrowheads="1"/>
          </p:cNvSpPr>
          <p:nvPr/>
        </p:nvSpPr>
        <p:spPr bwMode="auto">
          <a:xfrm>
            <a:off x="4814345" y="627542"/>
            <a:ext cx="6023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 b="1" kern="0" dirty="0">
                <a:latin typeface="Arial"/>
                <a:cs typeface="Arial"/>
              </a:rPr>
              <a:t>ATG</a:t>
            </a:r>
          </a:p>
        </p:txBody>
      </p:sp>
      <p:sp>
        <p:nvSpPr>
          <p:cNvPr id="11" name="TextBox 122"/>
          <p:cNvSpPr txBox="1">
            <a:spLocks noChangeArrowheads="1"/>
          </p:cNvSpPr>
          <p:nvPr/>
        </p:nvSpPr>
        <p:spPr bwMode="auto">
          <a:xfrm>
            <a:off x="7995314" y="703009"/>
            <a:ext cx="4939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 b="1" kern="0" dirty="0">
                <a:latin typeface="Arial"/>
                <a:cs typeface="Arial"/>
              </a:rPr>
              <a:t>TGA</a:t>
            </a:r>
          </a:p>
        </p:txBody>
      </p:sp>
      <p:grpSp>
        <p:nvGrpSpPr>
          <p:cNvPr id="12" name="Group 1102"/>
          <p:cNvGrpSpPr>
            <a:grpSpLocks/>
          </p:cNvGrpSpPr>
          <p:nvPr/>
        </p:nvGrpSpPr>
        <p:grpSpPr bwMode="auto">
          <a:xfrm>
            <a:off x="8042938" y="995336"/>
            <a:ext cx="308105" cy="324183"/>
            <a:chOff x="23080690" y="22994500"/>
            <a:chExt cx="457200" cy="27432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3080015" y="22995723"/>
              <a:ext cx="457224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>
              <a:off x="23310214" y="22994136"/>
              <a:ext cx="0" cy="274684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2911528" y="1167689"/>
            <a:ext cx="5622353" cy="274320"/>
            <a:chOff x="539558" y="4221215"/>
            <a:chExt cx="7496470" cy="365760"/>
          </a:xfrm>
        </p:grpSpPr>
        <p:sp>
          <p:nvSpPr>
            <p:cNvPr id="16" name="Rectangle 15"/>
            <p:cNvSpPr/>
            <p:nvPr/>
          </p:nvSpPr>
          <p:spPr>
            <a:xfrm>
              <a:off x="539558" y="4382410"/>
              <a:ext cx="7496470" cy="4571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606111" y="4221215"/>
              <a:ext cx="862518" cy="36576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80989" y="4221215"/>
              <a:ext cx="181860" cy="36576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64306" y="4221215"/>
              <a:ext cx="162256" cy="36576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479968" y="4221215"/>
              <a:ext cx="86029" cy="36576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581473" y="4221215"/>
              <a:ext cx="1707703" cy="36576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1800" b="1" i="1" kern="0" dirty="0">
                  <a:latin typeface="Calibri"/>
                  <a:ea typeface="ＭＳ Ｐゴシック" pitchFamily="-60" charset="-128"/>
                  <a:cs typeface="ＭＳ Ｐゴシック" pitchFamily="-60" charset="-128"/>
                </a:rPr>
                <a:t>YFP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303843" y="4221215"/>
              <a:ext cx="86029" cy="36576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377714" y="4221215"/>
              <a:ext cx="210171" cy="36576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26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7055" y="-468018"/>
            <a:ext cx="7782485" cy="17907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Step 1 – Experimental Planning </a:t>
            </a:r>
            <a:br>
              <a:rPr lang="en-US" altLang="zh-CN" b="1" dirty="0"/>
            </a:br>
            <a:r>
              <a:rPr lang="en-US" altLang="zh-CN" b="1" dirty="0"/>
              <a:t>Gant Chart of tasks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96" y="1197315"/>
            <a:ext cx="6879291" cy="38696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6848" y="3429675"/>
            <a:ext cx="49628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Break up a big task into smaller tasks </a:t>
            </a:r>
          </a:p>
          <a:p>
            <a:r>
              <a:rPr lang="en-US" altLang="zh-CN" sz="2400" b="1" dirty="0"/>
              <a:t>and follow the progress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921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66245"/>
            <a:ext cx="6858000" cy="1790700"/>
          </a:xfrm>
        </p:spPr>
        <p:txBody>
          <a:bodyPr/>
          <a:lstStyle/>
          <a:p>
            <a:r>
              <a:rPr lang="en-US" altLang="zh-CN" b="1" dirty="0"/>
              <a:t>Step 2 - Data collection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408" y="956474"/>
            <a:ext cx="6858000" cy="1241822"/>
          </a:xfrm>
        </p:spPr>
        <p:txBody>
          <a:bodyPr>
            <a:noAutofit/>
          </a:bodyPr>
          <a:lstStyle/>
          <a:p>
            <a:pPr algn="l"/>
            <a:endParaRPr lang="en-US" altLang="zh-CN" sz="27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Be efficient in performing your experiments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Perform similar experiments together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Complete the experiment: </a:t>
            </a:r>
          </a:p>
          <a:p>
            <a:pPr marL="1071563" lvl="2" indent="-385763" algn="l">
              <a:buFont typeface="Arial" panose="020B0604020202020204" pitchFamily="34" charset="0"/>
              <a:buChar char="•"/>
            </a:pPr>
            <a:r>
              <a:rPr lang="en-US" altLang="zh-CN" sz="2250" dirty="0"/>
              <a:t>do you have enough replicates? </a:t>
            </a:r>
          </a:p>
          <a:p>
            <a:pPr marL="1071563" lvl="2" indent="-385763" algn="l">
              <a:buFont typeface="Arial" panose="020B0604020202020204" pitchFamily="34" charset="0"/>
              <a:buChar char="•"/>
            </a:pPr>
            <a:r>
              <a:rPr lang="en-US" altLang="zh-CN" sz="2250" dirty="0"/>
              <a:t>finished statistical analysis?</a:t>
            </a:r>
          </a:p>
          <a:p>
            <a:pPr marL="1071563" lvl="2" indent="-385763" algn="l">
              <a:buFont typeface="Arial" panose="020B0604020202020204" pitchFamily="34" charset="0"/>
              <a:buChar char="•"/>
            </a:pPr>
            <a:r>
              <a:rPr lang="en-US" altLang="zh-CN" sz="2250" dirty="0"/>
              <a:t>high quality images?</a:t>
            </a:r>
          </a:p>
          <a:p>
            <a:pPr marL="1071563" lvl="2" indent="-385763" algn="l">
              <a:buFont typeface="Arial" panose="020B0604020202020204" pitchFamily="34" charset="0"/>
              <a:buChar char="•"/>
            </a:pPr>
            <a:r>
              <a:rPr lang="en-US" altLang="zh-CN" sz="2250" dirty="0"/>
              <a:t>appropriate controls?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Know what is and isn’t in your control? </a:t>
            </a:r>
          </a:p>
        </p:txBody>
      </p:sp>
    </p:spTree>
    <p:extLst>
      <p:ext uri="{BB962C8B-B14F-4D97-AF65-F5344CB8AC3E}">
        <p14:creationId xmlns:p14="http://schemas.microsoft.com/office/powerpoint/2010/main" val="27681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2382" y="44797"/>
            <a:ext cx="6858000" cy="524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100" b="1" dirty="0"/>
              <a:t>Localize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LORELEI protein in plant cells</a:t>
            </a:r>
            <a:r>
              <a:rPr lang="zh-CN" altLang="en-US" sz="2100" b="1" dirty="0"/>
              <a:t>　　</a:t>
            </a:r>
            <a:endParaRPr lang="en-US" sz="2100" b="1" dirty="0"/>
          </a:p>
        </p:txBody>
      </p:sp>
      <p:sp>
        <p:nvSpPr>
          <p:cNvPr id="5" name="TextBox 188"/>
          <p:cNvSpPr txBox="1">
            <a:spLocks noChangeArrowheads="1"/>
          </p:cNvSpPr>
          <p:nvPr/>
        </p:nvSpPr>
        <p:spPr bwMode="auto">
          <a:xfrm>
            <a:off x="2647413" y="645858"/>
            <a:ext cx="1824338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13" b="1" i="1" kern="0" err="1">
                <a:latin typeface="Calibri" pitchFamily="-60" charset="0"/>
              </a:rPr>
              <a:t>pLRE:</a:t>
            </a:r>
            <a:r>
              <a:rPr lang="en-US" sz="1013" b="1" kern="0" err="1">
                <a:latin typeface="Calibri" pitchFamily="-60" charset="0"/>
              </a:rPr>
              <a:t>LRE</a:t>
            </a:r>
            <a:r>
              <a:rPr lang="en-US" sz="1013" b="1" kern="0">
                <a:latin typeface="Calibri" pitchFamily="-60" charset="0"/>
              </a:rPr>
              <a:t>-</a:t>
            </a:r>
            <a:r>
              <a:rPr lang="en-US" sz="1013" b="1" i="1" kern="0">
                <a:latin typeface="Calibri" pitchFamily="-60" charset="0"/>
              </a:rPr>
              <a:t>YFP</a:t>
            </a:r>
            <a:endParaRPr lang="en-US" sz="1013" b="1" i="1" kern="0" dirty="0">
              <a:latin typeface="Calibri" pitchFamily="-6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824916" y="969188"/>
            <a:ext cx="264650" cy="0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25614" y="969196"/>
            <a:ext cx="0" cy="421082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019515" y="856579"/>
            <a:ext cx="74300" cy="112616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9" name="TextBox 83"/>
          <p:cNvSpPr txBox="1">
            <a:spLocks noChangeArrowheads="1"/>
          </p:cNvSpPr>
          <p:nvPr/>
        </p:nvSpPr>
        <p:spPr bwMode="auto">
          <a:xfrm>
            <a:off x="7949975" y="933083"/>
            <a:ext cx="2328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l-GR" sz="1500" b="1" kern="0" dirty="0">
                <a:latin typeface="Arial"/>
                <a:cs typeface="Arial"/>
              </a:rPr>
              <a:t>ω</a:t>
            </a:r>
            <a:endParaRPr lang="en-US" sz="1500" b="1" kern="0" dirty="0">
              <a:latin typeface="Arial"/>
              <a:cs typeface="Arial"/>
            </a:endParaRPr>
          </a:p>
        </p:txBody>
      </p:sp>
      <p:sp>
        <p:nvSpPr>
          <p:cNvPr id="10" name="TextBox 123"/>
          <p:cNvSpPr txBox="1">
            <a:spLocks noChangeArrowheads="1"/>
          </p:cNvSpPr>
          <p:nvPr/>
        </p:nvSpPr>
        <p:spPr bwMode="auto">
          <a:xfrm>
            <a:off x="4814345" y="627542"/>
            <a:ext cx="6023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 b="1" kern="0" dirty="0">
                <a:latin typeface="Arial"/>
                <a:cs typeface="Arial"/>
              </a:rPr>
              <a:t>ATG</a:t>
            </a:r>
          </a:p>
        </p:txBody>
      </p:sp>
      <p:sp>
        <p:nvSpPr>
          <p:cNvPr id="11" name="TextBox 122"/>
          <p:cNvSpPr txBox="1">
            <a:spLocks noChangeArrowheads="1"/>
          </p:cNvSpPr>
          <p:nvPr/>
        </p:nvSpPr>
        <p:spPr bwMode="auto">
          <a:xfrm>
            <a:off x="7995314" y="703009"/>
            <a:ext cx="4939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500" b="1" kern="0" dirty="0">
                <a:latin typeface="Arial"/>
                <a:cs typeface="Arial"/>
              </a:rPr>
              <a:t>TGA</a:t>
            </a:r>
          </a:p>
        </p:txBody>
      </p:sp>
      <p:grpSp>
        <p:nvGrpSpPr>
          <p:cNvPr id="12" name="Group 1102"/>
          <p:cNvGrpSpPr>
            <a:grpSpLocks/>
          </p:cNvGrpSpPr>
          <p:nvPr/>
        </p:nvGrpSpPr>
        <p:grpSpPr bwMode="auto">
          <a:xfrm>
            <a:off x="8042938" y="995336"/>
            <a:ext cx="308105" cy="324183"/>
            <a:chOff x="23080690" y="22994500"/>
            <a:chExt cx="457200" cy="27432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3080015" y="22995723"/>
              <a:ext cx="457224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>
              <a:off x="23310214" y="22994136"/>
              <a:ext cx="0" cy="274684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2911528" y="1167689"/>
            <a:ext cx="5622353" cy="274320"/>
            <a:chOff x="539558" y="4221215"/>
            <a:chExt cx="7496470" cy="365760"/>
          </a:xfrm>
        </p:grpSpPr>
        <p:sp>
          <p:nvSpPr>
            <p:cNvPr id="16" name="Rectangle 15"/>
            <p:cNvSpPr/>
            <p:nvPr/>
          </p:nvSpPr>
          <p:spPr>
            <a:xfrm>
              <a:off x="539558" y="4382410"/>
              <a:ext cx="7496470" cy="4571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606111" y="4221215"/>
              <a:ext cx="862518" cy="36576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80989" y="4221215"/>
              <a:ext cx="181860" cy="36576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64306" y="4221215"/>
              <a:ext cx="162256" cy="36576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479968" y="4221215"/>
              <a:ext cx="86029" cy="36576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581473" y="4221215"/>
              <a:ext cx="1707703" cy="36576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1800" b="1" i="1" kern="0" dirty="0">
                  <a:latin typeface="Calibri"/>
                  <a:ea typeface="ＭＳ Ｐゴシック" pitchFamily="-60" charset="-128"/>
                  <a:cs typeface="ＭＳ Ｐゴシック" pitchFamily="-60" charset="-128"/>
                </a:rPr>
                <a:t>YFP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303843" y="4221215"/>
              <a:ext cx="86029" cy="36576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377714" y="4221215"/>
              <a:ext cx="210171" cy="36576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ffectLst>
              <a:outerShdw blurRad="50800" dist="25400" dir="2700000" sx="101000" sy="101000" algn="tl" rotWithShape="0">
                <a:prstClr val="black">
                  <a:alpha val="34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013" b="1" kern="0">
                <a:latin typeface="Calibri"/>
                <a:ea typeface="ＭＳ Ｐゴシック" pitchFamily="-60" charset="-128"/>
                <a:cs typeface="ＭＳ Ｐゴシック" pitchFamily="-60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71412" y="1584813"/>
            <a:ext cx="3281027" cy="955556"/>
            <a:chOff x="2035398" y="5270500"/>
            <a:chExt cx="4374703" cy="1274076"/>
          </a:xfrm>
        </p:grpSpPr>
        <p:sp>
          <p:nvSpPr>
            <p:cNvPr id="25" name="TextBox 24"/>
            <p:cNvSpPr txBox="1"/>
            <p:nvPr/>
          </p:nvSpPr>
          <p:spPr>
            <a:xfrm>
              <a:off x="2035398" y="5990578"/>
              <a:ext cx="43747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i="1" dirty="0"/>
                <a:t>lre-7/lre-7 null </a:t>
              </a:r>
              <a:r>
                <a:rPr lang="en-US" sz="2100" b="1" dirty="0"/>
                <a:t>mutant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211954" y="5270500"/>
              <a:ext cx="10796" cy="57606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87493" y="2488379"/>
            <a:ext cx="6318702" cy="887179"/>
            <a:chOff x="323529" y="3861048"/>
            <a:chExt cx="8424936" cy="1182905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211960" y="3861048"/>
              <a:ext cx="10796" cy="57606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3529" y="4489956"/>
              <a:ext cx="842493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Identify 3 single insertion stable </a:t>
              </a:r>
              <a:r>
                <a:rPr lang="en-US" sz="2100" b="1" dirty="0" err="1"/>
                <a:t>transformants</a:t>
              </a:r>
              <a:endParaRPr lang="en-US" sz="21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87492" y="3337946"/>
            <a:ext cx="6615354" cy="941185"/>
            <a:chOff x="323528" y="5229200"/>
            <a:chExt cx="8820472" cy="1254914"/>
          </a:xfrm>
        </p:grpSpPr>
        <p:sp>
          <p:nvSpPr>
            <p:cNvPr id="29" name="TextBox 28"/>
            <p:cNvSpPr txBox="1"/>
            <p:nvPr/>
          </p:nvSpPr>
          <p:spPr>
            <a:xfrm>
              <a:off x="323528" y="5930116"/>
              <a:ext cx="88204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Analyze homozygous plants in each line in T2/T3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211960" y="5229200"/>
              <a:ext cx="10796" cy="57606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29"/>
          <p:cNvCxnSpPr/>
          <p:nvPr/>
        </p:nvCxnSpPr>
        <p:spPr>
          <a:xfrm flipH="1">
            <a:off x="5529849" y="4260268"/>
            <a:ext cx="8097" cy="43204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28"/>
          <p:cNvSpPr txBox="1"/>
          <p:nvPr/>
        </p:nvSpPr>
        <p:spPr>
          <a:xfrm>
            <a:off x="2579576" y="4677303"/>
            <a:ext cx="66153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Where is it localized?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5672" y="787652"/>
            <a:ext cx="2046050" cy="4356676"/>
            <a:chOff x="87562" y="1050202"/>
            <a:chExt cx="2728067" cy="5808902"/>
          </a:xfrm>
        </p:grpSpPr>
        <p:cxnSp>
          <p:nvCxnSpPr>
            <p:cNvPr id="32" name="直接连接符 31"/>
            <p:cNvCxnSpPr/>
            <p:nvPr/>
          </p:nvCxnSpPr>
          <p:spPr>
            <a:xfrm flipH="1">
              <a:off x="2779414" y="1050202"/>
              <a:ext cx="36215" cy="447241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2762814" y="5860377"/>
              <a:ext cx="16600" cy="9104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87562" y="2948507"/>
              <a:ext cx="2685522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In your control</a:t>
              </a:r>
              <a:endParaRPr lang="zh-CN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2959" y="5751108"/>
              <a:ext cx="2205647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Not in your 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</a:rPr>
                <a:t>control</a:t>
              </a:r>
              <a:endParaRPr lang="zh-CN" alt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67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66245"/>
            <a:ext cx="6858000" cy="1790700"/>
          </a:xfrm>
        </p:spPr>
        <p:txBody>
          <a:bodyPr/>
          <a:lstStyle/>
          <a:p>
            <a:r>
              <a:rPr lang="en-US" altLang="zh-CN" b="1" dirty="0"/>
              <a:t>Step 2 - Data collection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408" y="956474"/>
            <a:ext cx="6858000" cy="1241822"/>
          </a:xfrm>
        </p:spPr>
        <p:txBody>
          <a:bodyPr>
            <a:noAutofit/>
          </a:bodyPr>
          <a:lstStyle/>
          <a:p>
            <a:pPr algn="l"/>
            <a:r>
              <a:rPr lang="en-US" altLang="zh-CN" sz="2700" dirty="0"/>
              <a:t>Get to the point of collecting data – in your control; so sooner the better</a:t>
            </a:r>
          </a:p>
          <a:p>
            <a:pPr algn="l"/>
            <a:endParaRPr lang="en-US" altLang="zh-CN" sz="2700" dirty="0"/>
          </a:p>
          <a:p>
            <a:pPr algn="l"/>
            <a:r>
              <a:rPr lang="en-US" altLang="zh-CN" sz="2700" dirty="0"/>
              <a:t>Getting to the point of data collection efficiently will give extra time to do follow up experiments</a:t>
            </a:r>
          </a:p>
          <a:p>
            <a:pPr algn="l"/>
            <a:endParaRPr lang="en-US" altLang="zh-CN" sz="2700" dirty="0"/>
          </a:p>
          <a:p>
            <a:pPr algn="l"/>
            <a:r>
              <a:rPr lang="en-US" altLang="zh-CN" sz="2700" dirty="0"/>
              <a:t>Outcomes of your experiment – not in your control</a:t>
            </a:r>
          </a:p>
        </p:txBody>
      </p:sp>
    </p:spTree>
    <p:extLst>
      <p:ext uri="{BB962C8B-B14F-4D97-AF65-F5344CB8AC3E}">
        <p14:creationId xmlns:p14="http://schemas.microsoft.com/office/powerpoint/2010/main" val="31712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-1066245"/>
            <a:ext cx="6858000" cy="1790700"/>
          </a:xfrm>
        </p:spPr>
        <p:txBody>
          <a:bodyPr/>
          <a:lstStyle/>
          <a:p>
            <a:r>
              <a:rPr lang="en-US" altLang="zh-CN" b="1" dirty="0"/>
              <a:t>Step 2 - Data collection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755" y="2461749"/>
            <a:ext cx="6858000" cy="1241822"/>
          </a:xfrm>
        </p:spPr>
        <p:txBody>
          <a:bodyPr>
            <a:noAutofit/>
          </a:bodyPr>
          <a:lstStyle/>
          <a:p>
            <a:pPr algn="l"/>
            <a:endParaRPr lang="en-US" altLang="zh-CN" sz="2700" dirty="0">
              <a:solidFill>
                <a:srgbClr val="FF0000"/>
              </a:solidFill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Complete your experiments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srgbClr val="FF0000"/>
                </a:solidFill>
              </a:rPr>
              <a:t>Assemble figures as you go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srgbClr val="FF0000"/>
                </a:solidFill>
              </a:rPr>
              <a:t>OK data with PI before moving 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altLang="zh-CN" sz="2700" dirty="0">
              <a:solidFill>
                <a:srgbClr val="FF000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62755" y="209750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7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zh-CN" sz="2700" dirty="0"/>
              <a:t>Be efficient in performing your experiments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Perform similar experiments together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Complete the experiment: do you have enough replicates, finished statistical analysis, high quality images, appropriate controls?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Know what is and isn’t in your control? </a:t>
            </a:r>
          </a:p>
        </p:txBody>
      </p:sp>
    </p:spTree>
    <p:extLst>
      <p:ext uri="{BB962C8B-B14F-4D97-AF65-F5344CB8AC3E}">
        <p14:creationId xmlns:p14="http://schemas.microsoft.com/office/powerpoint/2010/main" val="2998600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5.4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2030</TotalTime>
  <Words>1293</Words>
  <Application>Microsoft Office PowerPoint</Application>
  <PresentationFormat>全屏显示(16:9)</PresentationFormat>
  <Paragraphs>241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ＭＳ Ｐゴシック</vt:lpstr>
      <vt:lpstr>游ゴシック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</vt:lpstr>
      <vt:lpstr>Office 主题</vt:lpstr>
      <vt:lpstr>How to write a scientific manuscript?  </vt:lpstr>
      <vt:lpstr>1. Preparation </vt:lpstr>
      <vt:lpstr>Step 1-Conceptualizing your study</vt:lpstr>
      <vt:lpstr>PowerPoint 演示文稿</vt:lpstr>
      <vt:lpstr>Step 1 – Experimental Planning  Gant Chart of tasks</vt:lpstr>
      <vt:lpstr>Step 2 - Data collection</vt:lpstr>
      <vt:lpstr>PowerPoint 演示文稿</vt:lpstr>
      <vt:lpstr>Step 2 - Data collection</vt:lpstr>
      <vt:lpstr>Step 2 - Data collection</vt:lpstr>
      <vt:lpstr>PowerPoint 演示文稿</vt:lpstr>
      <vt:lpstr>Step 3 - Transition to writing</vt:lpstr>
      <vt:lpstr>2. Writing the manuscript </vt:lpstr>
      <vt:lpstr> Stage 1 – Prepare Figures  </vt:lpstr>
      <vt:lpstr>Step 2 - Data collection</vt:lpstr>
      <vt:lpstr>Stage 2. Make an Outline of your manuscript</vt:lpstr>
      <vt:lpstr>PowerPoint 演示文稿</vt:lpstr>
      <vt:lpstr>Stage 2. Make an Outline of your manuscript</vt:lpstr>
      <vt:lpstr>Stage 2. Make an Outline of your manuscript</vt:lpstr>
      <vt:lpstr>Stage 2. Make an Outline of your manuscript</vt:lpstr>
      <vt:lpstr>PowerPoint 演示文稿</vt:lpstr>
      <vt:lpstr>Stage 3. Meeting with PI - Discuss technical issues</vt:lpstr>
      <vt:lpstr>Stage 3. Discuss Management issues</vt:lpstr>
      <vt:lpstr>PowerPoint 演示文稿</vt:lpstr>
      <vt:lpstr>Stage 4. Writing the manuscript </vt:lpstr>
      <vt:lpstr>Stage 5. Submit to PI</vt:lpstr>
      <vt:lpstr>3. Post submission</vt:lpstr>
      <vt:lpstr>Stage 6. Under review</vt:lpstr>
      <vt:lpstr>Stage 7. Revision</vt:lpstr>
      <vt:lpstr> Archive your work </vt:lpstr>
      <vt:lpstr>Closing Thoughts</vt:lpstr>
      <vt:lpstr>Acknowledgements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Chen Saili</cp:lastModifiedBy>
  <cp:revision>111</cp:revision>
  <cp:lastPrinted>2017-11-03T01:29:23Z</cp:lastPrinted>
  <dcterms:created xsi:type="dcterms:W3CDTF">2017-10-31T23:28:12Z</dcterms:created>
  <dcterms:modified xsi:type="dcterms:W3CDTF">2017-11-03T09:16:46Z</dcterms:modified>
</cp:coreProperties>
</file>