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Lora"/>
      <p:regular r:id="rId17"/>
      <p:bold r:id="rId18"/>
      <p:italic r:id="rId19"/>
      <p:boldItalic r:id="rId20"/>
    </p:embeddedFon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BKByiJYqlsG3gyWtHA/iUZAi8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ora-boldItalic.fntdata"/><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ora-regular.fntdata"/><Relationship Id="rId16" Type="http://schemas.openxmlformats.org/officeDocument/2006/relationships/slide" Target="slides/slide12.xml"/><Relationship Id="rId19" Type="http://schemas.openxmlformats.org/officeDocument/2006/relationships/font" Target="fonts/Lora-italic.fntdata"/><Relationship Id="rId18" Type="http://schemas.openxmlformats.org/officeDocument/2006/relationships/font" Target="fonts/Lo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BARATHARAM S/O MANOGARAN</a:t>
            </a:r>
            <a:endParaRPr sz="1000">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Features to show : </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eriod"/>
            </a:pPr>
            <a:r>
              <a:rPr lang="en"/>
              <a:t>Dashboard :  	</a:t>
            </a:r>
            <a:endParaRPr/>
          </a:p>
          <a:p>
            <a:pPr indent="-317500" lvl="1" marL="914400" rtl="0" algn="l">
              <a:lnSpc>
                <a:spcPct val="100000"/>
              </a:lnSpc>
              <a:spcBef>
                <a:spcPts val="0"/>
              </a:spcBef>
              <a:spcAft>
                <a:spcPts val="0"/>
              </a:spcAft>
              <a:buSzPts val="1400"/>
              <a:buAutoNum type="alphaLcPeriod"/>
            </a:pPr>
            <a:r>
              <a:rPr lang="en"/>
              <a:t>fav </a:t>
            </a:r>
            <a:endParaRPr/>
          </a:p>
          <a:p>
            <a:pPr indent="-317500" lvl="1" marL="914400" rtl="0" algn="l">
              <a:lnSpc>
                <a:spcPct val="100000"/>
              </a:lnSpc>
              <a:spcBef>
                <a:spcPts val="0"/>
              </a:spcBef>
              <a:spcAft>
                <a:spcPts val="0"/>
              </a:spcAft>
              <a:buSzPts val="1400"/>
              <a:buAutoNum type="alphaLcPeriod"/>
            </a:pPr>
            <a:r>
              <a:rPr lang="en"/>
              <a:t>subscribe </a:t>
            </a:r>
            <a:endParaRPr/>
          </a:p>
          <a:p>
            <a:pPr indent="-317500" lvl="1" marL="914400" rtl="0" algn="l">
              <a:lnSpc>
                <a:spcPct val="100000"/>
              </a:lnSpc>
              <a:spcBef>
                <a:spcPts val="0"/>
              </a:spcBef>
              <a:spcAft>
                <a:spcPts val="0"/>
              </a:spcAft>
              <a:buSzPts val="1400"/>
              <a:buAutoNum type="alphaLcPeriod"/>
            </a:pPr>
            <a:r>
              <a:rPr lang="en"/>
              <a:t>Filter</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eriod"/>
            </a:pPr>
            <a:r>
              <a:rPr lang="en"/>
              <a:t>Favourites :</a:t>
            </a:r>
            <a:endParaRPr/>
          </a:p>
          <a:p>
            <a:pPr indent="-317500" lvl="1" marL="914400" rtl="0" algn="l">
              <a:lnSpc>
                <a:spcPct val="100000"/>
              </a:lnSpc>
              <a:spcBef>
                <a:spcPts val="0"/>
              </a:spcBef>
              <a:spcAft>
                <a:spcPts val="0"/>
              </a:spcAft>
              <a:buSzPts val="1400"/>
              <a:buAutoNum type="alphaLcPeriod"/>
            </a:pPr>
            <a:r>
              <a:rPr lang="en"/>
              <a:t>show the count change </a:t>
            </a:r>
            <a:endParaRPr/>
          </a:p>
          <a:p>
            <a:pPr indent="-317500" lvl="1" marL="914400" rtl="0" algn="l">
              <a:lnSpc>
                <a:spcPct val="100000"/>
              </a:lnSpc>
              <a:spcBef>
                <a:spcPts val="0"/>
              </a:spcBef>
              <a:spcAft>
                <a:spcPts val="0"/>
              </a:spcAft>
              <a:buSzPts val="1400"/>
              <a:buAutoNum type="alphaLcPeriod"/>
            </a:pPr>
            <a:r>
              <a:rPr lang="en"/>
              <a:t>Add Subscription</a:t>
            </a:r>
            <a:endParaRPr/>
          </a:p>
          <a:p>
            <a:pPr indent="-317500" lvl="1" marL="914400" rtl="0" algn="l">
              <a:spcBef>
                <a:spcPts val="0"/>
              </a:spcBef>
              <a:spcAft>
                <a:spcPts val="0"/>
              </a:spcAft>
              <a:buSzPts val="1400"/>
              <a:buAutoNum type="alphaLcPeriod"/>
            </a:pPr>
            <a:r>
              <a:rPr lang="en">
                <a:solidFill>
                  <a:schemeClr val="dk1"/>
                </a:solidFill>
              </a:rPr>
              <a:t>remove favourites</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Refresh button</a:t>
            </a:r>
            <a:endParaRPr>
              <a:solidFill>
                <a:schemeClr val="dk1"/>
              </a:solidFill>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eriod"/>
            </a:pPr>
            <a:r>
              <a:rPr lang="en"/>
              <a:t>Subscription: </a:t>
            </a:r>
            <a:r>
              <a:rPr lang="en">
                <a:solidFill>
                  <a:schemeClr val="dk1"/>
                </a:solidFill>
              </a:rPr>
              <a:t> (not sure can show email )</a:t>
            </a:r>
            <a:endParaRPr/>
          </a:p>
          <a:p>
            <a:pPr indent="-317500" lvl="1" marL="914400" rtl="0" algn="l">
              <a:lnSpc>
                <a:spcPct val="100000"/>
              </a:lnSpc>
              <a:spcBef>
                <a:spcPts val="0"/>
              </a:spcBef>
              <a:spcAft>
                <a:spcPts val="0"/>
              </a:spcAft>
              <a:buSzPts val="1400"/>
              <a:buAutoNum type="alphaLcPeriod"/>
            </a:pPr>
            <a:r>
              <a:rPr lang="en"/>
              <a:t>remove subscription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c429c9145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ac429c9145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uml diagram of our application </a:t>
            </a:r>
            <a:endParaRPr/>
          </a:p>
        </p:txBody>
      </p:sp>
      <p:sp>
        <p:nvSpPr>
          <p:cNvPr id="158" name="Google Shape;158;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web application, we follow the MVC Architecture on Spring Framework.</a:t>
            </a:r>
            <a:endParaRPr/>
          </a:p>
          <a:p>
            <a:pPr indent="0" lvl="0" marL="0" rtl="0" algn="l">
              <a:spcBef>
                <a:spcPts val="0"/>
              </a:spcBef>
              <a:spcAft>
                <a:spcPts val="0"/>
              </a:spcAft>
              <a:buNone/>
            </a:pPr>
            <a:r>
              <a:rPr lang="en"/>
              <a:t>We have client which is the browser on the left, and the server on the right.</a:t>
            </a:r>
            <a:endParaRPr/>
          </a:p>
          <a:p>
            <a:pPr indent="0" lvl="0" marL="0" rtl="0" algn="l">
              <a:spcBef>
                <a:spcPts val="0"/>
              </a:spcBef>
              <a:spcAft>
                <a:spcPts val="0"/>
              </a:spcAft>
              <a:buNone/>
            </a:pPr>
            <a:r>
              <a:rPr lang="en"/>
              <a:t>At the forefront, Dispatch Servlet component which receives all the HTTP requests and map the requests to their respective endpoints in the controllers.</a:t>
            </a:r>
            <a:endParaRPr/>
          </a:p>
          <a:p>
            <a:pPr indent="0" lvl="0" marL="0" rtl="0" algn="l">
              <a:spcBef>
                <a:spcPts val="0"/>
              </a:spcBef>
              <a:spcAft>
                <a:spcPts val="0"/>
              </a:spcAft>
              <a:buNone/>
            </a:pPr>
            <a:r>
              <a:rPr lang="en"/>
              <a:t>We have two types of controllers here, for Web and 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Web Controller, will render the views with the data retrieved from the services using the templates that we built on top of Thymeleaf, and send the response back to the browser.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Alternatively, for stateless REST API, the REST controllers will also use the same business logic defined in the services to return raw JSON data to the browser through the Dispatch Servlet.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services are aggregators for the data retrieved via different repositories.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repositories are data access object provided by Spring framework according to the model. They allow us to execute crud functionality without worrying about SQL syntax.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Models are referred to by the JPA to create entities in the database for persistency.</a:t>
            </a:r>
            <a:endParaRPr/>
          </a:p>
        </p:txBody>
      </p:sp>
      <p:sp>
        <p:nvSpPr>
          <p:cNvPr id="92" name="Google Shape;92;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also inspired by MultiTier architecture that decouples different tiers of application into different applications themselves for scalability.</a:t>
            </a:r>
            <a:endParaRPr/>
          </a:p>
          <a:p>
            <a:pPr indent="0" lvl="0" marL="0" rtl="0" algn="l">
              <a:spcBef>
                <a:spcPts val="0"/>
              </a:spcBef>
              <a:spcAft>
                <a:spcPts val="0"/>
              </a:spcAft>
              <a:buNone/>
            </a:pPr>
            <a:r>
              <a:rPr lang="en"/>
              <a:t>However, in this project we only have 1 application, but we structured our application very much akin to the multitier,</a:t>
            </a:r>
            <a:endParaRPr/>
          </a:p>
          <a:p>
            <a:pPr indent="0" lvl="0" marL="0" rtl="0" algn="l">
              <a:spcBef>
                <a:spcPts val="0"/>
              </a:spcBef>
              <a:spcAft>
                <a:spcPts val="0"/>
              </a:spcAft>
              <a:buNone/>
            </a:pPr>
            <a:r>
              <a:rPr lang="en"/>
              <a:t>And throughout the development process it was extremely helpful to our team in terms of code maintainability and readibility.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in Application layer, we have the API endpoints from the controllers and they are only supposed to do controller related stuffs like exposing the endpoint and formatting the data.</a:t>
            </a:r>
            <a:endParaRPr/>
          </a:p>
          <a:p>
            <a:pPr indent="0" lvl="0" marL="0" rtl="0" algn="l">
              <a:spcBef>
                <a:spcPts val="0"/>
              </a:spcBef>
              <a:spcAft>
                <a:spcPts val="0"/>
              </a:spcAft>
              <a:buNone/>
            </a:pPr>
            <a:r>
              <a:rPr lang="en"/>
              <a:t>The business logic is left to the classes in the component layer which in ony bothers with the business logic but have no concerns at all about what’s happening inside the database.</a:t>
            </a:r>
            <a:endParaRPr/>
          </a:p>
        </p:txBody>
      </p:sp>
      <p:sp>
        <p:nvSpPr>
          <p:cNvPr id="99" name="Google Shape;99;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c429c9145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ac429c9145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c49671a8a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c49671a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D5156"/>
                </a:solidFill>
                <a:highlight>
                  <a:srgbClr val="FFFFFF"/>
                </a:highlight>
              </a:rPr>
              <a:t> </a:t>
            </a:r>
            <a:r>
              <a:rPr lang="en" sz="1150">
                <a:highlight>
                  <a:srgbClr val="FFFFFF"/>
                </a:highlight>
              </a:rPr>
              <a:t>We used a few open source frameworks and libraries. </a:t>
            </a:r>
            <a:endParaRPr sz="1150">
              <a:highlight>
                <a:srgbClr val="FFFFFF"/>
              </a:highlight>
            </a:endParaRPr>
          </a:p>
          <a:p>
            <a:pPr indent="0" lvl="0" marL="0" rtl="0" algn="l">
              <a:spcBef>
                <a:spcPts val="0"/>
              </a:spcBef>
              <a:spcAft>
                <a:spcPts val="0"/>
              </a:spcAft>
              <a:buNone/>
            </a:pPr>
            <a:r>
              <a:rPr lang="en" sz="1150">
                <a:highlight>
                  <a:srgbClr val="FFFFFF"/>
                </a:highlight>
              </a:rPr>
              <a:t> First is Spring framework which help provide us a </a:t>
            </a:r>
            <a:r>
              <a:rPr lang="en" sz="1300">
                <a:highlight>
                  <a:srgbClr val="FFFFFF"/>
                </a:highlight>
              </a:rPr>
              <a:t>comprehensive programming and configuration </a:t>
            </a:r>
            <a:endParaRPr sz="1300">
              <a:highlight>
                <a:srgbClr val="FFFFFF"/>
              </a:highlight>
            </a:endParaRPr>
          </a:p>
          <a:p>
            <a:pPr indent="0" lvl="0" marL="0" rtl="0" algn="l">
              <a:spcBef>
                <a:spcPts val="0"/>
              </a:spcBef>
              <a:spcAft>
                <a:spcPts val="0"/>
              </a:spcAft>
              <a:buNone/>
            </a:pPr>
            <a:r>
              <a:rPr lang="en" sz="1300">
                <a:highlight>
                  <a:srgbClr val="FFFFFF"/>
                </a:highlight>
              </a:rPr>
              <a:t>model </a:t>
            </a:r>
            <a:endParaRPr sz="1150">
              <a:highlight>
                <a:srgbClr val="FFFFFF"/>
              </a:highlight>
            </a:endParaRPr>
          </a:p>
          <a:p>
            <a:pPr indent="0" lvl="0" marL="0" rtl="0" algn="l">
              <a:spcBef>
                <a:spcPts val="0"/>
              </a:spcBef>
              <a:spcAft>
                <a:spcPts val="0"/>
              </a:spcAft>
              <a:buNone/>
            </a:pPr>
            <a:r>
              <a:rPr lang="en" sz="1150">
                <a:highlight>
                  <a:srgbClr val="FFFFFF"/>
                </a:highlight>
              </a:rPr>
              <a:t>, javax for the management for persistence and object/relational mapping, mail and servlet</a:t>
            </a:r>
            <a:endParaRPr sz="1150">
              <a:highlight>
                <a:srgbClr val="FFFFFF"/>
              </a:highlight>
            </a:endParaRPr>
          </a:p>
          <a:p>
            <a:pPr indent="0" lvl="0" marL="0" rtl="0" algn="l">
              <a:spcBef>
                <a:spcPts val="0"/>
              </a:spcBef>
              <a:spcAft>
                <a:spcPts val="0"/>
              </a:spcAft>
              <a:buNone/>
            </a:pPr>
            <a:r>
              <a:rPr lang="en" sz="1150">
                <a:highlight>
                  <a:srgbClr val="FFFFFF"/>
                </a:highlight>
              </a:rPr>
              <a:t>JsonWebToken to generate and validate token </a:t>
            </a:r>
            <a:endParaRPr sz="1150">
              <a:highlight>
                <a:srgbClr val="FFFFFF"/>
              </a:highlight>
            </a:endParaRPr>
          </a:p>
          <a:p>
            <a:pPr indent="0" lvl="0" marL="0" rtl="0" algn="l">
              <a:spcBef>
                <a:spcPts val="0"/>
              </a:spcBef>
              <a:spcAft>
                <a:spcPts val="0"/>
              </a:spcAft>
              <a:buNone/>
            </a:pPr>
            <a:r>
              <a:rPr lang="en" sz="1150">
                <a:highlight>
                  <a:srgbClr val="FFFFFF"/>
                </a:highlight>
              </a:rPr>
              <a:t>JbCyrpt is for password hashing for our registration and login </a:t>
            </a:r>
            <a:endParaRPr sz="1150">
              <a:highlight>
                <a:srgbClr val="FFFFFF"/>
              </a:highlight>
            </a:endParaRPr>
          </a:p>
          <a:p>
            <a:pPr indent="0" lvl="0" marL="0" rtl="0" algn="l">
              <a:spcBef>
                <a:spcPts val="0"/>
              </a:spcBef>
              <a:spcAft>
                <a:spcPts val="0"/>
              </a:spcAft>
              <a:buNone/>
            </a:pPr>
            <a:r>
              <a:rPr lang="en" sz="1150">
                <a:highlight>
                  <a:srgbClr val="FFFFFF"/>
                </a:highlight>
              </a:rPr>
              <a:t>Jackson-databind to convert </a:t>
            </a:r>
            <a:r>
              <a:rPr lang="en" sz="1150">
                <a:highlight>
                  <a:srgbClr val="FFFFFF"/>
                </a:highlight>
              </a:rPr>
              <a:t>JSON to and from </a:t>
            </a:r>
            <a:r>
              <a:rPr lang="en" sz="1300">
                <a:highlight>
                  <a:srgbClr val="FFFFFF"/>
                </a:highlight>
              </a:rPr>
              <a:t>Java Maps, Lists and many more</a:t>
            </a:r>
            <a:endParaRPr sz="1300">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For our front end : we used bootstrap 4 for mobile responsiveness and datatables to display the vessels</a:t>
            </a:r>
            <a:endParaRPr sz="1200">
              <a:solidFill>
                <a:srgbClr val="202124"/>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c429c9145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c429c91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Separation of Concern(N-tier layer)</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We have separated application into different layers → makes it easier to manage the code because we know exactly where to go and what to look for when finding a specific functionality . </a:t>
            </a:r>
            <a:r>
              <a:rPr lang="en" sz="1000">
                <a:highlight>
                  <a:srgbClr val="FFFFFF"/>
                </a:highlight>
              </a:rPr>
              <a:t>For example the business logic of the application is a concern and the user interface is another concern. Changing the user interface should not require changes to classes that deal with business logic and vice versa.</a:t>
            </a:r>
            <a:endParaRPr sz="10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Basically SpringBoot's </a:t>
            </a:r>
            <a:r>
              <a:rPr lang="en" sz="1000">
                <a:solidFill>
                  <a:srgbClr val="2892FF"/>
                </a:solidFill>
              </a:rPr>
              <a:t>@Autowired</a:t>
            </a:r>
            <a:r>
              <a:rPr lang="en" sz="1000">
                <a:solidFill>
                  <a:schemeClr val="dk1"/>
                </a:solidFill>
              </a:rPr>
              <a:t> automatically enables </a:t>
            </a:r>
            <a:r>
              <a:rPr lang="en" sz="1000">
                <a:solidFill>
                  <a:schemeClr val="dk1"/>
                </a:solidFill>
              </a:rPr>
              <a:t>Dependency Injection</a:t>
            </a:r>
            <a:r>
              <a:rPr lang="en" sz="1000">
                <a:solidFill>
                  <a:schemeClr val="dk1"/>
                </a:solidFill>
              </a:rPr>
              <a:t> to achieve inversion-of-control.</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This allows for much more flexible modification and extensions of the code by parameterizing their dependencies.</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Hybrid Rendering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From our MVC architecture diagram, you can see that we expose APIs for both Web response and REST response for both server side and client side rendering. For example, in situation where there’s not a lot of changes in the View (user interface) like the dashboard, and only in the data to be shown, we want to render it in the client and let the server be busy with something else. In other situations like login, registration where there’s frequenty changes of the View, you the server might want to render instead for faster downloading of the page.</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c429c9145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c429c914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putting all the logics inside the VesselService class, it is calling the other methods from other services and acts as the aggregator.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429c9145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ac429c9145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7"/>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47"/>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47"/>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56"/>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64" name="Google Shape;64;p56"/>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5" name="Google Shape;65;p56"/>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6"/>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13" name="Shape 13"/>
        <p:cNvGrpSpPr/>
        <p:nvPr/>
      </p:nvGrpSpPr>
      <p:grpSpPr>
        <a:xfrm>
          <a:off x="0" y="0"/>
          <a:ext cx="0" cy="0"/>
          <a:chOff x="0" y="0"/>
          <a:chExt cx="0" cy="0"/>
        </a:xfrm>
      </p:grpSpPr>
      <p:sp>
        <p:nvSpPr>
          <p:cNvPr id="14" name="Google Shape;14;p4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49"/>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7" name="Google Shape;17;p49"/>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18" name="Google Shape;18;p49"/>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9"/>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0" name="Google Shape;20;p49"/>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1" name="Google Shape;21;p4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0"/>
          <p:cNvSpPr txBox="1"/>
          <p:nvPr>
            <p:ph type="title"/>
          </p:nvPr>
        </p:nvSpPr>
        <p:spPr>
          <a:xfrm>
            <a:off x="1381250" y="937125"/>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24" name="Google Shape;24;p50"/>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25" name="Google Shape;25;p50"/>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 name="Google Shape;26;p50"/>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5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sp>
        <p:nvSpPr>
          <p:cNvPr id="29" name="Google Shape;29;p51"/>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30" name="Google Shape;30;p51"/>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1" name="Google Shape;31;p51"/>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1"/>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33" name="Google Shape;33;p51"/>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4" name="Shape 34"/>
        <p:cNvGrpSpPr/>
        <p:nvPr/>
      </p:nvGrpSpPr>
      <p:grpSpPr>
        <a:xfrm>
          <a:off x="0" y="0"/>
          <a:ext cx="0" cy="0"/>
          <a:chOff x="0" y="0"/>
          <a:chExt cx="0" cy="0"/>
        </a:xfrm>
      </p:grpSpPr>
      <p:cxnSp>
        <p:nvCxnSpPr>
          <p:cNvPr id="35" name="Google Shape;35;p5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6" name="Google Shape;36;p52"/>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8" name="Google Shape;38;p52"/>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9" name="Google Shape;39;p5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0" name="Google Shape;40;p5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1" name="Shape 41"/>
        <p:cNvGrpSpPr/>
        <p:nvPr/>
      </p:nvGrpSpPr>
      <p:grpSpPr>
        <a:xfrm>
          <a:off x="0" y="0"/>
          <a:ext cx="0" cy="0"/>
          <a:chOff x="0" y="0"/>
          <a:chExt cx="0" cy="0"/>
        </a:xfrm>
      </p:grpSpPr>
      <p:sp>
        <p:nvSpPr>
          <p:cNvPr id="42" name="Google Shape;42;p5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3" name="Google Shape;43;p53"/>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4" name="Google Shape;44;p53"/>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45" name="Google Shape;45;p5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p53"/>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5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p5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5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1" name="Google Shape;51;p54"/>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2" name="Google Shape;52;p54"/>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3" name="Google Shape;53;p54"/>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54" name="Google Shape;54;p54"/>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5" name="Google Shape;55;p54"/>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54"/>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7" name="Google Shape;57;p5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cxnSp>
        <p:nvCxnSpPr>
          <p:cNvPr id="59" name="Google Shape;59;p55"/>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0" name="Google Shape;60;p55"/>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5"/>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6"/>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
          <p:cNvSpPr txBox="1"/>
          <p:nvPr>
            <p:ph type="ctrTitle"/>
          </p:nvPr>
        </p:nvSpPr>
        <p:spPr>
          <a:xfrm>
            <a:off x="996624" y="2003900"/>
            <a:ext cx="5428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highlight>
                  <a:srgbClr val="FFCD00"/>
                </a:highlight>
              </a:rPr>
              <a:t>Project Presentation</a:t>
            </a:r>
            <a:endParaRPr/>
          </a:p>
          <a:p>
            <a:pPr indent="0" lvl="0" marL="0" rtl="0" algn="l">
              <a:lnSpc>
                <a:spcPct val="100000"/>
              </a:lnSpc>
              <a:spcBef>
                <a:spcPts val="0"/>
              </a:spcBef>
              <a:spcAft>
                <a:spcPts val="0"/>
              </a:spcAft>
              <a:buSzPts val="3600"/>
              <a:buNone/>
            </a:pPr>
            <a:r>
              <a:rPr lang="en"/>
              <a:t>SMU-X OOP</a:t>
            </a:r>
            <a:endParaRPr/>
          </a:p>
        </p:txBody>
      </p:sp>
      <p:grpSp>
        <p:nvGrpSpPr>
          <p:cNvPr id="72" name="Google Shape;72;p1"/>
          <p:cNvGrpSpPr/>
          <p:nvPr/>
        </p:nvGrpSpPr>
        <p:grpSpPr>
          <a:xfrm>
            <a:off x="1299165" y="3511424"/>
            <a:ext cx="215966" cy="342399"/>
            <a:chOff x="6718575" y="2318625"/>
            <a:chExt cx="256950" cy="407375"/>
          </a:xfrm>
        </p:grpSpPr>
        <p:sp>
          <p:nvSpPr>
            <p:cNvPr id="73" name="Google Shape;73;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
          <p:cNvSpPr txBox="1"/>
          <p:nvPr/>
        </p:nvSpPr>
        <p:spPr>
          <a:xfrm>
            <a:off x="1732275" y="3731025"/>
            <a:ext cx="3677100" cy="110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accent1"/>
                </a:solidFill>
                <a:latin typeface="Quattrocento Sans"/>
                <a:ea typeface="Quattrocento Sans"/>
                <a:cs typeface="Quattrocento Sans"/>
                <a:sym typeface="Quattrocento Sans"/>
              </a:rPr>
              <a:t>| </a:t>
            </a:r>
            <a:r>
              <a:rPr b="0" i="0" lang="en" sz="1400" u="none" cap="none" strike="noStrike">
                <a:solidFill>
                  <a:srgbClr val="000000"/>
                </a:solidFill>
                <a:latin typeface="Quattrocento Sans"/>
                <a:ea typeface="Quattrocento Sans"/>
                <a:cs typeface="Quattrocento Sans"/>
                <a:sym typeface="Quattrocento Sans"/>
              </a:rPr>
              <a:t>Amanda Choo </a:t>
            </a:r>
            <a:endParaRPr b="1" i="0" sz="1400" u="none" cap="none" strike="noStrike">
              <a:solidFill>
                <a:srgbClr val="FFCD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1" lang="en">
                <a:solidFill>
                  <a:schemeClr val="accent1"/>
                </a:solidFill>
                <a:latin typeface="Quattrocento Sans"/>
                <a:ea typeface="Quattrocento Sans"/>
                <a:cs typeface="Quattrocento Sans"/>
                <a:sym typeface="Quattrocento Sans"/>
              </a:rPr>
              <a:t>| </a:t>
            </a:r>
            <a:r>
              <a:rPr b="0" i="0" lang="en" sz="1400" u="none" cap="none" strike="noStrike">
                <a:solidFill>
                  <a:srgbClr val="000000"/>
                </a:solidFill>
                <a:latin typeface="Quattrocento Sans"/>
                <a:ea typeface="Quattrocento Sans"/>
                <a:cs typeface="Quattrocento Sans"/>
                <a:sym typeface="Quattrocento Sans"/>
              </a:rPr>
              <a:t>Baratharam S/O Manogaran </a:t>
            </a:r>
            <a:endParaRPr b="1" i="0" sz="1400" u="none" cap="none" strike="noStrike">
              <a:solidFill>
                <a:srgbClr val="FFCD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1" lang="en">
                <a:solidFill>
                  <a:schemeClr val="accent1"/>
                </a:solidFill>
                <a:latin typeface="Quattrocento Sans"/>
                <a:ea typeface="Quattrocento Sans"/>
                <a:cs typeface="Quattrocento Sans"/>
                <a:sym typeface="Quattrocento Sans"/>
              </a:rPr>
              <a:t>| </a:t>
            </a:r>
            <a:r>
              <a:rPr b="0" i="0" lang="en" sz="1400" u="none" cap="none" strike="noStrike">
                <a:solidFill>
                  <a:srgbClr val="000000"/>
                </a:solidFill>
                <a:latin typeface="Quattrocento Sans"/>
                <a:ea typeface="Quattrocento Sans"/>
                <a:cs typeface="Quattrocento Sans"/>
                <a:sym typeface="Quattrocento Sans"/>
              </a:rPr>
              <a:t>Po Qi Lin</a:t>
            </a:r>
            <a:r>
              <a:rPr b="1" i="0" lang="en" sz="1400" u="none" cap="none" strike="noStrike">
                <a:solidFill>
                  <a:srgbClr val="FFCD00"/>
                </a:solidFill>
                <a:latin typeface="Quattrocento Sans"/>
                <a:ea typeface="Quattrocento Sans"/>
                <a:cs typeface="Quattrocento Sans"/>
                <a:sym typeface="Quattrocento Sans"/>
              </a:rPr>
              <a:t> </a:t>
            </a:r>
            <a:r>
              <a:rPr b="1" i="0" lang="en" sz="1400" u="none" cap="none" strike="noStrike">
                <a:solidFill>
                  <a:srgbClr val="FFCD00"/>
                </a:solidFill>
                <a:latin typeface="Quattrocento Sans"/>
                <a:ea typeface="Quattrocento Sans"/>
                <a:cs typeface="Quattrocento Sans"/>
                <a:sym typeface="Quattrocento Sans"/>
              </a:rPr>
              <a:t> </a:t>
            </a:r>
            <a:endParaRPr b="1" i="0" sz="1400" u="none" cap="none" strike="noStrike">
              <a:solidFill>
                <a:srgbClr val="FFCD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1" lang="en">
                <a:solidFill>
                  <a:schemeClr val="accent1"/>
                </a:solidFill>
                <a:latin typeface="Quattrocento Sans"/>
                <a:ea typeface="Quattrocento Sans"/>
                <a:cs typeface="Quattrocento Sans"/>
                <a:sym typeface="Quattrocento Sans"/>
              </a:rPr>
              <a:t>| </a:t>
            </a:r>
            <a:r>
              <a:rPr b="0" i="0" lang="en" sz="1400" u="none" cap="none" strike="noStrike">
                <a:solidFill>
                  <a:srgbClr val="000000"/>
                </a:solidFill>
                <a:latin typeface="Quattrocento Sans"/>
                <a:ea typeface="Quattrocento Sans"/>
                <a:cs typeface="Quattrocento Sans"/>
                <a:sym typeface="Quattrocento Sans"/>
              </a:rPr>
              <a:t>Wei Minn </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600"/>
              </a:spcBef>
              <a:spcAft>
                <a:spcPts val="0"/>
              </a:spcAft>
              <a:buSzPts val="2400"/>
              <a:buNone/>
            </a:pPr>
            <a:r>
              <a:rPr lang="en"/>
              <a:t>Thank You !</a:t>
            </a:r>
            <a:endParaRPr/>
          </a:p>
          <a:p>
            <a:pPr indent="0" lvl="0" marL="0" rtl="0" algn="ctr">
              <a:lnSpc>
                <a:spcPct val="100000"/>
              </a:lnSpc>
              <a:spcBef>
                <a:spcPts val="600"/>
              </a:spcBef>
              <a:spcAft>
                <a:spcPts val="0"/>
              </a:spcAft>
              <a:buSzPts val="2400"/>
              <a:buNone/>
            </a:pPr>
            <a:r>
              <a:rPr lang="en">
                <a:highlight>
                  <a:srgbClr val="FFCD00"/>
                </a:highlight>
              </a:rPr>
              <a:t>Q&amp;A</a:t>
            </a:r>
            <a:endParaRPr>
              <a:highlight>
                <a:srgbClr val="FFCD00"/>
              </a:highlight>
            </a:endParaRPr>
          </a:p>
        </p:txBody>
      </p:sp>
      <p:sp>
        <p:nvSpPr>
          <p:cNvPr id="148" name="Google Shape;148;p18"/>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ac429c9145_0_113"/>
          <p:cNvSpPr txBox="1"/>
          <p:nvPr>
            <p:ph type="ctrTitle"/>
          </p:nvPr>
        </p:nvSpPr>
        <p:spPr>
          <a:xfrm>
            <a:off x="1768350" y="1693550"/>
            <a:ext cx="38304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600"/>
              <a:t>Supplementary Slides</a:t>
            </a:r>
            <a:endParaRPr sz="2600"/>
          </a:p>
        </p:txBody>
      </p:sp>
      <p:sp>
        <p:nvSpPr>
          <p:cNvPr id="154" name="Google Shape;154;gac429c9145_0_11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1"/>
                </a:solidFill>
                <a:latin typeface="Lora"/>
                <a:ea typeface="Lora"/>
                <a:cs typeface="Lora"/>
                <a:sym typeface="Lora"/>
              </a:rPr>
              <a:t>4</a:t>
            </a:r>
            <a:endParaRPr b="0" i="0" sz="2400" u="none" cap="none" strike="noStrike">
              <a:solidFill>
                <a:srgbClr val="000000"/>
              </a:solidFill>
              <a:latin typeface="Lora"/>
              <a:ea typeface="Lora"/>
              <a:cs typeface="Lora"/>
              <a:sym typeface="Lora"/>
            </a:endParaRPr>
          </a:p>
        </p:txBody>
      </p:sp>
      <p:sp>
        <p:nvSpPr>
          <p:cNvPr id="155" name="Google Shape;155;gac429c9145_0_1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1" name="Google Shape;161;p15"/>
          <p:cNvPicPr preferRelativeResize="0"/>
          <p:nvPr/>
        </p:nvPicPr>
        <p:blipFill>
          <a:blip r:embed="rId3">
            <a:alphaModFix/>
          </a:blip>
          <a:stretch>
            <a:fillRect/>
          </a:stretch>
        </p:blipFill>
        <p:spPr>
          <a:xfrm>
            <a:off x="1338900" y="0"/>
            <a:ext cx="6466207"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ctrTitle"/>
          </p:nvPr>
        </p:nvSpPr>
        <p:spPr>
          <a:xfrm>
            <a:off x="1844550" y="1693550"/>
            <a:ext cx="48180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600"/>
              <a:t>Client-Server Architecture</a:t>
            </a:r>
            <a:endParaRPr sz="2600"/>
          </a:p>
        </p:txBody>
      </p:sp>
      <p:sp>
        <p:nvSpPr>
          <p:cNvPr id="87" name="Google Shape;87;p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Model-View-Controller</a:t>
            </a:r>
            <a:endParaRPr/>
          </a:p>
        </p:txBody>
      </p:sp>
      <p:sp>
        <p:nvSpPr>
          <p:cNvPr id="88" name="Google Shape;88;p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1</a:t>
            </a:r>
            <a:endParaRPr b="0" i="0" sz="2400" u="none" cap="none" strike="noStrike">
              <a:solidFill>
                <a:srgbClr val="000000"/>
              </a:solidFill>
              <a:latin typeface="Lora"/>
              <a:ea typeface="Lora"/>
              <a:cs typeface="Lora"/>
              <a:sym typeface="Lora"/>
            </a:endParaRPr>
          </a:p>
        </p:txBody>
      </p:sp>
      <p:sp>
        <p:nvSpPr>
          <p:cNvPr id="89" name="Google Shape;89;p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idx="4294967295" type="title"/>
          </p:nvPr>
        </p:nvSpPr>
        <p:spPr>
          <a:xfrm>
            <a:off x="2632788" y="367225"/>
            <a:ext cx="38784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Spring MVC Architecture</a:t>
            </a:r>
            <a:endParaRPr/>
          </a:p>
        </p:txBody>
      </p:sp>
      <p:sp>
        <p:nvSpPr>
          <p:cNvPr id="95" name="Google Shape;95;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96" name="Google Shape;96;p4"/>
          <p:cNvPicPr preferRelativeResize="0"/>
          <p:nvPr/>
        </p:nvPicPr>
        <p:blipFill>
          <a:blip r:embed="rId3">
            <a:alphaModFix/>
          </a:blip>
          <a:stretch>
            <a:fillRect/>
          </a:stretch>
        </p:blipFill>
        <p:spPr>
          <a:xfrm>
            <a:off x="39350" y="828025"/>
            <a:ext cx="9052576" cy="39970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02" name="Google Shape;102;p17"/>
          <p:cNvPicPr preferRelativeResize="0"/>
          <p:nvPr/>
        </p:nvPicPr>
        <p:blipFill>
          <a:blip r:embed="rId3">
            <a:alphaModFix/>
          </a:blip>
          <a:stretch>
            <a:fillRect/>
          </a:stretch>
        </p:blipFill>
        <p:spPr>
          <a:xfrm>
            <a:off x="721426" y="459500"/>
            <a:ext cx="7975475" cy="4603350"/>
          </a:xfrm>
          <a:prstGeom prst="rect">
            <a:avLst/>
          </a:prstGeom>
          <a:noFill/>
          <a:ln>
            <a:noFill/>
          </a:ln>
        </p:spPr>
      </p:pic>
      <p:sp>
        <p:nvSpPr>
          <p:cNvPr id="103" name="Google Shape;103;p17"/>
          <p:cNvSpPr txBox="1"/>
          <p:nvPr>
            <p:ph idx="4294967295" type="title"/>
          </p:nvPr>
        </p:nvSpPr>
        <p:spPr>
          <a:xfrm>
            <a:off x="2632788" y="139675"/>
            <a:ext cx="38784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n-Layer </a:t>
            </a:r>
            <a:r>
              <a:rPr lang="en"/>
              <a:t>Architecture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ac429c9145_0_47"/>
          <p:cNvSpPr txBox="1"/>
          <p:nvPr>
            <p:ph type="ctrTitle"/>
          </p:nvPr>
        </p:nvSpPr>
        <p:spPr>
          <a:xfrm>
            <a:off x="1768350" y="1693550"/>
            <a:ext cx="44082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600"/>
              <a:t>Frameworks and Libraries</a:t>
            </a:r>
            <a:endParaRPr sz="2600"/>
          </a:p>
        </p:txBody>
      </p:sp>
      <p:sp>
        <p:nvSpPr>
          <p:cNvPr id="109" name="Google Shape;109;gac429c9145_0_47"/>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1"/>
                </a:solidFill>
                <a:latin typeface="Lora"/>
                <a:ea typeface="Lora"/>
                <a:cs typeface="Lora"/>
                <a:sym typeface="Lora"/>
              </a:rPr>
              <a:t>2</a:t>
            </a:r>
            <a:endParaRPr b="0" i="0" sz="2400" u="none" cap="none" strike="noStrike">
              <a:solidFill>
                <a:srgbClr val="000000"/>
              </a:solidFill>
              <a:latin typeface="Lora"/>
              <a:ea typeface="Lora"/>
              <a:cs typeface="Lora"/>
              <a:sym typeface="Lora"/>
            </a:endParaRPr>
          </a:p>
        </p:txBody>
      </p:sp>
      <p:sp>
        <p:nvSpPr>
          <p:cNvPr id="110" name="Google Shape;110;gac429c9145_0_4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ac49671a8a_0_5"/>
          <p:cNvSpPr txBox="1"/>
          <p:nvPr>
            <p:ph type="title"/>
          </p:nvPr>
        </p:nvSpPr>
        <p:spPr>
          <a:xfrm>
            <a:off x="1381250" y="937125"/>
            <a:ext cx="47097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Open Source Frameworks/Libraries</a:t>
            </a:r>
            <a:endParaRPr/>
          </a:p>
        </p:txBody>
      </p:sp>
      <p:sp>
        <p:nvSpPr>
          <p:cNvPr id="116" name="Google Shape;116;gac49671a8a_0_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17" name="Google Shape;117;gac49671a8a_0_5"/>
          <p:cNvSpPr txBox="1"/>
          <p:nvPr/>
        </p:nvSpPr>
        <p:spPr>
          <a:xfrm>
            <a:off x="621850" y="1329750"/>
            <a:ext cx="6378300" cy="3557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dk1"/>
              </a:buClr>
              <a:buSzPts val="1900"/>
              <a:buFont typeface="Quattrocento Sans"/>
              <a:buChar char="●"/>
            </a:pPr>
            <a:r>
              <a:rPr b="1" lang="en" sz="1900">
                <a:solidFill>
                  <a:schemeClr val="dk1"/>
                </a:solidFill>
                <a:latin typeface="Quattrocento Sans"/>
                <a:ea typeface="Quattrocento Sans"/>
                <a:cs typeface="Quattrocento Sans"/>
                <a:sym typeface="Quattrocento Sans"/>
              </a:rPr>
              <a:t>Spring framework</a:t>
            </a:r>
            <a:endParaRPr sz="1900">
              <a:solidFill>
                <a:schemeClr val="dk1"/>
              </a:solidFill>
              <a:latin typeface="Quattrocento Sans"/>
              <a:ea typeface="Quattrocento Sans"/>
              <a:cs typeface="Quattrocento Sans"/>
              <a:sym typeface="Quattrocento Sans"/>
            </a:endParaRPr>
          </a:p>
          <a:p>
            <a:pPr indent="-349250" lvl="0" marL="457200" rtl="0" algn="l">
              <a:lnSpc>
                <a:spcPct val="150000"/>
              </a:lnSpc>
              <a:spcBef>
                <a:spcPts val="0"/>
              </a:spcBef>
              <a:spcAft>
                <a:spcPts val="0"/>
              </a:spcAft>
              <a:buSzPts val="1900"/>
              <a:buFont typeface="Quattrocento Sans"/>
              <a:buChar char="●"/>
            </a:pPr>
            <a:r>
              <a:rPr b="1" lang="en" sz="1900">
                <a:latin typeface="Quattrocento Sans"/>
                <a:ea typeface="Quattrocento Sans"/>
                <a:cs typeface="Quattrocento Sans"/>
                <a:sym typeface="Quattrocento Sans"/>
              </a:rPr>
              <a:t>Javax </a:t>
            </a:r>
            <a:r>
              <a:rPr lang="en" sz="1900">
                <a:latin typeface="Quattrocento Sans"/>
                <a:ea typeface="Quattrocento Sans"/>
                <a:cs typeface="Quattrocento Sans"/>
                <a:sym typeface="Quattrocento Sans"/>
              </a:rPr>
              <a:t>(Management for persistence and object/relational mapping, mail, servlet)</a:t>
            </a:r>
            <a:endParaRPr sz="1900">
              <a:latin typeface="Quattrocento Sans"/>
              <a:ea typeface="Quattrocento Sans"/>
              <a:cs typeface="Quattrocento Sans"/>
              <a:sym typeface="Quattrocento Sans"/>
            </a:endParaRPr>
          </a:p>
          <a:p>
            <a:pPr indent="-349250" lvl="0" marL="457200" rtl="0" algn="l">
              <a:lnSpc>
                <a:spcPct val="150000"/>
              </a:lnSpc>
              <a:spcBef>
                <a:spcPts val="0"/>
              </a:spcBef>
              <a:spcAft>
                <a:spcPts val="0"/>
              </a:spcAft>
              <a:buSzPts val="1900"/>
              <a:buFont typeface="Quattrocento Sans"/>
              <a:buChar char="●"/>
            </a:pPr>
            <a:r>
              <a:rPr b="1" lang="en" sz="1900">
                <a:latin typeface="Quattrocento Sans"/>
                <a:ea typeface="Quattrocento Sans"/>
                <a:cs typeface="Quattrocento Sans"/>
                <a:sym typeface="Quattrocento Sans"/>
              </a:rPr>
              <a:t>JsonWebToken </a:t>
            </a:r>
            <a:r>
              <a:rPr lang="en" sz="1900">
                <a:latin typeface="Quattrocento Sans"/>
                <a:ea typeface="Quattrocento Sans"/>
                <a:cs typeface="Quattrocento Sans"/>
                <a:sym typeface="Quattrocento Sans"/>
              </a:rPr>
              <a:t>(Validate token)</a:t>
            </a:r>
            <a:endParaRPr sz="1900">
              <a:latin typeface="Quattrocento Sans"/>
              <a:ea typeface="Quattrocento Sans"/>
              <a:cs typeface="Quattrocento Sans"/>
              <a:sym typeface="Quattrocento Sans"/>
            </a:endParaRPr>
          </a:p>
          <a:p>
            <a:pPr indent="-349250" lvl="0" marL="457200" rtl="0" algn="l">
              <a:lnSpc>
                <a:spcPct val="150000"/>
              </a:lnSpc>
              <a:spcBef>
                <a:spcPts val="0"/>
              </a:spcBef>
              <a:spcAft>
                <a:spcPts val="0"/>
              </a:spcAft>
              <a:buSzPts val="1900"/>
              <a:buFont typeface="Quattrocento Sans"/>
              <a:buChar char="●"/>
            </a:pPr>
            <a:r>
              <a:rPr b="1" lang="en" sz="1900">
                <a:latin typeface="Quattrocento Sans"/>
                <a:ea typeface="Quattrocento Sans"/>
                <a:cs typeface="Quattrocento Sans"/>
                <a:sym typeface="Quattrocento Sans"/>
              </a:rPr>
              <a:t>JbCrypt</a:t>
            </a:r>
            <a:r>
              <a:rPr lang="en" sz="1900">
                <a:latin typeface="Quattrocento Sans"/>
                <a:ea typeface="Quattrocento Sans"/>
                <a:cs typeface="Quattrocento Sans"/>
                <a:sym typeface="Quattrocento Sans"/>
              </a:rPr>
              <a:t> (Password hashing)</a:t>
            </a:r>
            <a:endParaRPr sz="1900">
              <a:latin typeface="Quattrocento Sans"/>
              <a:ea typeface="Quattrocento Sans"/>
              <a:cs typeface="Quattrocento Sans"/>
              <a:sym typeface="Quattrocento Sans"/>
            </a:endParaRPr>
          </a:p>
          <a:p>
            <a:pPr indent="-349250" lvl="0" marL="457200" rtl="0" algn="l">
              <a:lnSpc>
                <a:spcPct val="150000"/>
              </a:lnSpc>
              <a:spcBef>
                <a:spcPts val="0"/>
              </a:spcBef>
              <a:spcAft>
                <a:spcPts val="0"/>
              </a:spcAft>
              <a:buSzPts val="1900"/>
              <a:buFont typeface="Quattrocento Sans"/>
              <a:buChar char="●"/>
            </a:pPr>
            <a:r>
              <a:rPr b="1" lang="en" sz="1900">
                <a:latin typeface="Quattrocento Sans"/>
                <a:ea typeface="Quattrocento Sans"/>
                <a:cs typeface="Quattrocento Sans"/>
                <a:sym typeface="Quattrocento Sans"/>
              </a:rPr>
              <a:t>Jackson-databind</a:t>
            </a:r>
            <a:r>
              <a:rPr lang="en" sz="1900">
                <a:latin typeface="Quattrocento Sans"/>
                <a:ea typeface="Quattrocento Sans"/>
                <a:cs typeface="Quattrocento Sans"/>
                <a:sym typeface="Quattrocento Sans"/>
              </a:rPr>
              <a:t> (Object Mapper)</a:t>
            </a:r>
            <a:endParaRPr sz="1900">
              <a:latin typeface="Quattrocento Sans"/>
              <a:ea typeface="Quattrocento Sans"/>
              <a:cs typeface="Quattrocento Sans"/>
              <a:sym typeface="Quattrocento Sans"/>
            </a:endParaRPr>
          </a:p>
          <a:p>
            <a:pPr indent="-349250" lvl="0" marL="457200" rtl="0" algn="l">
              <a:lnSpc>
                <a:spcPct val="150000"/>
              </a:lnSpc>
              <a:spcBef>
                <a:spcPts val="0"/>
              </a:spcBef>
              <a:spcAft>
                <a:spcPts val="0"/>
              </a:spcAft>
              <a:buSzPts val="1900"/>
              <a:buFont typeface="Quattrocento Sans"/>
              <a:buChar char="●"/>
            </a:pPr>
            <a:r>
              <a:rPr b="1" lang="en" sz="1900">
                <a:latin typeface="Quattrocento Sans"/>
                <a:ea typeface="Quattrocento Sans"/>
                <a:cs typeface="Quattrocento Sans"/>
                <a:sym typeface="Quattrocento Sans"/>
              </a:rPr>
              <a:t>Bootstrap 4</a:t>
            </a:r>
            <a:endParaRPr b="1" sz="1900">
              <a:latin typeface="Quattrocento Sans"/>
              <a:ea typeface="Quattrocento Sans"/>
              <a:cs typeface="Quattrocento Sans"/>
              <a:sym typeface="Quattrocento Sans"/>
            </a:endParaRPr>
          </a:p>
          <a:p>
            <a:pPr indent="-349250" lvl="0" marL="457200" rtl="0" algn="l">
              <a:lnSpc>
                <a:spcPct val="150000"/>
              </a:lnSpc>
              <a:spcBef>
                <a:spcPts val="0"/>
              </a:spcBef>
              <a:spcAft>
                <a:spcPts val="0"/>
              </a:spcAft>
              <a:buSzPts val="1900"/>
              <a:buFont typeface="Quattrocento Sans"/>
              <a:buChar char="●"/>
            </a:pPr>
            <a:r>
              <a:rPr b="1" lang="en" sz="1900">
                <a:latin typeface="Quattrocento Sans"/>
                <a:ea typeface="Quattrocento Sans"/>
                <a:cs typeface="Quattrocento Sans"/>
                <a:sym typeface="Quattrocento Sans"/>
              </a:rPr>
              <a:t>Datatables</a:t>
            </a:r>
            <a:endParaRPr b="1" sz="1900">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ac429c9145_0_2"/>
          <p:cNvSpPr txBox="1"/>
          <p:nvPr>
            <p:ph type="title"/>
          </p:nvPr>
        </p:nvSpPr>
        <p:spPr>
          <a:xfrm>
            <a:off x="1381250" y="937125"/>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Considerations</a:t>
            </a:r>
            <a:endParaRPr/>
          </a:p>
        </p:txBody>
      </p:sp>
      <p:sp>
        <p:nvSpPr>
          <p:cNvPr id="123" name="Google Shape;123;gac429c9145_0_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cxnSp>
        <p:nvCxnSpPr>
          <p:cNvPr id="124" name="Google Shape;124;gac429c9145_0_2"/>
          <p:cNvCxnSpPr/>
          <p:nvPr/>
        </p:nvCxnSpPr>
        <p:spPr>
          <a:xfrm>
            <a:off x="4572000" y="1612375"/>
            <a:ext cx="0" cy="32571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gac429c9145_0_2"/>
          <p:cNvCxnSpPr/>
          <p:nvPr/>
        </p:nvCxnSpPr>
        <p:spPr>
          <a:xfrm>
            <a:off x="451450" y="3240925"/>
            <a:ext cx="8336100" cy="0"/>
          </a:xfrm>
          <a:prstGeom prst="straightConnector1">
            <a:avLst/>
          </a:prstGeom>
          <a:noFill/>
          <a:ln cap="flat" cmpd="sng" w="9525">
            <a:solidFill>
              <a:schemeClr val="dk2"/>
            </a:solidFill>
            <a:prstDash val="solid"/>
            <a:round/>
            <a:headEnd len="med" w="med" type="none"/>
            <a:tailEnd len="med" w="med" type="none"/>
          </a:ln>
        </p:spPr>
      </p:cxnSp>
      <p:sp>
        <p:nvSpPr>
          <p:cNvPr id="126" name="Google Shape;126;gac429c9145_0_2"/>
          <p:cNvSpPr txBox="1"/>
          <p:nvPr/>
        </p:nvSpPr>
        <p:spPr>
          <a:xfrm>
            <a:off x="604650" y="1500575"/>
            <a:ext cx="3547200" cy="1612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900">
                <a:solidFill>
                  <a:schemeClr val="dk1"/>
                </a:solidFill>
                <a:latin typeface="Quattrocento Sans"/>
                <a:ea typeface="Quattrocento Sans"/>
                <a:cs typeface="Quattrocento Sans"/>
                <a:sym typeface="Quattrocento Sans"/>
              </a:rPr>
              <a:t>Separation of Concerns</a:t>
            </a:r>
            <a:endParaRPr b="1" sz="1900">
              <a:solidFill>
                <a:schemeClr val="dk1"/>
              </a:solidFill>
              <a:latin typeface="Quattrocento Sans"/>
              <a:ea typeface="Quattrocento Sans"/>
              <a:cs typeface="Quattrocento Sans"/>
              <a:sym typeface="Quattrocento Sans"/>
            </a:endParaRPr>
          </a:p>
          <a:p>
            <a:pPr indent="0" lvl="0" marL="0" rtl="0" algn="ctr">
              <a:lnSpc>
                <a:spcPct val="150000"/>
              </a:lnSpc>
              <a:spcBef>
                <a:spcPts val="0"/>
              </a:spcBef>
              <a:spcAft>
                <a:spcPts val="0"/>
              </a:spcAft>
              <a:buNone/>
            </a:pPr>
            <a:r>
              <a:rPr lang="en" sz="1700">
                <a:solidFill>
                  <a:schemeClr val="dk1"/>
                </a:solidFill>
                <a:latin typeface="Quattrocento Sans"/>
                <a:ea typeface="Quattrocento Sans"/>
                <a:cs typeface="Quattrocento Sans"/>
                <a:sym typeface="Quattrocento Sans"/>
              </a:rPr>
              <a:t>Classes in their respective layers of the N-Layer Architecture</a:t>
            </a:r>
            <a:endParaRPr sz="1700">
              <a:solidFill>
                <a:schemeClr val="dk1"/>
              </a:solidFill>
              <a:latin typeface="Quattrocento Sans"/>
              <a:ea typeface="Quattrocento Sans"/>
              <a:cs typeface="Quattrocento Sans"/>
              <a:sym typeface="Quattrocento Sans"/>
            </a:endParaRPr>
          </a:p>
        </p:txBody>
      </p:sp>
      <p:sp>
        <p:nvSpPr>
          <p:cNvPr id="127" name="Google Shape;127;gac429c9145_0_2"/>
          <p:cNvSpPr txBox="1"/>
          <p:nvPr/>
        </p:nvSpPr>
        <p:spPr>
          <a:xfrm>
            <a:off x="4623075" y="1500575"/>
            <a:ext cx="4285200" cy="1612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900">
                <a:solidFill>
                  <a:schemeClr val="dk1"/>
                </a:solidFill>
                <a:latin typeface="Quattrocento Sans"/>
                <a:ea typeface="Quattrocento Sans"/>
                <a:cs typeface="Quattrocento Sans"/>
                <a:sym typeface="Quattrocento Sans"/>
              </a:rPr>
              <a:t>Inversion of Control</a:t>
            </a:r>
            <a:endParaRPr b="1" sz="1900">
              <a:solidFill>
                <a:schemeClr val="dk1"/>
              </a:solidFill>
              <a:latin typeface="Quattrocento Sans"/>
              <a:ea typeface="Quattrocento Sans"/>
              <a:cs typeface="Quattrocento Sans"/>
              <a:sym typeface="Quattrocento Sans"/>
            </a:endParaRPr>
          </a:p>
          <a:p>
            <a:pPr indent="0" lvl="0" marL="0" rtl="0" algn="ctr">
              <a:lnSpc>
                <a:spcPct val="150000"/>
              </a:lnSpc>
              <a:spcBef>
                <a:spcPts val="0"/>
              </a:spcBef>
              <a:spcAft>
                <a:spcPts val="0"/>
              </a:spcAft>
              <a:buNone/>
            </a:pPr>
            <a:r>
              <a:rPr lang="en" sz="1700">
                <a:solidFill>
                  <a:schemeClr val="dk1"/>
                </a:solidFill>
                <a:latin typeface="Quattrocento Sans"/>
                <a:ea typeface="Quattrocento Sans"/>
                <a:cs typeface="Quattrocento Sans"/>
                <a:sym typeface="Quattrocento Sans"/>
              </a:rPr>
              <a:t>Annotation-driven DI supported by</a:t>
            </a:r>
            <a:endParaRPr sz="1700">
              <a:solidFill>
                <a:schemeClr val="dk1"/>
              </a:solidFill>
              <a:latin typeface="Quattrocento Sans"/>
              <a:ea typeface="Quattrocento Sans"/>
              <a:cs typeface="Quattrocento Sans"/>
              <a:sym typeface="Quattrocento Sans"/>
            </a:endParaRPr>
          </a:p>
          <a:p>
            <a:pPr indent="0" lvl="0" marL="0" rtl="0" algn="ctr">
              <a:lnSpc>
                <a:spcPct val="150000"/>
              </a:lnSpc>
              <a:spcBef>
                <a:spcPts val="0"/>
              </a:spcBef>
              <a:spcAft>
                <a:spcPts val="0"/>
              </a:spcAft>
              <a:buClr>
                <a:schemeClr val="dk1"/>
              </a:buClr>
              <a:buSzPts val="1100"/>
              <a:buFont typeface="Arial"/>
              <a:buNone/>
            </a:pPr>
            <a:r>
              <a:rPr lang="en" sz="1700">
                <a:solidFill>
                  <a:schemeClr val="dk1"/>
                </a:solidFill>
                <a:latin typeface="Quattrocento Sans"/>
                <a:ea typeface="Quattrocento Sans"/>
                <a:cs typeface="Quattrocento Sans"/>
                <a:sym typeface="Quattrocento Sans"/>
              </a:rPr>
              <a:t>Spring Framework</a:t>
            </a:r>
            <a:endParaRPr b="1" sz="1900">
              <a:solidFill>
                <a:schemeClr val="dk1"/>
              </a:solidFill>
              <a:latin typeface="Quattrocento Sans"/>
              <a:ea typeface="Quattrocento Sans"/>
              <a:cs typeface="Quattrocento Sans"/>
              <a:sym typeface="Quattrocento Sans"/>
            </a:endParaRPr>
          </a:p>
        </p:txBody>
      </p:sp>
      <p:sp>
        <p:nvSpPr>
          <p:cNvPr id="128" name="Google Shape;128;gac429c9145_0_2"/>
          <p:cNvSpPr txBox="1"/>
          <p:nvPr/>
        </p:nvSpPr>
        <p:spPr>
          <a:xfrm>
            <a:off x="391875" y="3316950"/>
            <a:ext cx="4128900" cy="1612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900">
                <a:solidFill>
                  <a:schemeClr val="dk1"/>
                </a:solidFill>
                <a:latin typeface="Quattrocento Sans"/>
                <a:ea typeface="Quattrocento Sans"/>
                <a:cs typeface="Quattrocento Sans"/>
                <a:sym typeface="Quattrocento Sans"/>
              </a:rPr>
              <a:t>Hybrid Rendering</a:t>
            </a:r>
            <a:endParaRPr b="1" sz="1900">
              <a:solidFill>
                <a:schemeClr val="dk1"/>
              </a:solidFill>
              <a:latin typeface="Quattrocento Sans"/>
              <a:ea typeface="Quattrocento Sans"/>
              <a:cs typeface="Quattrocento Sans"/>
              <a:sym typeface="Quattrocento Sans"/>
            </a:endParaRPr>
          </a:p>
          <a:p>
            <a:pPr indent="0" lvl="0" marL="0" rtl="0" algn="ctr">
              <a:lnSpc>
                <a:spcPct val="150000"/>
              </a:lnSpc>
              <a:spcBef>
                <a:spcPts val="0"/>
              </a:spcBef>
              <a:spcAft>
                <a:spcPts val="0"/>
              </a:spcAft>
              <a:buClr>
                <a:schemeClr val="dk1"/>
              </a:buClr>
              <a:buSzPts val="1100"/>
              <a:buFont typeface="Arial"/>
              <a:buNone/>
            </a:pPr>
            <a:r>
              <a:rPr lang="en" sz="1700">
                <a:solidFill>
                  <a:schemeClr val="dk1"/>
                </a:solidFill>
                <a:latin typeface="Quattrocento Sans"/>
                <a:ea typeface="Quattrocento Sans"/>
                <a:cs typeface="Quattrocento Sans"/>
                <a:sym typeface="Quattrocento Sans"/>
              </a:rPr>
              <a:t>Render some pages in the server, and other in client browser for efficiency</a:t>
            </a:r>
            <a:endParaRPr b="1" sz="1900">
              <a:solidFill>
                <a:schemeClr val="dk1"/>
              </a:solidFill>
              <a:latin typeface="Quattrocento Sans"/>
              <a:ea typeface="Quattrocento Sans"/>
              <a:cs typeface="Quattrocento Sans"/>
              <a:sym typeface="Quattrocento Sans"/>
            </a:endParaRPr>
          </a:p>
        </p:txBody>
      </p:sp>
      <p:sp>
        <p:nvSpPr>
          <p:cNvPr id="129" name="Google Shape;129;gac429c9145_0_2"/>
          <p:cNvSpPr txBox="1"/>
          <p:nvPr/>
        </p:nvSpPr>
        <p:spPr>
          <a:xfrm>
            <a:off x="4657625" y="3240925"/>
            <a:ext cx="4355100" cy="1612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900">
                <a:solidFill>
                  <a:schemeClr val="dk1"/>
                </a:solidFill>
                <a:latin typeface="Quattrocento Sans"/>
                <a:ea typeface="Quattrocento Sans"/>
                <a:cs typeface="Quattrocento Sans"/>
                <a:sym typeface="Quattrocento Sans"/>
              </a:rPr>
              <a:t>Facade Pattern</a:t>
            </a:r>
            <a:endParaRPr b="1" sz="1900">
              <a:solidFill>
                <a:schemeClr val="dk1"/>
              </a:solidFill>
              <a:latin typeface="Quattrocento Sans"/>
              <a:ea typeface="Quattrocento Sans"/>
              <a:cs typeface="Quattrocento Sans"/>
              <a:sym typeface="Quattrocento Sans"/>
            </a:endParaRPr>
          </a:p>
          <a:p>
            <a:pPr indent="0" lvl="0" marL="0" rtl="0" algn="ctr">
              <a:lnSpc>
                <a:spcPct val="150000"/>
              </a:lnSpc>
              <a:spcBef>
                <a:spcPts val="0"/>
              </a:spcBef>
              <a:spcAft>
                <a:spcPts val="0"/>
              </a:spcAft>
              <a:buClr>
                <a:schemeClr val="dk1"/>
              </a:buClr>
              <a:buSzPts val="1100"/>
              <a:buFont typeface="Arial"/>
              <a:buNone/>
            </a:pPr>
            <a:r>
              <a:rPr lang="en" sz="1700">
                <a:solidFill>
                  <a:schemeClr val="dk1"/>
                </a:solidFill>
                <a:latin typeface="Quattrocento Sans"/>
                <a:ea typeface="Quattrocento Sans"/>
                <a:cs typeface="Quattrocento Sans"/>
                <a:sym typeface="Quattrocento Sans"/>
              </a:rPr>
              <a:t>Aggregates the invocation and return data from other objects and provides a single interface for a business process</a:t>
            </a:r>
            <a:endParaRPr b="1" sz="19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ac429c9145_0_14"/>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pic>
        <p:nvPicPr>
          <p:cNvPr id="135" name="Google Shape;135;gac429c9145_0_14"/>
          <p:cNvPicPr preferRelativeResize="0"/>
          <p:nvPr/>
        </p:nvPicPr>
        <p:blipFill rotWithShape="1">
          <a:blip r:embed="rId3">
            <a:alphaModFix/>
          </a:blip>
          <a:srcRect b="2114" l="0" r="0" t="0"/>
          <a:stretch/>
        </p:blipFill>
        <p:spPr>
          <a:xfrm>
            <a:off x="897325" y="0"/>
            <a:ext cx="734936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ac429c9145_0_105"/>
          <p:cNvSpPr txBox="1"/>
          <p:nvPr>
            <p:ph type="ctrTitle"/>
          </p:nvPr>
        </p:nvSpPr>
        <p:spPr>
          <a:xfrm>
            <a:off x="1768350" y="1693550"/>
            <a:ext cx="30177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600"/>
              <a:t>Demonstration</a:t>
            </a:r>
            <a:endParaRPr sz="2600"/>
          </a:p>
        </p:txBody>
      </p:sp>
      <p:sp>
        <p:nvSpPr>
          <p:cNvPr id="141" name="Google Shape;141;gac429c9145_0_105"/>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1"/>
                </a:solidFill>
                <a:latin typeface="Lora"/>
                <a:ea typeface="Lora"/>
                <a:cs typeface="Lora"/>
                <a:sym typeface="Lora"/>
              </a:rPr>
              <a:t>3</a:t>
            </a:r>
            <a:endParaRPr b="0" i="0" sz="2400" u="none" cap="none" strike="noStrike">
              <a:solidFill>
                <a:srgbClr val="000000"/>
              </a:solidFill>
              <a:latin typeface="Lora"/>
              <a:ea typeface="Lora"/>
              <a:cs typeface="Lora"/>
              <a:sym typeface="Lora"/>
            </a:endParaRPr>
          </a:p>
        </p:txBody>
      </p:sp>
      <p:sp>
        <p:nvSpPr>
          <p:cNvPr id="142" name="Google Shape;142;gac429c9145_0_10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